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Результаты ОГЭ - 2023</a:t>
            </a:r>
            <a:r>
              <a:rPr lang="ru-RU" baseline="0"/>
              <a:t> 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задания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Лист1!$A$2:$A$26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77.5</c:v>
                </c:pt>
                <c:pt idx="1">
                  <c:v>30</c:v>
                </c:pt>
                <c:pt idx="2">
                  <c:v>95</c:v>
                </c:pt>
                <c:pt idx="3">
                  <c:v>82.5</c:v>
                </c:pt>
                <c:pt idx="4">
                  <c:v>60</c:v>
                </c:pt>
                <c:pt idx="5">
                  <c:v>80</c:v>
                </c:pt>
                <c:pt idx="6">
                  <c:v>50</c:v>
                </c:pt>
                <c:pt idx="7">
                  <c:v>60</c:v>
                </c:pt>
                <c:pt idx="8">
                  <c:v>50</c:v>
                </c:pt>
                <c:pt idx="9">
                  <c:v>90</c:v>
                </c:pt>
                <c:pt idx="10">
                  <c:v>70</c:v>
                </c:pt>
                <c:pt idx="11">
                  <c:v>62.5</c:v>
                </c:pt>
                <c:pt idx="12">
                  <c:v>85</c:v>
                </c:pt>
                <c:pt idx="13">
                  <c:v>42.5</c:v>
                </c:pt>
                <c:pt idx="14">
                  <c:v>80</c:v>
                </c:pt>
                <c:pt idx="15">
                  <c:v>85</c:v>
                </c:pt>
                <c:pt idx="16">
                  <c:v>40</c:v>
                </c:pt>
                <c:pt idx="17">
                  <c:v>45</c:v>
                </c:pt>
                <c:pt idx="18">
                  <c:v>67.5</c:v>
                </c:pt>
                <c:pt idx="19">
                  <c:v>45</c:v>
                </c:pt>
                <c:pt idx="20">
                  <c:v>35</c:v>
                </c:pt>
                <c:pt idx="21">
                  <c:v>15</c:v>
                </c:pt>
                <c:pt idx="22">
                  <c:v>46.67</c:v>
                </c:pt>
                <c:pt idx="23">
                  <c:v>23.33</c:v>
                </c:pt>
                <c:pt idx="24">
                  <c:v>21.67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6-4745-8302-A1AEF1349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242016"/>
        <c:axId val="426242376"/>
      </c:barChart>
      <c:catAx>
        <c:axId val="42624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242376"/>
        <c:crosses val="autoZero"/>
        <c:auto val="1"/>
        <c:lblAlgn val="ctr"/>
        <c:lblOffset val="100"/>
        <c:noMultiLvlLbl val="0"/>
      </c:catAx>
      <c:valAx>
        <c:axId val="42624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24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Результаты ЕГЭ - 2023</a:t>
            </a:r>
            <a:r>
              <a:rPr lang="ru-RU" baseline="0"/>
              <a:t> 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задания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Лист1!$A$2:$A$32</c:f>
              <c:strCach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30.К1</c:v>
                </c:pt>
                <c:pt idx="30">
                  <c:v>30.К2</c:v>
                </c:pt>
              </c:strCache>
            </c:str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33.33</c:v>
                </c:pt>
                <c:pt idx="1">
                  <c:v>41.67</c:v>
                </c:pt>
                <c:pt idx="2">
                  <c:v>91.67</c:v>
                </c:pt>
                <c:pt idx="3">
                  <c:v>25</c:v>
                </c:pt>
                <c:pt idx="4">
                  <c:v>70.83</c:v>
                </c:pt>
                <c:pt idx="5">
                  <c:v>41.67</c:v>
                </c:pt>
                <c:pt idx="6">
                  <c:v>91.67</c:v>
                </c:pt>
                <c:pt idx="7">
                  <c:v>41.67</c:v>
                </c:pt>
                <c:pt idx="8">
                  <c:v>58.33</c:v>
                </c:pt>
                <c:pt idx="9">
                  <c:v>54.17</c:v>
                </c:pt>
                <c:pt idx="10">
                  <c:v>41.67</c:v>
                </c:pt>
                <c:pt idx="11">
                  <c:v>41.67</c:v>
                </c:pt>
                <c:pt idx="12">
                  <c:v>58.33</c:v>
                </c:pt>
                <c:pt idx="13">
                  <c:v>58.33</c:v>
                </c:pt>
                <c:pt idx="14">
                  <c:v>62.5</c:v>
                </c:pt>
                <c:pt idx="15">
                  <c:v>70.83</c:v>
                </c:pt>
                <c:pt idx="16">
                  <c:v>87.5</c:v>
                </c:pt>
                <c:pt idx="17">
                  <c:v>25</c:v>
                </c:pt>
                <c:pt idx="18">
                  <c:v>50</c:v>
                </c:pt>
                <c:pt idx="19">
                  <c:v>29.17</c:v>
                </c:pt>
                <c:pt idx="20">
                  <c:v>29.17</c:v>
                </c:pt>
                <c:pt idx="21">
                  <c:v>50</c:v>
                </c:pt>
                <c:pt idx="22">
                  <c:v>66.67</c:v>
                </c:pt>
                <c:pt idx="23">
                  <c:v>11.11</c:v>
                </c:pt>
                <c:pt idx="24">
                  <c:v>25</c:v>
                </c:pt>
                <c:pt idx="25">
                  <c:v>8.33</c:v>
                </c:pt>
                <c:pt idx="26">
                  <c:v>0</c:v>
                </c:pt>
                <c:pt idx="27">
                  <c:v>13.89</c:v>
                </c:pt>
                <c:pt idx="28">
                  <c:v>2.78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E-4568-A729-A9245B3BC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242016"/>
        <c:axId val="426242376"/>
      </c:barChart>
      <c:catAx>
        <c:axId val="42624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242376"/>
        <c:crosses val="autoZero"/>
        <c:auto val="1"/>
        <c:lblAlgn val="ctr"/>
        <c:lblOffset val="100"/>
        <c:noMultiLvlLbl val="0"/>
      </c:catAx>
      <c:valAx>
        <c:axId val="42624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24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2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26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86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6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9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83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6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1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3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6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5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3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05B0-F492-49F0-AB15-21D531C2A920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B63780-0C4D-4E81-8A5A-CCCCD0321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hys.as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CB04AF8-E89E-C5DE-71CA-48B3BA6995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Заседание методического объединения учителей физики города Алейска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29E773C7-094E-E64D-A461-E965CD594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29.03.2024</a:t>
            </a:r>
          </a:p>
          <a:p>
            <a:r>
              <a:rPr lang="ru-RU" dirty="0"/>
              <a:t>Руководитель Алексеева Т.А.</a:t>
            </a:r>
          </a:p>
        </p:txBody>
      </p:sp>
    </p:spTree>
    <p:extLst>
      <p:ext uri="{BB962C8B-B14F-4D97-AF65-F5344CB8AC3E}">
        <p14:creationId xmlns:p14="http://schemas.microsoft.com/office/powerpoint/2010/main" val="90776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7653D9-0D98-8E65-588E-7D37E6D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881" y="243192"/>
            <a:ext cx="10214042" cy="1167320"/>
          </a:xfrm>
        </p:spPr>
        <p:txBody>
          <a:bodyPr>
            <a:no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tabLst/>
              <a:defRPr/>
            </a:pPr>
            <a:r>
              <a:rPr kumimoji="0" lang="ru-RU" sz="2400" b="1" i="1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Сложные для выпускников прошлых лет группы заданий, которые контролировали умения:</a:t>
            </a:r>
            <a:b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6DF8ECE7-2185-F12E-D2AA-F7AFCF24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071" y="1157591"/>
            <a:ext cx="9970851" cy="5457217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значение физической величины с использованием изученных законов и формул в типовой учебной ситуации: потенциальная энергия упруго деформированной пружины; период изменения энергии при механических колебаниях; давление твердого тела; общее сопротивление участка со смешанным сопротивлением проводников; закон Ома для участка</a:t>
            </a:r>
          </a:p>
          <a:p>
            <a:pPr algn="just">
              <a:spcAft>
                <a:spcPts val="800"/>
              </a:spcAft>
            </a:pPr>
            <a:r>
              <a:rPr lang="ru-RU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цепи (расчет цепей постоянного тока); зависимость энергии магнитного поля катушки с током от начального заряда конденсатора в колебательном контуре;</a:t>
            </a:r>
          </a:p>
          <a:p>
            <a:pPr algn="just">
              <a:spcAft>
                <a:spcPts val="800"/>
              </a:spcAft>
            </a:pPr>
            <a:r>
              <a:rPr lang="ru-RU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анализировать изменения характера физических величин для движения частицы в магнитном поле;</a:t>
            </a:r>
          </a:p>
          <a:p>
            <a:pPr algn="just">
              <a:spcAft>
                <a:spcPts val="800"/>
              </a:spcAft>
            </a:pPr>
            <a:r>
              <a:rPr lang="ru-RU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устанавливать соответствие между процессами излучения и поглощения света атомом и энергетическими переходами;</a:t>
            </a:r>
          </a:p>
          <a:p>
            <a:pPr algn="just">
              <a:spcAft>
                <a:spcPts val="800"/>
              </a:spcAft>
            </a:pPr>
            <a:r>
              <a:rPr lang="ru-RU" sz="8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комплексный анализ физических процессов: равноускоренное движение тела (результаты исследования представлены в виде таблицы); кипение жидкости; переход насыщенного пара в ненасыщенный и обратно; изменение относительной влажности воздуха (с использованием таблицы плотности насыщенных паров); электромагнитные колебания, представленные в виде графика зависимости силы тока от времени;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">
              <a:spcBef>
                <a:spcPts val="10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5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7653D9-0D98-8E65-588E-7D37E6D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881" y="729574"/>
            <a:ext cx="10214042" cy="1099226"/>
          </a:xfrm>
        </p:spPr>
        <p:txBody>
          <a:bodyPr>
            <a:no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tabLst/>
              <a:defRPr/>
            </a:pPr>
            <a:r>
              <a:rPr kumimoji="0" lang="ru-RU" sz="2400" b="1" i="1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Сложные для выпускников прошлых лет группы заданий, которые контролировали умения:</a:t>
            </a:r>
            <a:b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6DF8ECE7-2185-F12E-D2AA-F7AFCF24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071" y="1157591"/>
            <a:ext cx="9970851" cy="545721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по графику зависимости силы тока от времени в колебательном контуре максимумы и минимумы энергии, по графику зависимости силы тока от времени заряд, прошедший по цепи;</a:t>
            </a:r>
          </a:p>
          <a:p>
            <a:pPr algn="just"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метод рядов для определения результатов измерений с учетом абсолютной погрешности;</a:t>
            </a:r>
          </a:p>
          <a:p>
            <a:pPr algn="just"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расчетные задачи повышенного уровня сложности;</a:t>
            </a:r>
          </a:p>
          <a:p>
            <a:pPr algn="just"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качественные задачи;</a:t>
            </a:r>
          </a:p>
          <a:p>
            <a:pPr algn="just"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расчетные задачи высокого уровня сложности.</a:t>
            </a:r>
          </a:p>
          <a:p>
            <a:pPr marL="45720">
              <a:spcBef>
                <a:spcPts val="10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2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7653D9-0D98-8E65-588E-7D37E6D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881" y="729574"/>
            <a:ext cx="10214042" cy="1099226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ru-RU" sz="24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выпускников прошлых лет: отсутствие культуры оформления решения физических задач (часть 2):</a:t>
            </a:r>
            <a:b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6DF8ECE7-2185-F12E-D2AA-F7AFCF24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071" y="1157591"/>
            <a:ext cx="9970851" cy="545721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без записи «Дано» и рисунка, которое затрудняет как самого выпускника, так и эксперта при оценивании задания с развернутым ответом;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в решении формул, которые являются производными основных формул, перечисленных в «Кодификаторе»;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необходимых пояснений к применяемым формулам;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невнимательность или небрежность при написании формул;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некорректные или лишние записи;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пропуск логических шагов в математических преобразованиях;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большое количество математических ошибок.</a:t>
            </a:r>
          </a:p>
          <a:p>
            <a:pPr algn="just"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27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F105F-55FE-0E05-BA48-9ED6B38E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помощь учителям и выпускникам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42361-E078-CD93-2B23-5419D6F1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ИЦТЭФ </a:t>
            </a:r>
            <a:r>
              <a:rPr lang="ru-RU" dirty="0" err="1">
                <a:hlinkClick r:id="rId2"/>
              </a:rPr>
              <a:t>АлтГУ</a:t>
            </a:r>
            <a:r>
              <a:rPr lang="ru-RU" dirty="0">
                <a:hlinkClick r:id="rId2"/>
              </a:rPr>
              <a:t> — Институт цифровых технологий, электроники и физики </a:t>
            </a:r>
            <a:r>
              <a:rPr lang="ru-RU" dirty="0" err="1">
                <a:hlinkClick r:id="rId2"/>
              </a:rPr>
              <a:t>АлтГУ</a:t>
            </a:r>
            <a:r>
              <a:rPr lang="ru-RU" dirty="0">
                <a:hlinkClick r:id="rId2"/>
              </a:rPr>
              <a:t> (asu.ru)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45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4B794-C5A6-43CE-2A68-ED4FE2136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 заседания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A289F-DDB7-6245-6D24-DD1E764D5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нализ проведения ГИА. Обеспеченность кадрами (Алексеева Т.А. – учитель физики МБОУ СОШ №4 г. Алейска);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стественно-научная грамотность и ГИА (Губарева Е.А. – учитель физики МБОУ СОШ №2 г. Алейска);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отенциал «Точка роста» и ГИА (Коваленко О.Н.– учитель физики МБОУ СОШ №7 г. Алейска);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отенциал РИП и ГИА (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Баронников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М.А. – учитель физики МБОУ СОШ №9 г. Алейска);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ЭОР и ГИА (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Слугин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Ю.К. – учитель физики МБОУ СОШ №5 и МБОУ «Лицей» г. Алейска).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31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8C82D-5D0D-2259-1A0D-13F0652B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3464"/>
            <a:ext cx="8911687" cy="1671536"/>
          </a:xfrm>
        </p:spPr>
        <p:txBody>
          <a:bodyPr>
            <a:normAutofit fontScale="90000"/>
          </a:bodyPr>
          <a:lstStyle/>
          <a:p>
            <a:pPr marL="450215"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результаты ГИА-2023 по образовательным организациям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C1D5F0E-A1D1-8C6F-A0AE-E6151F6A5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368598"/>
              </p:ext>
            </p:extLst>
          </p:nvPr>
        </p:nvGraphicFramePr>
        <p:xfrm>
          <a:off x="2013626" y="2130357"/>
          <a:ext cx="9610925" cy="4343972"/>
        </p:xfrm>
        <a:graphic>
          <a:graphicData uri="http://schemas.openxmlformats.org/drawingml/2006/table">
            <a:tbl>
              <a:tblPr firstRow="1" firstCol="1" bandRow="1"/>
              <a:tblGrid>
                <a:gridCol w="2068927">
                  <a:extLst>
                    <a:ext uri="{9D8B030D-6E8A-4147-A177-3AD203B41FA5}">
                      <a16:colId xmlns:a16="http://schemas.microsoft.com/office/drawing/2014/main" val="1758638137"/>
                    </a:ext>
                  </a:extLst>
                </a:gridCol>
                <a:gridCol w="1831910">
                  <a:extLst>
                    <a:ext uri="{9D8B030D-6E8A-4147-A177-3AD203B41FA5}">
                      <a16:colId xmlns:a16="http://schemas.microsoft.com/office/drawing/2014/main" val="1592531220"/>
                    </a:ext>
                  </a:extLst>
                </a:gridCol>
                <a:gridCol w="1831910">
                  <a:extLst>
                    <a:ext uri="{9D8B030D-6E8A-4147-A177-3AD203B41FA5}">
                      <a16:colId xmlns:a16="http://schemas.microsoft.com/office/drawing/2014/main" val="742620090"/>
                    </a:ext>
                  </a:extLst>
                </a:gridCol>
                <a:gridCol w="1939089">
                  <a:extLst>
                    <a:ext uri="{9D8B030D-6E8A-4147-A177-3AD203B41FA5}">
                      <a16:colId xmlns:a16="http://schemas.microsoft.com/office/drawing/2014/main" val="2988692023"/>
                    </a:ext>
                  </a:extLst>
                </a:gridCol>
                <a:gridCol w="1939089">
                  <a:extLst>
                    <a:ext uri="{9D8B030D-6E8A-4147-A177-3AD203B41FA5}">
                      <a16:colId xmlns:a16="http://schemas.microsoft.com/office/drawing/2014/main" val="3290209054"/>
                    </a:ext>
                  </a:extLst>
                </a:gridCol>
              </a:tblGrid>
              <a:tr h="615622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ru-RU" sz="1800" b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ru-RU" sz="1800" b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657729"/>
                  </a:ext>
                </a:extLst>
              </a:tr>
              <a:tr h="615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ОГЭ 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 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ОГЭ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человек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101693"/>
                  </a:ext>
                </a:extLst>
              </a:tr>
              <a:tr h="61562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№2"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500975"/>
                  </a:ext>
                </a:extLst>
              </a:tr>
              <a:tr h="61562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№4"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843193"/>
                  </a:ext>
                </a:extLst>
              </a:tr>
              <a:tr h="61562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№5"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195538"/>
                  </a:ext>
                </a:extLst>
              </a:tr>
              <a:tr h="61562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№7"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913170"/>
                  </a:ext>
                </a:extLst>
              </a:tr>
              <a:tr h="61562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"Лицей"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831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5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8C82D-5D0D-2259-1A0D-13F0652B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3464"/>
            <a:ext cx="8911687" cy="1671536"/>
          </a:xfrm>
        </p:spPr>
        <p:txBody>
          <a:bodyPr>
            <a:normAutofit fontScale="90000"/>
          </a:bodyPr>
          <a:lstStyle/>
          <a:p>
            <a:pPr marL="450215"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результаты ГИА9-2023 по образовательным организациям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37CFEA6-5DDA-EC16-C874-B2818C9B7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438666"/>
              </p:ext>
            </p:extLst>
          </p:nvPr>
        </p:nvGraphicFramePr>
        <p:xfrm>
          <a:off x="1264597" y="1750979"/>
          <a:ext cx="10700422" cy="4786008"/>
        </p:xfrm>
        <a:graphic>
          <a:graphicData uri="http://schemas.openxmlformats.org/drawingml/2006/table">
            <a:tbl>
              <a:tblPr firstRow="1" firstCol="1" bandRow="1"/>
              <a:tblGrid>
                <a:gridCol w="1387262">
                  <a:extLst>
                    <a:ext uri="{9D8B030D-6E8A-4147-A177-3AD203B41FA5}">
                      <a16:colId xmlns:a16="http://schemas.microsoft.com/office/drawing/2014/main" val="2729642316"/>
                    </a:ext>
                  </a:extLst>
                </a:gridCol>
                <a:gridCol w="971237">
                  <a:extLst>
                    <a:ext uri="{9D8B030D-6E8A-4147-A177-3AD203B41FA5}">
                      <a16:colId xmlns:a16="http://schemas.microsoft.com/office/drawing/2014/main" val="2042954952"/>
                    </a:ext>
                  </a:extLst>
                </a:gridCol>
                <a:gridCol w="1241194">
                  <a:extLst>
                    <a:ext uri="{9D8B030D-6E8A-4147-A177-3AD203B41FA5}">
                      <a16:colId xmlns:a16="http://schemas.microsoft.com/office/drawing/2014/main" val="3823221804"/>
                    </a:ext>
                  </a:extLst>
                </a:gridCol>
                <a:gridCol w="836640">
                  <a:extLst>
                    <a:ext uri="{9D8B030D-6E8A-4147-A177-3AD203B41FA5}">
                      <a16:colId xmlns:a16="http://schemas.microsoft.com/office/drawing/2014/main" val="3498245420"/>
                    </a:ext>
                  </a:extLst>
                </a:gridCol>
                <a:gridCol w="836640">
                  <a:extLst>
                    <a:ext uri="{9D8B030D-6E8A-4147-A177-3AD203B41FA5}">
                      <a16:colId xmlns:a16="http://schemas.microsoft.com/office/drawing/2014/main" val="397609128"/>
                    </a:ext>
                  </a:extLst>
                </a:gridCol>
                <a:gridCol w="1247313">
                  <a:extLst>
                    <a:ext uri="{9D8B030D-6E8A-4147-A177-3AD203B41FA5}">
                      <a16:colId xmlns:a16="http://schemas.microsoft.com/office/drawing/2014/main" val="1310640380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82667645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1053275154"/>
                    </a:ext>
                  </a:extLst>
                </a:gridCol>
                <a:gridCol w="626332">
                  <a:extLst>
                    <a:ext uri="{9D8B030D-6E8A-4147-A177-3AD203B41FA5}">
                      <a16:colId xmlns:a16="http://schemas.microsoft.com/office/drawing/2014/main" val="1066329884"/>
                    </a:ext>
                  </a:extLst>
                </a:gridCol>
                <a:gridCol w="626332">
                  <a:extLst>
                    <a:ext uri="{9D8B030D-6E8A-4147-A177-3AD203B41FA5}">
                      <a16:colId xmlns:a16="http://schemas.microsoft.com/office/drawing/2014/main" val="3410907053"/>
                    </a:ext>
                  </a:extLst>
                </a:gridCol>
                <a:gridCol w="626332">
                  <a:extLst>
                    <a:ext uri="{9D8B030D-6E8A-4147-A177-3AD203B41FA5}">
                      <a16:colId xmlns:a16="http://schemas.microsoft.com/office/drawing/2014/main" val="1796963475"/>
                    </a:ext>
                  </a:extLst>
                </a:gridCol>
                <a:gridCol w="626332">
                  <a:extLst>
                    <a:ext uri="{9D8B030D-6E8A-4147-A177-3AD203B41FA5}">
                      <a16:colId xmlns:a16="http://schemas.microsoft.com/office/drawing/2014/main" val="2181102970"/>
                    </a:ext>
                  </a:extLst>
                </a:gridCol>
              </a:tblGrid>
              <a:tr h="71246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b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b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Cредняя</a:t>
                      </a: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отметка ОО в сравнении (абсолютная разница)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первичный балл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Cредний</a:t>
                      </a: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первичный балл ОО в сравнении (абсолютная разница)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 участников</a:t>
                      </a:r>
                      <a:b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чем СПБ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969471"/>
                  </a:ext>
                </a:extLst>
              </a:tr>
              <a:tr h="712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МОУО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44561"/>
                  </a:ext>
                </a:extLst>
              </a:tr>
              <a:tr h="712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МОУО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МОУО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6225"/>
                  </a:ext>
                </a:extLst>
              </a:tr>
              <a:tr h="358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03-Физика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24,15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368319"/>
                  </a:ext>
                </a:extLst>
              </a:tr>
              <a:tr h="64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№2"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-1,65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46792"/>
                  </a:ext>
                </a:extLst>
              </a:tr>
              <a:tr h="64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№4"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23,82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-0,33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341140"/>
                  </a:ext>
                </a:extLst>
              </a:tr>
              <a:tr h="64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№7"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-1,67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-3,15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56840"/>
                  </a:ext>
                </a:extLst>
              </a:tr>
              <a:tr h="358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"Лицей"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21,33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19,85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07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1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8C82D-5D0D-2259-1A0D-13F0652B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3464"/>
            <a:ext cx="8911687" cy="1671536"/>
          </a:xfrm>
        </p:spPr>
        <p:txBody>
          <a:bodyPr>
            <a:normAutofit fontScale="90000"/>
          </a:bodyPr>
          <a:lstStyle/>
          <a:p>
            <a:pPr marL="450215"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результаты ГИА9-2023 по образовательным организациям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3D389D6-B4FE-2374-DF8D-197FBCA05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791301"/>
              </p:ext>
            </p:extLst>
          </p:nvPr>
        </p:nvGraphicFramePr>
        <p:xfrm>
          <a:off x="1439695" y="1905000"/>
          <a:ext cx="10359958" cy="4622259"/>
        </p:xfrm>
        <a:graphic>
          <a:graphicData uri="http://schemas.openxmlformats.org/drawingml/2006/table">
            <a:tbl>
              <a:tblPr firstRow="1" firstCol="1" bandRow="1"/>
              <a:tblGrid>
                <a:gridCol w="1460700">
                  <a:extLst>
                    <a:ext uri="{9D8B030D-6E8A-4147-A177-3AD203B41FA5}">
                      <a16:colId xmlns:a16="http://schemas.microsoft.com/office/drawing/2014/main" val="4016345794"/>
                    </a:ext>
                  </a:extLst>
                </a:gridCol>
                <a:gridCol w="1020963">
                  <a:extLst>
                    <a:ext uri="{9D8B030D-6E8A-4147-A177-3AD203B41FA5}">
                      <a16:colId xmlns:a16="http://schemas.microsoft.com/office/drawing/2014/main" val="2537859400"/>
                    </a:ext>
                  </a:extLst>
                </a:gridCol>
                <a:gridCol w="655185">
                  <a:extLst>
                    <a:ext uri="{9D8B030D-6E8A-4147-A177-3AD203B41FA5}">
                      <a16:colId xmlns:a16="http://schemas.microsoft.com/office/drawing/2014/main" val="3396941110"/>
                    </a:ext>
                  </a:extLst>
                </a:gridCol>
                <a:gridCol w="655185">
                  <a:extLst>
                    <a:ext uri="{9D8B030D-6E8A-4147-A177-3AD203B41FA5}">
                      <a16:colId xmlns:a16="http://schemas.microsoft.com/office/drawing/2014/main" val="594376299"/>
                    </a:ext>
                  </a:extLst>
                </a:gridCol>
                <a:gridCol w="656793">
                  <a:extLst>
                    <a:ext uri="{9D8B030D-6E8A-4147-A177-3AD203B41FA5}">
                      <a16:colId xmlns:a16="http://schemas.microsoft.com/office/drawing/2014/main" val="3130915920"/>
                    </a:ext>
                  </a:extLst>
                </a:gridCol>
                <a:gridCol w="656793">
                  <a:extLst>
                    <a:ext uri="{9D8B030D-6E8A-4147-A177-3AD203B41FA5}">
                      <a16:colId xmlns:a16="http://schemas.microsoft.com/office/drawing/2014/main" val="3112474316"/>
                    </a:ext>
                  </a:extLst>
                </a:gridCol>
                <a:gridCol w="656793">
                  <a:extLst>
                    <a:ext uri="{9D8B030D-6E8A-4147-A177-3AD203B41FA5}">
                      <a16:colId xmlns:a16="http://schemas.microsoft.com/office/drawing/2014/main" val="3230752460"/>
                    </a:ext>
                  </a:extLst>
                </a:gridCol>
                <a:gridCol w="656793">
                  <a:extLst>
                    <a:ext uri="{9D8B030D-6E8A-4147-A177-3AD203B41FA5}">
                      <a16:colId xmlns:a16="http://schemas.microsoft.com/office/drawing/2014/main" val="3477838790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915019015"/>
                    </a:ext>
                  </a:extLst>
                </a:gridCol>
                <a:gridCol w="658400">
                  <a:extLst>
                    <a:ext uri="{9D8B030D-6E8A-4147-A177-3AD203B41FA5}">
                      <a16:colId xmlns:a16="http://schemas.microsoft.com/office/drawing/2014/main" val="3729469299"/>
                    </a:ext>
                  </a:extLst>
                </a:gridCol>
                <a:gridCol w="1315997">
                  <a:extLst>
                    <a:ext uri="{9D8B030D-6E8A-4147-A177-3AD203B41FA5}">
                      <a16:colId xmlns:a16="http://schemas.microsoft.com/office/drawing/2014/main" val="1693839163"/>
                    </a:ext>
                  </a:extLst>
                </a:gridCol>
                <a:gridCol w="1307956">
                  <a:extLst>
                    <a:ext uri="{9D8B030D-6E8A-4147-A177-3AD203B41FA5}">
                      <a16:colId xmlns:a16="http://schemas.microsoft.com/office/drawing/2014/main" val="3788870973"/>
                    </a:ext>
                  </a:extLst>
                </a:gridCol>
              </a:tblGrid>
              <a:tr h="68809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b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Экзаменационная отметка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08030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080188"/>
                  </a:ext>
                </a:extLst>
              </a:tr>
              <a:tr h="688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7959"/>
                  </a:ext>
                </a:extLst>
              </a:tr>
              <a:tr h="34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03-Физика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35626"/>
                  </a:ext>
                </a:extLst>
              </a:tr>
              <a:tr h="62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№2"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75780"/>
                  </a:ext>
                </a:extLst>
              </a:tr>
              <a:tr h="62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 №4"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1900"/>
                  </a:ext>
                </a:extLst>
              </a:tr>
              <a:tr h="62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№7"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07160"/>
                  </a:ext>
                </a:extLst>
              </a:tr>
              <a:tr h="34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"Лицей"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5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37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8C82D-5D0D-2259-1A0D-13F0652B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3464"/>
            <a:ext cx="8911687" cy="1671536"/>
          </a:xfrm>
        </p:spPr>
        <p:txBody>
          <a:bodyPr>
            <a:normAutofit fontScale="90000"/>
          </a:bodyPr>
          <a:lstStyle/>
          <a:p>
            <a:pPr marL="450215"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AD4325A-7639-D07F-61A0-9E93E7643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724979"/>
              </p:ext>
            </p:extLst>
          </p:nvPr>
        </p:nvGraphicFramePr>
        <p:xfrm>
          <a:off x="2304354" y="1701205"/>
          <a:ext cx="9488828" cy="488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C949F80-43DB-42C2-D3C6-BB2090D1C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1313"/>
              </p:ext>
            </p:extLst>
          </p:nvPr>
        </p:nvGraphicFramePr>
        <p:xfrm>
          <a:off x="2247089" y="233465"/>
          <a:ext cx="9708205" cy="1467740"/>
        </p:xfrm>
        <a:graphic>
          <a:graphicData uri="http://schemas.openxmlformats.org/drawingml/2006/table">
            <a:tbl>
              <a:tblPr firstRow="1" firstCol="1" bandRow="1"/>
              <a:tblGrid>
                <a:gridCol w="9708205">
                  <a:extLst>
                    <a:ext uri="{9D8B030D-6E8A-4147-A177-3AD203B41FA5}">
                      <a16:colId xmlns:a16="http://schemas.microsoft.com/office/drawing/2014/main" val="2122457650"/>
                    </a:ext>
                  </a:extLst>
                </a:gridCol>
              </a:tblGrid>
              <a:tr h="146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выполнения заданий КИМ ОГЭ-2023</a:t>
                      </a:r>
                    </a:p>
                  </a:txBody>
                  <a:tcPr marL="66290" marR="66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22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8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8C82D-5D0D-2259-1A0D-13F0652B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3464"/>
            <a:ext cx="8911687" cy="1671536"/>
          </a:xfrm>
        </p:spPr>
        <p:txBody>
          <a:bodyPr>
            <a:normAutofit fontScale="90000"/>
          </a:bodyPr>
          <a:lstStyle/>
          <a:p>
            <a:pPr marL="450215"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C949F80-43DB-42C2-D3C6-BB2090D1C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17659"/>
              </p:ext>
            </p:extLst>
          </p:nvPr>
        </p:nvGraphicFramePr>
        <p:xfrm>
          <a:off x="2247089" y="233465"/>
          <a:ext cx="9708205" cy="1467740"/>
        </p:xfrm>
        <a:graphic>
          <a:graphicData uri="http://schemas.openxmlformats.org/drawingml/2006/table">
            <a:tbl>
              <a:tblPr firstRow="1" firstCol="1" bandRow="1"/>
              <a:tblGrid>
                <a:gridCol w="9708205">
                  <a:extLst>
                    <a:ext uri="{9D8B030D-6E8A-4147-A177-3AD203B41FA5}">
                      <a16:colId xmlns:a16="http://schemas.microsoft.com/office/drawing/2014/main" val="2122457650"/>
                    </a:ext>
                  </a:extLst>
                </a:gridCol>
              </a:tblGrid>
              <a:tr h="146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выполнения заданий КИМ ОГЭ-2023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(менее 50% выполнения)</a:t>
                      </a:r>
                    </a:p>
                  </a:txBody>
                  <a:tcPr marL="66290" marR="66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222588"/>
                  </a:ext>
                </a:extLst>
              </a:tr>
            </a:tbl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8E58578-190E-20FE-C00C-0A5821A19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70881"/>
              </p:ext>
            </p:extLst>
          </p:nvPr>
        </p:nvGraphicFramePr>
        <p:xfrm>
          <a:off x="2247090" y="2101175"/>
          <a:ext cx="9708204" cy="4526794"/>
        </p:xfrm>
        <a:graphic>
          <a:graphicData uri="http://schemas.openxmlformats.org/drawingml/2006/table">
            <a:tbl>
              <a:tblPr firstRow="1" firstCol="1" bandRow="1"/>
              <a:tblGrid>
                <a:gridCol w="780541">
                  <a:extLst>
                    <a:ext uri="{9D8B030D-6E8A-4147-A177-3AD203B41FA5}">
                      <a16:colId xmlns:a16="http://schemas.microsoft.com/office/drawing/2014/main" val="4144650340"/>
                    </a:ext>
                  </a:extLst>
                </a:gridCol>
                <a:gridCol w="1090498">
                  <a:extLst>
                    <a:ext uri="{9D8B030D-6E8A-4147-A177-3AD203B41FA5}">
                      <a16:colId xmlns:a16="http://schemas.microsoft.com/office/drawing/2014/main" val="1106024612"/>
                    </a:ext>
                  </a:extLst>
                </a:gridCol>
                <a:gridCol w="933905">
                  <a:extLst>
                    <a:ext uri="{9D8B030D-6E8A-4147-A177-3AD203B41FA5}">
                      <a16:colId xmlns:a16="http://schemas.microsoft.com/office/drawing/2014/main" val="3503170229"/>
                    </a:ext>
                  </a:extLst>
                </a:gridCol>
                <a:gridCol w="1177673">
                  <a:extLst>
                    <a:ext uri="{9D8B030D-6E8A-4147-A177-3AD203B41FA5}">
                      <a16:colId xmlns:a16="http://schemas.microsoft.com/office/drawing/2014/main" val="3946231489"/>
                    </a:ext>
                  </a:extLst>
                </a:gridCol>
                <a:gridCol w="598926">
                  <a:extLst>
                    <a:ext uri="{9D8B030D-6E8A-4147-A177-3AD203B41FA5}">
                      <a16:colId xmlns:a16="http://schemas.microsoft.com/office/drawing/2014/main" val="702751035"/>
                    </a:ext>
                  </a:extLst>
                </a:gridCol>
                <a:gridCol w="574710">
                  <a:extLst>
                    <a:ext uri="{9D8B030D-6E8A-4147-A177-3AD203B41FA5}">
                      <a16:colId xmlns:a16="http://schemas.microsoft.com/office/drawing/2014/main" val="3239137286"/>
                    </a:ext>
                  </a:extLst>
                </a:gridCol>
                <a:gridCol w="565831">
                  <a:extLst>
                    <a:ext uri="{9D8B030D-6E8A-4147-A177-3AD203B41FA5}">
                      <a16:colId xmlns:a16="http://schemas.microsoft.com/office/drawing/2014/main" val="1868061656"/>
                    </a:ext>
                  </a:extLst>
                </a:gridCol>
                <a:gridCol w="121355">
                  <a:extLst>
                    <a:ext uri="{9D8B030D-6E8A-4147-A177-3AD203B41FA5}">
                      <a16:colId xmlns:a16="http://schemas.microsoft.com/office/drawing/2014/main" val="1179899510"/>
                    </a:ext>
                  </a:extLst>
                </a:gridCol>
                <a:gridCol w="565831">
                  <a:extLst>
                    <a:ext uri="{9D8B030D-6E8A-4147-A177-3AD203B41FA5}">
                      <a16:colId xmlns:a16="http://schemas.microsoft.com/office/drawing/2014/main" val="625900637"/>
                    </a:ext>
                  </a:extLst>
                </a:gridCol>
                <a:gridCol w="551303">
                  <a:extLst>
                    <a:ext uri="{9D8B030D-6E8A-4147-A177-3AD203B41FA5}">
                      <a16:colId xmlns:a16="http://schemas.microsoft.com/office/drawing/2014/main" val="3559098979"/>
                    </a:ext>
                  </a:extLst>
                </a:gridCol>
                <a:gridCol w="560987">
                  <a:extLst>
                    <a:ext uri="{9D8B030D-6E8A-4147-A177-3AD203B41FA5}">
                      <a16:colId xmlns:a16="http://schemas.microsoft.com/office/drawing/2014/main" val="389108342"/>
                    </a:ext>
                  </a:extLst>
                </a:gridCol>
                <a:gridCol w="560987">
                  <a:extLst>
                    <a:ext uri="{9D8B030D-6E8A-4147-A177-3AD203B41FA5}">
                      <a16:colId xmlns:a16="http://schemas.microsoft.com/office/drawing/2014/main" val="1775735024"/>
                    </a:ext>
                  </a:extLst>
                </a:gridCol>
                <a:gridCol w="544038">
                  <a:extLst>
                    <a:ext uri="{9D8B030D-6E8A-4147-A177-3AD203B41FA5}">
                      <a16:colId xmlns:a16="http://schemas.microsoft.com/office/drawing/2014/main" val="1316223557"/>
                    </a:ext>
                  </a:extLst>
                </a:gridCol>
                <a:gridCol w="544038">
                  <a:extLst>
                    <a:ext uri="{9D8B030D-6E8A-4147-A177-3AD203B41FA5}">
                      <a16:colId xmlns:a16="http://schemas.microsoft.com/office/drawing/2014/main" val="792447031"/>
                    </a:ext>
                  </a:extLst>
                </a:gridCol>
                <a:gridCol w="537581">
                  <a:extLst>
                    <a:ext uri="{9D8B030D-6E8A-4147-A177-3AD203B41FA5}">
                      <a16:colId xmlns:a16="http://schemas.microsoft.com/office/drawing/2014/main" val="77239811"/>
                    </a:ext>
                  </a:extLst>
                </a:gridCol>
              </a:tblGrid>
              <a:tr h="5686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b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задание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задания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приступал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86875"/>
                  </a:ext>
                </a:extLst>
              </a:tr>
              <a:tr h="374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38892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17234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15501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15477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853985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96933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05266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249444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461399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282379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98" marR="68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07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10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7653D9-0D98-8E65-588E-7D37E6D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881" y="243192"/>
            <a:ext cx="10214042" cy="1167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выполнения заданий </a:t>
            </a:r>
            <a:b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КИМ ЕГЭ-2023. </a:t>
            </a:r>
            <a:br>
              <a:rPr lang="ru-RU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ABFB1DB-24B1-5F75-B95B-87862AB50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453928"/>
              </p:ext>
            </p:extLst>
          </p:nvPr>
        </p:nvGraphicFramePr>
        <p:xfrm>
          <a:off x="1877438" y="1507787"/>
          <a:ext cx="10126494" cy="518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0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7653D9-0D98-8E65-588E-7D37E6D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881" y="243192"/>
            <a:ext cx="10214042" cy="1167320"/>
          </a:xfrm>
        </p:spPr>
        <p:txBody>
          <a:bodyPr>
            <a:noAutofit/>
          </a:bodyPr>
          <a:lstStyle/>
          <a:p>
            <a:pPr algn="ctr"/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выполнения заданий </a:t>
            </a:r>
            <a:b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КИМ ЕГЭ-2023. </a:t>
            </a:r>
            <a:b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с развернутым ответом (выполнение менее 50%)</a:t>
            </a:r>
            <a:b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EDD3727-99C5-6DE2-4578-07C7D3681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952225"/>
              </p:ext>
            </p:extLst>
          </p:nvPr>
        </p:nvGraphicFramePr>
        <p:xfrm>
          <a:off x="1332689" y="1673153"/>
          <a:ext cx="10457234" cy="4941655"/>
        </p:xfrm>
        <a:graphic>
          <a:graphicData uri="http://schemas.openxmlformats.org/drawingml/2006/table">
            <a:tbl>
              <a:tblPr firstRow="1" firstCol="1" bandRow="1"/>
              <a:tblGrid>
                <a:gridCol w="753892">
                  <a:extLst>
                    <a:ext uri="{9D8B030D-6E8A-4147-A177-3AD203B41FA5}">
                      <a16:colId xmlns:a16="http://schemas.microsoft.com/office/drawing/2014/main" val="3722235410"/>
                    </a:ext>
                  </a:extLst>
                </a:gridCol>
                <a:gridCol w="1068121">
                  <a:extLst>
                    <a:ext uri="{9D8B030D-6E8A-4147-A177-3AD203B41FA5}">
                      <a16:colId xmlns:a16="http://schemas.microsoft.com/office/drawing/2014/main" val="1298943530"/>
                    </a:ext>
                  </a:extLst>
                </a:gridCol>
                <a:gridCol w="878195">
                  <a:extLst>
                    <a:ext uri="{9D8B030D-6E8A-4147-A177-3AD203B41FA5}">
                      <a16:colId xmlns:a16="http://schemas.microsoft.com/office/drawing/2014/main" val="101706576"/>
                    </a:ext>
                  </a:extLst>
                </a:gridCol>
                <a:gridCol w="1035144">
                  <a:extLst>
                    <a:ext uri="{9D8B030D-6E8A-4147-A177-3AD203B41FA5}">
                      <a16:colId xmlns:a16="http://schemas.microsoft.com/office/drawing/2014/main" val="1733762909"/>
                    </a:ext>
                  </a:extLst>
                </a:gridCol>
                <a:gridCol w="620501">
                  <a:extLst>
                    <a:ext uri="{9D8B030D-6E8A-4147-A177-3AD203B41FA5}">
                      <a16:colId xmlns:a16="http://schemas.microsoft.com/office/drawing/2014/main" val="3916960321"/>
                    </a:ext>
                  </a:extLst>
                </a:gridCol>
                <a:gridCol w="517573">
                  <a:extLst>
                    <a:ext uri="{9D8B030D-6E8A-4147-A177-3AD203B41FA5}">
                      <a16:colId xmlns:a16="http://schemas.microsoft.com/office/drawing/2014/main" val="3412695294"/>
                    </a:ext>
                  </a:extLst>
                </a:gridCol>
                <a:gridCol w="697896">
                  <a:extLst>
                    <a:ext uri="{9D8B030D-6E8A-4147-A177-3AD203B41FA5}">
                      <a16:colId xmlns:a16="http://schemas.microsoft.com/office/drawing/2014/main" val="362917459"/>
                    </a:ext>
                  </a:extLst>
                </a:gridCol>
                <a:gridCol w="683282">
                  <a:extLst>
                    <a:ext uri="{9D8B030D-6E8A-4147-A177-3AD203B41FA5}">
                      <a16:colId xmlns:a16="http://schemas.microsoft.com/office/drawing/2014/main" val="3292238584"/>
                    </a:ext>
                  </a:extLst>
                </a:gridCol>
                <a:gridCol w="683282">
                  <a:extLst>
                    <a:ext uri="{9D8B030D-6E8A-4147-A177-3AD203B41FA5}">
                      <a16:colId xmlns:a16="http://schemas.microsoft.com/office/drawing/2014/main" val="477945758"/>
                    </a:ext>
                  </a:extLst>
                </a:gridCol>
                <a:gridCol w="621234">
                  <a:extLst>
                    <a:ext uri="{9D8B030D-6E8A-4147-A177-3AD203B41FA5}">
                      <a16:colId xmlns:a16="http://schemas.microsoft.com/office/drawing/2014/main" val="575223268"/>
                    </a:ext>
                  </a:extLst>
                </a:gridCol>
                <a:gridCol w="724892">
                  <a:extLst>
                    <a:ext uri="{9D8B030D-6E8A-4147-A177-3AD203B41FA5}">
                      <a16:colId xmlns:a16="http://schemas.microsoft.com/office/drawing/2014/main" val="3417763211"/>
                    </a:ext>
                  </a:extLst>
                </a:gridCol>
                <a:gridCol w="724892">
                  <a:extLst>
                    <a:ext uri="{9D8B030D-6E8A-4147-A177-3AD203B41FA5}">
                      <a16:colId xmlns:a16="http://schemas.microsoft.com/office/drawing/2014/main" val="1217943012"/>
                    </a:ext>
                  </a:extLst>
                </a:gridCol>
                <a:gridCol w="724165">
                  <a:extLst>
                    <a:ext uri="{9D8B030D-6E8A-4147-A177-3AD203B41FA5}">
                      <a16:colId xmlns:a16="http://schemas.microsoft.com/office/drawing/2014/main" val="4187368594"/>
                    </a:ext>
                  </a:extLst>
                </a:gridCol>
                <a:gridCol w="724165">
                  <a:extLst>
                    <a:ext uri="{9D8B030D-6E8A-4147-A177-3AD203B41FA5}">
                      <a16:colId xmlns:a16="http://schemas.microsoft.com/office/drawing/2014/main" val="3768983985"/>
                    </a:ext>
                  </a:extLst>
                </a:gridCol>
              </a:tblGrid>
              <a:tr h="4924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 балл</a:t>
                      </a:r>
                      <a:b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задание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задания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приступал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92641"/>
                  </a:ext>
                </a:extLst>
              </a:tr>
              <a:tr h="50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14838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76575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41789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52317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290420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13,89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55804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2,78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924799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30.К1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526825"/>
                  </a:ext>
                </a:extLst>
              </a:tr>
              <a:tr h="49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30.К2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2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1537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1196</Words>
  <Application>Microsoft Office PowerPoint</Application>
  <PresentationFormat>Широкоэкранный</PresentationFormat>
  <Paragraphs>529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Заседание методического объединения учителей физики города Алейска</vt:lpstr>
      <vt:lpstr>Повестка заседания</vt:lpstr>
      <vt:lpstr> Общие результаты ГИА-2023 по образовательным организациям   </vt:lpstr>
      <vt:lpstr> Общие результаты ГИА9-2023 по образовательным организациям   </vt:lpstr>
      <vt:lpstr> Общие результаты ГИА9-2023 по образовательным организациям   </vt:lpstr>
      <vt:lpstr>    </vt:lpstr>
      <vt:lpstr>    </vt:lpstr>
      <vt:lpstr>Результаты выполнения заданий  КИМ ЕГЭ-2023.  </vt:lpstr>
      <vt:lpstr>Результаты выполнения заданий  КИМ ЕГЭ-2023.  Задания с развернутым ответом (выполнение менее 50%) </vt:lpstr>
      <vt:lpstr>Сложные для выпускников прошлых лет группы заданий, которые контролировали умения: </vt:lpstr>
      <vt:lpstr>Сложные для выпускников прошлых лет группы заданий, которые контролировали умения: </vt:lpstr>
      <vt:lpstr>Проблемы выпускников прошлых лет: отсутствие культуры оформления решения физических задач (часть 2): </vt:lpstr>
      <vt:lpstr>В помощь учителям и выпускникам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методического объединения учителей физики города Алейска</dc:title>
  <dc:creator>Физика</dc:creator>
  <cp:lastModifiedBy>Физика</cp:lastModifiedBy>
  <cp:revision>3</cp:revision>
  <dcterms:created xsi:type="dcterms:W3CDTF">2024-03-27T12:15:48Z</dcterms:created>
  <dcterms:modified xsi:type="dcterms:W3CDTF">2024-03-29T09:13:43Z</dcterms:modified>
</cp:coreProperties>
</file>