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21"/>
  </p:notesMasterIdLst>
  <p:sldIdLst>
    <p:sldId id="256" r:id="rId3"/>
    <p:sldId id="287" r:id="rId4"/>
    <p:sldId id="281" r:id="rId5"/>
    <p:sldId id="283" r:id="rId6"/>
    <p:sldId id="282" r:id="rId7"/>
    <p:sldId id="441" r:id="rId8"/>
    <p:sldId id="284" r:id="rId9"/>
    <p:sldId id="285" r:id="rId10"/>
    <p:sldId id="286" r:id="rId11"/>
    <p:sldId id="288" r:id="rId12"/>
    <p:sldId id="430" r:id="rId13"/>
    <p:sldId id="431" r:id="rId14"/>
    <p:sldId id="432" r:id="rId15"/>
    <p:sldId id="434" r:id="rId16"/>
    <p:sldId id="435" r:id="rId17"/>
    <p:sldId id="437" r:id="rId18"/>
    <p:sldId id="440" r:id="rId19"/>
    <p:sldId id="44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FB9D9A-1FD8-44B0-9DA8-0AF0D442D99F}">
          <p14:sldIdLst>
            <p14:sldId id="256"/>
            <p14:sldId id="287"/>
            <p14:sldId id="281"/>
            <p14:sldId id="283"/>
            <p14:sldId id="282"/>
            <p14:sldId id="441"/>
            <p14:sldId id="284"/>
            <p14:sldId id="285"/>
            <p14:sldId id="286"/>
            <p14:sldId id="288"/>
            <p14:sldId id="430"/>
            <p14:sldId id="431"/>
            <p14:sldId id="432"/>
            <p14:sldId id="434"/>
            <p14:sldId id="435"/>
            <p14:sldId id="437"/>
            <p14:sldId id="440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Задание 1, базовое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EE-4F56-A7CA-943F15BF9FE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EE-4F56-A7CA-943F15BF9FE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EE-4F56-A7CA-943F15BF9FE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EE-4F56-A7CA-943F15BF9FE2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3EE-4F56-A7CA-943F15BF9FE2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3EE-4F56-A7CA-943F15BF9FE2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53010"/>
                </a:solidFill>
                <a:round/>
              </a:ln>
              <a:effectLst>
                <a:outerShdw blurRad="50800" dist="38100" dir="2700000" algn="tl" rotWithShape="0">
                  <a:srgbClr val="A53010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5 б</c:v>
                </c:pt>
                <c:pt idx="1">
                  <c:v>4 б</c:v>
                </c:pt>
                <c:pt idx="2">
                  <c:v>3 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72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EE-4F56-A7CA-943F15BF9FE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270267950025754"/>
          <c:w val="0.96158292642951659"/>
          <c:h val="0.81409060609427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8C-4D3D-9479-22E2CD98E0F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8C-4D3D-9479-22E2CD98E0F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8C-4D3D-9479-22E2CD98E0F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8C-4D3D-9479-22E2CD98E0F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48C-4D3D-9479-22E2CD98E0FD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48C-4D3D-9479-22E2CD98E0FD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48C-4D3D-9479-22E2CD98E0FD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48C-4D3D-9479-22E2CD98E0FD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48C-4D3D-9479-22E2CD98E0FD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48C-4D3D-9479-22E2CD98E0FD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53010"/>
                </a:solidFill>
                <a:round/>
              </a:ln>
              <a:effectLst>
                <a:outerShdw blurRad="50800" dist="38100" dir="2700000" algn="tl" rotWithShape="0">
                  <a:srgbClr val="A53010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11-10 б</c:v>
                </c:pt>
                <c:pt idx="1">
                  <c:v>8-9 б</c:v>
                </c:pt>
                <c:pt idx="2">
                  <c:v>6-7 б</c:v>
                </c:pt>
                <c:pt idx="3">
                  <c:v>от 5 и ниже</c:v>
                </c:pt>
                <c:pt idx="4">
                  <c:v>Пропустили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8C-4D3D-9479-22E2CD98E0F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BE-49BF-AE65-23A8448E5C8A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BE-49BF-AE65-23A8448E5C8A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BE-49BF-AE65-23A8448E5C8A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8BE-49BF-AE65-23A8448E5C8A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8BE-49BF-AE65-23A8448E5C8A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8BE-49BF-AE65-23A8448E5C8A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BE-49BF-AE65-23A8448E5C8A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8BE-49BF-AE65-23A8448E5C8A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53010"/>
                </a:solidFill>
                <a:round/>
              </a:ln>
              <a:effectLst>
                <a:outerShdw blurRad="50800" dist="38100" dir="2700000" algn="tl" rotWithShape="0">
                  <a:srgbClr val="A53010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8-10 б</c:v>
                </c:pt>
                <c:pt idx="1">
                  <c:v>4-7 б</c:v>
                </c:pt>
                <c:pt idx="2">
                  <c:v>меньше 4</c:v>
                </c:pt>
                <c:pt idx="3">
                  <c:v>Не приступали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34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BE-49BF-AE65-23A8448E5C8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88-44BE-9B56-8EC7AC26624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88-44BE-9B56-8EC7AC26624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88-44BE-9B56-8EC7AC26624D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88-44BE-9B56-8EC7AC26624D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288-44BE-9B56-8EC7AC26624D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288-44BE-9B56-8EC7AC26624D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53010"/>
                </a:solidFill>
                <a:round/>
              </a:ln>
              <a:effectLst>
                <a:outerShdw blurRad="50800" dist="38100" dir="2700000" algn="tl" rotWithShape="0">
                  <a:srgbClr val="A53010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от11 до 16 б</c:v>
                </c:pt>
                <c:pt idx="1">
                  <c:v>до 10 б</c:v>
                </c:pt>
                <c:pt idx="2">
                  <c:v>Не приступали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88-44BE-9B56-8EC7AC2662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696909863235509"/>
          <c:w val="0.93841072332351083"/>
          <c:h val="0.653030901367644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0E-49AA-A291-7E5A4EA9CFB1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0E-49AA-A291-7E5A4EA9CFB1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0E-49AA-A291-7E5A4EA9CFB1}"/>
              </c:ext>
            </c:extLst>
          </c:dPt>
          <c:dLbls>
            <c:dLbl>
              <c:idx val="0"/>
              <c:layout>
                <c:manualLayout>
                  <c:x val="-2.5698955545800154E-2"/>
                  <c:y val="0.1241004400871558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E-49AA-A291-7E5A4EA9CFB1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60E-49AA-A291-7E5A4EA9CFB1}"/>
                </c:ext>
              </c:extLst>
            </c:dLbl>
            <c:dLbl>
              <c:idx val="2"/>
              <c:layout>
                <c:manualLayout>
                  <c:x val="0.10609057228659817"/>
                  <c:y val="0.1539610678178615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E-49AA-A291-7E5A4EA9CFB1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53010"/>
                </a:solidFill>
                <a:round/>
              </a:ln>
              <a:effectLst>
                <a:outerShdw blurRad="50800" dist="38100" dir="2700000" algn="tl" rotWithShape="0">
                  <a:srgbClr val="A53010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от 5 до 10 б</c:v>
                </c:pt>
                <c:pt idx="1">
                  <c:v>ниже 5 б</c:v>
                </c:pt>
                <c:pt idx="2">
                  <c:v>Не приступали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15</c:v>
                </c:pt>
                <c:pt idx="1">
                  <c:v>71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0E-49AA-A291-7E5A4EA9CF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060905669700945E-2"/>
          <c:y val="0.23086982997050989"/>
          <c:w val="0.9479390943302991"/>
          <c:h val="0.752020792608748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B8-4AEA-834E-B2045D2ED8D3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B8-4AEA-834E-B2045D2ED8D3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B8-4AEA-834E-B2045D2ED8D3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B8-4AEA-834E-B2045D2ED8D3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2B8-4AEA-834E-B2045D2ED8D3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2B8-4AEA-834E-B2045D2ED8D3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53010"/>
                </a:solidFill>
                <a:round/>
              </a:ln>
              <a:effectLst>
                <a:outerShdw blurRad="50800" dist="38100" dir="2700000" algn="tl" rotWithShape="0">
                  <a:srgbClr val="A53010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от 11 до 20 б</c:v>
                </c:pt>
                <c:pt idx="1">
                  <c:v>от 5 до 10 б</c:v>
                </c:pt>
                <c:pt idx="2">
                  <c:v>Не приступали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B8-4AEA-834E-B2045D2ED8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3-13T21:44:40.01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5856 16298 0,'35'0'141,"18"0"-126,-35 0 1,35 0-1,-18 0 1,0 0 0,18 0-1,53 0 1,-71 0-16,18 0 16,36 0-1,-37 0-15,90 0 16,-90 0-1,-34 0 1,35 0 125,18 0-126,-36 0-15,18 18 16,-36-18 0,19 0-1,17 18 1,-18-18-1,0 0 1,18 17 0,-18-17-1,18 0 1,0 0 0,-35 0-16,70 0 31,-17 0 0,-18 0-15,-18 0-1,0 0 1,18 0 0,35 0-1,-35 0 1,35 18-1,-17-18 1,-36 0-16,0 0 16,1 0-16,-19 0 15,19 0 1,-19 0-16,19 0 31,-19 0-15,18 0 15,-17 0-15,35 0-1,35 0 1,36 0 0,-19 0-1,-69 0-15,17 0 31,-36 0 1,1 0-1,70 0-15,36 0-1,34 0 1,-17 0 15,-17 0-15,-106 0-1,-1 0 1,1 0 0,52 0 30,72 0-30,-19 0 0,18 0-1,-17 0 1,-71 0 0,70 0-1,-105 0 1,-1 0-1,1 0 1,0 0-16,-1 0 16,18 0-1,-17 0-15,35 0 32,0 0-17,0 0 1,-18 0-1,36 0 1,17 0 0,-18 0-1,-52 0 1,0 0-16,-1 0 47,1 0-16,0 0-15,-1 0-1,36 0 142,53 0-142,0-35 1,-89 35 140,19 0-140,-19 0 15</inkml:trace>
  <inkml:trace contextRef="#ctx0" brushRef="#br0" timeOffset="3567.21">2893 14005 0,'0'0'0,"35"0"0,-17 18 16,176 0-1,-88-1 1,17 1 15,-52-18-15,-19 0-16,-34 0 15,35 0 1,-35 0-16,-1 0 16,1 0-1,17 0 1,1 0 0,-19 0-1,36 0 1,0 0-1,-18 0 1,1 0 0,-1 0 15,0 0 0,0 0-15,1 0-1,17 0 1,0 0 0,-18 0-1,0 0 1,18 0 0,0 0-1,17 0 1,-34 0-1,-1 0 1,18 0-16,-18 0 16,53 17-1,-52-17-15,17 0 16,52 0 0,-34 0-1,0 0 1,-1 0-1,-17 0 1,0 0 0,-18 0-1,-17 0 1,52 0 0,-52 0-16,0 0 15,17 0 16,0 0-31,18 0 16,18 0 0,35 0-1,-18 0 1,18 18 0,-1-18-1,-34 0 1,-1 0-1,-17 0 1,18 0 0,-53 0-16,17 0 15,0 0 1,18 0 0,-18 0-1,-17 0 32,0 0 0,-1 0 15</inkml:trace>
  <inkml:trace contextRef="#ctx0" brushRef="#br0" timeOffset="16599.28">13547 10301 0,'17'0'141,"19"0"-125,-1 0-1,0 0 1,-17 0 0,-1 0-1,1 0 1,17 0-1,-17 0 1,0 0 0,17 0-1,-17 0 1,-1 0 0,1 0 15,-1 0-16,1 0 1,17 0 0,1 0-1,-1 0 1,-17 0 0,17 0-1,0 0 1,-17 0-16,-1 0 15,1 0-15,0 0 16,17 0 0,0 0-1,18 0 1,18 0 15,-36 0-15,-17 0-1,17 0 1,0 0 0,36 0-1,-54 0-15,1 0 16,0 0-16,-1 0 16,1 0-1,0 0-15,-1 0 16,36 0-1,-35-18 1,35 18 0,0 0-1,17 0 1,-17 0 15,0 0-15,-18 0-1,-17 0 1,17 0-16,-17 0 31,88 0-15,-53 0-16,-1 0 16,-34 0-1,17 0 1,-17 0-1,17 0 1,53 0 0,18 0-1,71 0 1,-71 0 0,-18 0-1,-35 0-15,0 0 16,35 0-1,-71 0-15,19 0 16,-19 0 0,1 0-1,0 0 1,52 0 0,-17 0-1,0 0 1,0 0-1,17 18 1,-34-18 0,-19 0-16,19 0 31,-19 0-15,36 0-16,0 0 15,35 0 1,-17 18-1,-1-18 1,36 0 0,-35 0-1,-54 0 17,89 0-17,-88 0 1,35 0-1,-18 0-15,-17 0 16,70 0 0,-70 0-16,70 0 15,-53 0 1,-17 0 0,17 0-1,0 0 1,36 0-1,52 0 1,54 0 0,34 0-1,-34 0 17,-36 0-17,-106 0 1,-17 0-1,-1 0 48,19 0-47,-1 0-1,18 0 1,-18 0-16,-17 0 15,17 0-15,-17 0 16,17 0-16,0 0 31,18 0-15,-35 0 0,-1 0 15,1 0-16,17 0 1,1 0 0,-1 0-1,0 0 1,1 0 0,-19 0-16,1 0 15,-1 0-15,1 0 16,35 0-1,0 0 1,-18 0 0,-17 0-1,35 0 1,-18 0 0,0 17 15,18-17-16,18 18 1,-18-18 0,17 18-1,-35-1-15,54-17 32,-1 0-17,-35 18 1,0-18-1,-36 18 1,1-18 0,0 0-1,-1 0 1,19 0 0,-19 0 15,1 0-31,-1 0 15,19 0 32,-19 0-31,19 0 0,-19 0-1,1 0 1,0 0 62,-1 0-62,1 0 15,0-18 47,-18 0-62,17 18-1,-17-17 1,18 17 62,-18-18-62</inkml:trace>
  <inkml:trace contextRef="#ctx0" brushRef="#br0" timeOffset="31605.5">5768 17145 0,'70'-18'125,"124"1"-109,-70 17 0,17 0-1,-70 0 1,-36 0 0,18 0-1,-18 0 16,-17 0-15,-1 0 0,54 0-1,17-18 1,18 18 0,-88 0 15,87-18-16,-69 18 1,17 0 0,0 0-1,-1 0 1,-16 0-16,-1 0 16,0 0-16,1 0 15,-19 0 1,89 0-16,-71 0 15,36 0 1,-1 0 0,-17 0-1,18 0 1,-53 0 15,-1 0-15,1 0-1,17 0 1,18 0 0,-18 0-1,1 0 1,-19 0-16,18 0 16,18 0-1,-17 0 1,70 0-1,-71 0 1,-18 0 0,19 0-1,-19 0 17,1 0-17,17 0 1,-17 0-16,-18 18 15,18-18 1,17 0-16,0 0 31,0 18-15,-17-18 0,17 17-1,-17-17 1,35 18-1,17-18 1,-17 18 0,-17-18-16,-1 17 15,-17-17-15,17 18 16,35-18 0,-34 18-16,17-18 15,17 0 16,1 0 1,-18 0-17,-36 0 1,18 0 0,1 0-1,17 0 1,-36 0-16,19 0 15,-19 0-15,107-53 32,-18 17-17,-36 19 1,-17-1 0,-18-17-1,-17 35 16,0 0 1</inkml:trace>
  <inkml:trace contextRef="#ctx0" brushRef="#br0" timeOffset="37229.25">10918 18274 0,'53'0'172,"-17"0"-156,69-18 15,-16 18-16,-19 0 1,1 0 0,35 0-1,-18-17 1,-71 17 0,1 0-1,0 0 32,70 0-31,-70 0-16,17 0 15,0 0-15,18 0 32,-35-18-17,-1 18 1,1 0-1,17 0 1,53 0 15,-17 0-15,17 0 0,-17 0-1,-18 0 1,17 0-16,-52 0 15,-1 0-15,1 0 16,0 0 0,-1 0-1,36 0 1,18 0 0,-18 0-1,0 0 1,53 0-1,-1 0 1,-34 0 15,-18 0-15,-36 0 0,1 0-16,0 0 15,-1 0 1,1 0-1,0 0 1,17 0 0,0 0-1,53 0 1,1 0 0,-1 0-1,0 0 1,-53 0-1,89 0 1,-89 0 0,-17 0-1,-1 0 32,1 0-16,17 0-15,1 0 15,-19 0-15,18 0 15,1 0-15,-1 0-16,0 0 15,1 0 1,-19 0 0,1 0-1,-1 0 282,1 0-266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86FEF-5C09-4FB0-828A-9AB9DF0E6C6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B5EA-5645-45B1-A766-E2AAA8367D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5B5EA-5645-45B1-A766-E2AAA8367D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0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5B5EA-5645-45B1-A766-E2AAA8367DE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5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7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5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2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2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45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4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8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1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53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037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2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603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8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7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5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hyperlink" Target="https://disk.yandex.ru/d/uzTOciEX60-Sz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5" Type="http://schemas.openxmlformats.org/officeDocument/2006/relationships/customXml" Target="../ink/ink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88849"/>
            <a:ext cx="11521280" cy="3643337"/>
          </a:xfrm>
        </p:spPr>
        <p:txBody>
          <a:bodyPr>
            <a:noAutofit/>
          </a:bodyPr>
          <a:lstStyle/>
          <a:p>
            <a:r>
              <a:rPr lang="ru-RU" sz="3600" b="1" i="1" dirty="0"/>
              <a:t>Итоговые «недельные» смешанные тексты: </a:t>
            </a:r>
            <a:r>
              <a:rPr lang="ru-RU" sz="3600" b="1" i="1" dirty="0">
                <a:solidFill>
                  <a:srgbClr val="FF0000"/>
                </a:solidFill>
              </a:rPr>
              <a:t>от</a:t>
            </a:r>
            <a:r>
              <a:rPr lang="ru-RU" sz="3600" b="1" i="1" dirty="0"/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повторения и обобщения </a:t>
            </a:r>
            <a:r>
              <a:rPr lang="ru-RU" sz="3600" b="1" i="1" dirty="0"/>
              <a:t>изученного </a:t>
            </a:r>
            <a:r>
              <a:rPr lang="ru-RU" sz="3600" b="1" i="1" dirty="0">
                <a:solidFill>
                  <a:srgbClr val="FF0000"/>
                </a:solidFill>
              </a:rPr>
              <a:t>к</a:t>
            </a:r>
            <a:r>
              <a:rPr lang="ru-RU" sz="3600" b="1" i="1" dirty="0"/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формированию и оцениванию </a:t>
            </a:r>
            <a:r>
              <a:rPr lang="ru-RU" sz="3600" b="1" i="1" dirty="0"/>
              <a:t>навыков читательской грамотности у учащихся </a:t>
            </a:r>
            <a:br>
              <a:rPr lang="ru-RU" sz="3600" b="1" i="1" dirty="0"/>
            </a:br>
            <a:r>
              <a:rPr lang="ru-RU" sz="3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(из опыта создания учебно-методических кейсов)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4" y="5143512"/>
            <a:ext cx="5546326" cy="135732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Никитина Елена Вячеславовна,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учитель русского языка и литературы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МБОУ «СОШ № 15», г. Славгород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45" y="4857761"/>
            <a:ext cx="3358835" cy="1865423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2952728" y="5143512"/>
            <a:ext cx="857256" cy="838748"/>
            <a:chOff x="1840084" y="2576629"/>
            <a:chExt cx="2687989" cy="2687990"/>
          </a:xfrm>
        </p:grpSpPr>
        <p:pic>
          <p:nvPicPr>
            <p:cNvPr id="6" name="Picture 10" descr="Картинки по запросу глобус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40084" y="2576629"/>
              <a:ext cx="2687989" cy="268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Картинки по запросу пазл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151" y="2610496"/>
              <a:ext cx="2292876" cy="229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вопрос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459" y="3350870"/>
              <a:ext cx="330627" cy="598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Овал 8"/>
            <p:cNvSpPr/>
            <p:nvPr/>
          </p:nvSpPr>
          <p:spPr>
            <a:xfrm>
              <a:off x="2168078" y="2733600"/>
              <a:ext cx="2124000" cy="206924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82" y="5857892"/>
            <a:ext cx="1237538" cy="57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45993D-AA75-3E42-17D3-2DD82C029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16632"/>
            <a:ext cx="2128236" cy="576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59AC92-D3AA-E68B-C5E4-B32204C47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" y="676528"/>
            <a:ext cx="7540624" cy="24993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C0800C-7736-AE46-DCB8-68C999454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552" y="1916832"/>
            <a:ext cx="4896544" cy="4780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D9B4BF-C2B5-F911-28DE-CEFBDEE9C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4" y="3262949"/>
            <a:ext cx="6413406" cy="838301"/>
          </a:xfrm>
          <a:prstGeom prst="rect">
            <a:avLst/>
          </a:prstGeom>
        </p:spPr>
      </p:pic>
      <p:graphicFrame>
        <p:nvGraphicFramePr>
          <p:cNvPr id="2" name="Объект 5">
            <a:extLst>
              <a:ext uri="{FF2B5EF4-FFF2-40B4-BE49-F238E27FC236}">
                <a16:creationId xmlns:a16="http://schemas.microsoft.com/office/drawing/2014/main" id="{047173A1-FF93-9C57-F863-78A166566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713304"/>
              </p:ext>
            </p:extLst>
          </p:nvPr>
        </p:nvGraphicFramePr>
        <p:xfrm>
          <a:off x="1703512" y="4329204"/>
          <a:ext cx="4174899" cy="249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6654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560B2C-3F4A-0A4B-196E-A6B68077F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48655"/>
            <a:ext cx="2724628" cy="72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3B622A-DE46-C481-2111-64CE5559D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834751"/>
            <a:ext cx="8383170" cy="30293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369AD3-9794-7AA3-0952-E8B85709E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3284984"/>
            <a:ext cx="6179580" cy="3318520"/>
          </a:xfrm>
          <a:prstGeom prst="rect">
            <a:avLst/>
          </a:prstGeom>
        </p:spPr>
      </p:pic>
      <p:graphicFrame>
        <p:nvGraphicFramePr>
          <p:cNvPr id="3" name="Объект 7">
            <a:extLst>
              <a:ext uri="{FF2B5EF4-FFF2-40B4-BE49-F238E27FC236}">
                <a16:creationId xmlns:a16="http://schemas.microsoft.com/office/drawing/2014/main" id="{EEBA16C9-3874-6C3A-1960-F1E425AB2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799951"/>
              </p:ext>
            </p:extLst>
          </p:nvPr>
        </p:nvGraphicFramePr>
        <p:xfrm>
          <a:off x="-1320824" y="2846882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816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BF8A6B-F9AF-9E7D-7E7C-E742A98D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16632"/>
            <a:ext cx="2086978" cy="6861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34F52B-2199-2BB2-D230-2D6A6E02E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86" y="764704"/>
            <a:ext cx="7830871" cy="2952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31ED43-C84B-AF6D-4890-D8EF19500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67" y="4077072"/>
            <a:ext cx="7618558" cy="2376264"/>
          </a:xfrm>
          <a:prstGeom prst="rect">
            <a:avLst/>
          </a:prstGeom>
        </p:spPr>
      </p:pic>
      <p:graphicFrame>
        <p:nvGraphicFramePr>
          <p:cNvPr id="2" name="Объект 7">
            <a:extLst>
              <a:ext uri="{FF2B5EF4-FFF2-40B4-BE49-F238E27FC236}">
                <a16:creationId xmlns:a16="http://schemas.microsoft.com/office/drawing/2014/main" id="{04A98969-A384-CE33-64DD-15CE086679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815046"/>
              </p:ext>
            </p:extLst>
          </p:nvPr>
        </p:nvGraphicFramePr>
        <p:xfrm>
          <a:off x="6384032" y="1972220"/>
          <a:ext cx="7406407" cy="420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748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5155-9C98-D73E-7350-160E15BB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43FD3B3-402C-5F2C-DDEB-A74ED2B4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0700" y="1086768"/>
            <a:ext cx="7398418" cy="287232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1A2F61-B3C9-C1E9-A162-308C44500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813" y="6179"/>
            <a:ext cx="6982799" cy="11526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045DFE-85B5-72FA-B8CF-4E54451AE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678">
            <a:off x="6473406" y="4357237"/>
            <a:ext cx="1385044" cy="22793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2ECBBB-D6FA-F0E9-5232-B43116A5D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6613">
            <a:off x="8839600" y="4149107"/>
            <a:ext cx="2277258" cy="2512330"/>
          </a:xfrm>
          <a:prstGeom prst="rect">
            <a:avLst/>
          </a:prstGeom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0426A6F2-A3A1-2DD7-06A4-9D759BFEA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58" y="44624"/>
            <a:ext cx="4496205" cy="37923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7A265-491C-3787-5194-016E341107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546167"/>
            <a:ext cx="1684270" cy="1118636"/>
          </a:xfrm>
          <a:prstGeom prst="rect">
            <a:avLst/>
          </a:prstGeom>
        </p:spPr>
      </p:pic>
      <p:graphicFrame>
        <p:nvGraphicFramePr>
          <p:cNvPr id="6" name="Объект 7">
            <a:extLst>
              <a:ext uri="{FF2B5EF4-FFF2-40B4-BE49-F238E27FC236}">
                <a16:creationId xmlns:a16="http://schemas.microsoft.com/office/drawing/2014/main" id="{6E26E0FF-30B3-62CE-9D87-C071317FC6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778586"/>
              </p:ext>
            </p:extLst>
          </p:nvPr>
        </p:nvGraphicFramePr>
        <p:xfrm>
          <a:off x="-240704" y="3442195"/>
          <a:ext cx="5435617" cy="346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0031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B0EE2-EBED-80C2-6D75-742950EB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DF9954-B1E0-37C9-6B31-A7A3F5E29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50" y="108273"/>
            <a:ext cx="7692913" cy="36724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B53770-9459-D0B3-CE64-99C8580AD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786089"/>
            <a:ext cx="5112568" cy="59241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07B737-24EA-41F8-299D-A6E7C458B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3780681"/>
            <a:ext cx="2619741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DE868-BCE2-3FFF-1E18-E98F4F29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F99C48-68E3-C5E1-3A13-0ABEB35F4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33" y="1452604"/>
            <a:ext cx="7308811" cy="273395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631C10-4A1C-BDEA-DB5C-0AF9AFE8E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3" y="0"/>
            <a:ext cx="7416824" cy="1452604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89AC30E1-99E6-13EB-CAD5-099131756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147" y="0"/>
            <a:ext cx="4680520" cy="67685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3D5D3D-0021-7D98-3F26-4D95D668B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928" y="4063166"/>
            <a:ext cx="1870012" cy="2684459"/>
          </a:xfrm>
          <a:prstGeom prst="rect">
            <a:avLst/>
          </a:prstGeom>
        </p:spPr>
      </p:pic>
      <p:graphicFrame>
        <p:nvGraphicFramePr>
          <p:cNvPr id="6" name="Объект 7">
            <a:extLst>
              <a:ext uri="{FF2B5EF4-FFF2-40B4-BE49-F238E27FC236}">
                <a16:creationId xmlns:a16="http://schemas.microsoft.com/office/drawing/2014/main" id="{8B0D43E9-48C8-F70B-8E0B-59A61F472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538304"/>
              </p:ext>
            </p:extLst>
          </p:nvPr>
        </p:nvGraphicFramePr>
        <p:xfrm>
          <a:off x="-960785" y="3140968"/>
          <a:ext cx="629850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375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6C8EE-2A32-C343-0AEC-BCC87E38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D8BB1C-E3A1-2628-B422-B011A12D3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6" y="17806"/>
            <a:ext cx="8802429" cy="141171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1AECC8-E4F6-82D9-84D4-CA382B50B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6" y="1374995"/>
            <a:ext cx="8867670" cy="29691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676C23-B34C-CDCB-50B5-4E7BD9826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4297067"/>
            <a:ext cx="6193921" cy="2550589"/>
          </a:xfrm>
          <a:prstGeom prst="rect">
            <a:avLst/>
          </a:prstGeom>
        </p:spPr>
      </p:pic>
      <p:graphicFrame>
        <p:nvGraphicFramePr>
          <p:cNvPr id="4" name="Объект 7">
            <a:extLst>
              <a:ext uri="{FF2B5EF4-FFF2-40B4-BE49-F238E27FC236}">
                <a16:creationId xmlns:a16="http://schemas.microsoft.com/office/drawing/2014/main" id="{419EF097-06DC-7A97-6CD0-ADEDA0D1A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94743"/>
              </p:ext>
            </p:extLst>
          </p:nvPr>
        </p:nvGraphicFramePr>
        <p:xfrm>
          <a:off x="6672065" y="3068960"/>
          <a:ext cx="57583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759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294211-4E69-28D5-616B-335AB127B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548680"/>
            <a:ext cx="6721819" cy="4136504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64CB1E-14AA-D6EE-F5B6-25F4482A8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698">
            <a:off x="507570" y="1193199"/>
            <a:ext cx="3809383" cy="14969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3C2AA9-29CD-A176-FF62-B12487466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9490">
            <a:off x="370184" y="4499768"/>
            <a:ext cx="4055109" cy="13369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DB404D-6587-69B1-C329-7D79F0AC6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5031648"/>
            <a:ext cx="4608512" cy="14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2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259A05-C7C2-C8B1-0341-E9A1AC064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858">
            <a:off x="7296785" y="530887"/>
            <a:ext cx="4363694" cy="3690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01C77A-BE9C-7398-49B0-3851092AB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7670">
            <a:off x="550475" y="2508753"/>
            <a:ext cx="5031651" cy="2807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BFC544-E8B4-B90D-B813-CB99814DA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375">
            <a:off x="4160342" y="4352948"/>
            <a:ext cx="2143125" cy="21431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298E43-C78C-8F7C-7A59-4DBDD3BB3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17" y="3065974"/>
            <a:ext cx="4187813" cy="3416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415D9B-676B-F599-E9A7-41ABF32EC71A}"/>
              </a:ext>
            </a:extLst>
          </p:cNvPr>
          <p:cNvSpPr txBox="1"/>
          <p:nvPr/>
        </p:nvSpPr>
        <p:spPr>
          <a:xfrm>
            <a:off x="1415480" y="188082"/>
            <a:ext cx="61206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Функциональная (читательская) грамотность</a:t>
            </a:r>
            <a:r>
              <a:rPr lang="ru-RU" sz="1800" dirty="0"/>
              <a:t> – </a:t>
            </a:r>
            <a:r>
              <a:rPr lang="ru-RU" sz="1800" u="sng" dirty="0"/>
              <a:t>использование приобретённых знаний</a:t>
            </a:r>
            <a:r>
              <a:rPr lang="ru-RU" sz="1800" dirty="0"/>
              <a:t>, умений и навыков </a:t>
            </a:r>
            <a:r>
              <a:rPr lang="ru-RU" sz="1800" u="sng" dirty="0"/>
              <a:t>для решения жизненных задач</a:t>
            </a:r>
            <a:r>
              <a:rPr lang="ru-RU" sz="1800" dirty="0"/>
              <a:t> в различных сферах человеческой деятельности, а также </a:t>
            </a:r>
          </a:p>
          <a:p>
            <a:r>
              <a:rPr lang="ru-RU" sz="1800" dirty="0"/>
              <a:t>в межличностном </a:t>
            </a:r>
          </a:p>
          <a:p>
            <a:r>
              <a:rPr lang="ru-RU" sz="1800" dirty="0"/>
              <a:t>общении и социальных </a:t>
            </a:r>
          </a:p>
          <a:p>
            <a:r>
              <a:rPr lang="ru-RU" sz="1800" dirty="0"/>
              <a:t>отношениях.</a:t>
            </a:r>
          </a:p>
        </p:txBody>
      </p:sp>
    </p:spTree>
    <p:extLst>
      <p:ext uri="{BB962C8B-B14F-4D97-AF65-F5344CB8AC3E}">
        <p14:creationId xmlns:p14="http://schemas.microsoft.com/office/powerpoint/2010/main" val="17876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01D1B-82A8-B693-BCAA-C42BF8E6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3" y="587288"/>
            <a:ext cx="7080797" cy="690816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Что есть в моем УМ –кейсе?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E83425-62D1-64F4-C4DA-007C11945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520" y="1052737"/>
            <a:ext cx="1438476" cy="37152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028C00-9129-921C-F3F3-2F3C8FE3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5" y="1607788"/>
            <a:ext cx="2629267" cy="3810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8C7077-6275-3C25-28A7-5AEA5A15F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324" y="1995603"/>
            <a:ext cx="3439005" cy="400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4B5FBA-E1D3-2B35-D14C-AAFEEBE74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817" y="2500780"/>
            <a:ext cx="714475" cy="2857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DA896B-6A82-3E81-80A7-D03E65638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945" y="2517270"/>
            <a:ext cx="885949" cy="2953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399660-8C68-8FDA-D716-A6A07DB6A3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795" y="2934148"/>
            <a:ext cx="3943900" cy="3810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36C58E-216E-7D8D-1C0D-DB1892AEBE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6035" y="3680561"/>
            <a:ext cx="2039705" cy="6170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56EEA0-95D8-0938-775A-FF25613C7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9817" y="4912384"/>
            <a:ext cx="6106377" cy="7621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DA6273-3BE1-D644-407C-15BEC2F0CF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2144" y="5886598"/>
            <a:ext cx="3077004" cy="533474"/>
          </a:xfrm>
          <a:prstGeom prst="rect">
            <a:avLst/>
          </a:prstGeom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F8421E98-3EEE-F960-F0B2-C94CCB114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75697" y="3223248"/>
            <a:ext cx="5046594" cy="17326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37EA28-40A5-EB58-E1CF-0B0227ABA0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9512"/>
            <a:ext cx="5601482" cy="49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3635B-D83C-C36B-1EDF-1B05549F8CAB}"/>
              </a:ext>
            </a:extLst>
          </p:cNvPr>
          <p:cNvSpPr txBox="1"/>
          <p:nvPr/>
        </p:nvSpPr>
        <p:spPr>
          <a:xfrm>
            <a:off x="2279576" y="6289259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14"/>
              </a:rPr>
              <a:t>https://disk.yandex.ru/d/uzTOciEX60-SzA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08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40145-6524-76E3-444A-32A751F5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AA84FBE-D65F-4EF0-9569-50A365F8F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44222">
            <a:off x="1803293" y="3351894"/>
            <a:ext cx="2927060" cy="226744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C2B0E4-46EF-5B9E-9E7A-B96DC9C2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54" y="260649"/>
            <a:ext cx="9011577" cy="27003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F6F36A-6324-5D58-9EFB-AA8D6BC36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7474">
            <a:off x="7313623" y="3110291"/>
            <a:ext cx="2363654" cy="25332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CCFC9E-502B-6E3F-C69E-8B4CE62E8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64" y="4886737"/>
            <a:ext cx="2595629" cy="1944216"/>
          </a:xfrm>
          <a:prstGeom prst="rect">
            <a:avLst/>
          </a:prstGeom>
        </p:spPr>
      </p:pic>
      <p:sp>
        <p:nvSpPr>
          <p:cNvPr id="14" name="Крест 13">
            <a:extLst>
              <a:ext uri="{FF2B5EF4-FFF2-40B4-BE49-F238E27FC236}">
                <a16:creationId xmlns:a16="http://schemas.microsoft.com/office/drawing/2014/main" id="{80206898-1747-2285-0CBA-1A900D36EF3A}"/>
              </a:ext>
            </a:extLst>
          </p:cNvPr>
          <p:cNvSpPr/>
          <p:nvPr/>
        </p:nvSpPr>
        <p:spPr>
          <a:xfrm>
            <a:off x="5375920" y="3501008"/>
            <a:ext cx="1346448" cy="1274440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0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3CDE1-B927-7656-5837-347414BD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8AB01C-0C5B-E8DA-0353-A86483A25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116632"/>
            <a:ext cx="8784976" cy="6336704"/>
          </a:xfrm>
        </p:spPr>
      </p:pic>
    </p:spTree>
    <p:extLst>
      <p:ext uri="{BB962C8B-B14F-4D97-AF65-F5344CB8AC3E}">
        <p14:creationId xmlns:p14="http://schemas.microsoft.com/office/powerpoint/2010/main" val="219963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604BB-E141-4DF7-A04B-4CC93B3B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A7B409-FD17-A8D5-C2A9-D44DE1EA2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592" y="12810"/>
            <a:ext cx="8136904" cy="341619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D66100-862D-910A-59E7-30DDCD4B6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427" y="4811394"/>
            <a:ext cx="5230615" cy="20162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9C1FBA-D286-A59E-CA6D-B41383969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08" y="3438129"/>
            <a:ext cx="6030167" cy="1543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41AF730E-08FC-3FFA-7802-C59482BD2B50}"/>
                  </a:ext>
                </a:extLst>
              </p14:cNvPr>
              <p14:cNvContentPartPr/>
              <p14:nvPr/>
            </p14:nvContentPartPr>
            <p14:xfrm>
              <a:off x="2565480" y="3701880"/>
              <a:ext cx="6401160" cy="287712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41AF730E-08FC-3FFA-7802-C59482BD2B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6120" y="3692520"/>
                <a:ext cx="6419880" cy="28958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BB584C-5CC6-1817-B394-2F4702678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51875">
            <a:off x="7894222" y="5498283"/>
            <a:ext cx="1981477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9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8800-18FE-68B5-0549-8A76C851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A2FE9B-B5C8-9BD4-3734-7C7D8E8BD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8" y="116632"/>
            <a:ext cx="8755836" cy="6624736"/>
          </a:xfrm>
        </p:spPr>
      </p:pic>
    </p:spTree>
    <p:extLst>
      <p:ext uri="{BB962C8B-B14F-4D97-AF65-F5344CB8AC3E}">
        <p14:creationId xmlns:p14="http://schemas.microsoft.com/office/powerpoint/2010/main" val="64806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0F611-7B54-CC68-629D-CB8AABC5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DA0BDB-A48D-75D8-F62A-FA1A9CDEA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EAF45-F4AA-1845-CE89-2EADCB7B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комментарий к тексту</a:t>
            </a:r>
            <a:br>
              <a:rPr lang="ru-RU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D0775-748F-0E50-0A72-1B8585421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7" y="2276872"/>
            <a:ext cx="8232923" cy="4320480"/>
          </a:xfrm>
        </p:spPr>
        <p:txBody>
          <a:bodyPr/>
          <a:lstStyle/>
          <a:p>
            <a:pPr marL="0" indent="0" algn="r">
              <a:buNone/>
            </a:pPr>
            <a:r>
              <a:rPr lang="ru-RU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</a:t>
            </a:r>
            <a:r>
              <a:rPr lang="ru-R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нацелен на формирование представлений у обучающихся сведений о особенностях современного искусства, его традициях и корнях, поддержание интереса к культуре русского народа, воспитание уважения к его традициям на основе овладения читательской культурой как средством познания мира.</a:t>
            </a:r>
            <a:endParaRPr lang="ru-RU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35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3FBF8-E6DB-2E47-B2A0-63B0D80F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07C869-3F98-57F3-C7CB-6769117A8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0" y="106538"/>
            <a:ext cx="7634400" cy="6644924"/>
          </a:xfrm>
        </p:spPr>
      </p:pic>
    </p:spTree>
    <p:extLst>
      <p:ext uri="{BB962C8B-B14F-4D97-AF65-F5344CB8AC3E}">
        <p14:creationId xmlns:p14="http://schemas.microsoft.com/office/powerpoint/2010/main" val="2081816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205</Words>
  <Application>Microsoft Office PowerPoint</Application>
  <PresentationFormat>Широкоэкранный</PresentationFormat>
  <Paragraphs>34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Тема Office</vt:lpstr>
      <vt:lpstr>Легкий дым</vt:lpstr>
      <vt:lpstr>Итоговые «недельные» смешанные тексты: от повторения и обобщения изученного к формированию и оцениванию навыков читательской грамотности у учащихся  (из опыта создания учебно-методических кейсов)</vt:lpstr>
      <vt:lpstr>Что есть в моем УМ –кейсе?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комментарий к тексту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эффективных образовательных и воспитательных технологий как способ повышения качества образования и профессиональной культуры педагога </dc:title>
  <dc:creator>PageUp</dc:creator>
  <cp:lastModifiedBy>Станислав Никитин</cp:lastModifiedBy>
  <cp:revision>32</cp:revision>
  <dcterms:created xsi:type="dcterms:W3CDTF">2020-02-18T14:12:12Z</dcterms:created>
  <dcterms:modified xsi:type="dcterms:W3CDTF">2024-04-02T19:34:56Z</dcterms:modified>
</cp:coreProperties>
</file>