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3"/>
  </p:notesMasterIdLst>
  <p:sldIdLst>
    <p:sldId id="257" r:id="rId2"/>
    <p:sldId id="264" r:id="rId3"/>
    <p:sldId id="322" r:id="rId4"/>
    <p:sldId id="325" r:id="rId5"/>
    <p:sldId id="330" r:id="rId6"/>
    <p:sldId id="319" r:id="rId7"/>
    <p:sldId id="315" r:id="rId8"/>
    <p:sldId id="324" r:id="rId9"/>
    <p:sldId id="327" r:id="rId10"/>
    <p:sldId id="326" r:id="rId11"/>
    <p:sldId id="32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399"/>
    <a:srgbClr val="002760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30" autoAdjust="0"/>
    <p:restoredTop sz="94660"/>
  </p:normalViewPr>
  <p:slideViewPr>
    <p:cSldViewPr>
      <p:cViewPr>
        <p:scale>
          <a:sx n="60" d="100"/>
          <a:sy n="60" d="100"/>
        </p:scale>
        <p:origin x="-63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FFCA29-6140-41EC-894A-C232821F32D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D1645D-8831-42AA-A9FC-0625E0A77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47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C07F-EFE6-47AC-8FDF-600A8752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24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B705-9ACA-4CD9-8FB6-E82DA52AE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8633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7283-A51F-4F91-BD97-51A9BC48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29152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5E21-3415-4A1D-BAEA-5A301679E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88270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4FB2-A7E7-403F-B1DF-2E999C2B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28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D414-4771-4B97-AD3F-0FE34C82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51551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E66C-FCDE-49B0-95F9-1FAE059F4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94394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F03F-071E-4A82-B6A3-E4987730D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54722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092E-9ED7-4A81-95C0-B1FCEB4C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8036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1E26-761A-418D-AFAD-19322C8E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5437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5D66-94F0-483F-94AB-478A4E5C7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1085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7D126D-9F9F-42CB-A330-7A3D7BDA5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6" r:id="rId2"/>
    <p:sldLayoutId id="2147483915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6" r:id="rId9"/>
    <p:sldLayoutId id="2147483912" r:id="rId10"/>
    <p:sldLayoutId id="214748391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857364"/>
            <a:ext cx="8424167" cy="36433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Диагностика качества функциональной грамотности обучающихся на уроках математики</a:t>
            </a:r>
            <a:br>
              <a:rPr lang="ru-RU" sz="4800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</a:br>
            <a:endParaRPr lang="ru-RU" sz="4800" dirty="0" smtClean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585789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г.Славгород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2024 год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«Средняя общеобразовательная школа № 15»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92919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Лях Елена Леонидовна, учитель математики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15338" y="62150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827331" cy="40005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901795" cy="4100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642918"/>
            <a:ext cx="2931717" cy="37862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071810"/>
            <a:ext cx="2643206" cy="3354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928934"/>
            <a:ext cx="2428892" cy="3571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Спасибо за внимание!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558213" y="6237288"/>
            <a:ext cx="457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Математическая грамотность</a:t>
            </a:r>
            <a:endParaRPr lang="ru-RU" sz="4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207"/>
          <a:stretch>
            <a:fillRect/>
          </a:stretch>
        </p:blipFill>
        <p:spPr bwMode="auto">
          <a:xfrm>
            <a:off x="500034" y="2571744"/>
            <a:ext cx="80666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643182"/>
            <a:ext cx="4576784" cy="31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60284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527" y="6286520"/>
            <a:ext cx="442885" cy="40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Длина коридора 36 м. Есть три куска линолеума: первый кусок длиной 12 м, второй – в 2 раза короче, а третий – на 2 м  короче первого. Хватит ли их, чтобы покрыть пол в коридоре (ширина кусков и ширина коридора совпадают)?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 выяснилось, что нет плиток нужного размера, но имеются два вида плиток, которые можно приложить друг к другу и сложить из них плитку размером 20 см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см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30633"/>
          <a:stretch>
            <a:fillRect/>
          </a:stretch>
        </p:blipFill>
        <p:spPr bwMode="auto">
          <a:xfrm>
            <a:off x="642910" y="2071678"/>
            <a:ext cx="8072493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6536098" cy="41309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8519" t="6452" r="24691" b="6452"/>
          <a:stretch>
            <a:fillRect/>
          </a:stretch>
        </p:blipFill>
        <p:spPr>
          <a:xfrm>
            <a:off x="5357818" y="785794"/>
            <a:ext cx="3500462" cy="3857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t="5312" r="39696" b="30117"/>
          <a:stretch>
            <a:fillRect/>
          </a:stretch>
        </p:blipFill>
        <p:spPr>
          <a:xfrm>
            <a:off x="2428860" y="3929066"/>
            <a:ext cx="3571900" cy="2286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15338" y="62150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90" r="7627" b="29320"/>
          <a:stretch>
            <a:fillRect/>
          </a:stretch>
        </p:blipFill>
        <p:spPr bwMode="auto">
          <a:xfrm>
            <a:off x="497941" y="304800"/>
            <a:ext cx="8148119" cy="57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74455" y="6400801"/>
            <a:ext cx="54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Лях Е.Л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65"/>
          <a:stretch>
            <a:fillRect/>
          </a:stretch>
        </p:blipFill>
        <p:spPr bwMode="auto">
          <a:xfrm>
            <a:off x="704310" y="1268246"/>
            <a:ext cx="7653903" cy="5056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58213" y="623728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8214" y="621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5550" r="156" b="9574"/>
          <a:stretch>
            <a:fillRect/>
          </a:stretch>
        </p:blipFill>
        <p:spPr bwMode="auto">
          <a:xfrm>
            <a:off x="928662" y="714356"/>
            <a:ext cx="7715918" cy="53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5800" cy="8572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3399"/>
                </a:solidFill>
                <a:latin typeface="Comic Sans MS" pitchFamily="66" charset="0"/>
              </a:rPr>
              <a:t>Познавательная самостоятельность – </a:t>
            </a:r>
            <a:r>
              <a:rPr lang="ru-RU" sz="2200" dirty="0" smtClean="0">
                <a:solidFill>
                  <a:srgbClr val="003399"/>
                </a:solidFill>
                <a:latin typeface="Comic Sans MS" pitchFamily="66" charset="0"/>
              </a:rPr>
              <a:t>качество личности, </a:t>
            </a:r>
            <a:br>
              <a:rPr lang="ru-RU" sz="2200" dirty="0" smtClean="0">
                <a:solidFill>
                  <a:srgbClr val="003399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3399"/>
                </a:solidFill>
                <a:latin typeface="Comic Sans MS" pitchFamily="66" charset="0"/>
              </a:rPr>
              <a:t>сочетающее в себе умение приобретать новые знания и творчески применять их в различных ситуациях </a:t>
            </a:r>
            <a:br>
              <a:rPr lang="ru-RU" sz="2200" dirty="0" smtClean="0">
                <a:solidFill>
                  <a:srgbClr val="003399"/>
                </a:solidFill>
                <a:latin typeface="Comic Sans MS" pitchFamily="66" charset="0"/>
              </a:rPr>
            </a:br>
            <a:endParaRPr lang="ru-RU" sz="2200" dirty="0"/>
          </a:p>
        </p:txBody>
      </p:sp>
      <p:pic>
        <p:nvPicPr>
          <p:cNvPr id="6" name="Picture 2" descr="C:\Documents and Settings\User\Мои документы\Downloads\Untitled.FR12.jpg"/>
          <p:cNvPicPr>
            <a:picLocks noChangeAspect="1" noChangeArrowheads="1"/>
          </p:cNvPicPr>
          <p:nvPr/>
        </p:nvPicPr>
        <p:blipFill>
          <a:blip r:embed="rId2" cstate="print"/>
          <a:srcRect t="6733" r="4958" b="6218"/>
          <a:stretch>
            <a:fillRect/>
          </a:stretch>
        </p:blipFill>
        <p:spPr bwMode="auto">
          <a:xfrm>
            <a:off x="285720" y="1571612"/>
            <a:ext cx="8143932" cy="50006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381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3838</TotalTime>
  <Words>117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Диагностика качества функциональной грамотности обучающихся на уроках математики </vt:lpstr>
      <vt:lpstr>Математическая грамотность</vt:lpstr>
      <vt:lpstr>Длина коридора 36 м. Есть три куска линолеума: первый кусок длиной 12 м, второй – в 2 раза короче, а третий – на 2 м  короче первого. Хватит ли их, чтобы покрыть пол в коридоре (ширина кусков и ширина коридора совпадают)?</vt:lpstr>
      <vt:lpstr>В магазине выяснилось, что нет плиток нужного размера, но имеются два вида плиток, которые можно приложить друг к другу и сложить из них плитку размером 20 см X 20 см</vt:lpstr>
      <vt:lpstr>Слайд 5</vt:lpstr>
      <vt:lpstr>Слайд 6</vt:lpstr>
      <vt:lpstr>Слайд 7</vt:lpstr>
      <vt:lpstr>Слайд 8</vt:lpstr>
      <vt:lpstr>    Познавательная самостоятельность – качество личности,  сочетающее в себе умение приобретать новые знания и творчески применять их в различных ситуациях  </vt:lpstr>
      <vt:lpstr>Слайд 10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процента в жизни человека</dc:title>
  <dc:subject>Значение процента в жизни человека</dc:subject>
  <dc:creator>Сова ОВ</dc:creator>
  <cp:lastModifiedBy>User</cp:lastModifiedBy>
  <cp:revision>308</cp:revision>
  <dcterms:created xsi:type="dcterms:W3CDTF">2010-12-11T15:47:56Z</dcterms:created>
  <dcterms:modified xsi:type="dcterms:W3CDTF">2024-04-02T15:50:55Z</dcterms:modified>
</cp:coreProperties>
</file>