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  <p:sldMasterId id="2147483902" r:id="rId2"/>
    <p:sldMasterId id="2147483915" r:id="rId3"/>
    <p:sldMasterId id="2147483927" r:id="rId4"/>
    <p:sldMasterId id="2147484007" r:id="rId5"/>
    <p:sldMasterId id="2147484303" r:id="rId6"/>
    <p:sldMasterId id="2147484348" r:id="rId7"/>
    <p:sldMasterId id="2147484386" r:id="rId8"/>
    <p:sldMasterId id="2147484492" r:id="rId9"/>
  </p:sldMasterIdLst>
  <p:notesMasterIdLst>
    <p:notesMasterId r:id="rId24"/>
  </p:notesMasterIdLst>
  <p:sldIdLst>
    <p:sldId id="626" r:id="rId10"/>
    <p:sldId id="922" r:id="rId11"/>
    <p:sldId id="915" r:id="rId12"/>
    <p:sldId id="858" r:id="rId13"/>
    <p:sldId id="917" r:id="rId14"/>
    <p:sldId id="813" r:id="rId15"/>
    <p:sldId id="814" r:id="rId16"/>
    <p:sldId id="815" r:id="rId17"/>
    <p:sldId id="820" r:id="rId18"/>
    <p:sldId id="817" r:id="rId19"/>
    <p:sldId id="782" r:id="rId20"/>
    <p:sldId id="888" r:id="rId21"/>
    <p:sldId id="919" r:id="rId22"/>
    <p:sldId id="92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94660"/>
  </p:normalViewPr>
  <p:slideViewPr>
    <p:cSldViewPr>
      <p:cViewPr varScale="1">
        <p:scale>
          <a:sx n="106" d="100"/>
          <a:sy n="106" d="100"/>
        </p:scale>
        <p:origin x="18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97A13-5614-435A-8F33-E14721A472C6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6A3C0-1F12-45CD-B0E1-072052278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7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8821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707055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3" y="740804"/>
            <a:ext cx="2808000" cy="1007700"/>
          </a:xfrm>
          <a:prstGeom prst="rect">
            <a:avLst/>
          </a:prstGeom>
        </p:spPr>
        <p:txBody>
          <a:bodyPr spcFirstLastPara="1" wrap="square" lIns="121823" tIns="121823" rIns="121823" bIns="121823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248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248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248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248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248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248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248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248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248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3" y="1852800"/>
            <a:ext cx="2808000" cy="4239300"/>
          </a:xfrm>
          <a:prstGeom prst="rect">
            <a:avLst/>
          </a:prstGeom>
        </p:spPr>
        <p:txBody>
          <a:bodyPr spcFirstLastPara="1" wrap="square" lIns="121823" tIns="121823" rIns="121823" bIns="121823" anchor="t" anchorCtr="0">
            <a:noAutofit/>
          </a:bodyPr>
          <a:lstStyle>
            <a:lvl1pPr marL="342692" lvl="0" indent="-2475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197"/>
            </a:lvl1pPr>
            <a:lvl2pPr marL="685386" lvl="1" indent="-24750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197"/>
            </a:lvl2pPr>
            <a:lvl3pPr marL="1028079" lvl="2" indent="-24750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197"/>
            </a:lvl3pPr>
            <a:lvl4pPr marL="1370771" lvl="3" indent="-24750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197"/>
            </a:lvl4pPr>
            <a:lvl5pPr marL="1713465" lvl="4" indent="-24750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197"/>
            </a:lvl5pPr>
            <a:lvl6pPr marL="2056157" lvl="5" indent="-24750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197"/>
            </a:lvl6pPr>
            <a:lvl7pPr marL="2398850" lvl="6" indent="-24750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197"/>
            </a:lvl7pPr>
            <a:lvl8pPr marL="2741542" lvl="7" indent="-24750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197"/>
            </a:lvl8pPr>
            <a:lvl9pPr marL="3084236" lvl="8" indent="-24750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 sz="1197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64" y="6217626"/>
            <a:ext cx="548775" cy="5247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3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6" y="600200"/>
            <a:ext cx="6367725" cy="54543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4789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4789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4789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4789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4789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4789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4789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4789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4789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64" y="6217626"/>
            <a:ext cx="548775" cy="5247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684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369" tIns="91369" rIns="91369" bIns="91369" anchor="ctr" anchorCtr="0">
            <a:noAutofit/>
          </a:bodyPr>
          <a:lstStyle/>
          <a:p>
            <a:pPr defTabSz="685386">
              <a:buClr>
                <a:srgbClr val="000000"/>
              </a:buClr>
              <a:buFont typeface="Arial"/>
              <a:buNone/>
            </a:pPr>
            <a:endParaRPr sz="1112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2" y="1644233"/>
            <a:ext cx="4045275" cy="1976400"/>
          </a:xfrm>
          <a:prstGeom prst="rect">
            <a:avLst/>
          </a:prstGeom>
        </p:spPr>
        <p:txBody>
          <a:bodyPr spcFirstLastPara="1" wrap="square" lIns="121823" tIns="121823" rIns="121823" bIns="121823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19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19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19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19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19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19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19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19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419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2" y="3737433"/>
            <a:ext cx="4045275" cy="1646700"/>
          </a:xfrm>
          <a:prstGeom prst="rect">
            <a:avLst/>
          </a:prstGeom>
        </p:spPr>
        <p:txBody>
          <a:bodyPr spcFirstLastPara="1" wrap="square" lIns="121823" tIns="121823" rIns="121823" bIns="121823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8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8" y="965433"/>
            <a:ext cx="3836925" cy="49269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marL="342692" lvl="0" indent="-285579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685386" lvl="1" indent="-261779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079" lvl="2" indent="-261779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0771" lvl="3" indent="-261779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3465" lvl="4" indent="-261779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6157" lvl="5" indent="-261779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398850" lvl="6" indent="-261779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1542" lvl="7" indent="-261779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4236" lvl="8" indent="-261779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64" y="6217626"/>
            <a:ext cx="548775" cy="5247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220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8" y="5640767"/>
            <a:ext cx="5998725" cy="8067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marL="342692" lvl="0" indent="-17134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64" y="6217626"/>
            <a:ext cx="548775" cy="5247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542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5" y="1474833"/>
            <a:ext cx="8520525" cy="2618100"/>
          </a:xfrm>
          <a:prstGeom prst="rect">
            <a:avLst/>
          </a:prstGeom>
        </p:spPr>
        <p:txBody>
          <a:bodyPr spcFirstLastPara="1" wrap="square" lIns="121823" tIns="121823" rIns="121823" bIns="121823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1973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1973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1973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1973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1973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1973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1973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1973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1973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5" y="4202971"/>
            <a:ext cx="8520525" cy="1734300"/>
          </a:xfrm>
          <a:prstGeom prst="rect">
            <a:avLst/>
          </a:prstGeom>
        </p:spPr>
        <p:txBody>
          <a:bodyPr spcFirstLastPara="1" wrap="square" lIns="121823" tIns="121823" rIns="121823" bIns="121823" anchor="t" anchorCtr="0">
            <a:noAutofit/>
          </a:bodyPr>
          <a:lstStyle>
            <a:lvl1pPr marL="342692" lvl="0" indent="-285579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685386" lvl="1" indent="-261779" algn="ct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079" lvl="2" indent="-261779" algn="ct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0771" lvl="3" indent="-261779" algn="ct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3465" lvl="4" indent="-261779" algn="ct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6157" lvl="5" indent="-261779" algn="ct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398850" lvl="6" indent="-261779" algn="ct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1542" lvl="7" indent="-261779" algn="ct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4236" lvl="8" indent="-261779" algn="ctr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64" y="6217626"/>
            <a:ext cx="548775" cy="5247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114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Заголовок и объек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8" tIns="91368" rIns="91368" bIns="91368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8" tIns="91368" rIns="91368" bIns="91368" anchor="t" anchorCtr="0">
            <a:noAutofit/>
          </a:bodyPr>
          <a:lstStyle>
            <a:lvl1pPr marL="342692" marR="0" lvl="0" indent="-30461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386" marR="0" lvl="1" indent="-28557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079" marR="0" lvl="2" indent="-26653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771" marR="0" lvl="3" indent="-2570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3465" marR="0" lvl="4" indent="-2570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6157" marR="0" lvl="5" indent="-2570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98850" marR="0" lvl="6" indent="-2570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1542" marR="0" lvl="7" indent="-2570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4236" marR="0" lvl="8" indent="-2570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628650" y="635638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8" tIns="91368" rIns="91368" bIns="91368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386">
              <a:buClr>
                <a:srgbClr val="000000"/>
              </a:buClr>
            </a:pPr>
            <a:endParaRPr lang="ru-RU" kern="0"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028950" y="635638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8" tIns="91368" rIns="91368" bIns="91368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386">
              <a:buClr>
                <a:srgbClr val="000000"/>
              </a:buClr>
            </a:pPr>
            <a:endParaRPr lang="ru-RU" kern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6457950" y="635638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8" tIns="45671" rIns="91368" bIns="45671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46822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3724983" y="2453054"/>
            <a:ext cx="50643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1" tIns="22837" rIns="45671" bIns="22837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4501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8" tIns="45671" rIns="91368" bIns="45671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778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5521799" y="1545219"/>
            <a:ext cx="3622275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35" tIns="34253" rIns="68535" bIns="34253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557028" y="6332537"/>
            <a:ext cx="548775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8" tIns="91368" rIns="91368" bIns="91368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283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283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283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283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283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283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283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283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283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941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464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708668" y="2485790"/>
            <a:ext cx="2712825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368" tIns="45671" rIns="91368" bIns="45671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75" cy="524700"/>
          </a:xfrm>
          <a:prstGeom prst="rect">
            <a:avLst/>
          </a:prstGeom>
        </p:spPr>
        <p:txBody>
          <a:bodyPr spcFirstLastPara="1" wrap="square" lIns="121823" tIns="121823" rIns="121823" bIns="12182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72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72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871858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629843" y="457200"/>
            <a:ext cx="29490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8" tIns="91368" rIns="91368" bIns="91368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8" tIns="91368" rIns="91368" bIns="91368" anchor="t" anchorCtr="0">
            <a:noAutofit/>
          </a:bodyPr>
          <a:lstStyle>
            <a:lvl1pPr marL="342692" marR="0" lvl="0" indent="-323656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386" marR="0" lvl="1" indent="-30461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079" marR="0" lvl="2" indent="-28557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771" marR="0" lvl="3" indent="-26653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3465" marR="0" lvl="4" indent="-26653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6157" marR="0" lvl="5" indent="-26653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98850" marR="0" lvl="6" indent="-26653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1542" marR="0" lvl="7" indent="-26653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4236" marR="0" lvl="8" indent="-26653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629843" y="2057400"/>
            <a:ext cx="2949075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8" tIns="91368" rIns="91368" bIns="91368" anchor="t" anchorCtr="0">
            <a:noAutofit/>
          </a:bodyPr>
          <a:lstStyle>
            <a:lvl1pPr marL="342692" marR="0" lvl="0" indent="-171349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386" marR="0" lvl="1" indent="-17134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079" marR="0" lvl="2" indent="-17134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771" marR="0" lvl="3" indent="-17134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3465" marR="0" lvl="4" indent="-17134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6157" marR="0" lvl="5" indent="-17134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398850" marR="0" lvl="6" indent="-17134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1542" marR="0" lvl="7" indent="-17134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4236" marR="0" lvl="8" indent="-17134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628650" y="635638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8" tIns="91368" rIns="91368" bIns="91368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386">
              <a:buClr>
                <a:srgbClr val="000000"/>
              </a:buClr>
            </a:pPr>
            <a:endParaRPr lang="ru-RU" kern="0"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3028950" y="635638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8" tIns="91368" rIns="91368" bIns="91368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386">
              <a:buClr>
                <a:srgbClr val="000000"/>
              </a:buClr>
            </a:pPr>
            <a:endParaRPr lang="ru-RU" kern="0"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6457950" y="635638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68" tIns="45671" rIns="91368" bIns="45671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8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14182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5008982" y="365760"/>
            <a:ext cx="2903625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368" tIns="45671" rIns="91368" bIns="45671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3234920" y="2528394"/>
            <a:ext cx="2102625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368" tIns="45671" rIns="91368" bIns="45671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5149215" y="3797914"/>
            <a:ext cx="22977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368" tIns="45671" rIns="91368" bIns="45671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75" cy="524700"/>
          </a:xfrm>
          <a:prstGeom prst="rect">
            <a:avLst/>
          </a:prstGeom>
        </p:spPr>
        <p:txBody>
          <a:bodyPr spcFirstLastPara="1" wrap="square" lIns="121823" tIns="121823" rIns="121823" bIns="12182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358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556788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3" tIns="121823" rIns="121823" bIns="121823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2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2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2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2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2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2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2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2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2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896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2" y="759921"/>
            <a:ext cx="4652325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43" tIns="45646" rIns="91243" bIns="45646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4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20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488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97276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56A7-9BC4-4DF0-A5E7-2D03789126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0255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4880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56020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6853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92897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5634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AA3E-3D0F-4516-9FF2-C2B6167861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46046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50765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97111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65177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34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4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05113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7420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0AF2-8469-411E-90F9-32878ED528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92587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C83F-2512-4B5C-8519-D4F5199849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11319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559C5-88A3-4E8A-8BD6-FC7402BED14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61522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58966-A0E4-47AA-A78D-97B24074A98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50345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5A04A-BF73-4DFF-9114-B98E7AF1F4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3824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22059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D649C-4F8E-444F-80E3-E8939763FD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5991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F4A6-F0E8-41C9-815C-E42676434A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48649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DBB6F-285D-4931-A709-A552EC890E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86106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36E8-BB6E-4CB5-9398-88727866CB4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93791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8A9A-205E-4255-B3DE-0D1299DB31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5008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00E30-FC89-4829-B921-BE800FE11D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83342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2C14A-921C-43CB-8904-00CD1C4872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29349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E3860-9165-439C-9B66-935C9B397A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79144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E5F72-C4F5-431C-AD90-AE3C6942548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60162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92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759CE-7ED9-4FCD-B5BF-E611FB5BBC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7695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94999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020EB-5BBC-45A5-910B-2EFABC2E79A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84005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72F81-F32A-4F24-9C9F-197122D946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421021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513E-0A79-4B68-B0CA-9B719C7BA3B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32172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5FF7-CC24-455D-AAD0-17E63904EF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49356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2CDD-69A6-4354-8914-0C2DD8F735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3189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8A9B-18CF-41AE-99B5-3CF219DBCC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34414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34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4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FD98-D34F-487E-AB3D-D55B63EABA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758167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43760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66C1ED80-C809-4525-8A6B-868CE99EAC07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35958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383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360899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51034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20629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87124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31435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93274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90001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75887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34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34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914906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248442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2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9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459731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8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110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725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09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2" y="1644233"/>
            <a:ext cx="4045275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2" y="3737433"/>
            <a:ext cx="4045275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2" y="965433"/>
            <a:ext cx="3836925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93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2" y="5640767"/>
            <a:ext cx="5998725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731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2" y="1474833"/>
            <a:ext cx="8520525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2" y="4202967"/>
            <a:ext cx="8520525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544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Заголовок и объек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6286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028950" y="6356376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64579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4777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3724981" y="2453054"/>
            <a:ext cx="50643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8482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06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5521793" y="1545219"/>
            <a:ext cx="3622275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557022" y="6332537"/>
            <a:ext cx="548775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sz="13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4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121160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708662" y="2485786"/>
            <a:ext cx="2712825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50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629843" y="457200"/>
            <a:ext cx="29490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629843" y="2057400"/>
            <a:ext cx="2949075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6286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3028950" y="6356376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64579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3494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5008979" y="365760"/>
            <a:ext cx="2903625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3234920" y="2528394"/>
            <a:ext cx="2102625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5149215" y="3797913"/>
            <a:ext cx="22977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09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467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2" y="759921"/>
            <a:ext cx="4652325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4464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4/2/2024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08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401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401" y="442115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02981A5-F60C-4BC1-992A-3E80C5081FB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2003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2003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77AEC57-320E-4EF1-991D-B6787CCFAA35}" type="slidenum">
              <a:rPr lang="ru-RU" smtClean="0">
                <a:solidFill>
                  <a:srgbClr val="94C600"/>
                </a:solidFill>
              </a:rPr>
              <a:pPr/>
              <a:t>‹#›</a:t>
            </a:fld>
            <a:endParaRPr lang="ru-RU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009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894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9" y="426727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6991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5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783939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58" indent="0">
              <a:buNone/>
              <a:defRPr sz="1600" b="1"/>
            </a:lvl8pPr>
            <a:lvl9pPr marL="3657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76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73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58" indent="0">
              <a:buNone/>
              <a:defRPr sz="1600" b="1"/>
            </a:lvl8pPr>
            <a:lvl9pPr marL="3657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76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250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966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388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6" y="60195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90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50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58" indent="0">
              <a:buNone/>
              <a:defRPr sz="900"/>
            </a:lvl8pPr>
            <a:lvl9pPr marL="36574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39597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6" y="60195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44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0" indent="0">
              <a:buNone/>
              <a:defRPr sz="2800"/>
            </a:lvl2pPr>
            <a:lvl3pPr marL="914360" indent="0">
              <a:buNone/>
              <a:defRPr sz="2400"/>
            </a:lvl3pPr>
            <a:lvl4pPr marL="1371540" indent="0">
              <a:buNone/>
              <a:defRPr sz="2000"/>
            </a:lvl4pPr>
            <a:lvl5pPr marL="1828720" indent="0">
              <a:buNone/>
              <a:defRPr sz="2000"/>
            </a:lvl5pPr>
            <a:lvl6pPr marL="2285900" indent="0">
              <a:buNone/>
              <a:defRPr sz="2000"/>
            </a:lvl6pPr>
            <a:lvl7pPr marL="2743080" indent="0">
              <a:buNone/>
              <a:defRPr sz="2000"/>
            </a:lvl7pPr>
            <a:lvl8pPr marL="3200258" indent="0">
              <a:buNone/>
              <a:defRPr sz="2000"/>
            </a:lvl8pPr>
            <a:lvl9pPr marL="365743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5" y="413315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58" indent="0">
              <a:buNone/>
              <a:defRPr sz="900"/>
            </a:lvl8pPr>
            <a:lvl9pPr marL="36574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90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647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602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36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A5-F60C-4BC1-992A-3E80C5081FB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440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1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1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5081E2-6C79-4D60-922F-EE1602412E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38786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C1CB-5278-450A-B357-3A64FA121D2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06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40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1363-6B4D-4306-B329-3ED70493985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6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828453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B5A0-C1D7-4ABF-981B-2331759C545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54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2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30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44430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2438-3AA2-4BB0-9191-351055E9FE0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72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7B549-2B27-439A-A01B-A08C11A062A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70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A2C3-EC6E-4812-9863-802143632751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812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BEEE-9A28-4917-BA1C-3C7F90E033A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18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25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4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5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81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6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45BD-79E7-43C9-9FD7-C448A584CF4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2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3E9B-BFC6-4515-9F9E-A229E204BA90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26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52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580F-3C89-4D98-B9F2-12C97DAF25E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786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5" y="593367"/>
            <a:ext cx="8520525" cy="763500"/>
          </a:xfrm>
          <a:prstGeom prst="rect">
            <a:avLst/>
          </a:prstGeom>
        </p:spPr>
        <p:txBody>
          <a:bodyPr spcFirstLastPara="1" wrap="square" lIns="121823" tIns="121823" rIns="121823" bIns="12182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8" y="1536633"/>
            <a:ext cx="3999825" cy="4555200"/>
          </a:xfrm>
          <a:prstGeom prst="rect">
            <a:avLst/>
          </a:prstGeom>
        </p:spPr>
        <p:txBody>
          <a:bodyPr spcFirstLastPara="1" wrap="square" lIns="121823" tIns="121823" rIns="121823" bIns="121823" anchor="t" anchorCtr="0">
            <a:noAutofit/>
          </a:bodyPr>
          <a:lstStyle>
            <a:lvl1pPr marL="342692" lvl="0" indent="-261779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54"/>
            </a:lvl1pPr>
            <a:lvl2pPr marL="685386" lvl="1" indent="-24750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197"/>
            </a:lvl2pPr>
            <a:lvl3pPr marL="1028079" lvl="2" indent="-24750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197"/>
            </a:lvl3pPr>
            <a:lvl4pPr marL="1370771" lvl="3" indent="-24750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197"/>
            </a:lvl4pPr>
            <a:lvl5pPr marL="1713465" lvl="4" indent="-24750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197"/>
            </a:lvl5pPr>
            <a:lvl6pPr marL="2056157" lvl="5" indent="-24750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197"/>
            </a:lvl6pPr>
            <a:lvl7pPr marL="2398850" lvl="6" indent="-24750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197"/>
            </a:lvl7pPr>
            <a:lvl8pPr marL="2741542" lvl="7" indent="-24750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197"/>
            </a:lvl8pPr>
            <a:lvl9pPr marL="3084236" lvl="8" indent="-24750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 sz="1197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8" y="1536633"/>
            <a:ext cx="3999825" cy="4555200"/>
          </a:xfrm>
          <a:prstGeom prst="rect">
            <a:avLst/>
          </a:prstGeom>
        </p:spPr>
        <p:txBody>
          <a:bodyPr spcFirstLastPara="1" wrap="square" lIns="121823" tIns="121823" rIns="121823" bIns="121823" anchor="t" anchorCtr="0">
            <a:noAutofit/>
          </a:bodyPr>
          <a:lstStyle>
            <a:lvl1pPr marL="342692" lvl="0" indent="-261779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54"/>
            </a:lvl1pPr>
            <a:lvl2pPr marL="685386" lvl="1" indent="-24750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197"/>
            </a:lvl2pPr>
            <a:lvl3pPr marL="1028079" lvl="2" indent="-24750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197"/>
            </a:lvl3pPr>
            <a:lvl4pPr marL="1370771" lvl="3" indent="-24750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197"/>
            </a:lvl4pPr>
            <a:lvl5pPr marL="1713465" lvl="4" indent="-24750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197"/>
            </a:lvl5pPr>
            <a:lvl6pPr marL="2056157" lvl="5" indent="-24750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197"/>
            </a:lvl6pPr>
            <a:lvl7pPr marL="2398850" lvl="6" indent="-24750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197"/>
            </a:lvl7pPr>
            <a:lvl8pPr marL="2741542" lvl="7" indent="-24750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197"/>
            </a:lvl8pPr>
            <a:lvl9pPr marL="3084236" lvl="8" indent="-24750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 sz="1197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64" y="6217626"/>
            <a:ext cx="548775" cy="5247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874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5" y="593367"/>
            <a:ext cx="8520525" cy="763500"/>
          </a:xfrm>
          <a:prstGeom prst="rect">
            <a:avLst/>
          </a:prstGeom>
        </p:spPr>
        <p:txBody>
          <a:bodyPr spcFirstLastPara="1" wrap="square" lIns="121823" tIns="121823" rIns="121823" bIns="12182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64" y="6217626"/>
            <a:ext cx="548775" cy="524700"/>
          </a:xfrm>
          <a:prstGeom prst="rect">
            <a:avLst/>
          </a:prstGeom>
        </p:spPr>
        <p:txBody>
          <a:bodyPr spcFirstLastPara="1" wrap="square" lIns="121823" tIns="121823" rIns="121823" bIns="1218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0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8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pic>
        <p:nvPicPr>
          <p:cNvPr id="1036" name="Рисунок 19" descr="092_1-1-5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6" y="112713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90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8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pic>
        <p:nvPicPr>
          <p:cNvPr id="1036" name="Рисунок 19" descr="092_1-1-5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7" y="112713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0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4100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10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3F629F-0E08-44F1-95E9-1C1E52796CF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4107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108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4109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pic>
        <p:nvPicPr>
          <p:cNvPr id="4110" name="Рисунок 20" descr="092_1-1-5.w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7" y="112713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1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 userDrawn="1"/>
        </p:nvSpPr>
        <p:spPr bwMode="auto">
          <a:xfrm>
            <a:off x="1935180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512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24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25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26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6D5D-DB51-43C2-962A-95F930EB130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5131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132" name="Line 17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5133" name="Line 18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pic>
        <p:nvPicPr>
          <p:cNvPr id="5134" name="Рисунок 19" descr="092_1-1-5.w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7" y="112713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95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8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2051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054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058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9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60" name="Рисунок 19" descr="092_1-1-5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7" y="112713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03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663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  <p:sldLayoutId id="2147484319" r:id="rId16"/>
    <p:sldLayoutId id="214748466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55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528" y="2323652"/>
            <a:ext cx="6777317" cy="350897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56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02981A5-F60C-4BC1-992A-3E80C5081FB3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230"/>
            <a:ext cx="3502152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561"/>
            <a:ext cx="1332156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77AEC57-320E-4EF1-991D-B6787CCFA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9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xStyles>
    <p:titleStyle>
      <a:lvl1pPr algn="l" defTabSz="91436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85" indent="-274308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52" indent="-274308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60" indent="-228590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662" indent="-228590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22" indent="-228590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838" indent="-228590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8996" indent="-228590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156" indent="-228590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314" indent="-228590" algn="l" defTabSz="91436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8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25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53974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5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50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50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50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148E9-4E51-46F2-BFA4-4EBB7F63A3D7}" type="slidenum">
              <a:rPr lang="ru-RU" altLang="ru-RU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3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5" y="593367"/>
            <a:ext cx="852052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3" tIns="121823" rIns="121823" bIns="12182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5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3" tIns="121823" rIns="121823" bIns="121823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64" y="6217626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3" tIns="121823" rIns="121823" bIns="121823" anchor="ctr" anchorCtr="0">
            <a:noAutofit/>
          </a:bodyPr>
          <a:lstStyle>
            <a:lvl1pPr lvl="0" algn="r">
              <a:buNone/>
              <a:defRPr sz="941">
                <a:solidFill>
                  <a:schemeClr val="dk2"/>
                </a:solidFill>
              </a:defRPr>
            </a:lvl1pPr>
            <a:lvl2pPr lvl="1" algn="r">
              <a:buNone/>
              <a:defRPr sz="941">
                <a:solidFill>
                  <a:schemeClr val="dk2"/>
                </a:solidFill>
              </a:defRPr>
            </a:lvl2pPr>
            <a:lvl3pPr lvl="2" algn="r">
              <a:buNone/>
              <a:defRPr sz="941">
                <a:solidFill>
                  <a:schemeClr val="dk2"/>
                </a:solidFill>
              </a:defRPr>
            </a:lvl3pPr>
            <a:lvl4pPr lvl="3" algn="r">
              <a:buNone/>
              <a:defRPr sz="941">
                <a:solidFill>
                  <a:schemeClr val="dk2"/>
                </a:solidFill>
              </a:defRPr>
            </a:lvl4pPr>
            <a:lvl5pPr lvl="4" algn="r">
              <a:buNone/>
              <a:defRPr sz="941">
                <a:solidFill>
                  <a:schemeClr val="dk2"/>
                </a:solidFill>
              </a:defRPr>
            </a:lvl5pPr>
            <a:lvl6pPr lvl="5" algn="r">
              <a:buNone/>
              <a:defRPr sz="941">
                <a:solidFill>
                  <a:schemeClr val="dk2"/>
                </a:solidFill>
              </a:defRPr>
            </a:lvl6pPr>
            <a:lvl7pPr lvl="6" algn="r">
              <a:buNone/>
              <a:defRPr sz="941">
                <a:solidFill>
                  <a:schemeClr val="dk2"/>
                </a:solidFill>
              </a:defRPr>
            </a:lvl7pPr>
            <a:lvl8pPr lvl="7" algn="r">
              <a:buNone/>
              <a:defRPr sz="941">
                <a:solidFill>
                  <a:schemeClr val="dk2"/>
                </a:solidFill>
              </a:defRPr>
            </a:lvl8pPr>
            <a:lvl9pPr lvl="8" algn="r">
              <a:buNone/>
              <a:defRPr sz="941">
                <a:solidFill>
                  <a:schemeClr val="dk2"/>
                </a:solidFill>
              </a:defRPr>
            </a:lvl9pPr>
          </a:lstStyle>
          <a:p>
            <a:pPr defTabSz="685386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595959"/>
                </a:solidFill>
                <a:cs typeface="Arial"/>
                <a:sym typeface="Arial"/>
              </a:rPr>
              <a:pPr defTabSz="685386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282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  <p:sldLayoutId id="2147484504" r:id="rId12"/>
    <p:sldLayoutId id="2147484505" r:id="rId13"/>
    <p:sldLayoutId id="2147484506" r:id="rId14"/>
    <p:sldLayoutId id="2147484507" r:id="rId15"/>
    <p:sldLayoutId id="214748450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dsoo.ru/metodicheskie-seminary/ms-funkczionalnaya-gramotnost/" TargetMode="External"/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5.xml"/><Relationship Id="rId4" Type="http://schemas.openxmlformats.org/officeDocument/2006/relationships/hyperlink" Target="https://iro22.ru/centr-obrazovanija-cifrovogo-i-gumanitarnogo-profilej-tochka-rosta/sobytija-i-meroprijatija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007" y="4146020"/>
            <a:ext cx="8637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Горбатова Ольга Николаевна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кандидат педагогических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наук, заведующий кафедрой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естественно-научного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образования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КАУ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ДПО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«АИРО имени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А.М.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Топорова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», руководитель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отделения по естественнонаучным дисциплинам краевого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УМО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Arial"/>
              <a:sym typeface="Arial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sz="160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5854" y="424034"/>
            <a:ext cx="1256981" cy="745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256" y="2060850"/>
            <a:ext cx="790319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Естественно-научная грамотность обучающихся как требование обновленного ФГОС ООО к образовательным результатам</a:t>
            </a:r>
            <a:endParaRPr lang="ru-RU" sz="16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057" y="260648"/>
            <a:ext cx="109888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0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0"/>
            <a:ext cx="8928992" cy="1325700"/>
          </a:xfrm>
        </p:spPr>
        <p:txBody>
          <a:bodyPr/>
          <a:lstStyle/>
          <a:p>
            <a:pPr algn="ctr"/>
            <a:r>
              <a:rPr lang="ru-RU" sz="2400" dirty="0" smtClean="0"/>
              <a:t>Главное средство формирования функциональной / естественно-научной грамотности школьников – </a:t>
            </a:r>
            <a:r>
              <a:rPr lang="ru-RU" sz="2400" dirty="0" smtClean="0">
                <a:solidFill>
                  <a:srgbClr val="C00000"/>
                </a:solidFill>
              </a:rPr>
              <a:t>задания </a:t>
            </a:r>
            <a:r>
              <a:rPr lang="ru-RU" sz="2400" dirty="0" smtClean="0"/>
              <a:t>особого типа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3723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1704" y="3021573"/>
            <a:ext cx="351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libri"/>
              </a:rPr>
              <a:t>!</a:t>
            </a:r>
            <a:endParaRPr lang="ru-RU" sz="4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49131"/>
            <a:ext cx="5067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entury Gothic"/>
              </a:rPr>
              <a:t>Способы формирования ФГ /ЕНГ:</a:t>
            </a:r>
          </a:p>
          <a:p>
            <a:r>
              <a:rPr lang="ru-RU" dirty="0" smtClean="0">
                <a:solidFill>
                  <a:prstClr val="black"/>
                </a:solidFill>
                <a:latin typeface="Century Gothic"/>
              </a:rPr>
              <a:t>- решение задач</a:t>
            </a:r>
          </a:p>
          <a:p>
            <a:r>
              <a:rPr lang="ru-RU" dirty="0" smtClean="0">
                <a:solidFill>
                  <a:prstClr val="black"/>
                </a:solidFill>
                <a:latin typeface="Century Gothic"/>
              </a:rPr>
              <a:t>- учебно-исследовательская деятельность</a:t>
            </a:r>
            <a:endParaRPr lang="ru-RU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51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7579" y="188640"/>
            <a:ext cx="429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Arial" charset="0"/>
              </a:rPr>
              <a:t>Как найти инструктивные материалы?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80505" y="2127312"/>
            <a:ext cx="24187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ru-RU" sz="1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Для ознакомления с особенностями проведения работы по функциональной грамотности на портале РЭШ подготовлена специальная видео-инструкция (инструктивные материалы по работе на платформе </a:t>
            </a:r>
            <a:r>
              <a:rPr lang="ru-RU" sz="1500" b="1" kern="0" dirty="0" smtClean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РЭШ).</a:t>
            </a:r>
            <a:endParaRPr lang="ru-RU" sz="1500" b="1" kern="0" dirty="0">
              <a:solidFill>
                <a:srgbClr val="000000"/>
              </a:solidFill>
              <a:latin typeface="Arial"/>
              <a:cs typeface="Times New Roman" pitchFamily="18" charset="0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5180" y="6165304"/>
            <a:ext cx="292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Arial" charset="0"/>
              </a:rPr>
              <a:t>Просмотр с остановками!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647" y="476672"/>
            <a:ext cx="86442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https://edsoo.ru/metodicheskie-seminary/ms-funkczionalnaya-gramotnost</a:t>
            </a:r>
            <a:r>
              <a:rPr lang="en-US" sz="1200" dirty="0" smtClean="0">
                <a:hlinkClick r:id="rId2"/>
              </a:rPr>
              <a:t>/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61662" y="753671"/>
            <a:ext cx="654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 ЕДСОО. Вкладка «Функциональная грамотность»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6" t="20679" r="14116" b="18044"/>
          <a:stretch/>
        </p:blipFill>
        <p:spPr bwMode="auto">
          <a:xfrm>
            <a:off x="323528" y="1196749"/>
            <a:ext cx="4686798" cy="497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4355976" y="1556792"/>
            <a:ext cx="2160240" cy="158417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4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484" y="0"/>
            <a:ext cx="878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Кафедра естественно-научного образования в 2023 г. подготовила: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91" y="323165"/>
            <a:ext cx="9025947" cy="155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62626"/>
                </a:solidFill>
                <a:latin typeface="Times New Roman"/>
                <a:ea typeface="Calibri"/>
                <a:cs typeface="Times New Roman"/>
              </a:rPr>
              <a:t>Организационные вопросы подготовки общеобразовательной организации к проведению федеральной диагностической работы (на примере мониторинга формирования естественно-научной грамотности обучающихся)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Учебно-методическое пособие / О.Н. Горбатова. – Барнаул : КАУ ДПО «АИРО имени А.М.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Топорова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», 2023 г. – 66 с.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30" y="1683354"/>
            <a:ext cx="9103991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Формирование и оценка естественно-научной грамотности обучающихся основной школы: учебно-методическое пособие /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О.Н. Горбатова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А.А.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Шорина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И.Н.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Стукалова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Н.А.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Ликарь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С.В. Панкратова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– Барнаул: КАУ ДПО «АИРО имени А.М.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Топорова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», 2023. – 134 с.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4" descr="https://iro22.ru/wp-content/uploads/2024/01/img_97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r="21456"/>
          <a:stretch/>
        </p:blipFill>
        <p:spPr bwMode="auto">
          <a:xfrm>
            <a:off x="395536" y="3068960"/>
            <a:ext cx="1515928" cy="175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ro22.ru/wp-content/uploads/2023/12/oblozhka-var1opt-1-703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09" y="3130166"/>
            <a:ext cx="1120855" cy="1481959"/>
          </a:xfrm>
          <a:prstGeom prst="rect">
            <a:avLst/>
          </a:prstGeom>
          <a:noFill/>
          <a:ln>
            <a:solidFill>
              <a:srgbClr val="94C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85936" y="3077496"/>
            <a:ext cx="3512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hlinkClick r:id="rId4"/>
              </a:rPr>
              <a:t>https://iro22.ru/centr-obrazovanija-cifrovogo-i-gumanitarnogo-profilej-tochka-rosta/sobytija-i-meroprijatija</a:t>
            </a:r>
            <a:r>
              <a:rPr lang="en-US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ru-RU" dirty="0" smtClean="0">
                <a:solidFill>
                  <a:srgbClr val="000000"/>
                </a:solidFill>
              </a:rPr>
              <a:t> - записи наших </a:t>
            </a:r>
            <a:r>
              <a:rPr lang="ru-RU" dirty="0" err="1" smtClean="0">
                <a:solidFill>
                  <a:srgbClr val="000000"/>
                </a:solidFill>
              </a:rPr>
              <a:t>вебинаров</a:t>
            </a:r>
            <a:r>
              <a:rPr lang="ru-RU" dirty="0" smtClean="0">
                <a:solidFill>
                  <a:srgbClr val="000000"/>
                </a:solidFill>
              </a:rPr>
              <a:t> на странице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710946"/>
              </p:ext>
            </p:extLst>
          </p:nvPr>
        </p:nvGraphicFramePr>
        <p:xfrm>
          <a:off x="1" y="4761827"/>
          <a:ext cx="9180511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226208"/>
                <a:gridCol w="3770137"/>
                <a:gridCol w="509827"/>
                <a:gridCol w="2657088"/>
                <a:gridCol w="634080"/>
                <a:gridCol w="1383171"/>
              </a:tblGrid>
              <a:tr h="417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687" marR="32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Диагностика профессиональных (методических) компетенций учителей химии, биологии и физики, использующих в образовательном процессе оборудование, поступившее в центры «Точка роста»</a:t>
                      </a:r>
                    </a:p>
                  </a:txBody>
                  <a:tcPr marL="32687" marR="32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печатная</a:t>
                      </a:r>
                    </a:p>
                  </a:txBody>
                  <a:tcPr marL="32687" marR="32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Бизнес. Образование. Право. – 2023. – № 1 (62). – С. 48-53.</a:t>
                      </a:r>
                    </a:p>
                  </a:txBody>
                  <a:tcPr marL="32687" marR="32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ВАК</a:t>
                      </a:r>
                    </a:p>
                  </a:txBody>
                  <a:tcPr marL="32687" marR="32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Стукалова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И.Н.,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Шорина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А.А.</a:t>
                      </a:r>
                    </a:p>
                  </a:txBody>
                  <a:tcPr marL="32687" marR="32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21813"/>
              </p:ext>
            </p:extLst>
          </p:nvPr>
        </p:nvGraphicFramePr>
        <p:xfrm>
          <a:off x="-18231" y="5517232"/>
          <a:ext cx="9198743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260747"/>
                <a:gridCol w="3753420"/>
                <a:gridCol w="504056"/>
                <a:gridCol w="2664296"/>
                <a:gridCol w="629843"/>
                <a:gridCol w="138638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cap="none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200" cap="none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вопросу о формировании естественно-научной грамотности школьников (опыт анализа результатов диагностических работ)</a:t>
                      </a:r>
                      <a:endParaRPr lang="ru-RU" sz="1200" cap="none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печатная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Мир науки, культуры, образования. – 2023. - № 6. – С. 202-205.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ВАК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59296"/>
              </p:ext>
            </p:extLst>
          </p:nvPr>
        </p:nvGraphicFramePr>
        <p:xfrm>
          <a:off x="9525" y="6165304"/>
          <a:ext cx="9144001" cy="459432"/>
        </p:xfrm>
        <a:graphic>
          <a:graphicData uri="http://schemas.openxmlformats.org/drawingml/2006/table">
            <a:tbl>
              <a:tblPr firstRow="1" firstCol="1" bandRow="1"/>
              <a:tblGrid>
                <a:gridCol w="241995"/>
                <a:gridCol w="3753941"/>
                <a:gridCol w="504056"/>
                <a:gridCol w="2664296"/>
                <a:gridCol w="638547"/>
                <a:gridCol w="1341166"/>
              </a:tblGrid>
              <a:tr h="459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19" marR="36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cap="none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Формирование естественно-0научной грамотности школьников при обучении географии (статья</a:t>
                      </a:r>
                      <a:r>
                        <a:rPr lang="ru-RU" sz="1200" cap="none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6319" marR="36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печатная</a:t>
                      </a:r>
                    </a:p>
                  </a:txBody>
                  <a:tcPr marL="36319" marR="36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Непрерывное образование. 2023. № 1 (39). С. 4–7.</a:t>
                      </a:r>
                    </a:p>
                  </a:txBody>
                  <a:tcPr marL="36319" marR="36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РИНЦ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19" marR="36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319" marR="36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8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1663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/>
              </a:rPr>
              <a:t>Для чего осуществляется мониторинг формирования функциональной грамотности обучающихся?</a:t>
            </a:r>
            <a:endParaRPr lang="ru-RU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993"/>
            <a:ext cx="13541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1087497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>
                <a:latin typeface="Times New Roman"/>
              </a:rPr>
              <a:t>Cуществуют</a:t>
            </a:r>
            <a:r>
              <a:rPr lang="ru-RU" i="1" dirty="0">
                <a:latin typeface="Times New Roman"/>
              </a:rPr>
              <a:t> ли этапы при проведении мониторинга формирования функциональной грамотности обучающихся?</a:t>
            </a:r>
            <a:endParaRPr lang="ru-RU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28782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/>
              </a:rPr>
              <a:t>В какие сроки были проведены стартовая и итоговая диагностические работы весной 2023 г. в Алтайском крае?</a:t>
            </a:r>
            <a:endParaRPr lang="ru-RU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3401142"/>
            <a:ext cx="684076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Как узнать, является ли школа участником ФДР в рамках мониторинга формирования функциональной грамотности обучающихся?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8772" y="4678929"/>
            <a:ext cx="662473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Какие сведения подает школа в ИСРО РАО на этапе стартовой диагностики?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8131" y="5392888"/>
            <a:ext cx="684076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Кто осуществляет информационное сопровождение при подготовке к проведению ФДР? 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85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91" y="5855"/>
            <a:ext cx="9099331" cy="584695"/>
          </a:xfrm>
          <a:prstGeom prst="rect">
            <a:avLst/>
          </a:prstGeom>
          <a:noFill/>
        </p:spPr>
        <p:txBody>
          <a:bodyPr wrap="square" lIns="91361" tIns="45680" rIns="91361" bIns="45680" rtlCol="0">
            <a:spAutoFit/>
          </a:bodyPr>
          <a:lstStyle/>
          <a:p>
            <a:pPr marL="0" marR="0" lvl="0" indent="0" algn="ctr" defTabSz="91360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Установлено, что уровень функциональной грамотности школьника зависит от уровня функциональной грамотности учителя, его обучающего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26" y="836712"/>
            <a:ext cx="9094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Риск «</a:t>
            </a:r>
            <a:r>
              <a:rPr lang="ru-RU" dirty="0">
                <a:solidFill>
                  <a:srgbClr val="0070C0"/>
                </a:solidFill>
              </a:rPr>
              <a:t>Недостаточная предметная и </a:t>
            </a:r>
            <a:r>
              <a:rPr lang="ru-RU" dirty="0" smtClean="0">
                <a:solidFill>
                  <a:srgbClr val="0070C0"/>
                </a:solidFill>
              </a:rPr>
              <a:t>методическая компетентность педагогических </a:t>
            </a:r>
            <a:r>
              <a:rPr lang="ru-RU" dirty="0">
                <a:solidFill>
                  <a:srgbClr val="0070C0"/>
                </a:solidFill>
              </a:rPr>
              <a:t>работников»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619" y="1412776"/>
            <a:ext cx="9077601" cy="969988"/>
          </a:xfrm>
          <a:prstGeom prst="rect">
            <a:avLst/>
          </a:prstGeom>
        </p:spPr>
        <p:txBody>
          <a:bodyPr wrap="square" lIns="80115" tIns="40058" rIns="80115" bIns="40058">
            <a:spAutoFit/>
          </a:bodyPr>
          <a:lstStyle/>
          <a:p>
            <a:pPr algn="just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Проведена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диагностика профессиональных компетенций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учителей химии, биологии и физики, использующих в образовательном процессе оборудование, поступившее в центры «Точка роста-2022» (22.11.2023).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252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чел. 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889" y="2382020"/>
            <a:ext cx="5609523" cy="717996"/>
          </a:xfrm>
          <a:prstGeom prst="rect">
            <a:avLst/>
          </a:prstGeom>
        </p:spPr>
        <p:txBody>
          <a:bodyPr wrap="square" lIns="80115" tIns="40058" rIns="80115" bIns="40058">
            <a:spAutoFit/>
          </a:bodyPr>
          <a:lstStyle/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Наибольшее затруднение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 всех учителей вызвало задание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 естественно-научную грамотность. 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2487101"/>
            <a:ext cx="2213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апреле 2024 года все учителя Алтайского края получат возможность в течение месяца пройти оценку профессиональных компетенций и получить проект индивидуального образовательного маршрута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3112592"/>
            <a:ext cx="376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Курсы повышения квалификации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14" y="3595096"/>
            <a:ext cx="6538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естественно-научной грамотности школьников на уроках географии посредством использования цифрового оборудования центра образования «Точка роста»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" y="4635944"/>
            <a:ext cx="651588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Формирование функциональной грамотности обучающихся средствами учебного предмета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биология, химия, физика, география) 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83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F9D4C5B-9510-4B79-A2C1-9354F51A5511}"/>
              </a:ext>
            </a:extLst>
          </p:cNvPr>
          <p:cNvSpPr txBox="1">
            <a:spLocks/>
          </p:cNvSpPr>
          <p:nvPr/>
        </p:nvSpPr>
        <p:spPr>
          <a:xfrm>
            <a:off x="459097" y="1492435"/>
            <a:ext cx="8254083" cy="6739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 Light" panose="020F0302020204030204"/>
              </a:rPr>
              <a:t>Состав функциональной грамотности:</a:t>
            </a:r>
            <a:endParaRPr lang="ru-RU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39" y="41549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грамотность </a:t>
            </a:r>
            <a:r>
              <a:rPr lang="ru-RU" sz="16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 (</a:t>
            </a:r>
            <a:r>
              <a:rPr lang="ru-RU" sz="1600" i="1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А. Леонтьев). </a:t>
            </a:r>
            <a:r>
              <a:rPr lang="ru-RU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Функциональная </a:t>
            </a:r>
            <a:r>
              <a:rPr lang="ru-RU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 является ситуативной характеристикой </a:t>
            </a:r>
            <a:r>
              <a:rPr lang="ru-RU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личности.  </a:t>
            </a:r>
            <a:endParaRPr lang="ru-RU" sz="1600" i="1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FD8F67E5-A9F7-4576-9551-6B4E1D7AC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5"/>
          <a:stretch/>
        </p:blipFill>
        <p:spPr bwMode="auto">
          <a:xfrm>
            <a:off x="467545" y="2636912"/>
            <a:ext cx="8280919" cy="233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14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4" t="25391" r="10995" b="23555"/>
          <a:stretch/>
        </p:blipFill>
        <p:spPr bwMode="auto">
          <a:xfrm>
            <a:off x="127906" y="548680"/>
            <a:ext cx="8451590" cy="497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Левая фигурная скобка 1"/>
          <p:cNvSpPr/>
          <p:nvPr/>
        </p:nvSpPr>
        <p:spPr>
          <a:xfrm rot="16200000">
            <a:off x="3527886" y="2863997"/>
            <a:ext cx="792087" cy="5904659"/>
          </a:xfrm>
          <a:prstGeom prst="leftBrace">
            <a:avLst>
              <a:gd name="adj1" fmla="val 8333"/>
              <a:gd name="adj2" fmla="val 513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03848" y="6227556"/>
            <a:ext cx="172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Данные по РФ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03573" y="2824606"/>
            <a:ext cx="148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всегда ниже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548680"/>
            <a:ext cx="194421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8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6" y="260648"/>
            <a:ext cx="1143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7747138" y="2564904"/>
            <a:ext cx="1368152" cy="1182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7750840" y="1370790"/>
            <a:ext cx="1368152" cy="1182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725144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0" t="51022" r="13946" b="15266"/>
          <a:stretch/>
        </p:blipFill>
        <p:spPr bwMode="auto">
          <a:xfrm>
            <a:off x="1259634" y="1196752"/>
            <a:ext cx="6393904" cy="328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3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95416" y="1273495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- ВПР (математика, 5 класс)</a:t>
            </a:r>
          </a:p>
          <a:p>
            <a:r>
              <a:rPr lang="ru-RU" sz="2000" dirty="0"/>
              <a:t>- ВПР (математика, 6 класс)</a:t>
            </a:r>
          </a:p>
          <a:p>
            <a:r>
              <a:rPr lang="ru-RU" sz="2000" dirty="0" smtClean="0"/>
              <a:t>- ВПР </a:t>
            </a:r>
            <a:r>
              <a:rPr lang="ru-RU" sz="2000" dirty="0"/>
              <a:t>(русский язык, 5 класс</a:t>
            </a:r>
            <a:r>
              <a:rPr lang="ru-RU" sz="2000" dirty="0" smtClean="0"/>
              <a:t>)</a:t>
            </a:r>
            <a:endParaRPr lang="ru-RU" sz="2000" dirty="0"/>
          </a:p>
          <a:p>
            <a:r>
              <a:rPr lang="ru-RU" sz="2000" dirty="0" smtClean="0"/>
              <a:t>- </a:t>
            </a:r>
            <a:r>
              <a:rPr lang="ru-RU" sz="2000" dirty="0"/>
              <a:t>ВПР (русский язык, 6 класс)</a:t>
            </a:r>
          </a:p>
          <a:p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ОГЭ (математика)</a:t>
            </a:r>
          </a:p>
          <a:p>
            <a:r>
              <a:rPr lang="ru-RU" sz="2000" dirty="0"/>
              <a:t>- ОГЭ (русский язык)</a:t>
            </a:r>
          </a:p>
          <a:p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ЕГЭ (математика база)</a:t>
            </a:r>
          </a:p>
          <a:p>
            <a:r>
              <a:rPr lang="ru-RU" sz="2000" dirty="0"/>
              <a:t>- ЕГЭ (математика профиль)</a:t>
            </a:r>
          </a:p>
          <a:p>
            <a:r>
              <a:rPr lang="ru-RU" sz="2000" dirty="0"/>
              <a:t>- ЕГЭ (русский язык)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3005" y="596587"/>
            <a:ext cx="443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Критерии отнесения к школе с НОР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https://skola-45.ru/wp-content/uploads/2022/10/scale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1290138" cy="129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gas-kvas.com/grafic/uploads/posts/2024-01/gas-kvas-com-p-oge-znachok-na-prozrachnom-fone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6" y="2708920"/>
            <a:ext cx="166418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xn----8sbemcppzibugejf.xn--p1ai/images/all/2024/1/ege-log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0" y="3921932"/>
            <a:ext cx="1064676" cy="64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Левая фигурная скобка 10"/>
          <p:cNvSpPr/>
          <p:nvPr/>
        </p:nvSpPr>
        <p:spPr>
          <a:xfrm rot="10800000">
            <a:off x="5915081" y="1273494"/>
            <a:ext cx="792087" cy="3477875"/>
          </a:xfrm>
          <a:prstGeom prst="leftBrace">
            <a:avLst>
              <a:gd name="adj1" fmla="val 8333"/>
              <a:gd name="adj2" fmla="val 513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16734" y="248689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математическая и читательская грамотность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86916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1. ОО, в которых не менее чем по двум оценочным процедурам в предыдущем учебном году были зафиксированы низкие результаты. </a:t>
            </a:r>
            <a:br>
              <a:rPr lang="ru-RU" sz="1400" dirty="0"/>
            </a:br>
            <a:r>
              <a:rPr lang="ru-RU" sz="1400" dirty="0"/>
              <a:t>2. ОО, в которых хотя бы по одной оценочной процедуре в каждом из двух предыдущих учебных годов были зафиксированы низкие результаты. </a:t>
            </a:r>
            <a:br>
              <a:rPr lang="ru-RU" sz="1400" dirty="0"/>
            </a:br>
            <a:r>
              <a:rPr lang="ru-RU" sz="1400" dirty="0"/>
              <a:t>Под «низкими результатами» понимаются результаты оценочной процедуры, при которых не менее 30% от общего числа участников оценочной процедуры получили отметку «2» (ВПР) или не преодолели минимальный порог, предусмотренный спецификацией соответствующей оценочной процедуры (ОГЭ, ЕГЭ). </a:t>
            </a:r>
          </a:p>
        </p:txBody>
      </p:sp>
    </p:spTree>
    <p:extLst>
      <p:ext uri="{BB962C8B-B14F-4D97-AF65-F5344CB8AC3E}">
        <p14:creationId xmlns:p14="http://schemas.microsoft.com/office/powerpoint/2010/main" val="129921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63510"/>
            <a:ext cx="6833567" cy="57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479099"/>
            <a:ext cx="4155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Естественно-научная грамотность</a:t>
            </a:r>
            <a:endParaRPr lang="ru-RU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1" y="2060854"/>
            <a:ext cx="185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Институт стратегии развития образования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18" y="589330"/>
            <a:ext cx="1147192" cy="141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117199"/>
            <a:ext cx="798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/>
              </a:rPr>
              <a:t>Влияет ли   ЕНГ  на образовательные результаты обучающихся?</a:t>
            </a:r>
            <a:endParaRPr lang="ru-RU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7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"/>
          <a:stretch/>
        </p:blipFill>
        <p:spPr bwMode="auto">
          <a:xfrm>
            <a:off x="1331915" y="765177"/>
            <a:ext cx="6554787" cy="21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4" y="2970214"/>
            <a:ext cx="66389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7" y="255482"/>
            <a:ext cx="4155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Естественно-научная грамотность</a:t>
            </a:r>
            <a:endParaRPr lang="ru-RU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89"/>
            <a:ext cx="6493106" cy="550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7" y="11647"/>
            <a:ext cx="4155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Естественно-научная грамотность</a:t>
            </a:r>
            <a:endParaRPr lang="ru-RU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332" y="5901615"/>
            <a:ext cx="9082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C00000"/>
                </a:solidFill>
                <a:latin typeface="TimesNewRomanPSMT"/>
              </a:rPr>
              <a:t>Общими для ЕНГ и МГ  </a:t>
            </a:r>
            <a:r>
              <a:rPr lang="ru-RU" dirty="0" smtClean="0">
                <a:solidFill>
                  <a:prstClr val="black"/>
                </a:solidFill>
                <a:latin typeface="TimesNewRomanPSMT"/>
              </a:rPr>
              <a:t>являются </a:t>
            </a:r>
            <a:r>
              <a:rPr lang="ru-RU" dirty="0">
                <a:solidFill>
                  <a:prstClr val="black"/>
                </a:solidFill>
                <a:latin typeface="TimesNewRomanPSMT"/>
              </a:rPr>
              <a:t>умения анализировать, </a:t>
            </a:r>
            <a:r>
              <a:rPr lang="ru-RU" dirty="0" smtClean="0">
                <a:solidFill>
                  <a:prstClr val="black"/>
                </a:solidFill>
                <a:latin typeface="TimesNewRomanPSMT"/>
              </a:rPr>
              <a:t>оценивать данные</a:t>
            </a:r>
            <a:r>
              <a:rPr lang="ru-RU" dirty="0">
                <a:solidFill>
                  <a:prstClr val="black"/>
                </a:solidFill>
                <a:latin typeface="TimesNewRomanPSMT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TimesNewRomanPSMT"/>
              </a:rPr>
              <a:t>утверждения </a:t>
            </a:r>
            <a:r>
              <a:rPr lang="ru-RU" dirty="0">
                <a:solidFill>
                  <a:prstClr val="black"/>
                </a:solidFill>
                <a:latin typeface="TimesNewRomanPSMT"/>
              </a:rPr>
              <a:t>и </a:t>
            </a:r>
            <a:r>
              <a:rPr lang="ru-RU" dirty="0" smtClean="0">
                <a:solidFill>
                  <a:prstClr val="black"/>
                </a:solidFill>
                <a:latin typeface="TimesNewRomanPSMT"/>
              </a:rPr>
              <a:t>доказательства в </a:t>
            </a:r>
            <a:r>
              <a:rPr lang="ru-RU" dirty="0">
                <a:solidFill>
                  <a:prstClr val="black"/>
                </a:solidFill>
                <a:latin typeface="TimesNewRomanPSMT"/>
              </a:rPr>
              <a:t>разнообразных формах представления,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NewRomanPSMT"/>
              </a:rPr>
              <a:t>делать научно обоснованные </a:t>
            </a:r>
            <a:r>
              <a:rPr lang="ru-RU" dirty="0" smtClean="0">
                <a:solidFill>
                  <a:prstClr val="black"/>
                </a:solidFill>
                <a:latin typeface="TimesNewRomanPSMT"/>
              </a:rPr>
              <a:t>выводы и др.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6" y="143034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/>
                <a:ea typeface="Calibri"/>
              </a:rPr>
              <a:t>Методологическое знание 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Calibri"/>
              </a:rPr>
              <a:t>- основа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Calibri"/>
              </a:rPr>
              <a:t>естественно-научной 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Calibri"/>
              </a:rPr>
              <a:t>грамотности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0787" y="620688"/>
            <a:ext cx="91747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/>
                <a:ea typeface="Calibri"/>
              </a:rPr>
              <a:t>Научное знание</a:t>
            </a:r>
            <a:r>
              <a:rPr lang="ru-RU" dirty="0" smtClean="0">
                <a:latin typeface="Times New Roman"/>
                <a:ea typeface="Calibri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  <a:ea typeface="Calibri"/>
              </a:rPr>
              <a:t>содержательное </a:t>
            </a:r>
            <a:r>
              <a:rPr lang="ru-RU" dirty="0">
                <a:latin typeface="Times New Roman"/>
                <a:ea typeface="Calibri"/>
              </a:rPr>
              <a:t>(относится к следующим содержательным областям: «Физические системы», «Живые системы» и «Науки о Земле и Вселенной</a:t>
            </a:r>
            <a:r>
              <a:rPr lang="ru-RU" dirty="0" smtClean="0">
                <a:latin typeface="Times New Roman"/>
                <a:ea typeface="Calibri"/>
              </a:rPr>
              <a:t>»);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  <a:ea typeface="Calibri"/>
              </a:rPr>
              <a:t>процедурное </a:t>
            </a:r>
            <a:r>
              <a:rPr lang="ru-RU" dirty="0">
                <a:latin typeface="Times New Roman"/>
                <a:ea typeface="Calibri"/>
              </a:rPr>
              <a:t>(знание методов, используемых для получения научного знания, а также знание стандартных исследовательских </a:t>
            </a:r>
            <a:r>
              <a:rPr lang="ru-RU" dirty="0" smtClean="0">
                <a:latin typeface="Times New Roman"/>
                <a:ea typeface="Calibri"/>
              </a:rPr>
              <a:t>процедур).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0787" y="2204864"/>
            <a:ext cx="9174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</a:rPr>
              <a:t>Методологическое знание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– это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знание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универсальных способов учебно-познавательной деятельности, принципов и методов научного познания, закономерностей его развития, организации и оформления научного исследования, ценностей и норм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науки.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32" y="3284984"/>
            <a:ext cx="91134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В процессе формирования естественно-научной грамотности (когда одним из основных видов деятельности школьников становится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</a:rPr>
              <a:t>учебно-исследовательская</a:t>
            </a:r>
            <a:r>
              <a:rPr lang="ru-RU" dirty="0">
                <a:latin typeface="Times New Roman"/>
                <a:ea typeface="Calibri"/>
              </a:rPr>
              <a:t>) обучающиеся получают возможность </a:t>
            </a:r>
            <a:r>
              <a:rPr lang="ru-RU" dirty="0" smtClean="0">
                <a:latin typeface="Times New Roman"/>
                <a:ea typeface="Calibri"/>
              </a:rPr>
              <a:t>освоить: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  <a:ea typeface="Calibri"/>
              </a:rPr>
              <a:t>конкретно-научную методологию,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  <a:ea typeface="Calibri"/>
              </a:rPr>
              <a:t>методологическое </a:t>
            </a:r>
            <a:r>
              <a:rPr lang="ru-RU" dirty="0">
                <a:latin typeface="Times New Roman"/>
                <a:ea typeface="Calibri"/>
              </a:rPr>
              <a:t>знание, объединяющее естественно-научные </a:t>
            </a:r>
            <a:r>
              <a:rPr lang="ru-RU" dirty="0" smtClean="0">
                <a:latin typeface="Times New Roman"/>
                <a:ea typeface="Calibri"/>
              </a:rPr>
              <a:t>предметы,</a:t>
            </a:r>
          </a:p>
          <a:p>
            <a:r>
              <a:rPr lang="ru-RU" dirty="0" smtClean="0">
                <a:latin typeface="Times New Roman"/>
                <a:ea typeface="Calibri"/>
              </a:rPr>
              <a:t>а также </a:t>
            </a:r>
          </a:p>
          <a:p>
            <a:r>
              <a:rPr lang="ru-RU" dirty="0" smtClean="0">
                <a:latin typeface="Times New Roman"/>
                <a:ea typeface="Calibri"/>
              </a:rPr>
              <a:t>выйти </a:t>
            </a:r>
            <a:r>
              <a:rPr lang="ru-RU" dirty="0">
                <a:latin typeface="Times New Roman"/>
                <a:ea typeface="Calibri"/>
              </a:rPr>
              <a:t>на уровень философской и общенаучной методологии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(</a:t>
            </a:r>
            <a:r>
              <a:rPr lang="ru-RU" dirty="0">
                <a:latin typeface="Times New Roman"/>
                <a:ea typeface="Calibri"/>
              </a:rPr>
              <a:t>«методологический </a:t>
            </a:r>
            <a:r>
              <a:rPr lang="ru-RU" dirty="0" smtClean="0">
                <a:latin typeface="Times New Roman"/>
                <a:ea typeface="Calibri"/>
              </a:rPr>
              <a:t>инвариант»).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288" y="5611386"/>
            <a:ext cx="9127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Arial" charset="0"/>
              </a:rPr>
              <a:t>Вывод:</a:t>
            </a:r>
            <a:r>
              <a:rPr lang="ru-RU" dirty="0" smtClean="0">
                <a:solidFill>
                  <a:srgbClr val="FEFED6">
                    <a:lumMod val="10000"/>
                  </a:srgbClr>
                </a:solidFill>
                <a:latin typeface="Arial" charset="0"/>
              </a:rPr>
              <a:t> формирование естественно-научной грамотности требует не только  организации работы школьников со специальными заданиями, но и привлечения их к учебно-исследовательской деятельности</a:t>
            </a:r>
            <a:endParaRPr lang="ru-RU" dirty="0">
              <a:solidFill>
                <a:srgbClr val="FEFED6">
                  <a:lumMod val="1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5925</TotalTime>
  <Words>871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Century Gothic</vt:lpstr>
      <vt:lpstr>Lucida Sans Unicode</vt:lpstr>
      <vt:lpstr>Times New Roman</vt:lpstr>
      <vt:lpstr>TimesNewRomanPSMT</vt:lpstr>
      <vt:lpstr>Verdana</vt:lpstr>
      <vt:lpstr>Wingdings 2</vt:lpstr>
      <vt:lpstr>Wingdings 3</vt:lpstr>
      <vt:lpstr>3_Специальное оформление</vt:lpstr>
      <vt:lpstr>4_Специальное оформление</vt:lpstr>
      <vt:lpstr>6_Специальное оформление</vt:lpstr>
      <vt:lpstr>7_Специальное оформление</vt:lpstr>
      <vt:lpstr>5_Специальное оформление</vt:lpstr>
      <vt:lpstr>Simple Light</vt:lpstr>
      <vt:lpstr>Остин</vt:lpstr>
      <vt:lpstr>Открытая</vt:lpstr>
      <vt:lpstr>5_Simple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Главное средство формирования функциональной / естественно-научной грамотности школьников – задания особого типа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Горбатова О.Н.</cp:lastModifiedBy>
  <cp:revision>956</cp:revision>
  <dcterms:created xsi:type="dcterms:W3CDTF">2021-04-11T13:44:24Z</dcterms:created>
  <dcterms:modified xsi:type="dcterms:W3CDTF">2024-04-02T00:20:50Z</dcterms:modified>
</cp:coreProperties>
</file>