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1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24.xml" ContentType="application/vnd.openxmlformats-officedocument.presentationml.slide+xml"/>
  <Override PartName="/ppt/slides/slide4.xml" ContentType="application/vnd.openxmlformats-officedocument.presentationml.slide+xml"/>
  <Override PartName="/ppt/slides/slide26.xml" ContentType="application/vnd.openxmlformats-officedocument.presentationml.slide+xml"/>
  <Override PartName="/ppt/slides/slide6.xml" ContentType="application/vnd.openxmlformats-officedocument.presentationml.slide+xml"/>
  <Override PartName="/ppt/slides/slide27.xml" ContentType="application/vnd.openxmlformats-officedocument.presentationml.slide+xml"/>
  <Override PartName="/ppt/slides/slide7.xml" ContentType="application/vnd.openxmlformats-officedocument.presentationml.slide+xml"/>
  <Override PartName="/ppt/slides/slide28.xml" ContentType="application/vnd.openxmlformats-officedocument.presentationml.slide+xml"/>
  <Override PartName="/ppt/slides/slide8.xml" ContentType="application/vnd.openxmlformats-officedocument.presentationml.slide+xml"/>
  <Override PartName="/ppt/slides/slide29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1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notesSlides/notesSlide14.xml" ContentType="application/vnd.openxmlformats-officedocument.presentationml.notesSlide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2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60" r:id="rId5"/>
    <p:sldId id="261" r:id="rId6"/>
    <p:sldId id="304" r:id="rId7"/>
    <p:sldId id="305" r:id="rId8"/>
    <p:sldId id="306" r:id="rId9"/>
    <p:sldId id="321" r:id="rId10"/>
    <p:sldId id="308" r:id="rId11"/>
    <p:sldId id="322" r:id="rId12"/>
    <p:sldId id="287" r:id="rId13"/>
    <p:sldId id="301" r:id="rId14"/>
    <p:sldId id="269" r:id="rId15"/>
    <p:sldId id="271" r:id="rId16"/>
    <p:sldId id="273" r:id="rId17"/>
    <p:sldId id="275" r:id="rId18"/>
    <p:sldId id="316" r:id="rId19"/>
    <p:sldId id="277" r:id="rId20"/>
    <p:sldId id="279" r:id="rId21"/>
    <p:sldId id="281" r:id="rId22"/>
    <p:sldId id="311" r:id="rId23"/>
    <p:sldId id="289" r:id="rId24"/>
    <p:sldId id="313" r:id="rId25"/>
    <p:sldId id="320" r:id="rId26"/>
    <p:sldId id="314" r:id="rId27"/>
    <p:sldId id="293" r:id="rId28"/>
    <p:sldId id="295" r:id="rId29"/>
    <p:sldId id="299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52" d="100"/>
          <a:sy n="52" d="100"/>
        </p:scale>
        <p:origin x="90" y="46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" Type="http://schemas.openxmlformats.org/officeDocument/2006/relationships/slide" Target="slides/slide1.xml"/><Relationship Id="rId30" Type="http://schemas.openxmlformats.org/officeDocument/2006/relationships/slide" Target="slides/slide28.xml"/><Relationship Id="rId31" Type="http://schemas.openxmlformats.org/officeDocument/2006/relationships/tableStyles" Target="tableStyles.xml"/><Relationship Id="rId32" Type="http://schemas.openxmlformats.org/officeDocument/2006/relationships/presProps" Target="presProps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04976-33E6-416D-9B0A-DFE8FA8489D4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022A1-11EB-4B09-8FB5-DBD8FC6F26E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текста 1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30405C7-0E67-439F-9ED9-CCB7CB3DA6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текста 1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AB0086D-FAC7-4FF2-93D4-6B509BA16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текста 1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текста 1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текста 1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текста 1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2AA86DB-B462-44BA-B5B0-AF1BECFBBD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текста 1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текста 1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9CBC49A-931E-403C-BD8C-A10BC7B603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текста 1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FD36BEC-58ED-4783-BB51-406CA104C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текста 1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135B4B7-3B53-494C-81C9-1EB5C124F0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текста 1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B99FBBC-3AD4-4348-96E8-77A39F401A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текста 1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текста 1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текста 1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текста 1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AB4E1BF-5C13-4E61-9D87-7E4DD51CE5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1C095E5-3471-47D1-999B-28DEF2873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9A62246-01E9-41D8-8960-B5F72D1E0A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C22B966-33A4-4BDB-A5E6-5F175C008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770047F-60A3-4A9B-9394-6AB28939DA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8414600-CECB-4020-96DA-1BEF42D87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jpe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Group 8194"/>
          <p:cNvGrpSpPr/>
          <p:nvPr/>
        </p:nvGrpSpPr>
        <p:grpSpPr>
          <a:xfrm>
            <a:off x="2349363" y="1880360"/>
            <a:ext cx="8214004" cy="2176463"/>
            <a:chOff x="1862" y="388"/>
            <a:chExt cx="4697" cy="1371"/>
          </a:xfrm>
          <a:noFill/>
        </p:grpSpPr>
        <p:pic>
          <p:nvPicPr>
            <p:cNvPr id="8196" name="Прямоугольник 3"/>
            <p:cNvPicPr/>
            <p:nvPr/>
          </p:nvPicPr>
          <p:blipFill>
            <a:blip r:embed="rId1"/>
            <a:srcRect/>
            <a:stretch>
              <a:fillRect/>
            </a:stretch>
          </p:blipFill>
          <p:spPr>
            <a:xfrm>
              <a:off x="1862" y="388"/>
              <a:ext cx="4697" cy="13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97" name="Текст. поле 3075"/>
            <p:cNvSpPr txBox="1"/>
            <p:nvPr/>
          </p:nvSpPr>
          <p:spPr>
            <a:xfrm>
              <a:off x="1968" y="480"/>
              <a:ext cx="4368" cy="82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marL="12700" indent="0"/>
            </a:lstStyle>
            <a:p>
              <a:pPr algn="ctr" eaLnBrk="1" hangingPunct="1">
                <a:buNone/>
              </a:pPr>
              <a:r>
                <a:rPr sz="4000" b="1" dirty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</a:rPr>
                <a:t> </a:t>
              </a:r>
              <a:r>
                <a:rPr sz="4000" b="1" dirty="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</a:rPr>
                <a:t>ЕСТЕСТВЕННО</a:t>
              </a:r>
              <a:r>
                <a:rPr lang="ru-RU" sz="4000" b="1" dirty="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</a:rPr>
                <a:t>-</a:t>
              </a:r>
              <a:r>
                <a:rPr sz="4000" b="1" dirty="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</a:rPr>
                <a:t>НАУЧН</a:t>
              </a:r>
              <a:r>
                <a:rPr lang="ru-RU" sz="4000" b="1" dirty="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</a:rPr>
                <a:t>АЯ</a:t>
              </a:r>
              <a:r>
                <a:rPr sz="4000" b="1" dirty="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</a:rPr>
                <a:t> ГРАМОТНОСТ</a:t>
              </a:r>
              <a:r>
                <a:rPr lang="ru-RU" sz="4000" b="1" dirty="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</a:rPr>
                <a:t>Ь и ГИА.</a:t>
              </a:r>
              <a:endParaRPr sz="4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698796" y="5287772"/>
            <a:ext cx="3973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Автор: Губарева Е.А. , учитель физики</a:t>
            </a:r>
          </a:p>
          <a:p>
            <a:r>
              <a:rPr lang="ru-RU" b="1" dirty="0" smtClean="0"/>
              <a:t> МБОУ СОШ №2 </a:t>
            </a:r>
            <a:r>
              <a:rPr lang="ru-RU" b="1" dirty="0" err="1" smtClean="0"/>
              <a:t>г.Алейска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2238" y="674511"/>
            <a:ext cx="1091837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itchFamily="34" charset="0" panose="020B0A04020102020204"/>
              </a:rPr>
              <a:t>Познавательные уровни</a:t>
            </a:r>
            <a:endParaRPr lang="ru-RU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itchFamily="34" charset="0" panose="020B0A04020102020204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2583130" y="1597841"/>
            <a:ext cx="1402016" cy="23190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>
            <a:off x="7902054" y="1597841"/>
            <a:ext cx="1695465" cy="19096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605939" y="3916907"/>
            <a:ext cx="19543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низкий</a:t>
            </a:r>
            <a:endParaRPr lang="ru-RU" sz="4400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74742" y="3661364"/>
            <a:ext cx="23118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высокий</a:t>
            </a:r>
            <a:endParaRPr lang="ru-RU" sz="44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671834" y="1548866"/>
            <a:ext cx="0" cy="30885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753286" y="4980245"/>
            <a:ext cx="22637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средний</a:t>
            </a:r>
            <a:endParaRPr lang="ru-RU" sz="44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bject 2"/>
          <p:cNvSpPr txBox="1"/>
          <p:nvPr/>
        </p:nvSpPr>
        <p:spPr>
          <a:xfrm>
            <a:off x="681038" y="363538"/>
            <a:ext cx="10942637" cy="53562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buNone/>
            </a:pPr>
            <a:r>
              <a:rPr sz="4000" b="1">
                <a:latin typeface="Calibri" pitchFamily="34" charset="0" panose="020F0502020204030204"/>
              </a:rPr>
              <a:t> </a:t>
            </a:r>
            <a:r>
              <a:rPr sz="2800" b="1">
                <a:latin typeface="Times New Roman" pitchFamily="18" charset="0"/>
                <a:ea typeface="Times New Roman" pitchFamily="18" charset="0"/>
              </a:rPr>
              <a:t>Какими должны быть учебные задания,</a:t>
            </a:r>
            <a:endParaRPr sz="2800">
              <a:latin typeface="Times New Roman" pitchFamily="18" charset="0"/>
              <a:ea typeface="Times New Roman" pitchFamily="18" charset="0"/>
            </a:endParaRPr>
          </a:p>
          <a:p>
            <a:pPr algn="ctr" eaLnBrk="1" hangingPunct="1">
              <a:buNone/>
            </a:pPr>
            <a:r>
              <a:rPr sz="2800" b="1">
                <a:latin typeface="Times New Roman" pitchFamily="18" charset="0"/>
                <a:ea typeface="Times New Roman" pitchFamily="18" charset="0"/>
              </a:rPr>
              <a:t>формирующие естественнонаучную грамотность?</a:t>
            </a:r>
          </a:p>
          <a:p>
            <a:pPr eaLnBrk="1" hangingPunct="1">
              <a:buNone/>
            </a:pPr>
            <a:r>
              <a:rPr sz="2800" b="1">
                <a:latin typeface="Times New Roman" pitchFamily="18" charset="0"/>
                <a:ea typeface="Times New Roman" pitchFamily="18" charset="0"/>
              </a:rPr>
              <a:t>Характеристика заданий</a:t>
            </a:r>
            <a:r>
              <a:rPr sz="2800">
                <a:latin typeface="Times New Roman" pitchFamily="18" charset="0"/>
                <a:ea typeface="Times New Roman" pitchFamily="18" charset="0"/>
              </a:rPr>
              <a:t>:</a:t>
            </a:r>
          </a:p>
          <a:p>
            <a:pPr eaLnBrk="1" hangingPunct="1">
              <a:buNone/>
            </a:pPr>
            <a:endParaRPr sz="2800">
              <a:latin typeface="Times New Roman" pitchFamily="18" charset="0"/>
              <a:ea typeface="Times New Roman" pitchFamily="18" charset="0"/>
            </a:endParaRPr>
          </a:p>
          <a:p>
            <a:pPr eaLnBrk="1" hangingPunct="1">
              <a:buNone/>
            </a:pPr>
            <a:endParaRPr sz="2800">
              <a:latin typeface="Times New Roman" pitchFamily="18" charset="0"/>
              <a:ea typeface="Times New Roman" pitchFamily="18" charset="0"/>
            </a:endParaRPr>
          </a:p>
          <a:p>
            <a:pPr eaLnBrk="1" hangingPunct="1">
              <a:buNone/>
            </a:pPr>
            <a:endParaRPr sz="2800">
              <a:latin typeface="Times New Roman" pitchFamily="18" charset="0"/>
              <a:ea typeface="Times New Roman" pitchFamily="18" charset="0"/>
            </a:endParaRPr>
          </a:p>
          <a:p>
            <a:pPr eaLnBrk="1" hangingPunct="1">
              <a:buNone/>
            </a:pPr>
            <a:endParaRPr sz="2800">
              <a:latin typeface="Times New Roman" pitchFamily="18" charset="0"/>
              <a:ea typeface="Times New Roman" pitchFamily="18" charset="0"/>
            </a:endParaRPr>
          </a:p>
          <a:p>
            <a:pPr eaLnBrk="1" hangingPunct="1">
              <a:buNone/>
            </a:pPr>
            <a:endParaRPr sz="2800">
              <a:latin typeface="Times New Roman" pitchFamily="18" charset="0"/>
              <a:ea typeface="Times New Roman" pitchFamily="18" charset="0"/>
            </a:endParaRPr>
          </a:p>
          <a:p>
            <a:pPr eaLnBrk="1" hangingPunct="1">
              <a:buNone/>
            </a:pPr>
            <a:endParaRPr sz="2800">
              <a:latin typeface="Times New Roman" pitchFamily="18" charset="0"/>
              <a:ea typeface="Times New Roman" pitchFamily="18" charset="0"/>
            </a:endParaRPr>
          </a:p>
          <a:p>
            <a:pPr eaLnBrk="1" hangingPunct="1">
              <a:buNone/>
            </a:pPr>
            <a:endParaRPr sz="2800"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24579" name="Rectangle 6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/>
          <a:p>
            <a:pPr eaLnBrk="1" hangingPunct="1">
              <a:buNone/>
            </a:pPr>
            <a:endParaRPr>
              <a:latin typeface="Calibri" pitchFamily="34" charset="0" panose="020F0502020204030204"/>
            </a:endParaRPr>
          </a:p>
        </p:txBody>
      </p:sp>
      <p:sp>
        <p:nvSpPr>
          <p:cNvPr id="24580" name="Rectangle 7"/>
          <p:cNvSpPr/>
          <p:nvPr/>
        </p:nvSpPr>
        <p:spPr>
          <a:xfrm>
            <a:off x="460375" y="457200"/>
            <a:ext cx="184150" cy="138430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tabLst>
                <a:tab pos="1374775" algn="l"/>
              </a:tabLst>
            </a:lvl1pPr>
            <a:lvl2pPr>
              <a:tabLst>
                <a:tab pos="1374775" algn="l"/>
              </a:tabLst>
            </a:lvl2pPr>
            <a:lvl3pPr>
              <a:tabLst>
                <a:tab pos="1374775" algn="l"/>
              </a:tabLst>
            </a:lvl3pPr>
            <a:lvl4pPr>
              <a:tabLst>
                <a:tab pos="1374775" algn="l"/>
              </a:tabLst>
            </a:lvl4pPr>
            <a:lvl5pPr>
              <a:tabLst>
                <a:tab pos="1374775" algn="l"/>
              </a:tabLst>
            </a:lvl5pPr>
            <a:lvl6pPr>
              <a:tabLst>
                <a:tab pos="1374775" algn="l"/>
              </a:tabLst>
            </a:lvl6pPr>
            <a:lvl7pPr>
              <a:tabLst>
                <a:tab pos="1374775" algn="l"/>
              </a:tabLst>
            </a:lvl7pPr>
            <a:lvl8pPr>
              <a:tabLst>
                <a:tab pos="1374775" algn="l"/>
              </a:tabLst>
            </a:lvl8pPr>
            <a:lvl9pPr>
              <a:tabLst>
                <a:tab pos="1374775" algn="l"/>
              </a:tabLst>
            </a:lvl9pPr>
          </a:lstStyle>
          <a:p>
            <a:pPr eaLnBrk="1" hangingPunct="1">
              <a:buNone/>
            </a:pPr>
            <a:endParaRPr sz="2800" b="1">
              <a:solidFill>
                <a:srgbClr val="C00000"/>
              </a:solidFill>
              <a:ea typeface="Calibri" pitchFamily="34" charset="0" panose="020F0502020204030204"/>
            </a:endParaRPr>
          </a:p>
          <a:p>
            <a:pPr eaLnBrk="1" hangingPunct="1">
              <a:buNone/>
            </a:pPr>
            <a:endParaRPr sz="2800" b="1">
              <a:solidFill>
                <a:srgbClr val="C00000"/>
              </a:solidFill>
              <a:ea typeface="Calibri" pitchFamily="34" charset="0" panose="020F0502020204030204"/>
            </a:endParaRPr>
          </a:p>
        </p:txBody>
      </p:sp>
      <p:sp>
        <p:nvSpPr>
          <p:cNvPr id="24581" name="Rectangle 2"/>
          <p:cNvSpPr/>
          <p:nvPr/>
        </p:nvSpPr>
        <p:spPr>
          <a:xfrm>
            <a:off x="738188" y="357188"/>
            <a:ext cx="11072812" cy="6062662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tabLst>
                <a:tab pos="858838" algn="l"/>
              </a:tabLst>
            </a:lvl1pPr>
            <a:lvl2pPr>
              <a:tabLst>
                <a:tab pos="858838" algn="l"/>
              </a:tabLst>
            </a:lvl2pPr>
            <a:lvl3pPr>
              <a:tabLst>
                <a:tab pos="858838" algn="l"/>
              </a:tabLst>
            </a:lvl3pPr>
            <a:lvl4pPr>
              <a:tabLst>
                <a:tab pos="858838" algn="l"/>
              </a:tabLst>
            </a:lvl4pPr>
            <a:lvl5pPr>
              <a:tabLst>
                <a:tab pos="858838" algn="l"/>
              </a:tabLst>
            </a:lvl5pPr>
            <a:lvl6pPr>
              <a:tabLst>
                <a:tab pos="858838" algn="l"/>
              </a:tabLst>
            </a:lvl6pPr>
            <a:lvl7pPr>
              <a:tabLst>
                <a:tab pos="858838" algn="l"/>
              </a:tabLst>
            </a:lvl7pPr>
            <a:lvl8pPr>
              <a:tabLst>
                <a:tab pos="858838" algn="l"/>
              </a:tabLst>
            </a:lvl8pPr>
            <a:lvl9pPr>
              <a:tabLst>
                <a:tab pos="858838" algn="l"/>
              </a:tabLst>
            </a:lvl9pPr>
          </a:lstStyle>
          <a:p>
            <a:pPr eaLnBrk="1" hangingPunct="1">
              <a:buChar char="•"/>
            </a:pPr>
            <a:endParaRPr sz="2000">
              <a:ea typeface="Calibri" pitchFamily="34" charset="0" panose="020F0502020204030204"/>
            </a:endParaRPr>
          </a:p>
          <a:p>
            <a:pPr eaLnBrk="1" hangingPunct="1">
              <a:buChar char="•"/>
            </a:pPr>
            <a:endParaRPr sz="2000">
              <a:ea typeface="Calibri" pitchFamily="34" charset="0" panose="020F0502020204030204"/>
            </a:endParaRPr>
          </a:p>
          <a:p>
            <a:pPr eaLnBrk="1" hangingPunct="1">
              <a:buChar char="•"/>
            </a:pPr>
            <a:endParaRPr sz="2000">
              <a:ea typeface="Calibri" pitchFamily="34" charset="0" panose="020F0502020204030204"/>
            </a:endParaRPr>
          </a:p>
          <a:p>
            <a:pPr eaLnBrk="1" hangingPunct="1">
              <a:buChar char="•"/>
            </a:pPr>
            <a:endParaRPr sz="2000">
              <a:ea typeface="Calibri" pitchFamily="34" charset="0" panose="020F0502020204030204"/>
            </a:endParaRPr>
          </a:p>
          <a:p>
            <a:pPr eaLnBrk="1" hangingPunct="1">
              <a:buNone/>
            </a:pPr>
            <a:endParaRPr sz="2000">
              <a:ea typeface="Calibri" pitchFamily="34" charset="0" panose="020F0502020204030204"/>
            </a:endParaRPr>
          </a:p>
          <a:p>
            <a:pPr eaLnBrk="1" hangingPunct="1">
              <a:buChar char="•"/>
            </a:pPr>
            <a:r>
              <a:rPr sz="2400">
                <a:latin typeface="Times New Roman" pitchFamily="18" charset="0"/>
                <a:ea typeface="Calibri" pitchFamily="34" charset="0" panose="020F0502020204030204"/>
              </a:rPr>
              <a:t>Задания должны содержать как текстовую информацию, так и информацию в виде таблиц, диаграмм, графиков, рисунков, схем </a:t>
            </a:r>
            <a:r>
              <a:rPr sz="2400">
                <a:solidFill>
                  <a:srgbClr val="C00000"/>
                </a:solidFill>
                <a:latin typeface="Times New Roman" pitchFamily="18" charset="0"/>
                <a:ea typeface="Calibri" pitchFamily="34" charset="0" panose="020F0502020204030204"/>
              </a:rPr>
              <a:t>(</a:t>
            </a:r>
            <a:r>
              <a:rPr sz="2400" b="1">
                <a:solidFill>
                  <a:srgbClr val="C00000"/>
                </a:solidFill>
                <a:latin typeface="Times New Roman" pitchFamily="18" charset="0"/>
                <a:ea typeface="Calibri" pitchFamily="34" charset="0" panose="020F0502020204030204"/>
              </a:rPr>
              <a:t>«несплошные» тексты</a:t>
            </a:r>
            <a:r>
              <a:rPr sz="2400">
                <a:latin typeface="Times New Roman" pitchFamily="18" charset="0"/>
                <a:ea typeface="Calibri" pitchFamily="34" charset="0" panose="020F0502020204030204"/>
              </a:rPr>
              <a:t>);</a:t>
            </a:r>
            <a:endParaRPr sz="2400">
              <a:latin typeface="Times New Roman" pitchFamily="18" charset="0"/>
              <a:ea typeface="Times New Roman" pitchFamily="18" charset="0"/>
            </a:endParaRPr>
          </a:p>
          <a:p>
            <a:pPr>
              <a:buChar char="•"/>
            </a:pPr>
            <a:r>
              <a:rPr sz="2400">
                <a:latin typeface="Times New Roman" pitchFamily="18" charset="0"/>
                <a:ea typeface="Calibri" pitchFamily="34" charset="0" panose="020F0502020204030204"/>
              </a:rPr>
              <a:t>Задания должны быть основаны на материале из </a:t>
            </a:r>
            <a:r>
              <a:rPr sz="2400" b="1">
                <a:solidFill>
                  <a:srgbClr val="C00000"/>
                </a:solidFill>
                <a:latin typeface="Times New Roman" pitchFamily="18" charset="0"/>
                <a:ea typeface="Calibri" pitchFamily="34" charset="0" panose="020F0502020204030204"/>
              </a:rPr>
              <a:t>разных предметных областей </a:t>
            </a:r>
            <a:r>
              <a:rPr sz="2400">
                <a:latin typeface="Times New Roman" pitchFamily="18" charset="0"/>
                <a:ea typeface="Calibri" pitchFamily="34" charset="0" panose="020F0502020204030204"/>
              </a:rPr>
              <a:t>(для выполнения надо интегрировать разные знания и использовать общеучебные умения);</a:t>
            </a:r>
            <a:endParaRPr sz="2400">
              <a:latin typeface="Times New Roman" pitchFamily="18" charset="0"/>
              <a:ea typeface="Times New Roman" pitchFamily="18" charset="0"/>
            </a:endParaRPr>
          </a:p>
          <a:p>
            <a:pPr>
              <a:buChar char="•"/>
            </a:pPr>
            <a:r>
              <a:rPr sz="2400">
                <a:latin typeface="Times New Roman" pitchFamily="18" charset="0"/>
                <a:ea typeface="Calibri" pitchFamily="34" charset="0" panose="020F0502020204030204"/>
              </a:rPr>
              <a:t>В заданиях может быть </a:t>
            </a:r>
            <a:r>
              <a:rPr sz="2400" b="1">
                <a:solidFill>
                  <a:srgbClr val="C00000"/>
                </a:solidFill>
                <a:latin typeface="Times New Roman" pitchFamily="18" charset="0"/>
                <a:ea typeface="Calibri" pitchFamily="34" charset="0" panose="020F0502020204030204"/>
              </a:rPr>
              <a:t>не ясно, к какой области знаний надо</a:t>
            </a:r>
            <a:r>
              <a:rPr sz="2400">
                <a:latin typeface="Times New Roman" pitchFamily="18" charset="0"/>
                <a:ea typeface="Calibri" pitchFamily="34" charset="0" panose="020F0502020204030204"/>
              </a:rPr>
              <a:t> </a:t>
            </a:r>
            <a:r>
              <a:rPr sz="2400" b="1">
                <a:solidFill>
                  <a:srgbClr val="C00000"/>
                </a:solidFill>
                <a:latin typeface="Times New Roman" pitchFamily="18" charset="0"/>
                <a:ea typeface="Calibri" pitchFamily="34" charset="0" panose="020F0502020204030204"/>
              </a:rPr>
              <a:t>обратиться</a:t>
            </a:r>
            <a:r>
              <a:rPr sz="2400">
                <a:latin typeface="Times New Roman" pitchFamily="18" charset="0"/>
                <a:ea typeface="Calibri" pitchFamily="34" charset="0" panose="020F0502020204030204"/>
              </a:rPr>
              <a:t>, чтобы определить способ действий или информацию для постановки и решения проблемы;</a:t>
            </a:r>
            <a:endParaRPr sz="2400">
              <a:latin typeface="Times New Roman" pitchFamily="18" charset="0"/>
              <a:ea typeface="Times New Roman" pitchFamily="18" charset="0"/>
            </a:endParaRPr>
          </a:p>
          <a:p>
            <a:pPr>
              <a:buChar char="•"/>
            </a:pPr>
            <a:r>
              <a:rPr sz="2400">
                <a:latin typeface="Times New Roman" pitchFamily="18" charset="0"/>
                <a:ea typeface="Calibri" pitchFamily="34" charset="0" panose="020F0502020204030204"/>
              </a:rPr>
              <a:t>Задания могут требовать привлечения </a:t>
            </a:r>
            <a:r>
              <a:rPr sz="2400" b="1">
                <a:solidFill>
                  <a:srgbClr val="C00000"/>
                </a:solidFill>
                <a:latin typeface="Times New Roman" pitchFamily="18" charset="0"/>
                <a:ea typeface="Calibri" pitchFamily="34" charset="0" panose="020F0502020204030204"/>
              </a:rPr>
              <a:t>дополнительной</a:t>
            </a:r>
            <a:r>
              <a:rPr sz="2400">
                <a:latin typeface="Times New Roman" pitchFamily="18" charset="0"/>
                <a:ea typeface="Calibri" pitchFamily="34" charset="0" panose="020F0502020204030204"/>
              </a:rPr>
              <a:t> </a:t>
            </a:r>
            <a:r>
              <a:rPr sz="2400" b="1">
                <a:solidFill>
                  <a:srgbClr val="C00000"/>
                </a:solidFill>
                <a:latin typeface="Times New Roman" pitchFamily="18" charset="0"/>
                <a:ea typeface="Calibri" pitchFamily="34" charset="0" panose="020F0502020204030204"/>
              </a:rPr>
              <a:t>информации </a:t>
            </a:r>
            <a:r>
              <a:rPr sz="2400">
                <a:latin typeface="Times New Roman" pitchFamily="18" charset="0"/>
                <a:ea typeface="Calibri" pitchFamily="34" charset="0" panose="020F0502020204030204"/>
              </a:rPr>
              <a:t>или, напротив, содержать </a:t>
            </a:r>
            <a:r>
              <a:rPr sz="2400" b="1">
                <a:solidFill>
                  <a:srgbClr val="C00000"/>
                </a:solidFill>
                <a:latin typeface="Times New Roman" pitchFamily="18" charset="0"/>
                <a:ea typeface="Calibri" pitchFamily="34" charset="0" panose="020F0502020204030204"/>
              </a:rPr>
              <a:t>избыточную информацию </a:t>
            </a:r>
            <a:r>
              <a:rPr sz="2400">
                <a:latin typeface="Times New Roman" pitchFamily="18" charset="0"/>
                <a:ea typeface="Calibri" pitchFamily="34" charset="0" panose="020F0502020204030204"/>
              </a:rPr>
              <a:t>и </a:t>
            </a:r>
            <a:r>
              <a:rPr sz="2400" b="1">
                <a:solidFill>
                  <a:srgbClr val="C00000"/>
                </a:solidFill>
                <a:latin typeface="Times New Roman" pitchFamily="18" charset="0"/>
                <a:ea typeface="Calibri" pitchFamily="34" charset="0" panose="020F0502020204030204"/>
              </a:rPr>
              <a:t>«лишние данные»;</a:t>
            </a:r>
            <a:endParaRPr sz="2400">
              <a:latin typeface="Times New Roman" pitchFamily="18" charset="0"/>
              <a:ea typeface="Times New Roman" pitchFamily="18" charset="0"/>
            </a:endParaRPr>
          </a:p>
          <a:p>
            <a:pPr>
              <a:buChar char="•"/>
            </a:pPr>
            <a:r>
              <a:rPr sz="2400">
                <a:latin typeface="Times New Roman" pitchFamily="18" charset="0"/>
                <a:ea typeface="Calibri" pitchFamily="34" charset="0" panose="020F0502020204030204"/>
              </a:rPr>
              <a:t>Задания должны быть </a:t>
            </a:r>
            <a:r>
              <a:rPr sz="2400" b="1">
                <a:solidFill>
                  <a:srgbClr val="C00000"/>
                </a:solidFill>
                <a:latin typeface="Times New Roman" pitchFamily="18" charset="0"/>
                <a:ea typeface="Calibri" pitchFamily="34" charset="0" panose="020F0502020204030204"/>
              </a:rPr>
              <a:t>комплексными </a:t>
            </a:r>
            <a:r>
              <a:rPr sz="2400">
                <a:solidFill>
                  <a:srgbClr val="C00000"/>
                </a:solidFill>
                <a:latin typeface="Times New Roman" pitchFamily="18" charset="0"/>
                <a:ea typeface="Calibri" pitchFamily="34" charset="0" panose="020F0502020204030204"/>
              </a:rPr>
              <a:t>и </a:t>
            </a:r>
            <a:r>
              <a:rPr sz="2400" b="1">
                <a:solidFill>
                  <a:srgbClr val="C00000"/>
                </a:solidFill>
                <a:latin typeface="Times New Roman" pitchFamily="18" charset="0"/>
                <a:ea typeface="Calibri" pitchFamily="34" charset="0" panose="020F0502020204030204"/>
              </a:rPr>
              <a:t>структурированными</a:t>
            </a:r>
            <a:r>
              <a:rPr sz="2400">
                <a:latin typeface="Times New Roman" pitchFamily="18" charset="0"/>
                <a:ea typeface="Calibri" pitchFamily="34" charset="0" panose="020F0502020204030204"/>
              </a:rPr>
              <a:t>, состоящими из нескольких взаимосвязанных вопросов</a:t>
            </a:r>
            <a:r>
              <a:rPr sz="2400">
                <a:latin typeface="Times New Roman" pitchFamily="18" charset="0"/>
                <a:ea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381982" y="674411"/>
            <a:ext cx="4515264" cy="3123786"/>
          </a:xfrm>
          <a:prstGeom prst="rect">
            <a:avLst/>
          </a:prstGeom>
        </p:spPr>
      </p:pic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57665" y="3956070"/>
            <a:ext cx="6730211" cy="268013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48149" y="0"/>
            <a:ext cx="10219851" cy="663427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58425" y="96968"/>
            <a:ext cx="11260823" cy="676103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77671" y="184811"/>
            <a:ext cx="11453545" cy="6576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201603" y="0"/>
            <a:ext cx="669980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5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38200" y="478715"/>
            <a:ext cx="4270819" cy="5226814"/>
          </a:xfrm>
          <a:prstGeom prst="rect">
            <a:avLst/>
          </a:prstGeom>
        </p:spPr>
      </p:pic>
      <p:pic>
        <p:nvPicPr>
          <p:cNvPr id="6" name="Изображение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894544" y="2684601"/>
            <a:ext cx="5983023" cy="3993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33375" y="744433"/>
            <a:ext cx="11525250" cy="5383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23298" y="63894"/>
            <a:ext cx="11087391" cy="6432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27413" y="390624"/>
            <a:ext cx="10988360" cy="5803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93700" y="139700"/>
            <a:ext cx="11222610" cy="5831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38200" y="473487"/>
            <a:ext cx="10515600" cy="5896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99469" y="897111"/>
            <a:ext cx="11492531" cy="5787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910968" y="497541"/>
            <a:ext cx="6370064" cy="5862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38200" y="503030"/>
            <a:ext cx="11603580" cy="5356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297701"/>
            <a:ext cx="12192000" cy="6420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40277" y="146471"/>
            <a:ext cx="11141883" cy="5157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33793"/>
          <p:cNvGrpSpPr/>
          <p:nvPr/>
        </p:nvGrpSpPr>
        <p:grpSpPr>
          <a:xfrm>
            <a:off x="188913" y="261938"/>
            <a:ext cx="4554537" cy="596900"/>
            <a:chOff x="119" y="165"/>
            <a:chExt cx="2869" cy="376"/>
          </a:xfrm>
          <a:noFill/>
        </p:grpSpPr>
        <p:pic>
          <p:nvPicPr>
            <p:cNvPr id="33795" name="object 3"/>
            <p:cNvPicPr/>
            <p:nvPr/>
          </p:nvPicPr>
          <p:blipFill>
            <a:blip r:embed="rId1"/>
            <a:srcRect/>
            <a:stretch>
              <a:fillRect/>
            </a:stretch>
          </p:blipFill>
          <p:spPr>
            <a:xfrm>
              <a:off x="119" y="165"/>
              <a:ext cx="2869" cy="3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796" name="Текст. поле 20482"/>
            <p:cNvSpPr txBox="1"/>
            <p:nvPr/>
          </p:nvSpPr>
          <p:spPr>
            <a:xfrm>
              <a:off x="144" y="192"/>
              <a:ext cx="2784" cy="29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 marL="12700" indent="0"/>
            </a:lstStyle>
            <a:p>
              <a:pPr eaLnBrk="1" hangingPunct="1">
                <a:buNone/>
              </a:pPr>
              <a:endParaRPr sz="300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</a:endParaRPr>
            </a:p>
          </p:txBody>
        </p:sp>
      </p:grpSp>
      <p:sp>
        <p:nvSpPr>
          <p:cNvPr id="33797" name="Прямоугольник 2"/>
          <p:cNvSpPr/>
          <p:nvPr/>
        </p:nvSpPr>
        <p:spPr>
          <a:xfrm>
            <a:off x="8229600" y="6019800"/>
            <a:ext cx="3810000" cy="8382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anchor="ctr"/>
          <a:lstStyle/>
          <a:p>
            <a:pPr algn="ctr" eaLnBrk="1" hangingPunct="1">
              <a:buNone/>
            </a:pPr>
            <a:endParaRPr>
              <a:solidFill>
                <a:srgbClr val="FFFFFF"/>
              </a:solidFill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33798" name="TextBox 3"/>
          <p:cNvSpPr txBox="1"/>
          <p:nvPr/>
        </p:nvSpPr>
        <p:spPr>
          <a:xfrm>
            <a:off x="457200" y="1676400"/>
            <a:ext cx="10591800" cy="1638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/>
          </a:lstStyle>
          <a:p>
            <a:pPr algn="ctr" eaLnBrk="1" hangingPunct="1">
              <a:buNone/>
            </a:pPr>
            <a:r>
              <a:rPr sz="3400" b="1">
                <a:solidFill>
                  <a:srgbClr val="17375E"/>
                </a:solidFill>
                <a:latin typeface="Times New Roman" pitchFamily="18" charset="0"/>
                <a:ea typeface="Times New Roman" pitchFamily="18" charset="0"/>
              </a:rPr>
              <a:t>СПАСИБО ЗА ВНИМАНИЕ!!!!</a:t>
            </a:r>
          </a:p>
          <a:p>
            <a:pPr algn="ctr" eaLnBrk="1" hangingPunct="1">
              <a:buNone/>
            </a:pPr>
            <a:endParaRPr sz="3400" b="1">
              <a:solidFill>
                <a:srgbClr val="17375E"/>
              </a:solidFill>
              <a:latin typeface="Times New Roman" pitchFamily="18" charset="0"/>
              <a:ea typeface="Times New Roman" pitchFamily="18" charset="0"/>
            </a:endParaRPr>
          </a:p>
          <a:p>
            <a:pPr algn="ctr" eaLnBrk="1" hangingPunct="1">
              <a:buNone/>
            </a:pPr>
            <a:endParaRPr sz="3400" b="1">
              <a:solidFill>
                <a:srgbClr val="17375E"/>
              </a:solidFill>
              <a:latin typeface="Times New Roman" pitchFamily="18" charset="0"/>
              <a:ea typeface="Times New Roman" pitchFamily="18" charset="0"/>
            </a:endParaRPr>
          </a:p>
        </p:txBody>
      </p:sp>
      <p:pic>
        <p:nvPicPr>
          <p:cNvPr id="33799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331325" y="4495800"/>
            <a:ext cx="2692400" cy="17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33800" name="Прямоугольник 5"/>
          <p:cNvSpPr/>
          <p:nvPr/>
        </p:nvSpPr>
        <p:spPr>
          <a:xfrm>
            <a:off x="4911725" y="3244850"/>
            <a:ext cx="297180" cy="36216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buNone/>
            </a:pPr>
            <a:endParaRPr>
              <a:solidFill>
                <a:srgbClr val="17375E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</p:spPr>
        <p:txBody>
          <a:bodyPr anchor="b"/>
          <a:lstStyle/>
          <a:p>
            <a:pPr>
              <a:buNone/>
            </a:pPr>
            <a:endParaRPr sz="6000"/>
          </a:p>
        </p:txBody>
      </p:sp>
      <p:sp>
        <p:nvSpPr>
          <p:cNvPr id="1024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</p:spPr>
        <p:txBody>
          <a:bodyPr/>
          <a:lstStyle>
            <a:lvl1pPr marL="0" indent="0"/>
          </a:lstStyle>
          <a:p>
            <a:pPr algn="ctr">
              <a:buNone/>
            </a:pPr>
            <a:endParaRPr sz="2400"/>
          </a:p>
        </p:txBody>
      </p:sp>
      <p:pic>
        <p:nvPicPr>
          <p:cNvPr id="1024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28675" y="487363"/>
            <a:ext cx="11015663" cy="6043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77838" y="630238"/>
            <a:ext cx="10333037" cy="598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80556" y="605118"/>
            <a:ext cx="10200055" cy="5889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974257" y="381445"/>
            <a:ext cx="9689734" cy="5612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16951" y="364241"/>
            <a:ext cx="10958099" cy="5888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5730" y="674511"/>
            <a:ext cx="101713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itchFamily="34" charset="0" panose="020B0A04020102020204"/>
              </a:rPr>
              <a:t>Типы научного знания</a:t>
            </a:r>
            <a:endParaRPr lang="ru-RU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itchFamily="34" charset="0" panose="020B0A04020102020204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583130" y="1597841"/>
            <a:ext cx="1402016" cy="23190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7902054" y="1597841"/>
            <a:ext cx="1695465" cy="19096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355218" y="3963074"/>
            <a:ext cx="432272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Содержательное</a:t>
            </a:r>
          </a:p>
          <a:p>
            <a:pPr algn="ctr"/>
            <a:r>
              <a:rPr lang="ru-RU" sz="44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знание</a:t>
            </a:r>
            <a:endParaRPr lang="ru-RU" sz="4400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97377" y="3655298"/>
            <a:ext cx="352038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Процедурное</a:t>
            </a:r>
          </a:p>
          <a:p>
            <a:pPr algn="ctr"/>
            <a:r>
              <a:rPr lang="ru-RU" sz="44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знание</a:t>
            </a:r>
            <a:endParaRPr lang="ru-RU" sz="44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rcRect b="35083"/>
          <a:stretch/>
        </p:blipFill>
        <p:spPr>
          <a:xfrm>
            <a:off x="911215" y="1315209"/>
            <a:ext cx="11010719" cy="38436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157</Words>
  <Application>Microsoft Office PowerPoint</Application>
  <PresentationFormat>Широкоэкранный</PresentationFormat>
  <Paragraphs>42</Paragraphs>
  <Slides>29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Times New Roman</vt:lpstr>
      <vt:lpstr>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4</cp:revision>
  <cp:lastPrinted>2024-03-28T08:04:15Z</cp:lastPrinted>
  <dcterms:created xsi:type="dcterms:W3CDTF">2024-03-27T15:02:51Z</dcterms:created>
  <dcterms:modified xsi:type="dcterms:W3CDTF">2024-03-28T13:19:05Z</dcterms:modified>
</cp:coreProperties>
</file>