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66" r:id="rId3"/>
    <p:sldId id="369" r:id="rId4"/>
    <p:sldId id="268" r:id="rId5"/>
    <p:sldId id="270" r:id="rId6"/>
    <p:sldId id="269" r:id="rId7"/>
    <p:sldId id="280" r:id="rId8"/>
    <p:sldId id="367" r:id="rId9"/>
    <p:sldId id="371" r:id="rId10"/>
    <p:sldId id="355" r:id="rId11"/>
    <p:sldId id="374" r:id="rId12"/>
    <p:sldId id="299" r:id="rId13"/>
    <p:sldId id="376" r:id="rId14"/>
    <p:sldId id="373" r:id="rId15"/>
    <p:sldId id="377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8D959-BC72-4D57-8518-9ADCBEC7F39A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CDC2-5ADC-4A8D-B089-B277EC9760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181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BB4A-5D06-40A6-8660-1138C9F41C7A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36F8-383E-4831-B3BB-17C3BE066E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690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22D2-222C-4421-AC63-BB09E3BF514C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12F4-8897-4ECA-935F-0773473F4E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748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9FA1-85CA-496E-AD7E-2E67EBC832A2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80F9-ECA8-4205-8CC0-CAC051691C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116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D6321-DAA8-4CAC-BD2B-E4B84F709015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E895-49B9-4CFB-BEAF-5D04EDB597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72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69E3-0FF5-4A40-95DE-91645FF19D42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D1D6-8C6A-496F-82FD-9A74ABAC9E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2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B9DE-386B-4DB2-A5B3-246F22B792DE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C706-8671-44DB-BB5D-93229C5D44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380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3692-BAC4-4A26-8E4C-F24E7D9A3BBC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1880-CD1A-469E-9CF3-E9B6EC31679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637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9C7E2C-B258-4962-A98B-0AA516C1CB5A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36CD-92B2-4C63-936A-291098408E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566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6DE97-BCCB-4A52-8D5C-C26EC349E377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2D58-85B1-489E-8765-ED63E9771DF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878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9A4C23-810E-47E6-B798-1980BBB6D660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DDF2-04F7-4E3E-AC57-3C96B97B51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34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07E91D-8177-40DD-AC5C-615F3D837865}" type="datetimeFigureOut">
              <a:rPr lang="en-US"/>
              <a:pPr>
                <a:defRPr/>
              </a:pPr>
              <a:t>4/5/2024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C645127C-0CF9-4BFF-BCB2-A72ADCC3D3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8" r:id="rId2"/>
    <p:sldLayoutId id="2147483846" r:id="rId3"/>
    <p:sldLayoutId id="2147483839" r:id="rId4"/>
    <p:sldLayoutId id="2147483840" r:id="rId5"/>
    <p:sldLayoutId id="2147483841" r:id="rId6"/>
    <p:sldLayoutId id="2147483847" r:id="rId7"/>
    <p:sldLayoutId id="2147483842" r:id="rId8"/>
    <p:sldLayoutId id="2147483848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4986339"/>
            <a:ext cx="5105400" cy="804862"/>
          </a:xfrm>
        </p:spPr>
        <p:txBody>
          <a:bodyPr wrap="square" t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>
              <a:defRPr/>
            </a:pPr>
            <a:r>
              <a:rPr lang="ru-RU" altLang="ru-RU" sz="1600" i="1" dirty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3 апреля 2024 г.,</a:t>
            </a:r>
            <a:r>
              <a:rPr lang="ru-RU" alt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br>
              <a:rPr lang="ru-RU" alt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МБОУ СОШ №3, Заместитель директора по УР, </a:t>
            </a:r>
            <a:br>
              <a:rPr lang="ru-RU" alt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Л.С. Яфарова</a:t>
            </a:r>
            <a:endParaRPr lang="ru-RU" alt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511175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04" y="1534516"/>
            <a:ext cx="5947496" cy="10112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2819400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Квест-проект как интерактивная форма организации деятельности по формированию функциональной грамотности обучающихся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520987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 ОБЩЕОБРАЗОВАТЕЛЬНАЯ  ШКОЛА № 3</a:t>
            </a:r>
            <a:b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г. Бийск, 659305, переулок Николая Липового, 74/3, </a:t>
            </a:r>
            <a:b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8 (3854) 43-52 -90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3932238" cy="4389438"/>
          </a:xfrm>
          <a:ln>
            <a:miter lim="800000"/>
            <a:headEnd/>
            <a:tailEnd/>
          </a:ln>
        </p:spPr>
        <p:txBody>
          <a:bodyPr rtlCol="0">
            <a:normAutofit fontScale="4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работ осуществляется модераторами групп независимо друг от друга, после этого все данные аккумулируются в сводной ведомости.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3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подводятся по всем шести направлениям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уровень сформированности каждого направления функциональной грамотности,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уровень сформированности функциональной грамотности в целом.</a:t>
            </a:r>
            <a:endParaRPr lang="ru-RU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8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6150" y="1619250"/>
            <a:ext cx="3930650" cy="3181350"/>
          </a:xfrm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3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7448550" cy="4187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</a:pPr>
            <a:r>
              <a:rPr lang="ru-RU" altLang="ru-RU" sz="3200" u="sng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и риски:</a:t>
            </a:r>
            <a:endParaRPr lang="ru-RU" altLang="ru-RU" sz="3200" u="sng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048000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 анализируя риски и проблемные зоны, необходимо отметить трудоемкость и большую затратность по времени этапов подготовки и проверки заданий данной направленности,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данная модель не дает возможности проследить продвижение в рамках индивидуальной траектории развития каждого обучающего,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качественное проведение мероприятия возможно при наличии коллектива единомышленников, которые смогут не превратить его только в рутинное выполнение заданий, а зажгут в ребятах интерес к происходящему.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032375"/>
          </a:xfrm>
        </p:spPr>
        <p:txBody>
          <a:bodyPr/>
          <a:lstStyle/>
          <a:p>
            <a:pPr marL="0"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заключении, необходимо отметить, что представленная модель взаимодействия имеет множество иных сфер применения, ее возможно использовать в рамках организации работы </a:t>
            </a:r>
            <a:r>
              <a:rPr lang="ru-RU" alt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всеми участниками образовательных отношений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5000"/>
              </a:lnSpc>
              <a:buFont typeface="Wingdings 2" panose="05020102010507070707" pitchFamily="18" charset="2"/>
              <a:buNone/>
            </a:pP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школа имеет опыт проведения в данной технологии педагогического совета, что позволяет расширить диапазон методических средств взаимодействия с педагогическим коллективом,</a:t>
            </a:r>
          </a:p>
          <a:p>
            <a:pPr marL="0"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данной технологии возможно осуществление работы с родительской общественностью, например, решение сложных воспитательных ситуаций и задач, когда родителям предоставляется возможность погрузиться в проблемную ситуацию с позиции разных ее участников.</a:t>
            </a:r>
          </a:p>
          <a:p>
            <a:pPr marL="0" indent="0">
              <a:lnSpc>
                <a:spcPct val="115000"/>
              </a:lnSpc>
              <a:buFont typeface="Wingdings 2" panose="05020102010507070707" pitchFamily="18" charset="2"/>
              <a:buNone/>
            </a:pP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705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07" y="1719989"/>
            <a:ext cx="687674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189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4050" y="398463"/>
            <a:ext cx="64008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 ОБЩЕОБРАЗОВАТЕЛЬНАЯ  ШКОЛА № 3</a:t>
            </a:r>
            <a:b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край, г. Бийск, 659305, переулок Николая Липового, 74/3, </a:t>
            </a:r>
            <a:b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8 (3854) 43-52 -90</a:t>
            </a:r>
            <a:br>
              <a:rPr lang="ru-RU" sz="1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5410200" y="52578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Wingdings 2" panose="05020102010507070707" pitchFamily="18" charset="2"/>
              <a:buNone/>
            </a:pPr>
            <a:r>
              <a:rPr lang="ru-RU" altLang="ru-RU">
                <a:solidFill>
                  <a:schemeClr val="bg1"/>
                </a:solidFill>
                <a:cs typeface="Times New Roman" panose="02020603050405020304" pitchFamily="18" charset="0"/>
              </a:rPr>
              <a:t>СПАСИБО ЗА ВНИМАНИЕ!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800" u="sng" dirty="0">
              <a:solidFill>
                <a:srgbClr val="C0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3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060576" cy="35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990600" y="1066800"/>
            <a:ext cx="7239000" cy="41148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ru-RU" altLang="ru-RU" sz="2000" b="1" i="1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ru-RU" altLang="ru-RU" sz="2400" b="1" i="1" u="sng" dirty="0">
              <a:solidFill>
                <a:srgbClr val="C0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ru-RU" altLang="ru-RU" sz="2400" b="1" i="1" u="sng" dirty="0">
                <a:solidFill>
                  <a:srgbClr val="C00000"/>
                </a:solidFill>
              </a:rPr>
              <a:t>Проблема</a:t>
            </a:r>
            <a:r>
              <a:rPr lang="ru-RU" altLang="ru-RU" sz="2400" b="1" i="1" dirty="0">
                <a:solidFill>
                  <a:srgbClr val="C00000"/>
                </a:solidFill>
              </a:rPr>
              <a:t>: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ru-RU" altLang="ru-RU" sz="2400" b="1" i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1800" b="1" i="1" dirty="0"/>
              <a:t>Как провести чемпионат по функциональной грамотности, чтобы решить следующие задачи: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altLang="ru-RU" sz="1800" b="1" i="1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1800" b="1" i="1" dirty="0"/>
              <a:t>А) осуществить мониторинг эффективности работы школ города по направлению ФГ?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altLang="ru-RU" sz="1800" b="1" i="1" dirty="0"/>
              <a:t>Б) провести мероприятие, способствующее повышению мотивации обучающихся в направлении ФГ?</a:t>
            </a:r>
            <a:endParaRPr lang="ru-RU" altLang="ru-RU" sz="1800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3"/>
            <a:ext cx="11493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45EE3E-F7A3-4423-A92A-9290FABC9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9600"/>
            <a:ext cx="2675467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38150"/>
            <a:ext cx="8229600" cy="6397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-990600" y="757238"/>
            <a:ext cx="8229600" cy="5486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b="1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b="1">
              <a:solidFill>
                <a:srgbClr val="FF0000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1143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334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641975"/>
          </a:xfrm>
        </p:spPr>
        <p:txBody>
          <a:bodyPr rtlCol="0"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u="sng" dirty="0">
                <a:solidFill>
                  <a:srgbClr val="C00000"/>
                </a:solidFill>
              </a:rPr>
              <a:t>Схема модели взаимодействия</a:t>
            </a:r>
            <a:r>
              <a:rPr lang="ru-RU" sz="3300" b="1" i="1" u="sng" dirty="0">
                <a:solidFill>
                  <a:srgbClr val="C00000"/>
                </a:solidFill>
              </a:rPr>
              <a:t>:</a:t>
            </a: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b="1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3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611313"/>
            <a:ext cx="66262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615950" y="10668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u="sng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Особенности технологии</a:t>
            </a: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3288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762000" y="2100262"/>
            <a:ext cx="769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модели ротации станций класс делится на группы и эти группы переходят от одной станции к другой, выполняя задания каждого этапа работы. </a:t>
            </a:r>
          </a:p>
          <a:p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Часть школьников начинает работать под руководством учителя, в то время как остальные работают в группах или занимаются онлайн. Затем группы меняют зоны. </a:t>
            </a:r>
          </a:p>
          <a:p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Например, группа, работавшая с учителем, переходит к совместной деятельности и групповым проектам. </a:t>
            </a:r>
          </a:p>
          <a:p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Последняя станция для этой группы — зона онлайн-обучения, где дети занимаются за компьютерами или работают с планшетами. 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3"/>
            <a:ext cx="10668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3400" y="530225"/>
            <a:ext cx="7620000" cy="3051175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модели чемпионата технология видоизменена, дополнена, что позволяет дифференцировать работу по всем направлениям функциональной грамотности.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Модель технологии ротация станций в Чемпионате представляет собой шесть станций, расположенных по периметру зала (классного кабинета), работой которой управляет модератор (руководитель работы по направлению ФГ):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станция – математическая грамотность,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станция – естественнонаучная грамотность,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станция – финансовая грамотность,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станция – читательская грамотность,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станция – креативное мышление,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станция – глобальные компетенции.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E10A17-1126-4F97-AEED-C1E0C5163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3030609" cy="1877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04800" y="152400"/>
            <a:ext cx="8382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станций: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endParaRPr lang="ru-RU" altLang="ru-RU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685800" y="1066800"/>
            <a:ext cx="762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3"/>
            <a:ext cx="99218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838200" y="1782763"/>
            <a:ext cx="74676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Цель работы на каждой станции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предоставить каждому ученику, группе возможность работы с заданиями по каждому направлению функциональной грамотности. </a:t>
            </a:r>
            <a:endParaRPr lang="ru-RU" alt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Работу каждой станции регулирует и ведет 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модератор станции,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осуществляет взаимодействие в рамках своего направления ФГ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algn="just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Таким образом, в данной мы   имеем возможность реализовать дифференциацию, в каждый момент работать с малой группой, использовать интерактивные формы работы, проводить групповую работу по всем направлениям функциональной грамотности.               </a:t>
            </a:r>
            <a:endParaRPr lang="ru-RU" alt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363"/>
            <a:ext cx="990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4" name="Текст 7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5365" name="Текст 9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5366" name="Объект 8"/>
          <p:cNvSpPr>
            <a:spLocks noGrp="1"/>
          </p:cNvSpPr>
          <p:nvPr>
            <p:ph sz="quarter" idx="2"/>
          </p:nvPr>
        </p:nvSpPr>
        <p:spPr>
          <a:xfrm>
            <a:off x="608013" y="1447800"/>
            <a:ext cx="3930650" cy="3489325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15367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9363" y="2087563"/>
            <a:ext cx="3524250" cy="2209800"/>
          </a:xfrm>
        </p:spPr>
      </p:pic>
      <p:sp>
        <p:nvSpPr>
          <p:cNvPr id="15368" name="Прямоугольник 4"/>
          <p:cNvSpPr>
            <a:spLocks noChangeArrowheads="1"/>
          </p:cNvSpPr>
          <p:nvPr/>
        </p:nvSpPr>
        <p:spPr bwMode="auto">
          <a:xfrm>
            <a:off x="609600" y="1676400"/>
            <a:ext cx="43434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группа обучающихся (участники) располагаются в зоне работы одной станции, по одному направлению ФГ. Модератор группы объясняет условия работы, выдает Ким с заданиями, которые могут быть как разработанными самостоятельно, так же возможно использование Ким Института развития стратегии образования Российской академии образования (объявляет о начале отсчета времени работы. Работа выполняется на специализированных бланках ответа. После завершения выполнения группой заданий в данной станции они осуществляют перемещение к следующей станции, в которой организуется работа по следующему направлению ФГ.</a:t>
            </a:r>
            <a:endParaRPr lang="ru-RU" alt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Таким образом, за отведенное время, обучающиеся осуществляют работы по всем шести направлениям ФГ, что позволяет оценить комплексно степень сформированности ФГ.</a:t>
            </a:r>
            <a:endParaRPr lang="ru-RU" alt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739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 2</vt:lpstr>
      <vt:lpstr>Аспект</vt:lpstr>
      <vt:lpstr>     3 апреля 2024 г.,  МБОУ СОШ №3, Заместитель директора по УР,  Л.С. Яфарова</vt:lpstr>
      <vt:lpstr>Презентация PowerPoint</vt:lpstr>
      <vt:lpstr>Презентация PowerPoint</vt:lpstr>
      <vt:lpstr> </vt:lpstr>
      <vt:lpstr>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и риски: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Admin</cp:lastModifiedBy>
  <cp:revision>325</cp:revision>
  <cp:lastPrinted>2022-08-30T00:55:55Z</cp:lastPrinted>
  <dcterms:created xsi:type="dcterms:W3CDTF">2013-10-20T14:43:13Z</dcterms:created>
  <dcterms:modified xsi:type="dcterms:W3CDTF">2024-04-05T04:11:26Z</dcterms:modified>
</cp:coreProperties>
</file>