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handoutMasterIdLst>
    <p:handoutMasterId r:id="rId17"/>
  </p:handoutMasterIdLst>
  <p:sldIdLst>
    <p:sldId id="256" r:id="rId3"/>
    <p:sldId id="309" r:id="rId4"/>
    <p:sldId id="306" r:id="rId5"/>
    <p:sldId id="279" r:id="rId6"/>
    <p:sldId id="308" r:id="rId7"/>
    <p:sldId id="276" r:id="rId8"/>
    <p:sldId id="269" r:id="rId9"/>
    <p:sldId id="260" r:id="rId10"/>
    <p:sldId id="278" r:id="rId11"/>
    <p:sldId id="299" r:id="rId12"/>
    <p:sldId id="307" r:id="rId13"/>
    <p:sldId id="286" r:id="rId14"/>
    <p:sldId id="277" r:id="rId15"/>
  </p:sldIdLst>
  <p:sldSz cx="9144000" cy="6858000" type="screen4x3"/>
  <p:notesSz cx="6808788" cy="9940925"/>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50474" cy="497046"/>
          </a:xfrm>
          <a:prstGeom prst="rect">
            <a:avLst/>
          </a:prstGeom>
        </p:spPr>
        <p:txBody>
          <a:bodyPr vert="horz" lIns="92181" tIns="46090" rIns="92181" bIns="46090" rtlCol="0"/>
          <a:lstStyle>
            <a:lvl1pPr algn="l">
              <a:defRPr sz="1200"/>
            </a:lvl1pPr>
          </a:lstStyle>
          <a:p>
            <a:endParaRPr lang="ru-RU"/>
          </a:p>
        </p:txBody>
      </p:sp>
      <p:sp>
        <p:nvSpPr>
          <p:cNvPr id="3" name="Дата 2"/>
          <p:cNvSpPr>
            <a:spLocks noGrp="1"/>
          </p:cNvSpPr>
          <p:nvPr>
            <p:ph type="dt" sz="quarter" idx="1"/>
          </p:nvPr>
        </p:nvSpPr>
        <p:spPr>
          <a:xfrm>
            <a:off x="3856738" y="1"/>
            <a:ext cx="2950474" cy="497046"/>
          </a:xfrm>
          <a:prstGeom prst="rect">
            <a:avLst/>
          </a:prstGeom>
        </p:spPr>
        <p:txBody>
          <a:bodyPr vert="horz" lIns="92181" tIns="46090" rIns="92181" bIns="46090" rtlCol="0"/>
          <a:lstStyle>
            <a:lvl1pPr algn="r">
              <a:defRPr sz="1200"/>
            </a:lvl1pPr>
          </a:lstStyle>
          <a:p>
            <a:fld id="{AEC124A0-181A-4A11-8D37-CC5E5C084FF6}" type="datetimeFigureOut">
              <a:rPr lang="ru-RU" smtClean="0"/>
              <a:pPr/>
              <a:t>06.03.2024</a:t>
            </a:fld>
            <a:endParaRPr lang="ru-RU"/>
          </a:p>
        </p:txBody>
      </p:sp>
      <p:sp>
        <p:nvSpPr>
          <p:cNvPr id="4" name="Нижний колонтитул 3"/>
          <p:cNvSpPr>
            <a:spLocks noGrp="1"/>
          </p:cNvSpPr>
          <p:nvPr>
            <p:ph type="ftr" sz="quarter" idx="2"/>
          </p:nvPr>
        </p:nvSpPr>
        <p:spPr>
          <a:xfrm>
            <a:off x="0" y="9442154"/>
            <a:ext cx="2950474" cy="497046"/>
          </a:xfrm>
          <a:prstGeom prst="rect">
            <a:avLst/>
          </a:prstGeom>
        </p:spPr>
        <p:txBody>
          <a:bodyPr vert="horz" lIns="92181" tIns="46090" rIns="92181" bIns="46090" rtlCol="0" anchor="b"/>
          <a:lstStyle>
            <a:lvl1pPr algn="l">
              <a:defRPr sz="1200"/>
            </a:lvl1pPr>
          </a:lstStyle>
          <a:p>
            <a:endParaRPr lang="ru-RU"/>
          </a:p>
        </p:txBody>
      </p:sp>
      <p:sp>
        <p:nvSpPr>
          <p:cNvPr id="5" name="Номер слайда 4"/>
          <p:cNvSpPr>
            <a:spLocks noGrp="1"/>
          </p:cNvSpPr>
          <p:nvPr>
            <p:ph type="sldNum" sz="quarter" idx="3"/>
          </p:nvPr>
        </p:nvSpPr>
        <p:spPr>
          <a:xfrm>
            <a:off x="3856738" y="9442154"/>
            <a:ext cx="2950474" cy="497046"/>
          </a:xfrm>
          <a:prstGeom prst="rect">
            <a:avLst/>
          </a:prstGeom>
        </p:spPr>
        <p:txBody>
          <a:bodyPr vert="horz" lIns="92181" tIns="46090" rIns="92181" bIns="46090" rtlCol="0" anchor="b"/>
          <a:lstStyle>
            <a:lvl1pPr algn="r">
              <a:defRPr sz="1200"/>
            </a:lvl1pPr>
          </a:lstStyle>
          <a:p>
            <a:fld id="{8B9AD2E9-DFBF-46D0-9968-B9AAEAD7C8F4}" type="slidenum">
              <a:rPr lang="ru-RU" smtClean="0"/>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887" cy="497127"/>
          </a:xfrm>
          <a:prstGeom prst="rect">
            <a:avLst/>
          </a:prstGeom>
        </p:spPr>
        <p:txBody>
          <a:bodyPr vert="horz" lIns="92181" tIns="46090" rIns="92181" bIns="46090" rtlCol="0"/>
          <a:lstStyle>
            <a:lvl1pPr algn="l">
              <a:defRPr sz="1200"/>
            </a:lvl1pPr>
          </a:lstStyle>
          <a:p>
            <a:endParaRPr lang="ru-RU"/>
          </a:p>
        </p:txBody>
      </p:sp>
      <p:sp>
        <p:nvSpPr>
          <p:cNvPr id="3" name="Дата 2"/>
          <p:cNvSpPr>
            <a:spLocks noGrp="1"/>
          </p:cNvSpPr>
          <p:nvPr>
            <p:ph type="dt" idx="1"/>
          </p:nvPr>
        </p:nvSpPr>
        <p:spPr>
          <a:xfrm>
            <a:off x="3857297" y="0"/>
            <a:ext cx="2949887" cy="497127"/>
          </a:xfrm>
          <a:prstGeom prst="rect">
            <a:avLst/>
          </a:prstGeom>
        </p:spPr>
        <p:txBody>
          <a:bodyPr vert="horz" lIns="92181" tIns="46090" rIns="92181" bIns="46090" rtlCol="0"/>
          <a:lstStyle>
            <a:lvl1pPr algn="r">
              <a:defRPr sz="1200"/>
            </a:lvl1pPr>
          </a:lstStyle>
          <a:p>
            <a:fld id="{1358F23A-1AAF-45EB-AB3E-95FB1C9DA978}" type="datetimeFigureOut">
              <a:rPr lang="ru-RU" smtClean="0"/>
              <a:pPr/>
              <a:t>06.03.2024</a:t>
            </a:fld>
            <a:endParaRPr lang="ru-RU"/>
          </a:p>
        </p:txBody>
      </p:sp>
      <p:sp>
        <p:nvSpPr>
          <p:cNvPr id="4" name="Образ слайда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2181" tIns="46090" rIns="92181" bIns="46090" rtlCol="0" anchor="ctr"/>
          <a:lstStyle/>
          <a:p>
            <a:endParaRPr lang="ru-RU"/>
          </a:p>
        </p:txBody>
      </p:sp>
      <p:sp>
        <p:nvSpPr>
          <p:cNvPr id="5" name="Заметки 4"/>
          <p:cNvSpPr>
            <a:spLocks noGrp="1"/>
          </p:cNvSpPr>
          <p:nvPr>
            <p:ph type="body" sz="quarter" idx="3"/>
          </p:nvPr>
        </p:nvSpPr>
        <p:spPr>
          <a:xfrm>
            <a:off x="681361" y="4721900"/>
            <a:ext cx="5446068" cy="4474136"/>
          </a:xfrm>
          <a:prstGeom prst="rect">
            <a:avLst/>
          </a:prstGeom>
        </p:spPr>
        <p:txBody>
          <a:bodyPr vert="horz" lIns="92181" tIns="46090" rIns="92181" bIns="460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2200"/>
            <a:ext cx="2949887" cy="497126"/>
          </a:xfrm>
          <a:prstGeom prst="rect">
            <a:avLst/>
          </a:prstGeom>
        </p:spPr>
        <p:txBody>
          <a:bodyPr vert="horz" lIns="92181" tIns="46090" rIns="92181" bIns="46090" rtlCol="0" anchor="b"/>
          <a:lstStyle>
            <a:lvl1pPr algn="l">
              <a:defRPr sz="1200"/>
            </a:lvl1pPr>
          </a:lstStyle>
          <a:p>
            <a:endParaRPr lang="ru-RU"/>
          </a:p>
        </p:txBody>
      </p:sp>
      <p:sp>
        <p:nvSpPr>
          <p:cNvPr id="7" name="Номер слайда 6"/>
          <p:cNvSpPr>
            <a:spLocks noGrp="1"/>
          </p:cNvSpPr>
          <p:nvPr>
            <p:ph type="sldNum" sz="quarter" idx="5"/>
          </p:nvPr>
        </p:nvSpPr>
        <p:spPr>
          <a:xfrm>
            <a:off x="3857297" y="9442200"/>
            <a:ext cx="2949887" cy="497126"/>
          </a:xfrm>
          <a:prstGeom prst="rect">
            <a:avLst/>
          </a:prstGeom>
        </p:spPr>
        <p:txBody>
          <a:bodyPr vert="horz" lIns="92181" tIns="46090" rIns="92181" bIns="46090" rtlCol="0" anchor="b"/>
          <a:lstStyle>
            <a:lvl1pPr algn="r">
              <a:defRPr sz="1200"/>
            </a:lvl1pPr>
          </a:lstStyle>
          <a:p>
            <a:fld id="{20E79B2E-2F24-4C16-8C2D-FEA5621657B6}" type="slidenum">
              <a:rPr lang="ru-RU" smtClean="0"/>
              <a:pPr/>
              <a:t>‹#›</a:t>
            </a:fld>
            <a:endParaRPr lang="ru-RU"/>
          </a:p>
        </p:txBody>
      </p:sp>
    </p:spTree>
    <p:extLst>
      <p:ext uri="{BB962C8B-B14F-4D97-AF65-F5344CB8AC3E}">
        <p14:creationId xmlns:p14="http://schemas.microsoft.com/office/powerpoint/2010/main" val="429212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B49F0E03-ED03-4595-A1B6-C56FF1426EC7}" type="slidenum">
              <a:rPr lang="en-GB" smtClean="0">
                <a:latin typeface="Arial" pitchFamily="34" charset="0"/>
              </a:rPr>
              <a:pPr/>
              <a:t>10</a:t>
            </a:fld>
            <a:endParaRPr lang="en-GB">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1802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7EAF463A-BC7C-46EE-9F1E-7F377CCA4891}" type="datetimeFigureOut">
              <a:rPr lang="en-US" smtClean="0"/>
              <a:pPr/>
              <a:t>3/6/2024</a:t>
            </a:fld>
            <a:endParaRPr lang="en-US"/>
          </a:p>
        </p:txBody>
      </p:sp>
      <p:sp>
        <p:nvSpPr>
          <p:cNvPr id="17" name="Нижний колонтитул 16"/>
          <p:cNvSpPr>
            <a:spLocks noGrp="1"/>
          </p:cNvSpPr>
          <p:nvPr>
            <p:ph type="ftr" sz="quarter" idx="11"/>
          </p:nvPr>
        </p:nvSpPr>
        <p:spPr>
          <a:xfrm>
            <a:off x="5410200" y="4205288"/>
            <a:ext cx="1295400" cy="457200"/>
          </a:xfrm>
        </p:spPr>
        <p:txBody>
          <a:bodyPr/>
          <a:lstStyle/>
          <a:p>
            <a:endParaRPr lang="en-US"/>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3/6/2024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3/6/2024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806504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7549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3598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688791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381140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66694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6632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866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3/6/2024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3491956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61296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9779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3/6/2024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3/6/2024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7EAF463A-BC7C-46EE-9F1E-7F377CCA4891}" type="datetimeFigureOut">
              <a:rPr lang="en-US" smtClean="0"/>
              <a:pPr/>
              <a:t>3/6/2024</a:t>
            </a:fld>
            <a:endParaRPr lang="en-US"/>
          </a:p>
        </p:txBody>
      </p:sp>
      <p:sp>
        <p:nvSpPr>
          <p:cNvPr id="27" name="Номер слайда 26"/>
          <p:cNvSpPr>
            <a:spLocks noGrp="1"/>
          </p:cNvSpPr>
          <p:nvPr>
            <p:ph type="sldNum" sz="quarter" idx="11"/>
          </p:nvPr>
        </p:nvSpPr>
        <p:spPr/>
        <p:txBody>
          <a:bodyPr rtlCol="0"/>
          <a:lstStyle/>
          <a:p>
            <a:fld id="{A483448D-3A78-4528-A469-B745A65DA480}" type="slidenum">
              <a:rPr lang="en-US" smtClean="0"/>
              <a:pPr/>
              <a:t>‹#›</a:t>
            </a:fld>
            <a:endParaRPr lang="en-US"/>
          </a:p>
        </p:txBody>
      </p:sp>
      <p:sp>
        <p:nvSpPr>
          <p:cNvPr id="28" name="Нижний колонтитул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7EAF463A-BC7C-46EE-9F1E-7F377CCA4891}" type="datetimeFigureOut">
              <a:rPr lang="en-US" smtClean="0"/>
              <a:pPr/>
              <a:t>3/6/2024</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lang="en-US"/>
          </a:p>
        </p:txBody>
      </p:sp>
      <p:sp>
        <p:nvSpPr>
          <p:cNvPr id="5" name="Номер слайда 4"/>
          <p:cNvSpPr>
            <a:spLocks noGrp="1"/>
          </p:cNvSpPr>
          <p:nvPr>
            <p:ph type="sldNum" sz="quarter" idx="12"/>
          </p:nvPr>
        </p:nvSpPr>
        <p:spPr>
          <a:xfrm>
            <a:off x="8174736" y="2272"/>
            <a:ext cx="762000" cy="365760"/>
          </a:xfrm>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3/6/2024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3/6/2024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3/6/2024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EAF463A-BC7C-46EE-9F1E-7F377CCA4891}" type="datetimeFigureOut">
              <a:rPr lang="en-US" smtClean="0"/>
              <a:pPr/>
              <a:t>3/6/2024</a:t>
            </a:fld>
            <a:endParaRPr lang="en-US"/>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06.03.2024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306318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VIDEO-2019-1&#1057;&#1054;&#1085;&#1103;%20&#1041;&#1077;&#1083;&#1086;&#1094;&#1077;&#1088;&#1082;&#1086;&#1074;&#1077;&#1094;%20&#1086;%20&#1053;&#1054;&#1059;.mp4"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1053;&#1054;&#1059;_&#1064;&#1080;&#1087;&#1091;&#1085;&#1086;&#1074;&#1086;.mp4" TargetMode="Externa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hyperlink" Target="&#1074;&#1080;&#1076;&#1077;&#1086;%20&#1084;&#1086;&#1089;&#1090;%20&#1040;&#1043;&#1059;_2014.mp4" TargetMode="External"/><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87624" y="4293096"/>
            <a:ext cx="7272808" cy="985664"/>
          </a:xfrm>
        </p:spPr>
        <p:txBody>
          <a:bodyPr>
            <a:normAutofit/>
          </a:bodyPr>
          <a:lstStyle/>
          <a:p>
            <a:pPr>
              <a:spcBef>
                <a:spcPts val="0"/>
              </a:spcBef>
              <a:spcAft>
                <a:spcPts val="0"/>
              </a:spcAft>
            </a:pPr>
            <a:r>
              <a:rPr lang="ru-RU" sz="1600" b="1" dirty="0">
                <a:latin typeface="Arial Narrow" panose="020B0606020202030204" pitchFamily="34" charset="0"/>
              </a:rPr>
              <a:t>Билан Татьяна Яновна,</a:t>
            </a:r>
            <a:br>
              <a:rPr lang="ru-RU" sz="1600" b="1" dirty="0">
                <a:latin typeface="Arial Narrow" panose="020B0606020202030204" pitchFamily="34" charset="0"/>
              </a:rPr>
            </a:br>
            <a:r>
              <a:rPr lang="ru-RU" sz="1600" b="1" dirty="0">
                <a:latin typeface="Arial Narrow" panose="020B0606020202030204" pitchFamily="34" charset="0"/>
              </a:rPr>
              <a:t>учитель английского языка , руководитель РИП  МБОУ «Шипуновская  СОШ </a:t>
            </a:r>
          </a:p>
          <a:p>
            <a:pPr>
              <a:spcBef>
                <a:spcPts val="0"/>
              </a:spcBef>
              <a:spcAft>
                <a:spcPts val="0"/>
              </a:spcAft>
            </a:pPr>
            <a:r>
              <a:rPr lang="ru-RU" sz="1600" b="1" dirty="0">
                <a:latin typeface="Arial Narrow" panose="020B0606020202030204" pitchFamily="34" charset="0"/>
              </a:rPr>
              <a:t>им. А.В. Луначарского» , с.  Шипуново</a:t>
            </a:r>
          </a:p>
        </p:txBody>
      </p:sp>
      <p:sp>
        <p:nvSpPr>
          <p:cNvPr id="2" name="Заголовок 1"/>
          <p:cNvSpPr>
            <a:spLocks noGrp="1"/>
          </p:cNvSpPr>
          <p:nvPr>
            <p:ph type="ctrTitle"/>
          </p:nvPr>
        </p:nvSpPr>
        <p:spPr>
          <a:xfrm>
            <a:off x="755576" y="1916831"/>
            <a:ext cx="7702624" cy="1683619"/>
          </a:xfrm>
        </p:spPr>
        <p:txBody>
          <a:bodyPr>
            <a:noAutofit/>
          </a:bodyPr>
          <a:lstStyle/>
          <a:p>
            <a:pPr algn="ctr"/>
            <a:r>
              <a:rPr lang="ru-RU" sz="3200" dirty="0">
                <a:latin typeface="Arial Narrow" panose="020B0606020202030204" pitchFamily="34" charset="0"/>
              </a:rPr>
              <a:t>Школьный коворкинг-центр проектно-исследовательской деятельности для обучающихся</a:t>
            </a:r>
          </a:p>
        </p:txBody>
      </p:sp>
      <p:sp>
        <p:nvSpPr>
          <p:cNvPr id="5" name="TextBox 4"/>
          <p:cNvSpPr txBox="1"/>
          <p:nvPr/>
        </p:nvSpPr>
        <p:spPr>
          <a:xfrm>
            <a:off x="395536" y="620688"/>
            <a:ext cx="84249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Программа региональных методических эфиров РИП и БЛП</a:t>
            </a:r>
            <a:b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«Реализация инновационных проектов в образовательных организациях Алтайского края»</a:t>
            </a:r>
          </a:p>
        </p:txBody>
      </p:sp>
      <p:sp>
        <p:nvSpPr>
          <p:cNvPr id="6" name="TextBox 5"/>
          <p:cNvSpPr txBox="1"/>
          <p:nvPr/>
        </p:nvSpPr>
        <p:spPr>
          <a:xfrm>
            <a:off x="3851921" y="6021288"/>
            <a:ext cx="1368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14.02.2024</a:t>
            </a:r>
          </a:p>
        </p:txBody>
      </p:sp>
    </p:spTree>
    <p:extLst>
      <p:ext uri="{BB962C8B-B14F-4D97-AF65-F5344CB8AC3E}">
        <p14:creationId xmlns:p14="http://schemas.microsoft.com/office/powerpoint/2010/main" val="217664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143000"/>
          </a:xfrm>
        </p:spPr>
        <p:txBody>
          <a:bodyPr>
            <a:normAutofit/>
          </a:bodyPr>
          <a:lstStyle/>
          <a:p>
            <a:pPr algn="ctr" eaLnBrk="1" hangingPunct="1"/>
            <a:r>
              <a:rPr lang="ru-RU" sz="2500" b="1" dirty="0">
                <a:latin typeface="Arial Narrow" pitchFamily="34" charset="0"/>
              </a:rPr>
              <a:t>Расширение образовательного пространства членов  НОУ</a:t>
            </a:r>
            <a:endParaRPr lang="en-GB" sz="2500" b="1" dirty="0">
              <a:latin typeface="Arial Narrow" pitchFamily="34" charset="0"/>
            </a:endParaRPr>
          </a:p>
        </p:txBody>
      </p:sp>
      <p:sp>
        <p:nvSpPr>
          <p:cNvPr id="8195" name="Rectangle 3"/>
          <p:cNvSpPr>
            <a:spLocks noChangeArrowheads="1"/>
          </p:cNvSpPr>
          <p:nvPr/>
        </p:nvSpPr>
        <p:spPr bwMode="auto">
          <a:xfrm>
            <a:off x="374650" y="3236913"/>
            <a:ext cx="1462088" cy="2173287"/>
          </a:xfrm>
          <a:prstGeom prst="rect">
            <a:avLst/>
          </a:prstGeom>
          <a:noFill/>
          <a:ln w="12700" algn="ctr">
            <a:noFill/>
            <a:miter lim="800000"/>
            <a:headEnd/>
            <a:tailEnd/>
          </a:ln>
        </p:spPr>
        <p:txBody>
          <a:bodyPr/>
          <a:lstStyle/>
          <a:p>
            <a:pPr marL="180975" indent="-180975">
              <a:buFontTx/>
              <a:buChar char="•"/>
            </a:pPr>
            <a:r>
              <a:rPr lang="ru-RU" b="1" dirty="0">
                <a:latin typeface="Arial Narrow" pitchFamily="34" charset="0"/>
                <a:cs typeface="Arial" pitchFamily="34" charset="0"/>
              </a:rPr>
              <a:t>Интерес</a:t>
            </a:r>
          </a:p>
          <a:p>
            <a:pPr marL="180975" indent="-180975">
              <a:buFontTx/>
              <a:buChar char="•"/>
            </a:pPr>
            <a:r>
              <a:rPr lang="ru-RU" b="1" dirty="0">
                <a:latin typeface="Arial Narrow" pitchFamily="34" charset="0"/>
                <a:cs typeface="Arial" pitchFamily="34" charset="0"/>
              </a:rPr>
              <a:t>Мотивы</a:t>
            </a:r>
          </a:p>
          <a:p>
            <a:pPr marL="180975" indent="-180975">
              <a:buFontTx/>
              <a:buChar char="•"/>
            </a:pPr>
            <a:r>
              <a:rPr lang="ru-RU" b="1" dirty="0">
                <a:latin typeface="Arial Narrow" pitchFamily="34" charset="0"/>
                <a:cs typeface="Arial" pitchFamily="34" charset="0"/>
              </a:rPr>
              <a:t>Установки</a:t>
            </a:r>
          </a:p>
          <a:p>
            <a:pPr marL="180975" indent="-180975"/>
            <a:endParaRPr lang="en-GB" sz="1400" dirty="0">
              <a:solidFill>
                <a:schemeClr val="bg2"/>
              </a:solidFill>
              <a:cs typeface="Arial" pitchFamily="34" charset="0"/>
            </a:endParaRPr>
          </a:p>
        </p:txBody>
      </p:sp>
      <p:sp>
        <p:nvSpPr>
          <p:cNvPr id="8196" name="Rectangle 4"/>
          <p:cNvSpPr>
            <a:spLocks noChangeArrowheads="1"/>
          </p:cNvSpPr>
          <p:nvPr/>
        </p:nvSpPr>
        <p:spPr bwMode="auto">
          <a:xfrm>
            <a:off x="1752600" y="3251200"/>
            <a:ext cx="1371601" cy="1778000"/>
          </a:xfrm>
          <a:prstGeom prst="rect">
            <a:avLst/>
          </a:prstGeom>
          <a:noFill/>
          <a:ln w="12700" algn="ctr">
            <a:noFill/>
            <a:miter lim="800000"/>
            <a:headEnd/>
            <a:tailEnd/>
          </a:ln>
        </p:spPr>
        <p:txBody>
          <a:bodyPr/>
          <a:lstStyle/>
          <a:p>
            <a:pPr marL="180975" indent="-180975">
              <a:buFontTx/>
              <a:buChar char="•"/>
            </a:pPr>
            <a:r>
              <a:rPr lang="ru-RU" b="1" dirty="0">
                <a:latin typeface="Arial Narrow" pitchFamily="34" charset="0"/>
                <a:cs typeface="Arial" pitchFamily="34" charset="0"/>
              </a:rPr>
              <a:t>День науки</a:t>
            </a:r>
          </a:p>
          <a:p>
            <a:pPr marL="180975" indent="-180975">
              <a:buFontTx/>
              <a:buChar char="•"/>
            </a:pPr>
            <a:r>
              <a:rPr lang="ru-RU" b="1" dirty="0">
                <a:latin typeface="Arial Narrow" pitchFamily="34" charset="0"/>
                <a:cs typeface="Arial" pitchFamily="34" charset="0"/>
              </a:rPr>
              <a:t>НОУ</a:t>
            </a:r>
          </a:p>
          <a:p>
            <a:pPr marL="180975" indent="-180975">
              <a:buFontTx/>
              <a:buChar char="•"/>
            </a:pPr>
            <a:r>
              <a:rPr lang="ru-RU" b="1" dirty="0">
                <a:latin typeface="Arial Narrow" pitchFamily="34" charset="0"/>
                <a:cs typeface="Arial" pitchFamily="34" charset="0"/>
              </a:rPr>
              <a:t>Курс «ИП»</a:t>
            </a:r>
            <a:endParaRPr lang="en-GB" b="1" dirty="0">
              <a:latin typeface="Arial Narrow" pitchFamily="34" charset="0"/>
              <a:cs typeface="Arial" pitchFamily="34" charset="0"/>
            </a:endParaRPr>
          </a:p>
          <a:p>
            <a:pPr marL="180975" indent="-180975">
              <a:buFontTx/>
              <a:buChar char="•"/>
            </a:pPr>
            <a:endParaRPr lang="en-GB" dirty="0">
              <a:solidFill>
                <a:schemeClr val="bg2"/>
              </a:solidFill>
              <a:cs typeface="Arial" pitchFamily="34" charset="0"/>
            </a:endParaRPr>
          </a:p>
        </p:txBody>
      </p:sp>
      <p:sp>
        <p:nvSpPr>
          <p:cNvPr id="8197" name="Rectangle 5"/>
          <p:cNvSpPr>
            <a:spLocks noChangeArrowheads="1"/>
          </p:cNvSpPr>
          <p:nvPr/>
        </p:nvSpPr>
        <p:spPr bwMode="auto">
          <a:xfrm>
            <a:off x="2962275" y="3279775"/>
            <a:ext cx="2105025" cy="2587625"/>
          </a:xfrm>
          <a:prstGeom prst="rect">
            <a:avLst/>
          </a:prstGeom>
          <a:noFill/>
          <a:ln w="12700" algn="ctr">
            <a:noFill/>
            <a:miter lim="800000"/>
            <a:headEnd/>
            <a:tailEnd/>
          </a:ln>
        </p:spPr>
        <p:txBody>
          <a:bodyPr/>
          <a:lstStyle/>
          <a:p>
            <a:pPr marL="180975" indent="-180975">
              <a:buFontTx/>
              <a:buChar char="•"/>
            </a:pPr>
            <a:r>
              <a:rPr lang="ru-RU" b="1" dirty="0">
                <a:latin typeface="Arial Narrow" pitchFamily="34" charset="0"/>
                <a:cs typeface="Arial" pitchFamily="34" charset="0"/>
              </a:rPr>
              <a:t>Центр сопровождения</a:t>
            </a:r>
          </a:p>
          <a:p>
            <a:pPr marL="180975" indent="-180975">
              <a:buFontTx/>
              <a:buChar char="•"/>
            </a:pPr>
            <a:r>
              <a:rPr lang="ru-RU" b="1" dirty="0">
                <a:latin typeface="Arial Narrow" pitchFamily="34" charset="0"/>
                <a:cs typeface="Arial" pitchFamily="34" charset="0"/>
              </a:rPr>
              <a:t>Конкурсы:</a:t>
            </a:r>
          </a:p>
          <a:p>
            <a:pPr marL="180975" indent="-180975"/>
            <a:r>
              <a:rPr lang="ru-RU" b="1" dirty="0">
                <a:latin typeface="Arial Narrow" pitchFamily="34" charset="0"/>
                <a:cs typeface="Arial" pitchFamily="34" charset="0"/>
              </a:rPr>
              <a:t>«Село мое родное»</a:t>
            </a:r>
          </a:p>
          <a:p>
            <a:pPr marL="180975" indent="-180975"/>
            <a:r>
              <a:rPr lang="ru-RU" b="1" dirty="0">
                <a:latin typeface="Arial Narrow" pitchFamily="34" charset="0"/>
                <a:cs typeface="Arial" pitchFamily="34" charset="0"/>
              </a:rPr>
              <a:t>«Памятники - это память»</a:t>
            </a:r>
          </a:p>
          <a:p>
            <a:pPr marL="180975" indent="-180975"/>
            <a:r>
              <a:rPr lang="ru-RU" b="1" dirty="0">
                <a:latin typeface="Arial Narrow" pitchFamily="34" charset="0"/>
                <a:cs typeface="Arial" pitchFamily="34" charset="0"/>
              </a:rPr>
              <a:t>«Улицы забытых сел».</a:t>
            </a:r>
            <a:endParaRPr lang="en-GB" b="1" dirty="0">
              <a:latin typeface="Arial Narrow" pitchFamily="34" charset="0"/>
              <a:cs typeface="Arial" pitchFamily="34" charset="0"/>
            </a:endParaRPr>
          </a:p>
          <a:p>
            <a:pPr marL="180975" indent="-180975">
              <a:buFontTx/>
              <a:buChar char="•"/>
            </a:pPr>
            <a:endParaRPr lang="en-GB" dirty="0">
              <a:solidFill>
                <a:schemeClr val="bg2"/>
              </a:solidFill>
              <a:cs typeface="Arial" pitchFamily="34" charset="0"/>
            </a:endParaRPr>
          </a:p>
        </p:txBody>
      </p:sp>
      <p:sp>
        <p:nvSpPr>
          <p:cNvPr id="8198" name="Rectangle 6"/>
          <p:cNvSpPr>
            <a:spLocks noChangeArrowheads="1"/>
          </p:cNvSpPr>
          <p:nvPr/>
        </p:nvSpPr>
        <p:spPr bwMode="auto">
          <a:xfrm>
            <a:off x="5070475" y="3279775"/>
            <a:ext cx="1704975" cy="2282825"/>
          </a:xfrm>
          <a:prstGeom prst="rect">
            <a:avLst/>
          </a:prstGeom>
          <a:noFill/>
          <a:ln w="12700" algn="ctr">
            <a:noFill/>
            <a:miter lim="800000"/>
            <a:headEnd/>
            <a:tailEnd/>
          </a:ln>
        </p:spPr>
        <p:txBody>
          <a:bodyPr/>
          <a:lstStyle/>
          <a:p>
            <a:pPr marL="180975" indent="-180975">
              <a:buFontTx/>
              <a:buChar char="•"/>
            </a:pPr>
            <a:r>
              <a:rPr lang="ru-RU" b="1" dirty="0">
                <a:latin typeface="Arial Narrow" pitchFamily="34" charset="0"/>
                <a:cs typeface="Arial" pitchFamily="34" charset="0"/>
              </a:rPr>
              <a:t>«Будущее Алтая»</a:t>
            </a:r>
            <a:endParaRPr lang="en-GB" b="1" dirty="0">
              <a:latin typeface="Arial Narrow" pitchFamily="34" charset="0"/>
              <a:cs typeface="Arial" pitchFamily="34" charset="0"/>
            </a:endParaRPr>
          </a:p>
          <a:p>
            <a:pPr marL="180975" indent="-180975">
              <a:buFontTx/>
              <a:buChar char="•"/>
            </a:pPr>
            <a:r>
              <a:rPr lang="ru-RU" b="1" dirty="0">
                <a:latin typeface="Arial Narrow" pitchFamily="34" charset="0"/>
                <a:cs typeface="Arial" pitchFamily="34" charset="0"/>
              </a:rPr>
              <a:t>«Алтай»</a:t>
            </a:r>
            <a:endParaRPr lang="en-GB" b="1" dirty="0">
              <a:latin typeface="Arial Narrow" pitchFamily="34" charset="0"/>
              <a:cs typeface="Arial" pitchFamily="34" charset="0"/>
            </a:endParaRPr>
          </a:p>
          <a:p>
            <a:pPr marL="180975" indent="-180975">
              <a:buFontTx/>
              <a:buChar char="•"/>
            </a:pPr>
            <a:r>
              <a:rPr lang="ru-RU" b="1" dirty="0">
                <a:latin typeface="Arial Narrow" pitchFamily="34" charset="0"/>
                <a:cs typeface="Arial" pitchFamily="34" charset="0"/>
              </a:rPr>
              <a:t>«Дети Алтая изучают окружающую среду»</a:t>
            </a:r>
            <a:endParaRPr lang="en-GB" b="1" dirty="0">
              <a:latin typeface="Arial Narrow" pitchFamily="34" charset="0"/>
              <a:cs typeface="Arial" pitchFamily="34" charset="0"/>
            </a:endParaRPr>
          </a:p>
          <a:p>
            <a:pPr marL="180975" indent="-180975">
              <a:buFontTx/>
              <a:buChar char="•"/>
            </a:pPr>
            <a:endParaRPr lang="en-GB" sz="1600" dirty="0">
              <a:solidFill>
                <a:schemeClr val="bg2"/>
              </a:solidFill>
              <a:cs typeface="Arial" pitchFamily="34" charset="0"/>
            </a:endParaRPr>
          </a:p>
        </p:txBody>
      </p:sp>
      <p:sp>
        <p:nvSpPr>
          <p:cNvPr id="8199" name="Rectangle 7"/>
          <p:cNvSpPr>
            <a:spLocks noChangeArrowheads="1"/>
          </p:cNvSpPr>
          <p:nvPr/>
        </p:nvSpPr>
        <p:spPr bwMode="auto">
          <a:xfrm>
            <a:off x="6796088" y="3279775"/>
            <a:ext cx="2119312" cy="2663825"/>
          </a:xfrm>
          <a:prstGeom prst="rect">
            <a:avLst/>
          </a:prstGeom>
          <a:noFill/>
          <a:ln w="12700" algn="ctr">
            <a:noFill/>
            <a:miter lim="800000"/>
            <a:headEnd/>
            <a:tailEnd/>
          </a:ln>
        </p:spPr>
        <p:txBody>
          <a:bodyPr/>
          <a:lstStyle/>
          <a:p>
            <a:pPr marL="180975" indent="-180975">
              <a:buFontTx/>
              <a:buChar char="•"/>
            </a:pPr>
            <a:r>
              <a:rPr lang="ru-RU" sz="1400" dirty="0">
                <a:cs typeface="Arial" pitchFamily="34" charset="0"/>
              </a:rPr>
              <a:t>«</a:t>
            </a:r>
            <a:r>
              <a:rPr lang="ru-RU" b="1" dirty="0">
                <a:latin typeface="Arial Narrow" pitchFamily="34" charset="0"/>
                <a:cs typeface="Arial" pitchFamily="34" charset="0"/>
              </a:rPr>
              <a:t>Шаг в будущее»</a:t>
            </a:r>
            <a:endParaRPr lang="en-GB" b="1" dirty="0">
              <a:latin typeface="Arial Narrow" pitchFamily="34" charset="0"/>
              <a:cs typeface="Arial" pitchFamily="34" charset="0"/>
            </a:endParaRPr>
          </a:p>
          <a:p>
            <a:pPr marL="180975" indent="-180975">
              <a:buFontTx/>
              <a:buChar char="•"/>
            </a:pPr>
            <a:r>
              <a:rPr lang="ru-RU" b="1" dirty="0">
                <a:latin typeface="Arial Narrow" pitchFamily="34" charset="0"/>
                <a:cs typeface="Arial" pitchFamily="34" charset="0"/>
              </a:rPr>
              <a:t>«Созвездие»</a:t>
            </a:r>
            <a:endParaRPr lang="en-GB" b="1" dirty="0">
              <a:latin typeface="Arial Narrow" pitchFamily="34" charset="0"/>
              <a:cs typeface="Arial" pitchFamily="34" charset="0"/>
            </a:endParaRPr>
          </a:p>
          <a:p>
            <a:pPr marL="180975" indent="-180975">
              <a:buFontTx/>
              <a:buChar char="•"/>
            </a:pPr>
            <a:r>
              <a:rPr lang="ru-RU" b="1" dirty="0">
                <a:latin typeface="Arial Narrow" pitchFamily="34" charset="0"/>
                <a:cs typeface="Arial" pitchFamily="34" charset="0"/>
              </a:rPr>
              <a:t>«Старт в науку»</a:t>
            </a:r>
          </a:p>
          <a:p>
            <a:pPr marL="180975" indent="-180975">
              <a:buFontTx/>
              <a:buChar char="•"/>
            </a:pPr>
            <a:r>
              <a:rPr lang="ru-RU" b="1" dirty="0">
                <a:latin typeface="Arial Narrow" pitchFamily="34" charset="0"/>
                <a:cs typeface="Arial" pitchFamily="34" charset="0"/>
              </a:rPr>
              <a:t>«Земляне»</a:t>
            </a:r>
          </a:p>
          <a:p>
            <a:pPr marL="180975" indent="-180975">
              <a:buFontTx/>
              <a:buChar char="•"/>
            </a:pPr>
            <a:r>
              <a:rPr lang="ru-RU" b="1" dirty="0">
                <a:latin typeface="Arial Narrow" pitchFamily="34" charset="0"/>
                <a:cs typeface="Arial" pitchFamily="34" charset="0"/>
              </a:rPr>
              <a:t>«Юность. Наука. Культура»</a:t>
            </a:r>
          </a:p>
          <a:p>
            <a:pPr marL="180975" indent="-180975">
              <a:buFontTx/>
              <a:buChar char="•"/>
            </a:pPr>
            <a:r>
              <a:rPr lang="ru-RU" b="1" dirty="0">
                <a:latin typeface="Arial Narrow" pitchFamily="34" charset="0"/>
                <a:cs typeface="Arial" pitchFamily="34" charset="0"/>
              </a:rPr>
              <a:t>«Им. Менделеева»</a:t>
            </a:r>
          </a:p>
          <a:p>
            <a:pPr marL="180975" indent="-180975">
              <a:buFontTx/>
              <a:buChar char="•"/>
            </a:pPr>
            <a:r>
              <a:rPr lang="ru-RU" b="1" dirty="0">
                <a:latin typeface="Arial Narrow" pitchFamily="34" charset="0"/>
                <a:cs typeface="Arial" pitchFamily="34" charset="0"/>
              </a:rPr>
              <a:t>«Первые шаги»</a:t>
            </a:r>
            <a:endParaRPr lang="en-GB" b="1" dirty="0">
              <a:latin typeface="Arial Narrow" pitchFamily="34" charset="0"/>
              <a:cs typeface="Arial" pitchFamily="34" charset="0"/>
            </a:endParaRPr>
          </a:p>
          <a:p>
            <a:pPr marL="180975" indent="-180975">
              <a:buFontTx/>
              <a:buChar char="•"/>
            </a:pPr>
            <a:endParaRPr lang="en-GB" dirty="0">
              <a:solidFill>
                <a:schemeClr val="bg2"/>
              </a:solidFill>
              <a:cs typeface="Arial" pitchFamily="34" charset="0"/>
            </a:endParaRPr>
          </a:p>
        </p:txBody>
      </p:sp>
      <p:sp>
        <p:nvSpPr>
          <p:cNvPr id="8200" name="Freeform 8"/>
          <p:cNvSpPr>
            <a:spLocks/>
          </p:cNvSpPr>
          <p:nvPr/>
        </p:nvSpPr>
        <p:spPr bwMode="auto">
          <a:xfrm>
            <a:off x="1909763" y="1835150"/>
            <a:ext cx="1854200" cy="1270000"/>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solidFill>
            <a:schemeClr val="accent3"/>
          </a:solidFill>
          <a:ln>
            <a:noFill/>
          </a:ln>
        </p:spPr>
        <p:txBody>
          <a:bodyPr/>
          <a:lstStyle/>
          <a:p>
            <a:pPr>
              <a:defRPr/>
            </a:pPr>
            <a:endParaRPr lang="en-GB">
              <a:latin typeface="Arial" charset="0"/>
            </a:endParaRPr>
          </a:p>
        </p:txBody>
      </p:sp>
      <p:sp>
        <p:nvSpPr>
          <p:cNvPr id="8201" name="Freeform 9"/>
          <p:cNvSpPr>
            <a:spLocks/>
          </p:cNvSpPr>
          <p:nvPr/>
        </p:nvSpPr>
        <p:spPr bwMode="auto">
          <a:xfrm>
            <a:off x="331788" y="1778000"/>
            <a:ext cx="1898650" cy="1270000"/>
          </a:xfrm>
          <a:custGeom>
            <a:avLst/>
            <a:gdLst>
              <a:gd name="T0" fmla="*/ 2147483647 w 1196"/>
              <a:gd name="T1" fmla="*/ 2147483647 h 800"/>
              <a:gd name="T2" fmla="*/ 2147483647 w 1196"/>
              <a:gd name="T3" fmla="*/ 0 h 800"/>
              <a:gd name="T4" fmla="*/ 0 w 1196"/>
              <a:gd name="T5" fmla="*/ 0 h 800"/>
              <a:gd name="T6" fmla="*/ 0 w 1196"/>
              <a:gd name="T7" fmla="*/ 2147483647 h 800"/>
              <a:gd name="T8" fmla="*/ 2147483647 w 1196"/>
              <a:gd name="T9" fmla="*/ 2147483647 h 800"/>
              <a:gd name="T10" fmla="*/ 2147483647 w 1196"/>
              <a:gd name="T11" fmla="*/ 2147483647 h 800"/>
              <a:gd name="T12" fmla="*/ 2147483647 w 1196"/>
              <a:gd name="T13" fmla="*/ 2147483647 h 800"/>
              <a:gd name="T14" fmla="*/ 2147483647 w 1196"/>
              <a:gd name="T15" fmla="*/ 2147483647 h 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6" h="800">
                <a:moveTo>
                  <a:pt x="1046" y="204"/>
                </a:moveTo>
                <a:lnTo>
                  <a:pt x="892" y="0"/>
                </a:lnTo>
                <a:lnTo>
                  <a:pt x="0" y="0"/>
                </a:lnTo>
                <a:lnTo>
                  <a:pt x="0" y="800"/>
                </a:lnTo>
                <a:lnTo>
                  <a:pt x="892" y="800"/>
                </a:lnTo>
                <a:lnTo>
                  <a:pt x="1046" y="596"/>
                </a:lnTo>
                <a:lnTo>
                  <a:pt x="1196" y="400"/>
                </a:lnTo>
                <a:lnTo>
                  <a:pt x="1046" y="204"/>
                </a:lnTo>
                <a:close/>
              </a:path>
            </a:pathLst>
          </a:custGeom>
          <a:solidFill>
            <a:schemeClr val="accent2"/>
          </a:solidFill>
          <a:ln w="9525">
            <a:noFill/>
            <a:round/>
            <a:headEnd/>
            <a:tailEnd/>
          </a:ln>
        </p:spPr>
        <p:txBody>
          <a:bodyPr/>
          <a:lstStyle/>
          <a:p>
            <a:endParaRPr lang="ru-RU"/>
          </a:p>
        </p:txBody>
      </p:sp>
      <p:sp>
        <p:nvSpPr>
          <p:cNvPr id="8202" name="Freeform 10"/>
          <p:cNvSpPr>
            <a:spLocks/>
          </p:cNvSpPr>
          <p:nvPr/>
        </p:nvSpPr>
        <p:spPr bwMode="auto">
          <a:xfrm>
            <a:off x="3590925" y="1778000"/>
            <a:ext cx="1854200" cy="1270000"/>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solidFill>
            <a:schemeClr val="accent2"/>
          </a:solidFill>
          <a:ln w="9525">
            <a:noFill/>
            <a:round/>
            <a:headEnd/>
            <a:tailEnd/>
          </a:ln>
        </p:spPr>
        <p:txBody>
          <a:bodyPr/>
          <a:lstStyle/>
          <a:p>
            <a:endParaRPr lang="ru-RU"/>
          </a:p>
        </p:txBody>
      </p:sp>
      <p:sp>
        <p:nvSpPr>
          <p:cNvPr id="8203" name="Freeform 11"/>
          <p:cNvSpPr>
            <a:spLocks/>
          </p:cNvSpPr>
          <p:nvPr/>
        </p:nvSpPr>
        <p:spPr bwMode="auto">
          <a:xfrm>
            <a:off x="5284788" y="1806575"/>
            <a:ext cx="1857375" cy="1270000"/>
          </a:xfrm>
          <a:custGeom>
            <a:avLst/>
            <a:gdLst>
              <a:gd name="T0" fmla="*/ 2147483647 w 1170"/>
              <a:gd name="T1" fmla="*/ 2147483647 h 800"/>
              <a:gd name="T2" fmla="*/ 2147483647 w 1170"/>
              <a:gd name="T3" fmla="*/ 0 h 800"/>
              <a:gd name="T4" fmla="*/ 0 w 1170"/>
              <a:gd name="T5" fmla="*/ 0 h 800"/>
              <a:gd name="T6" fmla="*/ 2147483647 w 1170"/>
              <a:gd name="T7" fmla="*/ 2147483647 h 800"/>
              <a:gd name="T8" fmla="*/ 2147483647 w 1170"/>
              <a:gd name="T9" fmla="*/ 2147483647 h 800"/>
              <a:gd name="T10" fmla="*/ 2147483647 w 1170"/>
              <a:gd name="T11" fmla="*/ 2147483647 h 800"/>
              <a:gd name="T12" fmla="*/ 0 w 1170"/>
              <a:gd name="T13" fmla="*/ 2147483647 h 800"/>
              <a:gd name="T14" fmla="*/ 2147483647 w 1170"/>
              <a:gd name="T15" fmla="*/ 2147483647 h 800"/>
              <a:gd name="T16" fmla="*/ 2147483647 w 1170"/>
              <a:gd name="T17" fmla="*/ 2147483647 h 800"/>
              <a:gd name="T18" fmla="*/ 2147483647 w 1170"/>
              <a:gd name="T19" fmla="*/ 2147483647 h 800"/>
              <a:gd name="T20" fmla="*/ 2147483647 w 1170"/>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0" h="800">
                <a:moveTo>
                  <a:pt x="1020" y="204"/>
                </a:moveTo>
                <a:lnTo>
                  <a:pt x="864" y="0"/>
                </a:lnTo>
                <a:lnTo>
                  <a:pt x="0" y="0"/>
                </a:lnTo>
                <a:lnTo>
                  <a:pt x="156" y="204"/>
                </a:lnTo>
                <a:lnTo>
                  <a:pt x="306" y="400"/>
                </a:lnTo>
                <a:lnTo>
                  <a:pt x="156" y="596"/>
                </a:lnTo>
                <a:lnTo>
                  <a:pt x="0" y="800"/>
                </a:lnTo>
                <a:lnTo>
                  <a:pt x="864" y="800"/>
                </a:lnTo>
                <a:lnTo>
                  <a:pt x="1020" y="596"/>
                </a:lnTo>
                <a:lnTo>
                  <a:pt x="1170" y="400"/>
                </a:lnTo>
                <a:lnTo>
                  <a:pt x="1020" y="204"/>
                </a:lnTo>
                <a:close/>
              </a:path>
            </a:pathLst>
          </a:custGeom>
          <a:solidFill>
            <a:schemeClr val="accent3"/>
          </a:solidFill>
          <a:ln>
            <a:noFill/>
          </a:ln>
        </p:spPr>
        <p:txBody>
          <a:bodyPr/>
          <a:lstStyle/>
          <a:p>
            <a:pPr>
              <a:defRPr/>
            </a:pPr>
            <a:endParaRPr lang="en-GB">
              <a:latin typeface="Arial" charset="0"/>
            </a:endParaRPr>
          </a:p>
        </p:txBody>
      </p:sp>
      <p:sp>
        <p:nvSpPr>
          <p:cNvPr id="8204" name="Freeform 12"/>
          <p:cNvSpPr>
            <a:spLocks/>
          </p:cNvSpPr>
          <p:nvPr/>
        </p:nvSpPr>
        <p:spPr bwMode="auto">
          <a:xfrm>
            <a:off x="7032625" y="1820863"/>
            <a:ext cx="2111375" cy="1270000"/>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solidFill>
            <a:schemeClr val="accent2"/>
          </a:solidFill>
          <a:ln w="9525">
            <a:noFill/>
            <a:round/>
            <a:headEnd/>
            <a:tailEnd/>
          </a:ln>
        </p:spPr>
        <p:txBody>
          <a:bodyPr/>
          <a:lstStyle/>
          <a:p>
            <a:endParaRPr lang="ru-RU"/>
          </a:p>
        </p:txBody>
      </p:sp>
      <p:sp>
        <p:nvSpPr>
          <p:cNvPr id="8205" name="Text Box 13"/>
          <p:cNvSpPr txBox="1">
            <a:spLocks noChangeArrowheads="1"/>
          </p:cNvSpPr>
          <p:nvPr/>
        </p:nvSpPr>
        <p:spPr bwMode="auto">
          <a:xfrm>
            <a:off x="2362200" y="2230438"/>
            <a:ext cx="1219199" cy="366712"/>
          </a:xfrm>
          <a:prstGeom prst="rect">
            <a:avLst/>
          </a:prstGeom>
          <a:noFill/>
          <a:ln w="9525">
            <a:noFill/>
            <a:miter lim="800000"/>
            <a:headEnd/>
            <a:tailEnd/>
          </a:ln>
          <a:effectLst/>
        </p:spPr>
        <p:txBody>
          <a:bodyPr wrap="square">
            <a:spAutoFit/>
          </a:bodyPr>
          <a:lstStyle/>
          <a:p>
            <a:r>
              <a:rPr lang="ru-RU" b="1" dirty="0">
                <a:solidFill>
                  <a:schemeClr val="bg1"/>
                </a:solidFill>
                <a:cs typeface="Arial" pitchFamily="34" charset="0"/>
              </a:rPr>
              <a:t>Школа</a:t>
            </a:r>
            <a:endParaRPr lang="en-GB" b="1" dirty="0">
              <a:solidFill>
                <a:schemeClr val="bg1"/>
              </a:solidFill>
              <a:cs typeface="Arial" pitchFamily="34" charset="0"/>
            </a:endParaRPr>
          </a:p>
        </p:txBody>
      </p:sp>
      <p:sp>
        <p:nvSpPr>
          <p:cNvPr id="8206" name="Text Box 14"/>
          <p:cNvSpPr txBox="1">
            <a:spLocks noChangeArrowheads="1"/>
          </p:cNvSpPr>
          <p:nvPr/>
        </p:nvSpPr>
        <p:spPr bwMode="auto">
          <a:xfrm>
            <a:off x="574675" y="2200275"/>
            <a:ext cx="1254125" cy="369332"/>
          </a:xfrm>
          <a:prstGeom prst="rect">
            <a:avLst/>
          </a:prstGeom>
          <a:noFill/>
          <a:ln w="9525">
            <a:noFill/>
            <a:miter lim="800000"/>
            <a:headEnd/>
            <a:tailEnd/>
          </a:ln>
          <a:effectLst/>
        </p:spPr>
        <p:txBody>
          <a:bodyPr wrap="square">
            <a:spAutoFit/>
          </a:bodyPr>
          <a:lstStyle/>
          <a:p>
            <a:r>
              <a:rPr lang="ru-RU" b="1" dirty="0">
                <a:solidFill>
                  <a:schemeClr val="bg1"/>
                </a:solidFill>
                <a:cs typeface="Arial" pitchFamily="34" charset="0"/>
              </a:rPr>
              <a:t>Ученик</a:t>
            </a:r>
            <a:endParaRPr lang="en-GB" b="1" dirty="0">
              <a:solidFill>
                <a:schemeClr val="bg1"/>
              </a:solidFill>
              <a:cs typeface="Arial" pitchFamily="34" charset="0"/>
            </a:endParaRPr>
          </a:p>
        </p:txBody>
      </p:sp>
      <p:sp>
        <p:nvSpPr>
          <p:cNvPr id="8207" name="Text Box 15"/>
          <p:cNvSpPr txBox="1">
            <a:spLocks noChangeArrowheads="1"/>
          </p:cNvSpPr>
          <p:nvPr/>
        </p:nvSpPr>
        <p:spPr bwMode="auto">
          <a:xfrm>
            <a:off x="4089400" y="2159000"/>
            <a:ext cx="1146175" cy="369332"/>
          </a:xfrm>
          <a:prstGeom prst="rect">
            <a:avLst/>
          </a:prstGeom>
          <a:noFill/>
          <a:ln w="9525">
            <a:noFill/>
            <a:miter lim="800000"/>
            <a:headEnd/>
            <a:tailEnd/>
          </a:ln>
          <a:effectLst/>
        </p:spPr>
        <p:txBody>
          <a:bodyPr>
            <a:spAutoFit/>
          </a:bodyPr>
          <a:lstStyle/>
          <a:p>
            <a:r>
              <a:rPr lang="ru-RU" b="1" dirty="0">
                <a:solidFill>
                  <a:schemeClr val="bg1"/>
                </a:solidFill>
                <a:cs typeface="Arial" pitchFamily="34" charset="0"/>
              </a:rPr>
              <a:t>Район</a:t>
            </a:r>
            <a:endParaRPr lang="en-GB" b="1" dirty="0">
              <a:solidFill>
                <a:schemeClr val="bg1"/>
              </a:solidFill>
              <a:cs typeface="Arial" pitchFamily="34" charset="0"/>
            </a:endParaRPr>
          </a:p>
        </p:txBody>
      </p:sp>
      <p:sp>
        <p:nvSpPr>
          <p:cNvPr id="8208" name="Text Box 16"/>
          <p:cNvSpPr txBox="1">
            <a:spLocks noChangeArrowheads="1"/>
          </p:cNvSpPr>
          <p:nvPr/>
        </p:nvSpPr>
        <p:spPr bwMode="auto">
          <a:xfrm>
            <a:off x="5902325" y="2171700"/>
            <a:ext cx="731838" cy="366713"/>
          </a:xfrm>
          <a:prstGeom prst="rect">
            <a:avLst/>
          </a:prstGeom>
          <a:noFill/>
          <a:ln w="9525">
            <a:noFill/>
            <a:miter lim="800000"/>
            <a:headEnd/>
            <a:tailEnd/>
          </a:ln>
          <a:effectLst/>
        </p:spPr>
        <p:txBody>
          <a:bodyPr wrap="none">
            <a:spAutoFit/>
          </a:bodyPr>
          <a:lstStyle/>
          <a:p>
            <a:r>
              <a:rPr lang="ru-RU" b="1" dirty="0">
                <a:solidFill>
                  <a:schemeClr val="bg1"/>
                </a:solidFill>
                <a:cs typeface="Arial" pitchFamily="34" charset="0"/>
              </a:rPr>
              <a:t>Край</a:t>
            </a:r>
            <a:endParaRPr lang="en-GB" b="1" dirty="0">
              <a:solidFill>
                <a:schemeClr val="bg1"/>
              </a:solidFill>
              <a:cs typeface="Arial" pitchFamily="34" charset="0"/>
            </a:endParaRPr>
          </a:p>
        </p:txBody>
      </p:sp>
      <p:sp>
        <p:nvSpPr>
          <p:cNvPr id="8209" name="Text Box 17"/>
          <p:cNvSpPr txBox="1">
            <a:spLocks noChangeArrowheads="1"/>
          </p:cNvSpPr>
          <p:nvPr/>
        </p:nvSpPr>
        <p:spPr bwMode="auto">
          <a:xfrm>
            <a:off x="7580313" y="2201863"/>
            <a:ext cx="1185862" cy="366712"/>
          </a:xfrm>
          <a:prstGeom prst="rect">
            <a:avLst/>
          </a:prstGeom>
          <a:noFill/>
          <a:ln w="9525">
            <a:noFill/>
            <a:miter lim="800000"/>
            <a:headEnd/>
            <a:tailEnd/>
          </a:ln>
          <a:effectLst/>
        </p:spPr>
        <p:txBody>
          <a:bodyPr>
            <a:spAutoFit/>
          </a:bodyPr>
          <a:lstStyle/>
          <a:p>
            <a:r>
              <a:rPr lang="ru-RU" b="1">
                <a:solidFill>
                  <a:schemeClr val="bg1"/>
                </a:solidFill>
                <a:cs typeface="Arial" pitchFamily="34" charset="0"/>
              </a:rPr>
              <a:t>Россия</a:t>
            </a:r>
            <a:endParaRPr lang="en-GB" b="1">
              <a:solidFill>
                <a:schemeClr val="bg1"/>
              </a:solidFill>
              <a:cs typeface="Arial" pitchFamily="34" charset="0"/>
            </a:endParaRPr>
          </a:p>
        </p:txBody>
      </p:sp>
      <p:pic>
        <p:nvPicPr>
          <p:cNvPr id="18" name="Picture 2" descr="C:\Documents and Settings\User\Рабочий стол\НОУ\МЦ СИД\фото семинара\getImage (6).jpg"/>
          <p:cNvPicPr>
            <a:picLocks noChangeAspect="1" noChangeArrowheads="1"/>
          </p:cNvPicPr>
          <p:nvPr/>
        </p:nvPicPr>
        <p:blipFill>
          <a:blip r:embed="rId3" cstate="print"/>
          <a:srcRect/>
          <a:stretch>
            <a:fillRect/>
          </a:stretch>
        </p:blipFill>
        <p:spPr bwMode="auto">
          <a:xfrm>
            <a:off x="304800" y="4572000"/>
            <a:ext cx="2362200" cy="19812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066800"/>
          </a:xfrm>
        </p:spPr>
        <p:txBody>
          <a:bodyPr>
            <a:normAutofit fontScale="90000"/>
          </a:bodyPr>
          <a:lstStyle/>
          <a:p>
            <a:r>
              <a:rPr lang="ru-RU" sz="2400" b="1" i="1" dirty="0">
                <a:latin typeface="Arial Narrow" pitchFamily="34" charset="0"/>
              </a:rPr>
              <a:t>«Успех легко измерить. Это расстояние между тем, с чего вы начали, и вашим самым последним достижением»    (Майкл Корда)</a:t>
            </a:r>
            <a:endParaRPr lang="ru-RU" sz="2200" b="1" dirty="0">
              <a:latin typeface="Arial Narrow" pitchFamily="34" charset="0"/>
            </a:endParaRPr>
          </a:p>
        </p:txBody>
      </p:sp>
      <p:graphicFrame>
        <p:nvGraphicFramePr>
          <p:cNvPr id="4" name="Содержимое 3"/>
          <p:cNvGraphicFramePr>
            <a:graphicFrameLocks noGrp="1"/>
          </p:cNvGraphicFramePr>
          <p:nvPr>
            <p:ph idx="1"/>
          </p:nvPr>
        </p:nvGraphicFramePr>
        <p:xfrm>
          <a:off x="152399" y="1524002"/>
          <a:ext cx="8839202" cy="5114605"/>
        </p:xfrm>
        <a:graphic>
          <a:graphicData uri="http://schemas.openxmlformats.org/drawingml/2006/table">
            <a:tbl>
              <a:tblPr firstRow="1" bandRow="1">
                <a:tableStyleId>{5C22544A-7EE6-4342-B048-85BDC9FD1C3A}</a:tableStyleId>
              </a:tblPr>
              <a:tblGrid>
                <a:gridCol w="609599">
                  <a:extLst>
                    <a:ext uri="{9D8B030D-6E8A-4147-A177-3AD203B41FA5}">
                      <a16:colId xmlns="" xmlns:a16="http://schemas.microsoft.com/office/drawing/2014/main" val="20000"/>
                    </a:ext>
                  </a:extLst>
                </a:gridCol>
                <a:gridCol w="7031067">
                  <a:extLst>
                    <a:ext uri="{9D8B030D-6E8A-4147-A177-3AD203B41FA5}">
                      <a16:colId xmlns="" xmlns:a16="http://schemas.microsoft.com/office/drawing/2014/main" val="20001"/>
                    </a:ext>
                  </a:extLst>
                </a:gridCol>
                <a:gridCol w="1198536">
                  <a:extLst>
                    <a:ext uri="{9D8B030D-6E8A-4147-A177-3AD203B41FA5}">
                      <a16:colId xmlns="" xmlns:a16="http://schemas.microsoft.com/office/drawing/2014/main" val="20002"/>
                    </a:ext>
                  </a:extLst>
                </a:gridCol>
              </a:tblGrid>
              <a:tr h="468592">
                <a:tc>
                  <a:txBody>
                    <a:bodyPr/>
                    <a:lstStyle/>
                    <a:p>
                      <a:r>
                        <a:rPr lang="ru-RU" dirty="0">
                          <a:latin typeface="Arial Narrow" pitchFamily="34" charset="0"/>
                        </a:rPr>
                        <a:t>Год</a:t>
                      </a:r>
                    </a:p>
                  </a:txBody>
                  <a:tcPr/>
                </a:tc>
                <a:tc>
                  <a:txBody>
                    <a:bodyPr/>
                    <a:lstStyle/>
                    <a:p>
                      <a:r>
                        <a:rPr lang="ru-RU" dirty="0">
                          <a:latin typeface="Arial Narrow" pitchFamily="34" charset="0"/>
                        </a:rPr>
                        <a:t>Структура сети</a:t>
                      </a:r>
                    </a:p>
                  </a:txBody>
                  <a:tcPr/>
                </a:tc>
                <a:tc>
                  <a:txBody>
                    <a:bodyPr/>
                    <a:lstStyle/>
                    <a:p>
                      <a:r>
                        <a:rPr lang="ru-RU" dirty="0">
                          <a:latin typeface="Arial Narrow" pitchFamily="34" charset="0"/>
                        </a:rPr>
                        <a:t>Дипломы</a:t>
                      </a:r>
                    </a:p>
                  </a:txBody>
                  <a:tcPr/>
                </a:tc>
                <a:extLst>
                  <a:ext uri="{0D108BD9-81ED-4DB2-BD59-A6C34878D82A}">
                    <a16:rowId xmlns="" xmlns:a16="http://schemas.microsoft.com/office/drawing/2014/main" val="10000"/>
                  </a:ext>
                </a:extLst>
              </a:tr>
              <a:tr h="665660">
                <a:tc>
                  <a:txBody>
                    <a:bodyPr/>
                    <a:lstStyle/>
                    <a:p>
                      <a:r>
                        <a:rPr lang="ru-RU" dirty="0">
                          <a:latin typeface="Arial Narrow" pitchFamily="34" charset="0"/>
                        </a:rPr>
                        <a:t>19992012</a:t>
                      </a:r>
                    </a:p>
                  </a:txBody>
                  <a:tcPr/>
                </a:tc>
                <a:tc>
                  <a:txBody>
                    <a:bodyPr/>
                    <a:lstStyle/>
                    <a:p>
                      <a:r>
                        <a:rPr lang="ru-RU" dirty="0">
                          <a:latin typeface="Arial Narrow" pitchFamily="34" charset="0"/>
                        </a:rPr>
                        <a:t>Школьное НОУ (</a:t>
                      </a:r>
                      <a:r>
                        <a:rPr lang="ru-RU" dirty="0" err="1">
                          <a:latin typeface="Arial Narrow" pitchFamily="34" charset="0"/>
                        </a:rPr>
                        <a:t>ученик+учитель</a:t>
                      </a:r>
                      <a:r>
                        <a:rPr lang="ru-RU" dirty="0">
                          <a:latin typeface="Arial Narrow" pitchFamily="34" charset="0"/>
                        </a:rPr>
                        <a:t>)</a:t>
                      </a:r>
                    </a:p>
                    <a:p>
                      <a:r>
                        <a:rPr lang="ru-RU" dirty="0">
                          <a:latin typeface="Arial Narrow" pitchFamily="34" charset="0"/>
                        </a:rPr>
                        <a:t>Создание МЦ СИД</a:t>
                      </a:r>
                    </a:p>
                  </a:txBody>
                  <a:tcPr/>
                </a:tc>
                <a:tc>
                  <a:txBody>
                    <a:bodyPr/>
                    <a:lstStyle/>
                    <a:p>
                      <a:r>
                        <a:rPr lang="ru-RU" dirty="0">
                          <a:latin typeface="Arial Narrow" pitchFamily="34" charset="0"/>
                        </a:rPr>
                        <a:t>32 (2 в год)</a:t>
                      </a:r>
                    </a:p>
                    <a:p>
                      <a:r>
                        <a:rPr lang="ru-RU" dirty="0">
                          <a:latin typeface="Arial Narrow" pitchFamily="34" charset="0"/>
                        </a:rPr>
                        <a:t>4 медали</a:t>
                      </a:r>
                    </a:p>
                  </a:txBody>
                  <a:tcPr/>
                </a:tc>
                <a:extLst>
                  <a:ext uri="{0D108BD9-81ED-4DB2-BD59-A6C34878D82A}">
                    <a16:rowId xmlns="" xmlns:a16="http://schemas.microsoft.com/office/drawing/2014/main" val="10001"/>
                  </a:ext>
                </a:extLst>
              </a:tr>
              <a:tr h="447090">
                <a:tc>
                  <a:txBody>
                    <a:bodyPr/>
                    <a:lstStyle/>
                    <a:p>
                      <a:r>
                        <a:rPr lang="ru-RU" dirty="0">
                          <a:latin typeface="Arial Narrow" pitchFamily="34" charset="0"/>
                        </a:rPr>
                        <a:t>2013</a:t>
                      </a:r>
                    </a:p>
                  </a:txBody>
                  <a:tcPr/>
                </a:tc>
                <a:tc>
                  <a:txBody>
                    <a:bodyPr/>
                    <a:lstStyle/>
                    <a:p>
                      <a:r>
                        <a:rPr lang="ru-RU" dirty="0">
                          <a:latin typeface="Arial Narrow" pitchFamily="34" charset="0"/>
                        </a:rPr>
                        <a:t>НОУ+  АКЦИТР (</a:t>
                      </a:r>
                      <a:r>
                        <a:rPr lang="ru-RU" dirty="0" err="1">
                          <a:latin typeface="Arial Narrow" pitchFamily="34" charset="0"/>
                        </a:rPr>
                        <a:t>ученик+учитель+методисты</a:t>
                      </a:r>
                      <a:r>
                        <a:rPr lang="ru-RU" dirty="0">
                          <a:latin typeface="Arial Narrow" pitchFamily="34" charset="0"/>
                        </a:rPr>
                        <a:t>)</a:t>
                      </a:r>
                    </a:p>
                  </a:txBody>
                  <a:tcPr/>
                </a:tc>
                <a:tc>
                  <a:txBody>
                    <a:bodyPr/>
                    <a:lstStyle/>
                    <a:p>
                      <a:r>
                        <a:rPr lang="ru-RU" dirty="0">
                          <a:latin typeface="Arial Narrow" pitchFamily="34" charset="0"/>
                        </a:rPr>
                        <a:t>25</a:t>
                      </a:r>
                    </a:p>
                  </a:txBody>
                  <a:tcPr/>
                </a:tc>
                <a:extLst>
                  <a:ext uri="{0D108BD9-81ED-4DB2-BD59-A6C34878D82A}">
                    <a16:rowId xmlns="" xmlns:a16="http://schemas.microsoft.com/office/drawing/2014/main" val="10002"/>
                  </a:ext>
                </a:extLst>
              </a:tr>
              <a:tr h="665660">
                <a:tc>
                  <a:txBody>
                    <a:bodyPr/>
                    <a:lstStyle/>
                    <a:p>
                      <a:r>
                        <a:rPr lang="ru-RU" dirty="0">
                          <a:latin typeface="Arial Narrow" pitchFamily="34" charset="0"/>
                        </a:rPr>
                        <a:t>2014</a:t>
                      </a:r>
                    </a:p>
                  </a:txBody>
                  <a:tcPr/>
                </a:tc>
                <a:tc>
                  <a:txBody>
                    <a:bodyPr/>
                    <a:lstStyle/>
                    <a:p>
                      <a:r>
                        <a:rPr lang="ru-RU" dirty="0">
                          <a:latin typeface="Arial Narrow" pitchFamily="34" charset="0"/>
                        </a:rPr>
                        <a:t>НОУ +АКЦИТР +</a:t>
                      </a:r>
                      <a:r>
                        <a:rPr lang="ru-RU" dirty="0" err="1">
                          <a:latin typeface="Arial Narrow" pitchFamily="34" charset="0"/>
                        </a:rPr>
                        <a:t>АлтГПА</a:t>
                      </a:r>
                      <a:r>
                        <a:rPr lang="ru-RU" dirty="0">
                          <a:latin typeface="Arial Narrow" pitchFamily="34" charset="0"/>
                        </a:rPr>
                        <a:t> (приказ от 27.10.2014 о создании экспериментальной площадки №002) </a:t>
                      </a:r>
                    </a:p>
                  </a:txBody>
                  <a:tcPr/>
                </a:tc>
                <a:tc>
                  <a:txBody>
                    <a:bodyPr/>
                    <a:lstStyle/>
                    <a:p>
                      <a:r>
                        <a:rPr lang="ru-RU" dirty="0">
                          <a:latin typeface="Arial Narrow" pitchFamily="34" charset="0"/>
                        </a:rPr>
                        <a:t>46</a:t>
                      </a:r>
                    </a:p>
                  </a:txBody>
                  <a:tcPr/>
                </a:tc>
                <a:extLst>
                  <a:ext uri="{0D108BD9-81ED-4DB2-BD59-A6C34878D82A}">
                    <a16:rowId xmlns="" xmlns:a16="http://schemas.microsoft.com/office/drawing/2014/main" val="10003"/>
                  </a:ext>
                </a:extLst>
              </a:tr>
              <a:tr h="468592">
                <a:tc>
                  <a:txBody>
                    <a:bodyPr/>
                    <a:lstStyle/>
                    <a:p>
                      <a:r>
                        <a:rPr lang="ru-RU" dirty="0">
                          <a:latin typeface="Arial Narrow" pitchFamily="34" charset="0"/>
                        </a:rPr>
                        <a:t>2015</a:t>
                      </a:r>
                    </a:p>
                  </a:txBody>
                  <a:tcPr/>
                </a:tc>
                <a:tc>
                  <a:txBody>
                    <a:bodyPr/>
                    <a:lstStyle/>
                    <a:p>
                      <a:r>
                        <a:rPr lang="ru-RU" dirty="0" err="1">
                          <a:latin typeface="Arial Narrow" pitchFamily="34" charset="0"/>
                        </a:rPr>
                        <a:t>НОУ+АКЦИТР+АлтГПУ+АКДЭЦ+АлтГТУ+</a:t>
                      </a:r>
                      <a:r>
                        <a:rPr lang="ru-RU" dirty="0">
                          <a:latin typeface="Arial Narrow" pitchFamily="34" charset="0"/>
                        </a:rPr>
                        <a:t> АГМУ+ АГАУ+ летняя школа</a:t>
                      </a:r>
                    </a:p>
                  </a:txBody>
                  <a:tcPr/>
                </a:tc>
                <a:tc>
                  <a:txBody>
                    <a:bodyPr/>
                    <a:lstStyle/>
                    <a:p>
                      <a:r>
                        <a:rPr lang="ru-RU" dirty="0">
                          <a:latin typeface="Arial Narrow" pitchFamily="34" charset="0"/>
                        </a:rPr>
                        <a:t>98</a:t>
                      </a:r>
                    </a:p>
                  </a:txBody>
                  <a:tcPr/>
                </a:tc>
                <a:extLst>
                  <a:ext uri="{0D108BD9-81ED-4DB2-BD59-A6C34878D82A}">
                    <a16:rowId xmlns="" xmlns:a16="http://schemas.microsoft.com/office/drawing/2014/main" val="10004"/>
                  </a:ext>
                </a:extLst>
              </a:tr>
              <a:tr h="665660">
                <a:tc>
                  <a:txBody>
                    <a:bodyPr/>
                    <a:lstStyle/>
                    <a:p>
                      <a:r>
                        <a:rPr lang="ru-RU" dirty="0">
                          <a:latin typeface="Arial Narrow" pitchFamily="34" charset="0"/>
                        </a:rPr>
                        <a:t>2016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latin typeface="Arial Narrow" pitchFamily="34" charset="0"/>
                        </a:rPr>
                        <a:t>НОУ+ профильные смены  </a:t>
                      </a:r>
                      <a:r>
                        <a:rPr lang="ru-RU" dirty="0" err="1">
                          <a:latin typeface="Arial Narrow" pitchFamily="34" charset="0"/>
                        </a:rPr>
                        <a:t>АКЦИТР+АлтГПУ+</a:t>
                      </a:r>
                      <a:r>
                        <a:rPr lang="ru-RU" dirty="0">
                          <a:latin typeface="Arial Narrow" pitchFamily="34" charset="0"/>
                        </a:rPr>
                        <a:t> АКДЭЦ+ </a:t>
                      </a:r>
                      <a:r>
                        <a:rPr lang="ru-RU" dirty="0" err="1">
                          <a:latin typeface="Arial Narrow" pitchFamily="34" charset="0"/>
                        </a:rPr>
                        <a:t>АлтГТУ+</a:t>
                      </a:r>
                      <a:r>
                        <a:rPr lang="ru-RU" dirty="0">
                          <a:latin typeface="Arial Narrow" pitchFamily="34" charset="0"/>
                        </a:rPr>
                        <a:t> АГМУ+АГАУ</a:t>
                      </a:r>
                    </a:p>
                  </a:txBody>
                  <a:tcPr/>
                </a:tc>
                <a:tc>
                  <a:txBody>
                    <a:bodyPr/>
                    <a:lstStyle/>
                    <a:p>
                      <a:r>
                        <a:rPr lang="ru-RU" dirty="0">
                          <a:latin typeface="Arial Narrow" pitchFamily="34" charset="0"/>
                        </a:rPr>
                        <a:t>72</a:t>
                      </a:r>
                    </a:p>
                    <a:p>
                      <a:r>
                        <a:rPr lang="ru-RU" dirty="0">
                          <a:latin typeface="Arial Narrow" pitchFamily="34" charset="0"/>
                        </a:rPr>
                        <a:t>2 медали</a:t>
                      </a:r>
                    </a:p>
                  </a:txBody>
                  <a:tcPr/>
                </a:tc>
                <a:extLst>
                  <a:ext uri="{0D108BD9-81ED-4DB2-BD59-A6C34878D82A}">
                    <a16:rowId xmlns="" xmlns:a16="http://schemas.microsoft.com/office/drawing/2014/main" val="10005"/>
                  </a:ext>
                </a:extLst>
              </a:tr>
              <a:tr h="950943">
                <a:tc>
                  <a:txBody>
                    <a:bodyPr/>
                    <a:lstStyle/>
                    <a:p>
                      <a:r>
                        <a:rPr lang="ru-RU" dirty="0">
                          <a:latin typeface="Arial Narrow" pitchFamily="34" charset="0"/>
                        </a:rPr>
                        <a:t>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latin typeface="Arial Narrow" pitchFamily="34" charset="0"/>
                        </a:rPr>
                        <a:t>НОУ+ профильные смены «Сириус» АКЦИТР+ АКДЭЦ </a:t>
                      </a:r>
                      <a:r>
                        <a:rPr lang="ru-RU" dirty="0" err="1">
                          <a:latin typeface="Arial Narrow" pitchFamily="34" charset="0"/>
                        </a:rPr>
                        <a:t>АлтГПУ</a:t>
                      </a:r>
                      <a:r>
                        <a:rPr lang="ru-RU" dirty="0">
                          <a:latin typeface="Arial Narrow" pitchFamily="34" charset="0"/>
                        </a:rPr>
                        <a:t> (приказ от 27.10.2017 о </a:t>
                      </a:r>
                      <a:r>
                        <a:rPr lang="ru-RU" dirty="0" err="1">
                          <a:latin typeface="Arial Narrow" pitchFamily="34" charset="0"/>
                        </a:rPr>
                        <a:t>пролонгировании</a:t>
                      </a:r>
                      <a:r>
                        <a:rPr lang="ru-RU" dirty="0">
                          <a:latin typeface="Arial Narrow" pitchFamily="34" charset="0"/>
                        </a:rPr>
                        <a:t> экспериментальной площадки) + </a:t>
                      </a:r>
                      <a:r>
                        <a:rPr lang="ru-RU" dirty="0" err="1">
                          <a:latin typeface="Arial Narrow" pitchFamily="34" charset="0"/>
                        </a:rPr>
                        <a:t>АлтГТУ+</a:t>
                      </a:r>
                      <a:r>
                        <a:rPr lang="ru-RU" dirty="0">
                          <a:latin typeface="Arial Narrow" pitchFamily="34" charset="0"/>
                        </a:rPr>
                        <a:t> АГМУ+АГАУ </a:t>
                      </a:r>
                      <a:r>
                        <a:rPr lang="ru-RU" dirty="0" err="1">
                          <a:latin typeface="Arial Narrow" pitchFamily="34" charset="0"/>
                        </a:rPr>
                        <a:t>АКЦДОТиК</a:t>
                      </a:r>
                      <a:r>
                        <a:rPr lang="ru-RU" dirty="0">
                          <a:latin typeface="Arial Narrow" pitchFamily="34" charset="0"/>
                        </a:rPr>
                        <a:t> «Алтай»</a:t>
                      </a:r>
                    </a:p>
                  </a:txBody>
                  <a:tcPr/>
                </a:tc>
                <a:tc>
                  <a:txBody>
                    <a:bodyPr/>
                    <a:lstStyle/>
                    <a:p>
                      <a:r>
                        <a:rPr lang="ru-RU" dirty="0">
                          <a:latin typeface="Arial Narrow" pitchFamily="34" charset="0"/>
                        </a:rPr>
                        <a:t>107</a:t>
                      </a:r>
                    </a:p>
                    <a:p>
                      <a:r>
                        <a:rPr lang="ru-RU" dirty="0">
                          <a:latin typeface="Arial Narrow" pitchFamily="34" charset="0"/>
                        </a:rPr>
                        <a:t>4 медали</a:t>
                      </a:r>
                    </a:p>
                  </a:txBody>
                  <a:tcPr/>
                </a:tc>
                <a:extLst>
                  <a:ext uri="{0D108BD9-81ED-4DB2-BD59-A6C34878D82A}">
                    <a16:rowId xmlns="" xmlns:a16="http://schemas.microsoft.com/office/drawing/2014/main" val="10006"/>
                  </a:ext>
                </a:extLst>
              </a:tr>
              <a:tr h="782408">
                <a:tc>
                  <a:txBody>
                    <a:bodyPr/>
                    <a:lstStyle/>
                    <a:p>
                      <a:r>
                        <a:rPr lang="ru-RU" dirty="0">
                          <a:latin typeface="Arial Narrow" pitchFamily="34" charset="0"/>
                        </a:rPr>
                        <a:t>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latin typeface="Arial Narrow" pitchFamily="34" charset="0"/>
                        </a:rPr>
                        <a:t>НОУ+ профильные смены «Сириус»</a:t>
                      </a:r>
                      <a:r>
                        <a:rPr lang="ru-RU" dirty="0" err="1">
                          <a:latin typeface="Arial Narrow" pitchFamily="34" charset="0"/>
                        </a:rPr>
                        <a:t>АКЦИТР+АлтГПУ+</a:t>
                      </a:r>
                      <a:r>
                        <a:rPr lang="ru-RU" dirty="0">
                          <a:latin typeface="Arial Narrow" pitchFamily="34" charset="0"/>
                        </a:rPr>
                        <a:t> АКДЭЦ+ </a:t>
                      </a:r>
                      <a:r>
                        <a:rPr lang="ru-RU" dirty="0" err="1">
                          <a:latin typeface="Arial Narrow" pitchFamily="34" charset="0"/>
                        </a:rPr>
                        <a:t>АлтГТУ+</a:t>
                      </a:r>
                      <a:r>
                        <a:rPr lang="ru-RU" dirty="0">
                          <a:latin typeface="Arial Narrow" pitchFamily="34" charset="0"/>
                        </a:rPr>
                        <a:t> АГМУ+АГАУ+ Бизнес школа + 7 школ района + </a:t>
                      </a:r>
                      <a:r>
                        <a:rPr lang="ru-RU" dirty="0" err="1">
                          <a:latin typeface="Arial Narrow" pitchFamily="34" charset="0"/>
                        </a:rPr>
                        <a:t>модераторская</a:t>
                      </a:r>
                      <a:r>
                        <a:rPr lang="ru-RU" dirty="0">
                          <a:latin typeface="Arial Narrow" pitchFamily="34" charset="0"/>
                        </a:rPr>
                        <a:t> площадка</a:t>
                      </a:r>
                    </a:p>
                  </a:txBody>
                  <a:tcPr/>
                </a:tc>
                <a:tc>
                  <a:txBody>
                    <a:bodyPr/>
                    <a:lstStyle/>
                    <a:p>
                      <a:r>
                        <a:rPr lang="ru-RU" dirty="0">
                          <a:latin typeface="Arial Narrow" pitchFamily="34" charset="0"/>
                        </a:rPr>
                        <a:t>1 место в  рейтинге</a:t>
                      </a:r>
                    </a:p>
                  </a:txBody>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914400"/>
          </a:xfrm>
        </p:spPr>
        <p:txBody>
          <a:bodyPr>
            <a:normAutofit/>
          </a:bodyPr>
          <a:lstStyle/>
          <a:p>
            <a:pPr algn="ctr"/>
            <a:r>
              <a:rPr lang="ru-RU" sz="2500" b="1" dirty="0">
                <a:latin typeface="Arial Narrow" pitchFamily="34" charset="0"/>
              </a:rPr>
              <a:t>Мотивация к научной работе учащегося</a:t>
            </a:r>
          </a:p>
        </p:txBody>
      </p:sp>
      <p:sp>
        <p:nvSpPr>
          <p:cNvPr id="3" name="Содержимое 2"/>
          <p:cNvSpPr>
            <a:spLocks noGrp="1"/>
          </p:cNvSpPr>
          <p:nvPr>
            <p:ph idx="1"/>
          </p:nvPr>
        </p:nvSpPr>
        <p:spPr>
          <a:xfrm>
            <a:off x="381000" y="1524000"/>
            <a:ext cx="8534400" cy="5050536"/>
          </a:xfrm>
        </p:spPr>
        <p:txBody>
          <a:bodyPr>
            <a:normAutofit/>
          </a:bodyPr>
          <a:lstStyle/>
          <a:p>
            <a:pPr marL="514350" indent="-514350">
              <a:buNone/>
              <a:defRPr/>
            </a:pPr>
            <a:r>
              <a:rPr lang="ru-RU" sz="2400" dirty="0">
                <a:latin typeface="Arial Narrow" pitchFamily="34" charset="0"/>
              </a:rPr>
              <a:t>Рост чувства собственного достоинства</a:t>
            </a:r>
          </a:p>
          <a:p>
            <a:pPr marL="514350" indent="-514350">
              <a:buNone/>
              <a:defRPr/>
            </a:pPr>
            <a:r>
              <a:rPr lang="ru-RU" sz="2400" dirty="0">
                <a:latin typeface="Arial Narrow" pitchFamily="34" charset="0"/>
              </a:rPr>
              <a:t> (психологический капитал);</a:t>
            </a:r>
          </a:p>
          <a:p>
            <a:pPr marL="514350" indent="-514350">
              <a:buNone/>
              <a:defRPr/>
            </a:pPr>
            <a:r>
              <a:rPr lang="ru-RU" sz="2400" dirty="0">
                <a:latin typeface="Arial Narrow" pitchFamily="34" charset="0"/>
              </a:rPr>
              <a:t>Новый жизненный опыт;</a:t>
            </a:r>
          </a:p>
          <a:p>
            <a:pPr marL="514350" indent="-514350">
              <a:buNone/>
              <a:defRPr/>
            </a:pPr>
            <a:r>
              <a:rPr lang="ru-RU" sz="2400" dirty="0">
                <a:latin typeface="Arial Narrow" pitchFamily="34" charset="0"/>
              </a:rPr>
              <a:t>Профессиональное самоопределение;</a:t>
            </a:r>
          </a:p>
          <a:p>
            <a:pPr marL="514350" indent="-514350">
              <a:buNone/>
              <a:defRPr/>
            </a:pPr>
            <a:r>
              <a:rPr lang="ru-RU" sz="2400" dirty="0">
                <a:latin typeface="Arial Narrow" pitchFamily="34" charset="0"/>
              </a:rPr>
              <a:t>Удовольствие от процесса научного поиска;</a:t>
            </a:r>
          </a:p>
          <a:p>
            <a:pPr marL="514350" indent="-514350">
              <a:buNone/>
              <a:defRPr/>
            </a:pPr>
            <a:r>
              <a:rPr lang="ru-RU" sz="2400" dirty="0">
                <a:latin typeface="Arial Narrow" pitchFamily="34" charset="0"/>
              </a:rPr>
              <a:t>Рост уверенности в себе;</a:t>
            </a:r>
          </a:p>
          <a:p>
            <a:pPr marL="514350" indent="-514350">
              <a:buNone/>
              <a:defRPr/>
            </a:pPr>
            <a:r>
              <a:rPr lang="ru-RU" sz="2400" dirty="0">
                <a:latin typeface="Arial Narrow" pitchFamily="34" charset="0"/>
              </a:rPr>
              <a:t>Тренировка ораторского искусства;</a:t>
            </a:r>
          </a:p>
          <a:p>
            <a:pPr marL="514350" indent="-514350">
              <a:buNone/>
              <a:defRPr/>
            </a:pPr>
            <a:r>
              <a:rPr lang="ru-RU" sz="2400" dirty="0">
                <a:latin typeface="Arial Narrow" pitchFamily="34" charset="0"/>
              </a:rPr>
              <a:t>Умение преодолевать стресс;</a:t>
            </a:r>
          </a:p>
          <a:p>
            <a:pPr marL="514350" indent="-514350">
              <a:buNone/>
              <a:defRPr/>
            </a:pPr>
            <a:r>
              <a:rPr lang="ru-RU" sz="2400" dirty="0">
                <a:latin typeface="Arial Narrow" pitchFamily="34" charset="0"/>
              </a:rPr>
              <a:t>Новое научное знание.</a:t>
            </a:r>
          </a:p>
          <a:p>
            <a:endParaRPr lang="ru-RU" dirty="0"/>
          </a:p>
        </p:txBody>
      </p:sp>
      <p:pic>
        <p:nvPicPr>
          <p:cNvPr id="4" name="Picture 2" descr="E:\Мои выступления 2011-2012\фото для Билан\1605-9.jpg">
            <a:hlinkClick r:id="rId2" action="ppaction://hlinkfile"/>
          </p:cNvPr>
          <p:cNvPicPr>
            <a:picLocks noChangeAspect="1" noChangeArrowheads="1"/>
          </p:cNvPicPr>
          <p:nvPr/>
        </p:nvPicPr>
        <p:blipFill>
          <a:blip r:embed="rId3" cstate="print"/>
          <a:srcRect/>
          <a:stretch>
            <a:fillRect/>
          </a:stretch>
        </p:blipFill>
        <p:spPr>
          <a:xfrm>
            <a:off x="5715000" y="1524000"/>
            <a:ext cx="3200400" cy="2514600"/>
          </a:xfrm>
          <a:prstGeom prst="rect">
            <a:avLst/>
          </a:prstGeom>
          <a:noFill/>
        </p:spPr>
      </p:pic>
      <p:pic>
        <p:nvPicPr>
          <p:cNvPr id="5" name="Picture 3" descr="C:\Documents and Settings\User\Рабочий стол\НОУ\НОУ 2014-2015\фото Музейная ночь\Наумова Вика _Музейная ночь\1905 (60).jpg"/>
          <p:cNvPicPr>
            <a:picLocks noChangeAspect="1" noChangeArrowheads="1"/>
          </p:cNvPicPr>
          <p:nvPr/>
        </p:nvPicPr>
        <p:blipFill>
          <a:blip r:embed="rId4" cstate="print"/>
          <a:srcRect/>
          <a:stretch>
            <a:fillRect/>
          </a:stretch>
        </p:blipFill>
        <p:spPr bwMode="auto">
          <a:xfrm>
            <a:off x="4724400" y="4165600"/>
            <a:ext cx="4191000" cy="2463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3400"/>
            <a:ext cx="5486400" cy="1143000"/>
          </a:xfrm>
        </p:spPr>
        <p:txBody>
          <a:bodyPr>
            <a:normAutofit/>
          </a:bodyPr>
          <a:lstStyle/>
          <a:p>
            <a:pPr algn="ctr"/>
            <a:r>
              <a:rPr lang="ru-RU" sz="2500" dirty="0">
                <a:latin typeface="Arial Narrow" pitchFamily="34" charset="0"/>
              </a:rPr>
              <a:t>«</a:t>
            </a:r>
            <a:r>
              <a:rPr lang="ru-RU" sz="2500" b="1" dirty="0">
                <a:latin typeface="Arial Narrow" pitchFamily="34" charset="0"/>
              </a:rPr>
              <a:t>Успех не приходит, к нему идут</a:t>
            </a:r>
            <a:r>
              <a:rPr lang="ru-RU" sz="2500" dirty="0">
                <a:latin typeface="Arial Narrow" pitchFamily="34" charset="0"/>
              </a:rPr>
              <a:t>»</a:t>
            </a:r>
          </a:p>
        </p:txBody>
      </p:sp>
      <p:pic>
        <p:nvPicPr>
          <p:cNvPr id="8" name="Picture 2" descr="C:\Documents and Settings\User\Рабочий стол\конференции 2015\конференция 10.12.15\Награждение_свинухова8.JPG"/>
          <p:cNvPicPr>
            <a:picLocks noChangeAspect="1" noChangeArrowheads="1"/>
          </p:cNvPicPr>
          <p:nvPr/>
        </p:nvPicPr>
        <p:blipFill>
          <a:blip r:embed="rId2" cstate="print"/>
          <a:srcRect/>
          <a:stretch>
            <a:fillRect/>
          </a:stretch>
        </p:blipFill>
        <p:spPr bwMode="auto">
          <a:xfrm>
            <a:off x="381000" y="1600201"/>
            <a:ext cx="2667000" cy="2133600"/>
          </a:xfrm>
          <a:prstGeom prst="rect">
            <a:avLst/>
          </a:prstGeom>
          <a:noFill/>
        </p:spPr>
      </p:pic>
      <p:pic>
        <p:nvPicPr>
          <p:cNvPr id="12" name="Picture 3" descr="D:\Портфолио\Фото для портфолио\Сканы наград\Диплом школа-лаборатория  инноваций.jpg"/>
          <p:cNvPicPr>
            <a:picLocks noGrp="1" noChangeAspect="1" noChangeArrowheads="1"/>
          </p:cNvPicPr>
          <p:nvPr>
            <p:ph sz="half" idx="2"/>
          </p:nvPr>
        </p:nvPicPr>
        <p:blipFill>
          <a:blip r:embed="rId3" cstate="print"/>
          <a:srcRect/>
          <a:stretch>
            <a:fillRect/>
          </a:stretch>
        </p:blipFill>
        <p:spPr bwMode="auto">
          <a:xfrm>
            <a:off x="5791200" y="533400"/>
            <a:ext cx="2666999" cy="3962400"/>
          </a:xfrm>
          <a:prstGeom prst="rect">
            <a:avLst/>
          </a:prstGeom>
          <a:noFill/>
        </p:spPr>
      </p:pic>
      <p:pic>
        <p:nvPicPr>
          <p:cNvPr id="14" name="Picture 2" descr="C:\Documents and Settings\User\Рабочий стол\НОУ\МЦ СИД\НОУ _АРХИВ\НОУ 2012\1-big.jpg"/>
          <p:cNvPicPr>
            <a:picLocks noGrp="1" noChangeAspect="1" noChangeArrowheads="1"/>
          </p:cNvPicPr>
          <p:nvPr>
            <p:ph sz="half" idx="1"/>
          </p:nvPr>
        </p:nvPicPr>
        <p:blipFill>
          <a:blip r:embed="rId4" cstate="print"/>
          <a:srcRect/>
          <a:stretch>
            <a:fillRect/>
          </a:stretch>
        </p:blipFill>
        <p:spPr bwMode="auto">
          <a:xfrm>
            <a:off x="381000" y="4038600"/>
            <a:ext cx="2819400" cy="2336800"/>
          </a:xfrm>
          <a:prstGeom prst="rect">
            <a:avLst/>
          </a:prstGeom>
          <a:noFill/>
        </p:spPr>
      </p:pic>
      <p:pic>
        <p:nvPicPr>
          <p:cNvPr id="6" name="Picture 3" descr="C:\Documents and Settings\Администратор\Рабочий стол\СЕМИНАР 17 ДЕКАБРЯ\Фото для буклеиаНовая папка\с грамотами вдвоем 2 P1000409.JPG"/>
          <p:cNvPicPr>
            <a:picLocks noChangeAspect="1" noChangeArrowheads="1"/>
          </p:cNvPicPr>
          <p:nvPr/>
        </p:nvPicPr>
        <p:blipFill>
          <a:blip r:embed="rId5" cstate="print"/>
          <a:srcRect/>
          <a:stretch>
            <a:fillRect/>
          </a:stretch>
        </p:blipFill>
        <p:spPr bwMode="auto">
          <a:xfrm>
            <a:off x="3352800" y="4191000"/>
            <a:ext cx="2133600" cy="2404057"/>
          </a:xfrm>
          <a:prstGeom prst="rect">
            <a:avLst/>
          </a:prstGeom>
          <a:noFill/>
          <a:ln w="9525">
            <a:noFill/>
            <a:miter lim="800000"/>
            <a:headEnd/>
            <a:tailEnd/>
          </a:ln>
        </p:spPr>
      </p:pic>
      <p:pic>
        <p:nvPicPr>
          <p:cNvPr id="9" name="Picture 4" descr="C:\Documents and Settings\Администратор\Рабочий стол\Проект Школа-лаборатория инноваций\Грамоты\3.jpg"/>
          <p:cNvPicPr>
            <a:picLocks noChangeAspect="1" noChangeArrowheads="1"/>
          </p:cNvPicPr>
          <p:nvPr/>
        </p:nvPicPr>
        <p:blipFill>
          <a:blip r:embed="rId6" cstate="print"/>
          <a:srcRect/>
          <a:stretch>
            <a:fillRect/>
          </a:stretch>
        </p:blipFill>
        <p:spPr>
          <a:xfrm>
            <a:off x="7391400" y="4038600"/>
            <a:ext cx="1600200" cy="2590800"/>
          </a:xfrm>
          <a:prstGeom prst="rect">
            <a:avLst/>
          </a:prstGeom>
          <a:noFill/>
        </p:spPr>
      </p:pic>
      <p:pic>
        <p:nvPicPr>
          <p:cNvPr id="11" name="Picture 1"/>
          <p:cNvPicPr>
            <a:picLocks noChangeAspect="1" noChangeArrowheads="1"/>
          </p:cNvPicPr>
          <p:nvPr/>
        </p:nvPicPr>
        <p:blipFill>
          <a:blip r:embed="rId7" cstate="print"/>
          <a:srcRect/>
          <a:stretch>
            <a:fillRect/>
          </a:stretch>
        </p:blipFill>
        <p:spPr bwMode="auto">
          <a:xfrm>
            <a:off x="3429000" y="1447800"/>
            <a:ext cx="2057400" cy="2667000"/>
          </a:xfrm>
          <a:prstGeom prst="rect">
            <a:avLst/>
          </a:prstGeom>
          <a:noFill/>
          <a:ln w="9525">
            <a:noFill/>
            <a:miter lim="800000"/>
            <a:headEnd/>
            <a:tailEnd/>
          </a:ln>
          <a:effectLst/>
        </p:spPr>
      </p:pic>
      <p:pic>
        <p:nvPicPr>
          <p:cNvPr id="13" name="Picture 3" descr="C:\Documents and Settings\Администратор\Рабочий стол\Проект Школа-лаборатория инноваций\Грамоты\грамота3.jpg"/>
          <p:cNvPicPr>
            <a:picLocks noChangeAspect="1" noChangeArrowheads="1"/>
          </p:cNvPicPr>
          <p:nvPr/>
        </p:nvPicPr>
        <p:blipFill>
          <a:blip r:embed="rId8" cstate="print"/>
          <a:srcRect/>
          <a:stretch>
            <a:fillRect/>
          </a:stretch>
        </p:blipFill>
        <p:spPr>
          <a:xfrm>
            <a:off x="5715000" y="4267200"/>
            <a:ext cx="1600200" cy="230504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789040"/>
            <a:ext cx="7920880" cy="2592288"/>
          </a:xfrm>
        </p:spPr>
        <p:txBody>
          <a:bodyPr/>
          <a:lstStyle/>
          <a:p>
            <a:pPr marL="0" indent="0" algn="l">
              <a:buNone/>
            </a:pPr>
            <a:r>
              <a:rPr lang="ru-RU" sz="1800" dirty="0">
                <a:solidFill>
                  <a:schemeClr val="tx1">
                    <a:lumMod val="75000"/>
                    <a:lumOff val="25000"/>
                  </a:schemeClr>
                </a:solidFill>
                <a:ea typeface="+mn-ea"/>
                <a:cs typeface="+mn-cs"/>
              </a:rPr>
              <a:t>СОИСПОЛНИТЕЛИ ПРОЕКТА</a:t>
            </a:r>
            <a:br>
              <a:rPr lang="ru-RU" sz="1800" dirty="0">
                <a:solidFill>
                  <a:schemeClr val="tx1">
                    <a:lumMod val="75000"/>
                    <a:lumOff val="25000"/>
                  </a:schemeClr>
                </a:solidFill>
                <a:ea typeface="+mn-ea"/>
                <a:cs typeface="+mn-cs"/>
              </a:rPr>
            </a:br>
            <a:r>
              <a:rPr lang="ru-RU" sz="1800" dirty="0">
                <a:solidFill>
                  <a:schemeClr val="tx1">
                    <a:lumMod val="75000"/>
                    <a:lumOff val="25000"/>
                  </a:schemeClr>
                </a:solidFill>
                <a:ea typeface="+mn-ea"/>
                <a:cs typeface="+mn-cs"/>
              </a:rPr>
              <a:t/>
            </a:r>
            <a:br>
              <a:rPr lang="ru-RU" sz="1800" dirty="0">
                <a:solidFill>
                  <a:schemeClr val="tx1">
                    <a:lumMod val="75000"/>
                    <a:lumOff val="25000"/>
                  </a:schemeClr>
                </a:solidFill>
                <a:ea typeface="+mn-ea"/>
                <a:cs typeface="+mn-cs"/>
              </a:rPr>
            </a:br>
            <a:r>
              <a:rPr lang="ru-RU" sz="1800" dirty="0">
                <a:solidFill>
                  <a:schemeClr val="tx1">
                    <a:lumMod val="75000"/>
                    <a:lumOff val="25000"/>
                  </a:schemeClr>
                </a:solidFill>
                <a:ea typeface="+mn-ea"/>
                <a:cs typeface="+mn-cs"/>
              </a:rPr>
              <a:t>ФГБОУ ВО «Алтайский государственный педагогический университет» (2014 г.)</a:t>
            </a:r>
            <a:br>
              <a:rPr lang="ru-RU" sz="1800" dirty="0">
                <a:solidFill>
                  <a:schemeClr val="tx1">
                    <a:lumMod val="75000"/>
                    <a:lumOff val="25000"/>
                  </a:schemeClr>
                </a:solidFill>
                <a:ea typeface="+mn-ea"/>
                <a:cs typeface="+mn-cs"/>
              </a:rPr>
            </a:br>
            <a:r>
              <a:rPr lang="ru-RU" sz="1800" dirty="0">
                <a:solidFill>
                  <a:schemeClr val="tx1">
                    <a:lumMod val="75000"/>
                    <a:lumOff val="25000"/>
                  </a:schemeClr>
                </a:solidFill>
                <a:ea typeface="+mn-ea"/>
                <a:cs typeface="+mn-cs"/>
              </a:rPr>
              <a:t>КГБУ ДО детский технопарк «Кванториум.22» (2012 г.)</a:t>
            </a:r>
            <a:br>
              <a:rPr lang="ru-RU" sz="1800" dirty="0">
                <a:solidFill>
                  <a:schemeClr val="tx1">
                    <a:lumMod val="75000"/>
                    <a:lumOff val="25000"/>
                  </a:schemeClr>
                </a:solidFill>
                <a:ea typeface="+mn-ea"/>
                <a:cs typeface="+mn-cs"/>
              </a:rPr>
            </a:br>
            <a:r>
              <a:rPr lang="ru-RU" sz="1800" dirty="0">
                <a:solidFill>
                  <a:schemeClr val="tx1">
                    <a:lumMod val="75000"/>
                    <a:lumOff val="25000"/>
                  </a:schemeClr>
                </a:solidFill>
                <a:ea typeface="+mn-ea"/>
                <a:cs typeface="+mn-cs"/>
              </a:rPr>
              <a:t>КГБУ ДО «Алтайский краевой экологический центр» (2022 г.)</a:t>
            </a:r>
            <a:br>
              <a:rPr lang="ru-RU" sz="1800" dirty="0">
                <a:solidFill>
                  <a:schemeClr val="tx1">
                    <a:lumMod val="75000"/>
                    <a:lumOff val="25000"/>
                  </a:schemeClr>
                </a:solidFill>
                <a:ea typeface="+mn-ea"/>
                <a:cs typeface="+mn-cs"/>
              </a:rPr>
            </a:br>
            <a:r>
              <a:rPr lang="ru-RU" sz="1800" dirty="0">
                <a:solidFill>
                  <a:schemeClr val="tx1">
                    <a:lumMod val="75000"/>
                    <a:lumOff val="25000"/>
                  </a:schemeClr>
                </a:solidFill>
                <a:ea typeface="+mn-ea"/>
                <a:cs typeface="+mn-cs"/>
              </a:rPr>
              <a:t>КГБУ ДО «Алтайский краевой центр детского отдыха, туризма и краеведения «Алтай» (2023 г.)</a:t>
            </a:r>
          </a:p>
        </p:txBody>
      </p:sp>
      <p:sp>
        <p:nvSpPr>
          <p:cNvPr id="4" name="Объект 3"/>
          <p:cNvSpPr>
            <a:spLocks noGrp="1"/>
          </p:cNvSpPr>
          <p:nvPr>
            <p:ph sz="quarter" idx="14"/>
          </p:nvPr>
        </p:nvSpPr>
        <p:spPr>
          <a:xfrm>
            <a:off x="4645152" y="692696"/>
            <a:ext cx="4031304" cy="3024336"/>
          </a:xfrm>
        </p:spPr>
        <p:txBody>
          <a:bodyPr>
            <a:normAutofit fontScale="85000" lnSpcReduction="10000"/>
          </a:bodyPr>
          <a:lstStyle/>
          <a:p>
            <a:pPr marL="45720" indent="0">
              <a:buNone/>
            </a:pPr>
            <a:r>
              <a:rPr lang="ru-RU" sz="1800" b="1" dirty="0">
                <a:latin typeface="+mj-lt"/>
              </a:rPr>
              <a:t>СВЕДЕНИЯ ОБ ОРГАНИЗАЦИИ</a:t>
            </a:r>
          </a:p>
          <a:p>
            <a:pPr marL="45720" indent="0">
              <a:buNone/>
            </a:pPr>
            <a:r>
              <a:rPr lang="ru-RU" sz="1800" b="1" dirty="0">
                <a:latin typeface="+mj-lt"/>
              </a:rPr>
              <a:t>МБОУ «Шипуновская СОШ имени А.В. Луначарского», с. Шипуново</a:t>
            </a:r>
          </a:p>
          <a:p>
            <a:pPr marL="45720" indent="0" algn="just">
              <a:buNone/>
            </a:pPr>
            <a:r>
              <a:rPr lang="ru-RU" sz="1800" b="1" dirty="0">
                <a:latin typeface="+mj-lt"/>
              </a:rPr>
              <a:t>Основана:  1936 г;</a:t>
            </a:r>
          </a:p>
          <a:p>
            <a:pPr marL="45720" indent="0" algn="just">
              <a:buNone/>
            </a:pPr>
            <a:r>
              <a:rPr lang="ru-RU" sz="1800" b="1" dirty="0">
                <a:latin typeface="+mj-lt"/>
              </a:rPr>
              <a:t>Обучается:  873</a:t>
            </a:r>
          </a:p>
          <a:p>
            <a:pPr marL="45720" indent="0" algn="just">
              <a:buNone/>
            </a:pPr>
            <a:r>
              <a:rPr lang="ru-RU" sz="1800" b="1">
                <a:latin typeface="+mj-lt"/>
              </a:rPr>
              <a:t>Обучает:  63</a:t>
            </a:r>
            <a:endParaRPr lang="ru-RU" sz="1800" b="1" dirty="0">
              <a:latin typeface="+mj-lt"/>
            </a:endParaRPr>
          </a:p>
          <a:p>
            <a:pPr marL="45720" indent="0" algn="just">
              <a:buNone/>
            </a:pPr>
            <a:r>
              <a:rPr lang="ru-RU" sz="1800" b="1" dirty="0">
                <a:latin typeface="+mj-lt"/>
              </a:rPr>
              <a:t>РИП: приказ </a:t>
            </a:r>
            <a:r>
              <a:rPr lang="ru-RU" sz="1800" b="1" dirty="0" err="1">
                <a:latin typeface="+mj-lt"/>
              </a:rPr>
              <a:t>Минобрнауки</a:t>
            </a:r>
            <a:r>
              <a:rPr lang="ru-RU" sz="1800" b="1" dirty="0">
                <a:latin typeface="+mj-lt"/>
              </a:rPr>
              <a:t>  № 995 от 25.09.2023 «Об утверждении перечня организаций на присвоение статуса РИП и включения опыта в банк лучших практик Алтайского края» </a:t>
            </a:r>
            <a:endParaRPr lang="ru-RU" sz="1800" dirty="0">
              <a:latin typeface="+mj-lt"/>
            </a:endParaRPr>
          </a:p>
        </p:txBody>
      </p:sp>
      <p:pic>
        <p:nvPicPr>
          <p:cNvPr id="3075"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3805882" cy="271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40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01688"/>
            <a:ext cx="8229600" cy="858837"/>
          </a:xfrm>
        </p:spPr>
        <p:txBody>
          <a:bodyPr>
            <a:normAutofit fontScale="90000"/>
          </a:bodyPr>
          <a:lstStyle/>
          <a:p>
            <a:pPr algn="ctr"/>
            <a:r>
              <a:rPr lang="ru-RU" sz="3200" b="1" i="1"/>
              <a:t/>
            </a:r>
            <a:br>
              <a:rPr lang="ru-RU" sz="3200" b="1" i="1"/>
            </a:br>
            <a:r>
              <a:rPr lang="ru-RU" sz="3200" b="1" i="1"/>
              <a:t/>
            </a:r>
            <a:br>
              <a:rPr lang="ru-RU" sz="3200" b="1" i="1"/>
            </a:br>
            <a:r>
              <a:rPr lang="ru-RU" sz="3200" b="1" i="1"/>
              <a:t/>
            </a:r>
            <a:br>
              <a:rPr lang="ru-RU" sz="3200" b="1" i="1"/>
            </a:br>
            <a:r>
              <a:rPr lang="ru-RU" sz="3200" b="1" i="1"/>
              <a:t/>
            </a:r>
            <a:br>
              <a:rPr lang="ru-RU" sz="3200" b="1" i="1"/>
            </a:br>
            <a:endParaRPr lang="ru-RU" sz="3800" b="1" i="1">
              <a:solidFill>
                <a:schemeClr val="hlink"/>
              </a:solidFill>
              <a:latin typeface="Tahoma" pitchFamily="34" charset="0"/>
            </a:endParaRPr>
          </a:p>
        </p:txBody>
      </p:sp>
      <p:sp>
        <p:nvSpPr>
          <p:cNvPr id="20483" name="Rectangle 3"/>
          <p:cNvSpPr>
            <a:spLocks noGrp="1" noChangeArrowheads="1"/>
          </p:cNvSpPr>
          <p:nvPr>
            <p:ph type="body" idx="1"/>
          </p:nvPr>
        </p:nvSpPr>
        <p:spPr>
          <a:xfrm>
            <a:off x="457200" y="1524000"/>
            <a:ext cx="8229600" cy="5050536"/>
          </a:xfrm>
          <a:solidFill>
            <a:schemeClr val="bg1"/>
          </a:solidFill>
        </p:spPr>
        <p:txBody>
          <a:bodyPr/>
          <a:lstStyle/>
          <a:p>
            <a:pPr>
              <a:lnSpc>
                <a:spcPct val="80000"/>
              </a:lnSpc>
              <a:spcAft>
                <a:spcPts val="600"/>
              </a:spcAft>
            </a:pPr>
            <a:r>
              <a:rPr lang="ru-RU" sz="2400" dirty="0">
                <a:latin typeface="Arial Narrow" pitchFamily="34" charset="0"/>
              </a:rPr>
              <a:t>к поддержке инициативы учеников по автономному поиску необходимых сведений;</a:t>
            </a:r>
          </a:p>
          <a:p>
            <a:pPr>
              <a:lnSpc>
                <a:spcPct val="80000"/>
              </a:lnSpc>
              <a:spcAft>
                <a:spcPts val="600"/>
              </a:spcAft>
            </a:pPr>
            <a:r>
              <a:rPr lang="ru-RU" sz="2400" dirty="0">
                <a:latin typeface="Arial Narrow" pitchFamily="34" charset="0"/>
              </a:rPr>
              <a:t>к содействию в критическом осмыслении обретенной информации;</a:t>
            </a:r>
          </a:p>
          <a:p>
            <a:pPr>
              <a:lnSpc>
                <a:spcPct val="80000"/>
              </a:lnSpc>
              <a:spcAft>
                <a:spcPts val="600"/>
              </a:spcAft>
            </a:pPr>
            <a:r>
              <a:rPr lang="ru-RU" sz="2400" dirty="0">
                <a:latin typeface="Arial Narrow" pitchFamily="34" charset="0"/>
              </a:rPr>
              <a:t>к созданию условий интерактивного использования приобретенных навыков в конкурсах исследовательских работ;</a:t>
            </a:r>
          </a:p>
          <a:p>
            <a:pPr>
              <a:lnSpc>
                <a:spcPct val="80000"/>
              </a:lnSpc>
              <a:spcAft>
                <a:spcPts val="600"/>
              </a:spcAft>
            </a:pPr>
            <a:r>
              <a:rPr lang="ru-RU" sz="2400" dirty="0" err="1">
                <a:latin typeface="Arial Narrow" pitchFamily="34" charset="0"/>
              </a:rPr>
              <a:t>фандрайзингу</a:t>
            </a:r>
            <a:r>
              <a:rPr lang="ru-RU" sz="2400" dirty="0">
                <a:latin typeface="Arial Narrow" pitchFamily="34" charset="0"/>
              </a:rPr>
              <a:t> ; затрате личного времени.</a:t>
            </a:r>
          </a:p>
        </p:txBody>
      </p:sp>
      <p:sp>
        <p:nvSpPr>
          <p:cNvPr id="20484" name="Rectangle 4"/>
          <p:cNvSpPr>
            <a:spLocks noChangeArrowheads="1"/>
          </p:cNvSpPr>
          <p:nvPr/>
        </p:nvSpPr>
        <p:spPr bwMode="auto">
          <a:xfrm>
            <a:off x="381000" y="609600"/>
            <a:ext cx="7893050" cy="861774"/>
          </a:xfrm>
          <a:prstGeom prst="rect">
            <a:avLst/>
          </a:prstGeom>
          <a:solidFill>
            <a:schemeClr val="bg1"/>
          </a:solidFill>
          <a:ln w="9525">
            <a:noFill/>
            <a:miter lim="800000"/>
            <a:headEnd/>
            <a:tailEnd/>
          </a:ln>
        </p:spPr>
        <p:txBody>
          <a:bodyPr wrap="square">
            <a:spAutoFit/>
          </a:bodyPr>
          <a:lstStyle/>
          <a:p>
            <a:pPr algn="ctr"/>
            <a:r>
              <a:rPr lang="ru-RU" sz="2500" b="1" dirty="0">
                <a:latin typeface="Arial Narrow" pitchFamily="34" charset="0"/>
              </a:rPr>
              <a:t>Учитель-координатор работы НОУ должен быть профессионально и психологически готовым  </a:t>
            </a:r>
          </a:p>
        </p:txBody>
      </p:sp>
      <p:pic>
        <p:nvPicPr>
          <p:cNvPr id="5" name="Picture 2" descr="G:\Мои_фото\фото Для Кузиной\Зырянов В.В. 2.jpg"/>
          <p:cNvPicPr>
            <a:picLocks noChangeAspect="1" noChangeArrowheads="1"/>
          </p:cNvPicPr>
          <p:nvPr/>
        </p:nvPicPr>
        <p:blipFill>
          <a:blip r:embed="rId2" cstate="print"/>
          <a:srcRect/>
          <a:stretch>
            <a:fillRect/>
          </a:stretch>
        </p:blipFill>
        <p:spPr bwMode="auto">
          <a:xfrm>
            <a:off x="5181600" y="4038600"/>
            <a:ext cx="3505200" cy="2540000"/>
          </a:xfrm>
          <a:prstGeom prst="rect">
            <a:avLst/>
          </a:prstGeom>
          <a:noFill/>
        </p:spPr>
      </p:pic>
      <p:pic>
        <p:nvPicPr>
          <p:cNvPr id="6" name="Picture 2" descr="C:\Documents and Settings\User\Рабочий стол\НОУ\НОУ 2014-2015\фото Музейная ночь\Наумова Вика _Музейная ночь\DSC_0161.JPG"/>
          <p:cNvPicPr>
            <a:picLocks noChangeAspect="1" noChangeArrowheads="1"/>
          </p:cNvPicPr>
          <p:nvPr/>
        </p:nvPicPr>
        <p:blipFill>
          <a:blip r:embed="rId3" cstate="print"/>
          <a:srcRect/>
          <a:stretch>
            <a:fillRect/>
          </a:stretch>
        </p:blipFill>
        <p:spPr bwMode="auto">
          <a:xfrm>
            <a:off x="762000" y="4114800"/>
            <a:ext cx="3886200" cy="2438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28600" y="457200"/>
            <a:ext cx="8610600" cy="6117336"/>
          </a:xfrm>
        </p:spPr>
        <p:txBody>
          <a:bodyPr>
            <a:normAutofit/>
          </a:bodyPr>
          <a:lstStyle/>
          <a:p>
            <a:pPr eaLnBrk="1" hangingPunct="1">
              <a:buNone/>
            </a:pPr>
            <a:r>
              <a:rPr lang="ru-RU" altLang="ru-RU" sz="2400" b="1" dirty="0">
                <a:latin typeface="Arial Narrow" pitchFamily="34" charset="0"/>
              </a:rPr>
              <a:t>МЦ СИД –экспериментальная площадка  </a:t>
            </a:r>
            <a:r>
              <a:rPr lang="ru-RU" altLang="ru-RU" sz="2400" b="1" dirty="0" err="1">
                <a:latin typeface="Arial Narrow" pitchFamily="34" charset="0"/>
              </a:rPr>
              <a:t>АлтГПУ</a:t>
            </a:r>
            <a:endParaRPr lang="ru-RU" altLang="ru-RU" sz="2400" b="1" dirty="0">
              <a:latin typeface="Arial Narrow" pitchFamily="34" charset="0"/>
            </a:endParaRPr>
          </a:p>
          <a:p>
            <a:pPr algn="ctr" eaLnBrk="1" hangingPunct="1">
              <a:spcBef>
                <a:spcPts val="0"/>
              </a:spcBef>
              <a:buNone/>
            </a:pPr>
            <a:endParaRPr lang="ru-RU" altLang="ru-RU" sz="2400" b="1" dirty="0">
              <a:latin typeface="Arial Narrow" pitchFamily="34" charset="0"/>
            </a:endParaRPr>
          </a:p>
          <a:p>
            <a:pPr eaLnBrk="1" hangingPunct="1">
              <a:buNone/>
            </a:pPr>
            <a:r>
              <a:rPr lang="ru-RU" altLang="ru-RU" sz="2200" b="1" dirty="0">
                <a:latin typeface="Arial Narrow" pitchFamily="34" charset="0"/>
              </a:rPr>
              <a:t>Цель: </a:t>
            </a:r>
            <a:r>
              <a:rPr lang="ru-RU" altLang="ru-RU" sz="2200" dirty="0">
                <a:latin typeface="Arial Narrow" pitchFamily="34" charset="0"/>
              </a:rPr>
              <a:t>активизация вовлечения в НИД учителей</a:t>
            </a:r>
          </a:p>
          <a:p>
            <a:pPr eaLnBrk="1" hangingPunct="1">
              <a:buNone/>
            </a:pPr>
            <a:r>
              <a:rPr lang="ru-RU" altLang="ru-RU" sz="2200" dirty="0">
                <a:latin typeface="Arial Narrow" pitchFamily="34" charset="0"/>
              </a:rPr>
              <a:t> и учащихся школы</a:t>
            </a:r>
          </a:p>
          <a:p>
            <a:pPr eaLnBrk="1" hangingPunct="1">
              <a:buNone/>
            </a:pPr>
            <a:r>
              <a:rPr lang="ru-RU" altLang="ru-RU" sz="2200" b="1" dirty="0">
                <a:latin typeface="Arial Narrow" pitchFamily="34" charset="0"/>
              </a:rPr>
              <a:t>Задачи: </a:t>
            </a:r>
          </a:p>
          <a:p>
            <a:r>
              <a:rPr lang="ru-RU" altLang="ru-RU" sz="2200" dirty="0">
                <a:latin typeface="Arial Narrow" pitchFamily="34" charset="0"/>
              </a:rPr>
              <a:t>Создать условия для повышения квалификации </a:t>
            </a:r>
          </a:p>
          <a:p>
            <a:pPr eaLnBrk="1" hangingPunct="1">
              <a:buNone/>
            </a:pPr>
            <a:r>
              <a:rPr lang="ru-RU" altLang="ru-RU" sz="2200" dirty="0">
                <a:latin typeface="Arial Narrow" pitchFamily="34" charset="0"/>
              </a:rPr>
              <a:t>педагогов в области реализации исследовательского </a:t>
            </a:r>
          </a:p>
          <a:p>
            <a:pPr eaLnBrk="1" hangingPunct="1"/>
            <a:r>
              <a:rPr lang="ru-RU" altLang="ru-RU" sz="2200" dirty="0">
                <a:latin typeface="Arial Narrow" pitchFamily="34" charset="0"/>
              </a:rPr>
              <a:t>Создать информационный ресурс дистанционного</a:t>
            </a:r>
          </a:p>
          <a:p>
            <a:pPr eaLnBrk="1" hangingPunct="1">
              <a:buNone/>
            </a:pPr>
            <a:r>
              <a:rPr lang="ru-RU" altLang="ru-RU" sz="2200" dirty="0">
                <a:latin typeface="Arial Narrow" pitchFamily="34" charset="0"/>
              </a:rPr>
              <a:t>консультирования на базе сайта </a:t>
            </a:r>
            <a:r>
              <a:rPr lang="ru-RU" altLang="ru-RU" sz="2200" dirty="0" err="1">
                <a:latin typeface="Arial Narrow" pitchFamily="34" charset="0"/>
              </a:rPr>
              <a:t>АлтГПУ</a:t>
            </a:r>
            <a:r>
              <a:rPr lang="ru-RU" altLang="ru-RU" sz="2200" dirty="0">
                <a:latin typeface="Arial Narrow" pitchFamily="34" charset="0"/>
              </a:rPr>
              <a:t>;</a:t>
            </a:r>
          </a:p>
          <a:p>
            <a:pPr eaLnBrk="1" hangingPunct="1"/>
            <a:r>
              <a:rPr lang="ru-RU" altLang="ru-RU" sz="2200" dirty="0">
                <a:latin typeface="Arial Narrow" pitchFamily="34" charset="0"/>
              </a:rPr>
              <a:t>Организовать сотрудничество с учеными вузов</a:t>
            </a:r>
          </a:p>
          <a:p>
            <a:pPr eaLnBrk="1" hangingPunct="1">
              <a:buNone/>
            </a:pPr>
            <a:r>
              <a:rPr lang="ru-RU" altLang="ru-RU" sz="2200" dirty="0">
                <a:latin typeface="Arial Narrow" pitchFamily="34" charset="0"/>
              </a:rPr>
              <a:t> по сопровождению исследовательской деятельности учащихся </a:t>
            </a:r>
            <a:r>
              <a:rPr lang="ru-RU" altLang="ru-RU" sz="2200" dirty="0"/>
              <a:t> </a:t>
            </a:r>
          </a:p>
        </p:txBody>
      </p:sp>
      <p:pic>
        <p:nvPicPr>
          <p:cNvPr id="4" name="Picture 9" descr="P1000302"/>
          <p:cNvPicPr>
            <a:picLocks noChangeAspect="1" noChangeArrowheads="1"/>
          </p:cNvPicPr>
          <p:nvPr/>
        </p:nvPicPr>
        <p:blipFill>
          <a:blip r:embed="rId2" cstate="print"/>
          <a:srcRect/>
          <a:stretch>
            <a:fillRect/>
          </a:stretch>
        </p:blipFill>
        <p:spPr>
          <a:xfrm>
            <a:off x="6400800" y="4724400"/>
            <a:ext cx="2362200" cy="1981200"/>
          </a:xfrm>
          <a:prstGeom prst="rect">
            <a:avLst/>
          </a:prstGeom>
        </p:spPr>
      </p:pic>
      <p:pic>
        <p:nvPicPr>
          <p:cNvPr id="9" name="Picture 2" descr="C:\Documents and Settings\User\Рабочий стол\НОУ\МЦ СИД\фото семинара\getImage (29).jpg"/>
          <p:cNvPicPr>
            <a:picLocks noChangeAspect="1" noChangeArrowheads="1"/>
          </p:cNvPicPr>
          <p:nvPr/>
        </p:nvPicPr>
        <p:blipFill>
          <a:blip r:embed="rId3" cstate="print"/>
          <a:srcRect/>
          <a:stretch>
            <a:fillRect/>
          </a:stretch>
        </p:blipFill>
        <p:spPr bwMode="auto">
          <a:xfrm>
            <a:off x="304800" y="4724400"/>
            <a:ext cx="2514600" cy="1981200"/>
          </a:xfrm>
          <a:prstGeom prst="rect">
            <a:avLst/>
          </a:prstGeom>
          <a:noFill/>
        </p:spPr>
      </p:pic>
      <p:pic>
        <p:nvPicPr>
          <p:cNvPr id="10" name="Picture 3"/>
          <p:cNvPicPr>
            <a:picLocks noChangeAspect="1" noChangeArrowheads="1"/>
          </p:cNvPicPr>
          <p:nvPr/>
        </p:nvPicPr>
        <p:blipFill>
          <a:blip r:embed="rId4" cstate="print"/>
          <a:srcRect/>
          <a:stretch>
            <a:fillRect/>
          </a:stretch>
        </p:blipFill>
        <p:spPr bwMode="auto">
          <a:xfrm>
            <a:off x="3276600" y="4572000"/>
            <a:ext cx="2819400" cy="2286000"/>
          </a:xfrm>
          <a:prstGeom prst="rect">
            <a:avLst/>
          </a:prstGeom>
          <a:noFill/>
          <a:ln w="9525">
            <a:noFill/>
            <a:miter lim="800000"/>
            <a:headEnd/>
            <a:tailEnd/>
          </a:ln>
        </p:spPr>
      </p:pic>
      <p:pic>
        <p:nvPicPr>
          <p:cNvPr id="8" name="Picture 2" descr="D:\Портфолио\сертификаты 2014-2015\Свидетельство площадки АлтГПА 2014.jpg">
            <a:hlinkClick r:id="rId5" action="ppaction://hlinkfile"/>
          </p:cNvPr>
          <p:cNvPicPr>
            <a:picLocks noChangeAspect="1" noChangeArrowheads="1"/>
          </p:cNvPicPr>
          <p:nvPr/>
        </p:nvPicPr>
        <p:blipFill>
          <a:blip r:embed="rId6" cstate="print"/>
          <a:srcRect/>
          <a:stretch>
            <a:fillRect/>
          </a:stretch>
        </p:blipFill>
        <p:spPr bwMode="auto">
          <a:xfrm>
            <a:off x="6477000" y="838200"/>
            <a:ext cx="2421397" cy="3429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3400"/>
            <a:ext cx="9144000" cy="914400"/>
          </a:xfrm>
        </p:spPr>
        <p:txBody>
          <a:bodyPr>
            <a:normAutofit/>
          </a:bodyPr>
          <a:lstStyle/>
          <a:p>
            <a:pPr algn="ctr"/>
            <a:r>
              <a:rPr lang="ru-RU" sz="2500" b="1" dirty="0">
                <a:solidFill>
                  <a:schemeClr val="tx1"/>
                </a:solidFill>
                <a:latin typeface="Arial Narrow" pitchFamily="34" charset="0"/>
              </a:rPr>
              <a:t>Очное консультирование (семинары ученых и методистов АКЦИТР)</a:t>
            </a:r>
          </a:p>
        </p:txBody>
      </p:sp>
      <p:graphicFrame>
        <p:nvGraphicFramePr>
          <p:cNvPr id="4" name="Содержимое 3"/>
          <p:cNvGraphicFramePr>
            <a:graphicFrameLocks noGrp="1"/>
          </p:cNvGraphicFramePr>
          <p:nvPr>
            <p:ph idx="1"/>
          </p:nvPr>
        </p:nvGraphicFramePr>
        <p:xfrm>
          <a:off x="228599" y="1524000"/>
          <a:ext cx="8686801" cy="5074920"/>
        </p:xfrm>
        <a:graphic>
          <a:graphicData uri="http://schemas.openxmlformats.org/drawingml/2006/table">
            <a:tbl>
              <a:tblPr firstRow="1" bandRow="1">
                <a:tableStyleId>{5C22544A-7EE6-4342-B048-85BDC9FD1C3A}</a:tableStyleId>
              </a:tblPr>
              <a:tblGrid>
                <a:gridCol w="1371601">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gridCol w="1524000">
                  <a:extLst>
                    <a:ext uri="{9D8B030D-6E8A-4147-A177-3AD203B41FA5}">
                      <a16:colId xmlns="" xmlns:a16="http://schemas.microsoft.com/office/drawing/2014/main" val="20004"/>
                    </a:ext>
                  </a:extLst>
                </a:gridCol>
                <a:gridCol w="1600200">
                  <a:extLst>
                    <a:ext uri="{9D8B030D-6E8A-4147-A177-3AD203B41FA5}">
                      <a16:colId xmlns="" xmlns:a16="http://schemas.microsoft.com/office/drawing/2014/main" val="20005"/>
                    </a:ext>
                  </a:extLst>
                </a:gridCol>
              </a:tblGrid>
              <a:tr h="533400">
                <a:tc>
                  <a:txBody>
                    <a:bodyPr/>
                    <a:lstStyle/>
                    <a:p>
                      <a:pPr algn="ctr"/>
                      <a:r>
                        <a:rPr lang="ru-RU" dirty="0">
                          <a:latin typeface="Arial Narrow" pitchFamily="34" charset="0"/>
                        </a:rPr>
                        <a:t>2013</a:t>
                      </a:r>
                    </a:p>
                  </a:txBody>
                  <a:tcPr/>
                </a:tc>
                <a:tc>
                  <a:txBody>
                    <a:bodyPr/>
                    <a:lstStyle/>
                    <a:p>
                      <a:pPr algn="ctr"/>
                      <a:r>
                        <a:rPr lang="ru-RU" dirty="0">
                          <a:latin typeface="Arial Narrow" pitchFamily="34" charset="0"/>
                        </a:rPr>
                        <a:t>2014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a:latin typeface="Arial Narrow" pitchFamily="34" charset="0"/>
                        </a:rPr>
                        <a:t>2015</a:t>
                      </a:r>
                    </a:p>
                    <a:p>
                      <a:pPr algn="ctr"/>
                      <a:endParaRPr lang="ru-RU" dirty="0">
                        <a:latin typeface="Arial Narrow" pitchFamily="34" charset="0"/>
                      </a:endParaRPr>
                    </a:p>
                  </a:txBody>
                  <a:tcPr/>
                </a:tc>
                <a:tc>
                  <a:txBody>
                    <a:bodyPr/>
                    <a:lstStyle/>
                    <a:p>
                      <a:pPr algn="ctr"/>
                      <a:r>
                        <a:rPr lang="ru-RU" dirty="0">
                          <a:latin typeface="Arial Narrow" pitchFamily="34" charset="0"/>
                        </a:rPr>
                        <a:t>2016</a:t>
                      </a:r>
                    </a:p>
                  </a:txBody>
                  <a:tcPr/>
                </a:tc>
                <a:tc>
                  <a:txBody>
                    <a:bodyPr/>
                    <a:lstStyle/>
                    <a:p>
                      <a:pPr algn="ctr"/>
                      <a:r>
                        <a:rPr lang="ru-RU" dirty="0">
                          <a:latin typeface="Arial Narrow" pitchFamily="34" charset="0"/>
                        </a:rPr>
                        <a:t>2017</a:t>
                      </a:r>
                    </a:p>
                  </a:txBody>
                  <a:tcPr/>
                </a:tc>
                <a:tc>
                  <a:txBody>
                    <a:bodyPr/>
                    <a:lstStyle/>
                    <a:p>
                      <a:pPr algn="ctr"/>
                      <a:r>
                        <a:rPr lang="ru-RU" dirty="0">
                          <a:latin typeface="Arial Narrow" pitchFamily="34" charset="0"/>
                        </a:rPr>
                        <a:t>2018</a:t>
                      </a:r>
                    </a:p>
                  </a:txBody>
                  <a:tcPr/>
                </a:tc>
                <a:extLst>
                  <a:ext uri="{0D108BD9-81ED-4DB2-BD59-A6C34878D82A}">
                    <a16:rowId xmlns="" xmlns:a16="http://schemas.microsoft.com/office/drawing/2014/main" val="10000"/>
                  </a:ext>
                </a:extLst>
              </a:tr>
              <a:tr h="4210493">
                <a:tc>
                  <a:txBody>
                    <a:bodyPr/>
                    <a:lstStyle/>
                    <a:p>
                      <a:pPr>
                        <a:spcAft>
                          <a:spcPts val="0"/>
                        </a:spcAft>
                      </a:pPr>
                      <a:r>
                        <a:rPr lang="ru-RU" sz="1500" dirty="0">
                          <a:latin typeface="Arial Narrow" pitchFamily="34" charset="0"/>
                          <a:ea typeface="Batang"/>
                        </a:rPr>
                        <a:t>Максимова  С.Г.</a:t>
                      </a:r>
                    </a:p>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a:latin typeface="Arial Narrow" pitchFamily="34" charset="0"/>
                          <a:ea typeface="Batang"/>
                        </a:rPr>
                        <a:t>Романова  Е.Г. </a:t>
                      </a:r>
                    </a:p>
                    <a:p>
                      <a:pPr>
                        <a:spcAft>
                          <a:spcPts val="0"/>
                        </a:spcAft>
                      </a:pPr>
                      <a:r>
                        <a:rPr kumimoji="0" lang="ru-RU" sz="1500" b="0" kern="1200" dirty="0">
                          <a:solidFill>
                            <a:schemeClr val="dk1"/>
                          </a:solidFill>
                          <a:latin typeface="Arial Narrow" pitchFamily="34" charset="0"/>
                          <a:ea typeface="+mn-ea"/>
                          <a:cs typeface="+mn-cs"/>
                        </a:rPr>
                        <a:t>Исаев  В.В</a:t>
                      </a:r>
                    </a:p>
                    <a:p>
                      <a:pPr>
                        <a:spcAft>
                          <a:spcPts val="0"/>
                        </a:spcAft>
                      </a:pPr>
                      <a:r>
                        <a:rPr lang="ru-RU" sz="1500" dirty="0">
                          <a:latin typeface="Arial Narrow" pitchFamily="34" charset="0"/>
                          <a:ea typeface="Times New Roman"/>
                          <a:cs typeface="Times New Roman"/>
                        </a:rPr>
                        <a:t>Никифоров А.Г.</a:t>
                      </a:r>
                    </a:p>
                    <a:p>
                      <a:pPr>
                        <a:spcAft>
                          <a:spcPts val="0"/>
                        </a:spcAft>
                      </a:pPr>
                      <a:r>
                        <a:rPr lang="ru-RU" sz="1500" dirty="0" err="1">
                          <a:latin typeface="Arial Narrow" pitchFamily="34" charset="0"/>
                          <a:ea typeface="Batang"/>
                          <a:cs typeface="Times New Roman"/>
                        </a:rPr>
                        <a:t>Калюта</a:t>
                      </a:r>
                      <a:r>
                        <a:rPr lang="ru-RU" sz="1500" dirty="0">
                          <a:latin typeface="Arial Narrow" pitchFamily="34" charset="0"/>
                          <a:ea typeface="Batang"/>
                          <a:cs typeface="Times New Roman"/>
                        </a:rPr>
                        <a:t> Е.В.</a:t>
                      </a:r>
                    </a:p>
                    <a:p>
                      <a:pPr>
                        <a:spcAft>
                          <a:spcPts val="0"/>
                        </a:spcAft>
                      </a:pPr>
                      <a:r>
                        <a:rPr lang="ru-RU" sz="1500" dirty="0">
                          <a:latin typeface="Arial Narrow" pitchFamily="34" charset="0"/>
                          <a:ea typeface="Batang"/>
                          <a:cs typeface="Times New Roman"/>
                        </a:rPr>
                        <a:t>Кузиков С.С.</a:t>
                      </a:r>
                    </a:p>
                    <a:p>
                      <a:pPr>
                        <a:spcAft>
                          <a:spcPts val="0"/>
                        </a:spcAft>
                      </a:pPr>
                      <a:r>
                        <a:rPr lang="ru-RU" sz="1500" dirty="0" err="1">
                          <a:latin typeface="Arial Narrow" pitchFamily="34" charset="0"/>
                          <a:ea typeface="Batang"/>
                          <a:cs typeface="Times New Roman"/>
                        </a:rPr>
                        <a:t>Кузюра</a:t>
                      </a:r>
                      <a:r>
                        <a:rPr lang="ru-RU" sz="1500" dirty="0">
                          <a:latin typeface="Arial Narrow" pitchFamily="34" charset="0"/>
                          <a:ea typeface="Batang"/>
                          <a:cs typeface="Times New Roman"/>
                        </a:rPr>
                        <a:t> Т.А.</a:t>
                      </a:r>
                    </a:p>
                    <a:p>
                      <a:pPr>
                        <a:spcAft>
                          <a:spcPts val="0"/>
                        </a:spcAft>
                      </a:pPr>
                      <a:r>
                        <a:rPr lang="ru-RU" sz="1500" dirty="0" err="1">
                          <a:latin typeface="Arial Narrow" pitchFamily="34" charset="0"/>
                          <a:ea typeface="Batang"/>
                          <a:cs typeface="Times New Roman"/>
                        </a:rPr>
                        <a:t>Буравлева</a:t>
                      </a:r>
                      <a:r>
                        <a:rPr lang="ru-RU" sz="1500" dirty="0">
                          <a:latin typeface="Arial Narrow" pitchFamily="34" charset="0"/>
                          <a:ea typeface="Batang"/>
                          <a:cs typeface="Times New Roman"/>
                        </a:rPr>
                        <a:t> Н.С.</a:t>
                      </a:r>
                      <a:endParaRPr lang="ru-RU" sz="1500" dirty="0">
                        <a:latin typeface="Arial Narrow" pitchFamily="34" charset="0"/>
                        <a:ea typeface="Batang"/>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Терехина Т.А.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err="1">
                          <a:solidFill>
                            <a:schemeClr val="dk1"/>
                          </a:solidFill>
                          <a:latin typeface="Arial Narrow" pitchFamily="34" charset="0"/>
                          <a:ea typeface="+mn-ea"/>
                          <a:cs typeface="+mn-cs"/>
                        </a:rPr>
                        <a:t>Худенко</a:t>
                      </a:r>
                      <a:r>
                        <a:rPr kumimoji="0" lang="ru-RU" sz="1500" b="0" kern="1200" dirty="0">
                          <a:solidFill>
                            <a:schemeClr val="dk1"/>
                          </a:solidFill>
                          <a:latin typeface="Arial Narrow" pitchFamily="34" charset="0"/>
                          <a:ea typeface="+mn-ea"/>
                          <a:cs typeface="+mn-cs"/>
                        </a:rPr>
                        <a:t>  Е.А.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err="1">
                          <a:solidFill>
                            <a:schemeClr val="dk1"/>
                          </a:solidFill>
                          <a:latin typeface="Arial Narrow" pitchFamily="34" charset="0"/>
                          <a:ea typeface="+mn-ea"/>
                          <a:cs typeface="+mn-cs"/>
                        </a:rPr>
                        <a:t>Контев</a:t>
                      </a:r>
                      <a:r>
                        <a:rPr kumimoji="0" lang="ru-RU" sz="1500" b="0" kern="1200" dirty="0">
                          <a:solidFill>
                            <a:schemeClr val="dk1"/>
                          </a:solidFill>
                          <a:latin typeface="Arial Narrow" pitchFamily="34" charset="0"/>
                          <a:ea typeface="+mn-ea"/>
                          <a:cs typeface="+mn-cs"/>
                        </a:rPr>
                        <a:t>  А.В.</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Кулиш В.В.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Борзенко И.Л.</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 Пузырная Е.В.</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 </a:t>
                      </a:r>
                      <a:r>
                        <a:rPr kumimoji="0" lang="ru-RU" sz="1500" b="0" kern="1200" dirty="0" err="1">
                          <a:solidFill>
                            <a:schemeClr val="dk1"/>
                          </a:solidFill>
                          <a:latin typeface="Arial Narrow" pitchFamily="34" charset="0"/>
                          <a:ea typeface="+mn-ea"/>
                          <a:cs typeface="+mn-cs"/>
                        </a:rPr>
                        <a:t>Буравлева</a:t>
                      </a:r>
                      <a:r>
                        <a:rPr kumimoji="0" lang="ru-RU" sz="1500" b="0" kern="1200" dirty="0">
                          <a:solidFill>
                            <a:schemeClr val="dk1"/>
                          </a:solidFill>
                          <a:latin typeface="Arial Narrow" pitchFamily="34" charset="0"/>
                          <a:ea typeface="+mn-ea"/>
                          <a:cs typeface="+mn-cs"/>
                        </a:rPr>
                        <a:t> Н.С.</a:t>
                      </a:r>
                      <a:endParaRPr lang="ru-RU" sz="1500" dirty="0">
                        <a:latin typeface="Arial Narrow" pitchFamily="34" charset="0"/>
                        <a:ea typeface="Batang"/>
                      </a:endParaRPr>
                    </a:p>
                  </a:txBody>
                  <a:tcPr marL="68580" marR="68580" marT="0" marB="0"/>
                </a:tc>
                <a:tc>
                  <a:txBody>
                    <a:bodyPr/>
                    <a:lstStyle/>
                    <a:p>
                      <a:r>
                        <a:rPr lang="ru-RU" sz="1500" dirty="0" err="1">
                          <a:latin typeface="Arial Narrow" pitchFamily="34" charset="0"/>
                        </a:rPr>
                        <a:t>Кислицын</a:t>
                      </a:r>
                      <a:r>
                        <a:rPr lang="ru-RU" sz="1500" dirty="0">
                          <a:latin typeface="Arial Narrow" pitchFamily="34" charset="0"/>
                        </a:rPr>
                        <a:t>  А. </a:t>
                      </a:r>
                    </a:p>
                    <a:p>
                      <a:r>
                        <a:rPr lang="ru-RU" sz="1500" dirty="0" err="1">
                          <a:latin typeface="Arial Narrow" pitchFamily="34" charset="0"/>
                        </a:rPr>
                        <a:t>Куляпин</a:t>
                      </a:r>
                      <a:r>
                        <a:rPr lang="ru-RU" sz="1500" dirty="0">
                          <a:latin typeface="Arial Narrow" pitchFamily="34" charset="0"/>
                        </a:rPr>
                        <a:t> А.И. </a:t>
                      </a:r>
                    </a:p>
                    <a:p>
                      <a:r>
                        <a:rPr lang="ru-RU" sz="1500" dirty="0" err="1">
                          <a:latin typeface="Arial Narrow" pitchFamily="34" charset="0"/>
                        </a:rPr>
                        <a:t>Еньшина</a:t>
                      </a:r>
                      <a:r>
                        <a:rPr lang="ru-RU" sz="1500" dirty="0">
                          <a:latin typeface="Arial Narrow" pitchFamily="34" charset="0"/>
                        </a:rPr>
                        <a:t> Н.А. </a:t>
                      </a:r>
                    </a:p>
                    <a:p>
                      <a:r>
                        <a:rPr lang="ru-RU" sz="1500" dirty="0">
                          <a:latin typeface="Arial Narrow" pitchFamily="34" charset="0"/>
                        </a:rPr>
                        <a:t>Кулиш В.В. </a:t>
                      </a:r>
                    </a:p>
                    <a:p>
                      <a:r>
                        <a:rPr lang="ru-RU" sz="1500" dirty="0">
                          <a:latin typeface="Arial Narrow" pitchFamily="34" charset="0"/>
                        </a:rPr>
                        <a:t>Дронов С.В. </a:t>
                      </a:r>
                    </a:p>
                    <a:p>
                      <a:r>
                        <a:rPr lang="ru-RU" sz="1500" dirty="0" err="1">
                          <a:latin typeface="Arial Narrow" pitchFamily="34" charset="0"/>
                        </a:rPr>
                        <a:t>Вейн</a:t>
                      </a:r>
                      <a:r>
                        <a:rPr lang="ru-RU" sz="1500" dirty="0">
                          <a:latin typeface="Arial Narrow" pitchFamily="34" charset="0"/>
                        </a:rPr>
                        <a:t> Д.К.</a:t>
                      </a:r>
                    </a:p>
                    <a:p>
                      <a:r>
                        <a:rPr lang="ru-RU" sz="1500" dirty="0" err="1">
                          <a:latin typeface="Arial Narrow" pitchFamily="34" charset="0"/>
                        </a:rPr>
                        <a:t>Коньшин</a:t>
                      </a:r>
                      <a:r>
                        <a:rPr lang="ru-RU" sz="1500" dirty="0">
                          <a:latin typeface="Arial Narrow" pitchFamily="34" charset="0"/>
                        </a:rPr>
                        <a:t> В.В. </a:t>
                      </a:r>
                    </a:p>
                    <a:p>
                      <a:r>
                        <a:rPr lang="ru-RU" sz="1500" dirty="0">
                          <a:latin typeface="Arial Narrow" pitchFamily="34" charset="0"/>
                        </a:rPr>
                        <a:t>Балакина  Е.И.</a:t>
                      </a:r>
                    </a:p>
                    <a:p>
                      <a:r>
                        <a:rPr lang="ru-RU" sz="1500" dirty="0">
                          <a:latin typeface="Arial Narrow" pitchFamily="34" charset="0"/>
                        </a:rPr>
                        <a:t>Насонов  А.Д. </a:t>
                      </a:r>
                    </a:p>
                    <a:p>
                      <a:r>
                        <a:rPr lang="ru-RU" sz="1500" dirty="0">
                          <a:latin typeface="Arial Narrow" pitchFamily="34" charset="0"/>
                        </a:rPr>
                        <a:t>Исаев В.А.</a:t>
                      </a:r>
                    </a:p>
                    <a:p>
                      <a:endParaRPr lang="ru-RU" sz="1500" dirty="0">
                        <a:latin typeface="Arial Narrow"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Максимова  С.Г.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err="1">
                          <a:solidFill>
                            <a:schemeClr val="dk1"/>
                          </a:solidFill>
                          <a:latin typeface="Arial Narrow" pitchFamily="34" charset="0"/>
                          <a:ea typeface="+mn-ea"/>
                          <a:cs typeface="+mn-cs"/>
                        </a:rPr>
                        <a:t>Шамарина</a:t>
                      </a:r>
                      <a:r>
                        <a:rPr kumimoji="0" lang="ru-RU" sz="1500" b="0" kern="1200" dirty="0">
                          <a:solidFill>
                            <a:schemeClr val="dk1"/>
                          </a:solidFill>
                          <a:latin typeface="Arial Narrow" pitchFamily="34" charset="0"/>
                          <a:ea typeface="+mn-ea"/>
                          <a:cs typeface="+mn-cs"/>
                        </a:rPr>
                        <a:t>  Е.В.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Исаев  В.В.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err="1">
                          <a:solidFill>
                            <a:schemeClr val="dk1"/>
                          </a:solidFill>
                          <a:latin typeface="Arial Narrow" pitchFamily="34" charset="0"/>
                          <a:ea typeface="+mn-ea"/>
                          <a:cs typeface="+mn-cs"/>
                        </a:rPr>
                        <a:t>Швецова</a:t>
                      </a:r>
                      <a:r>
                        <a:rPr kumimoji="0" lang="ru-RU" sz="1500" b="0" kern="1200" dirty="0">
                          <a:solidFill>
                            <a:schemeClr val="dk1"/>
                          </a:solidFill>
                          <a:latin typeface="Arial Narrow" pitchFamily="34" charset="0"/>
                          <a:ea typeface="+mn-ea"/>
                          <a:cs typeface="+mn-cs"/>
                        </a:rPr>
                        <a:t>  Л.В.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Косых  Е.А.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Парфенова Г.Л.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err="1">
                          <a:solidFill>
                            <a:schemeClr val="dk1"/>
                          </a:solidFill>
                          <a:latin typeface="Arial Narrow" pitchFamily="34" charset="0"/>
                          <a:ea typeface="+mn-ea"/>
                          <a:cs typeface="+mn-cs"/>
                        </a:rPr>
                        <a:t>Кислицин</a:t>
                      </a:r>
                      <a:r>
                        <a:rPr kumimoji="0" lang="ru-RU" sz="1500" b="0" kern="1200" dirty="0">
                          <a:solidFill>
                            <a:schemeClr val="dk1"/>
                          </a:solidFill>
                          <a:latin typeface="Arial Narrow" pitchFamily="34" charset="0"/>
                          <a:ea typeface="+mn-ea"/>
                          <a:cs typeface="+mn-cs"/>
                        </a:rPr>
                        <a:t> А.В.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err="1">
                          <a:solidFill>
                            <a:schemeClr val="dk1"/>
                          </a:solidFill>
                          <a:latin typeface="Arial Narrow" pitchFamily="34" charset="0"/>
                          <a:ea typeface="+mn-ea"/>
                          <a:cs typeface="+mn-cs"/>
                        </a:rPr>
                        <a:t>Вопилова</a:t>
                      </a:r>
                      <a:r>
                        <a:rPr kumimoji="0" lang="ru-RU" sz="1500" b="0" kern="1200" dirty="0">
                          <a:solidFill>
                            <a:schemeClr val="dk1"/>
                          </a:solidFill>
                          <a:latin typeface="Arial Narrow" pitchFamily="34" charset="0"/>
                          <a:ea typeface="+mn-ea"/>
                          <a:cs typeface="+mn-cs"/>
                        </a:rPr>
                        <a:t> А.В..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Абакумова Е.В.</a:t>
                      </a:r>
                      <a:endParaRPr lang="ru-RU" sz="1500" b="0" dirty="0">
                        <a:latin typeface="Arial Narrow" pitchFamily="34" charset="0"/>
                      </a:endParaRPr>
                    </a:p>
                  </a:txBody>
                  <a:tcPr/>
                </a:tc>
                <a:tc>
                  <a:txBody>
                    <a:bodyPr/>
                    <a:lstStyle/>
                    <a:p>
                      <a:r>
                        <a:rPr lang="ru-RU" sz="1500" dirty="0">
                          <a:latin typeface="Arial Narrow" pitchFamily="34" charset="0"/>
                        </a:rPr>
                        <a:t>Черепанова М.И.</a:t>
                      </a:r>
                    </a:p>
                    <a:p>
                      <a:r>
                        <a:rPr lang="ru-RU" sz="1500" dirty="0" err="1">
                          <a:latin typeface="Arial Narrow" pitchFamily="34" charset="0"/>
                        </a:rPr>
                        <a:t>Шамарина</a:t>
                      </a:r>
                      <a:r>
                        <a:rPr lang="ru-RU" sz="1500" dirty="0">
                          <a:latin typeface="Arial Narrow" pitchFamily="34" charset="0"/>
                        </a:rPr>
                        <a:t> Е.В.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Исаев  В.В.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500" dirty="0">
                          <a:latin typeface="Arial Narrow" pitchFamily="34" charset="0"/>
                        </a:rPr>
                        <a:t>Широков 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500" dirty="0" err="1">
                          <a:latin typeface="Arial Narrow" pitchFamily="34" charset="0"/>
                        </a:rPr>
                        <a:t>Скурыдин</a:t>
                      </a:r>
                      <a:r>
                        <a:rPr lang="ru-RU" sz="1500" dirty="0">
                          <a:latin typeface="Arial Narrow" pitchFamily="34" charset="0"/>
                        </a:rPr>
                        <a:t> Ю.Г.</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500" dirty="0">
                          <a:latin typeface="Arial Narrow" pitchFamily="34" charset="0"/>
                        </a:rPr>
                        <a:t>Островских И.Н.</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500" dirty="0" err="1">
                          <a:latin typeface="Arial Narrow" pitchFamily="34" charset="0"/>
                        </a:rPr>
                        <a:t>Вопилова</a:t>
                      </a:r>
                      <a:r>
                        <a:rPr lang="ru-RU" sz="1500" dirty="0">
                          <a:latin typeface="Arial Narrow" pitchFamily="34" charset="0"/>
                        </a:rPr>
                        <a:t> А.В.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500" dirty="0">
                          <a:latin typeface="Arial Narrow" pitchFamily="34" charset="0"/>
                        </a:rPr>
                        <a:t>Абакумова Е.в.</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500" dirty="0">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kern="1200" dirty="0">
                        <a:solidFill>
                          <a:schemeClr val="dk1"/>
                        </a:solidFill>
                        <a:latin typeface="Arial Narrow" pitchFamily="34" charset="0"/>
                        <a:ea typeface="+mn-ea"/>
                        <a:cs typeface="+mn-cs"/>
                      </a:endParaRPr>
                    </a:p>
                    <a:p>
                      <a:endParaRPr lang="ru-RU" sz="1500" dirty="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500" b="0" kern="1200" dirty="0">
                        <a:solidFill>
                          <a:schemeClr val="dk1"/>
                        </a:solidFill>
                        <a:latin typeface="Arial Narrow"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500" kern="1200" dirty="0">
                        <a:solidFill>
                          <a:schemeClr val="dk1"/>
                        </a:solidFill>
                        <a:latin typeface="Arial Narrow"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500" kern="1200" dirty="0">
                        <a:solidFill>
                          <a:schemeClr val="dk1"/>
                        </a:solidFill>
                        <a:latin typeface="Arial Narrow"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500" kern="1200" dirty="0">
                        <a:solidFill>
                          <a:schemeClr val="dk1"/>
                        </a:solidFill>
                        <a:latin typeface="Arial Narrow"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500" kern="1200" dirty="0">
                        <a:solidFill>
                          <a:schemeClr val="dk1"/>
                        </a:solidFill>
                        <a:latin typeface="Arial Narrow" pitchFamily="34" charset="0"/>
                        <a:ea typeface="+mn-ea"/>
                        <a:cs typeface="+mn-cs"/>
                      </a:endParaRPr>
                    </a:p>
                    <a:p>
                      <a:endParaRPr lang="ru-RU" sz="1500" dirty="0">
                        <a:latin typeface="Arial Narrow" pitchFamily="34" charset="0"/>
                      </a:endParaRPr>
                    </a:p>
                    <a:p>
                      <a:endParaRPr lang="ru-RU" sz="1500" dirty="0">
                        <a:latin typeface="Arial Narrow" pitchFamily="34" charset="0"/>
                      </a:endParaRPr>
                    </a:p>
                    <a:p>
                      <a:endParaRPr lang="ru-RU" sz="1500" dirty="0">
                        <a:latin typeface="Arial Narrow" pitchFamily="34" charset="0"/>
                      </a:endParaRPr>
                    </a:p>
                  </a:txBody>
                  <a:tcPr/>
                </a:tc>
                <a:tc>
                  <a:txBody>
                    <a:bodyPr/>
                    <a:lstStyle/>
                    <a:p>
                      <a:r>
                        <a:rPr lang="ru-RU" sz="1500" dirty="0">
                          <a:latin typeface="Arial Narrow" pitchFamily="34" charset="0"/>
                        </a:rPr>
                        <a:t>Кулиш В.В.</a:t>
                      </a:r>
                    </a:p>
                    <a:p>
                      <a:r>
                        <a:rPr lang="ru-RU" sz="1500" dirty="0" err="1">
                          <a:latin typeface="Arial Narrow" pitchFamily="34" charset="0"/>
                        </a:rPr>
                        <a:t>Труевцева</a:t>
                      </a:r>
                      <a:r>
                        <a:rPr lang="ru-RU" sz="1500" dirty="0">
                          <a:latin typeface="Arial Narrow" pitchFamily="34" charset="0"/>
                        </a:rPr>
                        <a:t> О.Н.</a:t>
                      </a:r>
                    </a:p>
                    <a:p>
                      <a:r>
                        <a:rPr lang="ru-RU" sz="1500" dirty="0">
                          <a:latin typeface="Arial Narrow" pitchFamily="34" charset="0"/>
                        </a:rPr>
                        <a:t>Усик Н.А.</a:t>
                      </a:r>
                    </a:p>
                    <a:p>
                      <a:r>
                        <a:rPr lang="ru-RU" sz="1500" dirty="0">
                          <a:latin typeface="Arial Narrow" pitchFamily="34" charset="0"/>
                        </a:rPr>
                        <a:t>Горлова Н.Н.</a:t>
                      </a:r>
                    </a:p>
                    <a:p>
                      <a:r>
                        <a:rPr lang="ru-RU" sz="1500" dirty="0">
                          <a:latin typeface="Arial Narrow" pitchFamily="34" charset="0"/>
                        </a:rPr>
                        <a:t>Островских И.Н.</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500" dirty="0">
                          <a:latin typeface="Arial Narrow" pitchFamily="34" charset="0"/>
                          <a:ea typeface="Times New Roman"/>
                          <a:cs typeface="Times New Roman"/>
                        </a:rPr>
                        <a:t>Никифоров </a:t>
                      </a:r>
                      <a:r>
                        <a:rPr lang="ru-RU" sz="1500" dirty="0">
                          <a:latin typeface="Arial Narrow" pitchFamily="34" charset="0"/>
                          <a:ea typeface="Batang"/>
                        </a:rPr>
                        <a:t>А. 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kern="1200" dirty="0">
                          <a:solidFill>
                            <a:schemeClr val="dk1"/>
                          </a:solidFill>
                          <a:latin typeface="Arial Narrow" pitchFamily="34" charset="0"/>
                          <a:ea typeface="+mn-ea"/>
                          <a:cs typeface="+mn-cs"/>
                        </a:rPr>
                        <a:t>Абакумова Е.В</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500" b="0" dirty="0">
                        <a:latin typeface="Arial Narrow" pitchFamily="34" charset="0"/>
                      </a:endParaRPr>
                    </a:p>
                    <a:p>
                      <a:endParaRPr lang="ru-RU" sz="1500" dirty="0">
                        <a:latin typeface="Arial Narrow" pitchFamily="34" charset="0"/>
                      </a:endParaRPr>
                    </a:p>
                    <a:p>
                      <a:endParaRPr lang="ru-RU" sz="1500" dirty="0">
                        <a:latin typeface="Arial Narrow" pitchFamily="34" charset="0"/>
                      </a:endParaRPr>
                    </a:p>
                  </a:txBody>
                  <a:tcPr/>
                </a:tc>
                <a:extLst>
                  <a:ext uri="{0D108BD9-81ED-4DB2-BD59-A6C34878D82A}">
                    <a16:rowId xmlns="" xmlns:a16="http://schemas.microsoft.com/office/drawing/2014/main" val="10001"/>
                  </a:ext>
                </a:extLst>
              </a:tr>
            </a:tbl>
          </a:graphicData>
        </a:graphic>
      </p:graphicFrame>
      <p:pic>
        <p:nvPicPr>
          <p:cNvPr id="44034" name="Picture 2" descr="F:\НОУ\Новые фото для Видео Армине\DSC01392.JPG"/>
          <p:cNvPicPr>
            <a:picLocks noChangeAspect="1" noChangeArrowheads="1"/>
          </p:cNvPicPr>
          <p:nvPr/>
        </p:nvPicPr>
        <p:blipFill>
          <a:blip r:embed="rId2" cstate="print"/>
          <a:srcRect/>
          <a:stretch>
            <a:fillRect/>
          </a:stretch>
        </p:blipFill>
        <p:spPr bwMode="auto">
          <a:xfrm>
            <a:off x="3733800" y="4724400"/>
            <a:ext cx="1447800" cy="1703830"/>
          </a:xfrm>
          <a:prstGeom prst="rect">
            <a:avLst/>
          </a:prstGeom>
          <a:noFill/>
        </p:spPr>
      </p:pic>
      <p:pic>
        <p:nvPicPr>
          <p:cNvPr id="8" name="Рисунок 7" descr="F:\НОУ\НОУ 2014-2015\Фото для КУзиной\SNC15478 (1).JPG"/>
          <p:cNvPicPr/>
          <p:nvPr/>
        </p:nvPicPr>
        <p:blipFill>
          <a:blip r:embed="rId3" cstate="print"/>
          <a:srcRect/>
          <a:stretch>
            <a:fillRect/>
          </a:stretch>
        </p:blipFill>
        <p:spPr bwMode="auto">
          <a:xfrm>
            <a:off x="7239000" y="4572000"/>
            <a:ext cx="1727200" cy="1695450"/>
          </a:xfrm>
          <a:prstGeom prst="rect">
            <a:avLst/>
          </a:prstGeom>
          <a:noFill/>
          <a:ln w="9525">
            <a:noFill/>
            <a:miter lim="800000"/>
            <a:headEnd/>
            <a:tailEnd/>
          </a:ln>
        </p:spPr>
      </p:pic>
      <p:pic>
        <p:nvPicPr>
          <p:cNvPr id="9" name="Рисунок 8" descr="F:\НОУ\НОУ 2014-2015\фото Музейная ночь\Фото_ буклет_Музейная ночь\DSC_0164.JPG"/>
          <p:cNvPicPr/>
          <p:nvPr/>
        </p:nvPicPr>
        <p:blipFill>
          <a:blip r:embed="rId4" cstate="print"/>
          <a:srcRect/>
          <a:stretch>
            <a:fillRect/>
          </a:stretch>
        </p:blipFill>
        <p:spPr bwMode="auto">
          <a:xfrm>
            <a:off x="381000" y="4343400"/>
            <a:ext cx="1676400" cy="2133600"/>
          </a:xfrm>
          <a:prstGeom prst="rect">
            <a:avLst/>
          </a:prstGeom>
          <a:noFill/>
          <a:ln w="9525">
            <a:noFill/>
            <a:miter lim="800000"/>
            <a:headEnd/>
            <a:tailEnd/>
          </a:ln>
        </p:spPr>
      </p:pic>
      <p:pic>
        <p:nvPicPr>
          <p:cNvPr id="10" name="Picture 2" descr="C:\Documents and Settings\User\Рабочий стол\НОУ\МЦ СИД\фото семинара\getImage (20).jpg"/>
          <p:cNvPicPr>
            <a:picLocks noChangeAspect="1" noChangeArrowheads="1"/>
          </p:cNvPicPr>
          <p:nvPr/>
        </p:nvPicPr>
        <p:blipFill>
          <a:blip r:embed="rId5" cstate="print"/>
          <a:srcRect/>
          <a:stretch>
            <a:fillRect/>
          </a:stretch>
        </p:blipFill>
        <p:spPr bwMode="auto">
          <a:xfrm>
            <a:off x="5486400" y="4495800"/>
            <a:ext cx="1648918" cy="1905000"/>
          </a:xfrm>
          <a:prstGeom prst="rect">
            <a:avLst/>
          </a:prstGeom>
          <a:noFill/>
        </p:spPr>
      </p:pic>
      <p:pic>
        <p:nvPicPr>
          <p:cNvPr id="11" name="Picture 3" descr="C:\Documents and Settings\User\Рабочий стол\НОУ\МЦ СИД\фото семинара\getImage (21).jpg"/>
          <p:cNvPicPr>
            <a:picLocks noChangeAspect="1" noChangeArrowheads="1"/>
          </p:cNvPicPr>
          <p:nvPr/>
        </p:nvPicPr>
        <p:blipFill>
          <a:blip r:embed="rId6" cstate="print"/>
          <a:srcRect/>
          <a:stretch>
            <a:fillRect/>
          </a:stretch>
        </p:blipFill>
        <p:spPr bwMode="auto">
          <a:xfrm>
            <a:off x="2133600" y="4648200"/>
            <a:ext cx="1371600" cy="1814945"/>
          </a:xfrm>
          <a:prstGeom prst="rect">
            <a:avLst/>
          </a:prstGeom>
          <a:noFill/>
        </p:spPr>
      </p:pic>
      <p:pic>
        <p:nvPicPr>
          <p:cNvPr id="12" name="Рисунок 11" descr="F:\НОУ\НОУ 2014-2015\Фото для КУзиной\SNC15478 (1).JPG"/>
          <p:cNvPicPr/>
          <p:nvPr/>
        </p:nvPicPr>
        <p:blipFill>
          <a:blip r:embed="rId3" cstate="print"/>
          <a:srcRect/>
          <a:stretch>
            <a:fillRect/>
          </a:stretch>
        </p:blipFill>
        <p:spPr bwMode="auto">
          <a:xfrm>
            <a:off x="7416800" y="4572000"/>
            <a:ext cx="1727200" cy="16954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normAutofit/>
          </a:bodyPr>
          <a:lstStyle/>
          <a:p>
            <a:pPr algn="ctr"/>
            <a:r>
              <a:rPr lang="ru-RU" sz="2500" b="1" dirty="0">
                <a:latin typeface="Arial Narrow" pitchFamily="34" charset="0"/>
              </a:rPr>
              <a:t>Муниципальный формат содружества трех «У»: </a:t>
            </a:r>
            <a:br>
              <a:rPr lang="ru-RU" sz="2500" b="1" dirty="0">
                <a:latin typeface="Arial Narrow" pitchFamily="34" charset="0"/>
              </a:rPr>
            </a:br>
            <a:r>
              <a:rPr lang="ru-RU" sz="2500" b="1" dirty="0">
                <a:latin typeface="Arial Narrow" pitchFamily="34" charset="0"/>
              </a:rPr>
              <a:t>«Ученик, Учитель, Ученый» - «</a:t>
            </a:r>
            <a:r>
              <a:rPr lang="ru-RU" sz="2500" b="1" dirty="0" err="1">
                <a:latin typeface="Arial Narrow" pitchFamily="34" charset="0"/>
              </a:rPr>
              <a:t>ТриУмф</a:t>
            </a:r>
            <a:r>
              <a:rPr lang="ru-RU" sz="2500" b="1" dirty="0">
                <a:latin typeface="Arial Narrow" pitchFamily="34" charset="0"/>
              </a:rPr>
              <a:t>». </a:t>
            </a:r>
          </a:p>
        </p:txBody>
      </p:sp>
      <p:pic>
        <p:nvPicPr>
          <p:cNvPr id="5" name="Picture 2" descr="C:\Documents and Settings\User\Рабочий стол\НОУ\НОУ 2014-2015\фото Музейная ночь\Фото_ буклет_Музейная ночь\DSC_0147.JPG"/>
          <p:cNvPicPr>
            <a:picLocks noGrp="1" noChangeAspect="1" noChangeArrowheads="1"/>
          </p:cNvPicPr>
          <p:nvPr>
            <p:ph sz="half" idx="1"/>
          </p:nvPr>
        </p:nvPicPr>
        <p:blipFill>
          <a:blip r:embed="rId2" cstate="print"/>
          <a:srcRect/>
          <a:stretch>
            <a:fillRect/>
          </a:stretch>
        </p:blipFill>
        <p:spPr bwMode="auto">
          <a:xfrm>
            <a:off x="5410200" y="4267200"/>
            <a:ext cx="1834137" cy="1676400"/>
          </a:xfrm>
          <a:prstGeom prst="rect">
            <a:avLst/>
          </a:prstGeom>
          <a:noFill/>
        </p:spPr>
      </p:pic>
      <p:pic>
        <p:nvPicPr>
          <p:cNvPr id="6" name="Picture 3" descr="C:\Documents and Settings\User\Рабочий стол\конференции 2015\конференция 10.12.15\Работа_у_стендовартемьева_7.JPG"/>
          <p:cNvPicPr>
            <a:picLocks noGrp="1" noChangeAspect="1" noChangeArrowheads="1"/>
          </p:cNvPicPr>
          <p:nvPr>
            <p:ph sz="half" idx="2"/>
          </p:nvPr>
        </p:nvPicPr>
        <p:blipFill>
          <a:blip r:embed="rId3" cstate="print"/>
          <a:srcRect/>
          <a:stretch>
            <a:fillRect/>
          </a:stretch>
        </p:blipFill>
        <p:spPr bwMode="auto">
          <a:xfrm>
            <a:off x="2667000" y="1981200"/>
            <a:ext cx="3149600" cy="2133600"/>
          </a:xfrm>
          <a:prstGeom prst="rect">
            <a:avLst/>
          </a:prstGeom>
          <a:noFill/>
        </p:spPr>
      </p:pic>
      <p:pic>
        <p:nvPicPr>
          <p:cNvPr id="8" name="Picture 3" descr="C:\Documents and Settings\User\Рабочий стол\НОУ\НОУ 2014-2015\фото Музейная ночь\Наумова Вика _Музейная ночь\DSC_0163.JPG"/>
          <p:cNvPicPr>
            <a:picLocks noChangeAspect="1" noChangeArrowheads="1"/>
          </p:cNvPicPr>
          <p:nvPr/>
        </p:nvPicPr>
        <p:blipFill>
          <a:blip r:embed="rId4" cstate="print"/>
          <a:srcRect/>
          <a:stretch>
            <a:fillRect/>
          </a:stretch>
        </p:blipFill>
        <p:spPr bwMode="auto">
          <a:xfrm>
            <a:off x="609600" y="3810000"/>
            <a:ext cx="1828800" cy="2057400"/>
          </a:xfrm>
          <a:prstGeom prst="rect">
            <a:avLst/>
          </a:prstGeom>
          <a:noFill/>
        </p:spPr>
      </p:pic>
      <p:pic>
        <p:nvPicPr>
          <p:cNvPr id="9" name="Picture 2" descr="G:\Мои_фото\Фото и статьи  для АКЦИТР\1605-11.jpg"/>
          <p:cNvPicPr>
            <a:picLocks noChangeAspect="1" noChangeArrowheads="1"/>
          </p:cNvPicPr>
          <p:nvPr/>
        </p:nvPicPr>
        <p:blipFill>
          <a:blip r:embed="rId5" cstate="print"/>
          <a:srcRect/>
          <a:stretch>
            <a:fillRect/>
          </a:stretch>
        </p:blipFill>
        <p:spPr bwMode="auto">
          <a:xfrm>
            <a:off x="6019800" y="1981200"/>
            <a:ext cx="2895600" cy="1981200"/>
          </a:xfrm>
          <a:prstGeom prst="rect">
            <a:avLst/>
          </a:prstGeom>
          <a:noFill/>
        </p:spPr>
      </p:pic>
      <p:pic>
        <p:nvPicPr>
          <p:cNvPr id="10" name="Picture 3"/>
          <p:cNvPicPr>
            <a:picLocks noChangeAspect="1" noChangeArrowheads="1"/>
          </p:cNvPicPr>
          <p:nvPr/>
        </p:nvPicPr>
        <p:blipFill>
          <a:blip r:embed="rId6" cstate="print"/>
          <a:srcRect/>
          <a:stretch>
            <a:fillRect/>
          </a:stretch>
        </p:blipFill>
        <p:spPr bwMode="auto">
          <a:xfrm>
            <a:off x="304800" y="1981200"/>
            <a:ext cx="2286000" cy="1714500"/>
          </a:xfrm>
          <a:prstGeom prst="rect">
            <a:avLst/>
          </a:prstGeom>
          <a:noFill/>
          <a:ln w="9525">
            <a:noFill/>
            <a:miter lim="800000"/>
            <a:headEnd/>
            <a:tailEnd/>
          </a:ln>
          <a:effectLst/>
        </p:spPr>
      </p:pic>
      <p:pic>
        <p:nvPicPr>
          <p:cNvPr id="11" name="Picture 2" descr="C:\Documents and Settings\User\Рабочий стол\НОУ\МЦ СИД\фото семинара\getImage (13).jpg"/>
          <p:cNvPicPr>
            <a:picLocks noChangeAspect="1" noChangeArrowheads="1"/>
          </p:cNvPicPr>
          <p:nvPr/>
        </p:nvPicPr>
        <p:blipFill>
          <a:blip r:embed="rId7" cstate="print"/>
          <a:srcRect/>
          <a:stretch>
            <a:fillRect/>
          </a:stretch>
        </p:blipFill>
        <p:spPr bwMode="auto">
          <a:xfrm>
            <a:off x="2743200" y="4191000"/>
            <a:ext cx="2286000" cy="1752600"/>
          </a:xfrm>
          <a:prstGeom prst="rect">
            <a:avLst/>
          </a:prstGeom>
          <a:noFill/>
        </p:spPr>
      </p:pic>
      <p:pic>
        <p:nvPicPr>
          <p:cNvPr id="12" name="Picture 7" descr="ПРИЕМКА ШКОЛЫ 2007 098"/>
          <p:cNvPicPr>
            <a:picLocks noChangeAspect="1" noChangeArrowheads="1"/>
          </p:cNvPicPr>
          <p:nvPr/>
        </p:nvPicPr>
        <p:blipFill>
          <a:blip r:embed="rId8" cstate="print"/>
          <a:srcRect/>
          <a:stretch>
            <a:fillRect/>
          </a:stretch>
        </p:blipFill>
        <p:spPr bwMode="auto">
          <a:xfrm>
            <a:off x="7467600" y="4191000"/>
            <a:ext cx="1285875" cy="1752600"/>
          </a:xfrm>
          <a:prstGeom prst="rect">
            <a:avLst/>
          </a:prstGeom>
          <a:noFill/>
          <a:ln w="9525">
            <a:noFill/>
            <a:miter lim="800000"/>
            <a:headEnd/>
            <a:tailEnd/>
          </a:ln>
        </p:spPr>
      </p:pic>
      <p:sp>
        <p:nvSpPr>
          <p:cNvPr id="13" name="TextBox 12"/>
          <p:cNvSpPr txBox="1"/>
          <p:nvPr/>
        </p:nvSpPr>
        <p:spPr>
          <a:xfrm>
            <a:off x="228600" y="6096000"/>
            <a:ext cx="8534400" cy="584775"/>
          </a:xfrm>
          <a:prstGeom prst="rect">
            <a:avLst/>
          </a:prstGeom>
          <a:noFill/>
        </p:spPr>
        <p:txBody>
          <a:bodyPr wrap="square" rtlCol="0">
            <a:spAutoFit/>
          </a:bodyPr>
          <a:lstStyle/>
          <a:p>
            <a:r>
              <a:rPr lang="ru-RU" sz="1600" b="1" dirty="0">
                <a:latin typeface="Arial Narrow" pitchFamily="34" charset="0"/>
              </a:rPr>
              <a:t>Образовательные области: </a:t>
            </a:r>
            <a:r>
              <a:rPr lang="ru-RU" sz="1600" dirty="0">
                <a:latin typeface="Arial Narrow" pitchFamily="34" charset="0"/>
              </a:rPr>
              <a:t>литература, филология, история, краеведение, этнография, </a:t>
            </a:r>
            <a:r>
              <a:rPr lang="ru-RU" sz="1600" dirty="0" err="1">
                <a:latin typeface="Arial Narrow" pitchFamily="34" charset="0"/>
              </a:rPr>
              <a:t>культурология</a:t>
            </a:r>
            <a:r>
              <a:rPr lang="ru-RU" sz="1600" dirty="0">
                <a:latin typeface="Arial Narrow" pitchFamily="34" charset="0"/>
              </a:rPr>
              <a:t>, социология, психология, биология, медицина, экология, география, математика,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0"/>
            <a:ext cx="8686800" cy="838200"/>
          </a:xfrm>
        </p:spPr>
        <p:txBody>
          <a:bodyPr>
            <a:normAutofit fontScale="90000"/>
          </a:bodyPr>
          <a:lstStyle/>
          <a:p>
            <a:pPr algn="ctr"/>
            <a:r>
              <a:rPr lang="ru-RU" sz="2500" b="1" dirty="0">
                <a:latin typeface="Arial Narrow" pitchFamily="34" charset="0"/>
              </a:rPr>
              <a:t>Формы сотрудничества:  лекторий «Актуальные вопросы науки и техники»</a:t>
            </a:r>
          </a:p>
        </p:txBody>
      </p:sp>
      <p:pic>
        <p:nvPicPr>
          <p:cNvPr id="1026" name="Picture 2" descr="C:\Documents and Settings\User\Рабочий стол\НОУ\МЦ СИД\Семинар Шипуново 09 10\фото семинара\0910- (11).JPG"/>
          <p:cNvPicPr>
            <a:picLocks noGrp="1" noChangeAspect="1" noChangeArrowheads="1"/>
          </p:cNvPicPr>
          <p:nvPr>
            <p:ph sz="half" idx="1"/>
          </p:nvPr>
        </p:nvPicPr>
        <p:blipFill>
          <a:blip r:embed="rId2" cstate="print"/>
          <a:srcRect/>
          <a:stretch>
            <a:fillRect/>
          </a:stretch>
        </p:blipFill>
        <p:spPr bwMode="auto">
          <a:xfrm>
            <a:off x="685800" y="1752600"/>
            <a:ext cx="3429000" cy="2267712"/>
          </a:xfrm>
          <a:prstGeom prst="rect">
            <a:avLst/>
          </a:prstGeom>
          <a:noFill/>
        </p:spPr>
      </p:pic>
      <p:pic>
        <p:nvPicPr>
          <p:cNvPr id="6" name="Picture 3" descr="C:\Documents and Settings\User\Рабочий стол\НОУ\НОУ 2014-2015\Село-2014\семинар\фото Контев.JPG"/>
          <p:cNvPicPr>
            <a:picLocks noGrp="1" noChangeAspect="1" noChangeArrowheads="1"/>
          </p:cNvPicPr>
          <p:nvPr>
            <p:ph sz="half" idx="2"/>
          </p:nvPr>
        </p:nvPicPr>
        <p:blipFill>
          <a:blip r:embed="rId3" cstate="print"/>
          <a:srcRect/>
          <a:stretch>
            <a:fillRect/>
          </a:stretch>
        </p:blipFill>
        <p:spPr bwMode="auto">
          <a:xfrm>
            <a:off x="4648200" y="1600200"/>
            <a:ext cx="3810000" cy="2536080"/>
          </a:xfrm>
          <a:prstGeom prst="rect">
            <a:avLst/>
          </a:prstGeom>
          <a:noFill/>
        </p:spPr>
      </p:pic>
      <p:pic>
        <p:nvPicPr>
          <p:cNvPr id="7" name="Picture 3" descr="C:\Documents and Settings\User\Рабочий стол\НОУ\МЦ СИД\Семинар Шипуново 09 10\фото семинара\Фото Шнейдер семинар\DSC08067.JPG"/>
          <p:cNvPicPr>
            <a:picLocks noChangeAspect="1" noChangeArrowheads="1"/>
          </p:cNvPicPr>
          <p:nvPr/>
        </p:nvPicPr>
        <p:blipFill>
          <a:blip r:embed="rId4" cstate="print"/>
          <a:srcRect/>
          <a:stretch>
            <a:fillRect/>
          </a:stretch>
        </p:blipFill>
        <p:spPr bwMode="auto">
          <a:xfrm>
            <a:off x="685800" y="4267200"/>
            <a:ext cx="2917568" cy="2209800"/>
          </a:xfrm>
          <a:prstGeom prst="rect">
            <a:avLst/>
          </a:prstGeom>
          <a:noFill/>
        </p:spPr>
      </p:pic>
      <p:pic>
        <p:nvPicPr>
          <p:cNvPr id="13314" name="Picture 2" descr="C:\Documents and Settings\User\Рабочий стол\НОУ\МЦ СИД\фото семинара\getImage (28).jpg"/>
          <p:cNvPicPr>
            <a:picLocks noChangeAspect="1" noChangeArrowheads="1"/>
          </p:cNvPicPr>
          <p:nvPr/>
        </p:nvPicPr>
        <p:blipFill>
          <a:blip r:embed="rId5" cstate="print"/>
          <a:srcRect/>
          <a:stretch>
            <a:fillRect/>
          </a:stretch>
        </p:blipFill>
        <p:spPr bwMode="auto">
          <a:xfrm>
            <a:off x="3810000" y="4495800"/>
            <a:ext cx="2438400" cy="1905000"/>
          </a:xfrm>
          <a:prstGeom prst="rect">
            <a:avLst/>
          </a:prstGeom>
          <a:noFill/>
        </p:spPr>
      </p:pic>
      <p:pic>
        <p:nvPicPr>
          <p:cNvPr id="8" name="Рисунок 7" descr="D:\Портфолио\Портфолио 2014\Лещева getImage.jpg"/>
          <p:cNvPicPr/>
          <p:nvPr/>
        </p:nvPicPr>
        <p:blipFill>
          <a:blip r:embed="rId6" cstate="print"/>
          <a:srcRect l="105" t="8" r="123"/>
          <a:stretch>
            <a:fillRect/>
          </a:stretch>
        </p:blipFill>
        <p:spPr bwMode="auto">
          <a:xfrm>
            <a:off x="6553200" y="4419600"/>
            <a:ext cx="2057400" cy="1981200"/>
          </a:xfrm>
          <a:prstGeom prst="rect">
            <a:avLst/>
          </a:prstGeom>
          <a:noFill/>
        </p:spPr>
      </p:pic>
      <p:pic>
        <p:nvPicPr>
          <p:cNvPr id="9" name="Picture 2" descr="C:\Documents and Settings\User\Рабочий стол\НОУ\МЦ СИД\Семинар Шипуново 09 10\фото семинара\0910- (11).JPG"/>
          <p:cNvPicPr>
            <a:picLocks noChangeAspect="1" noChangeArrowheads="1"/>
          </p:cNvPicPr>
          <p:nvPr/>
        </p:nvPicPr>
        <p:blipFill>
          <a:blip r:embed="rId2" cstate="print"/>
          <a:srcRect/>
          <a:stretch>
            <a:fillRect/>
          </a:stretch>
        </p:blipFill>
        <p:spPr bwMode="auto">
          <a:xfrm>
            <a:off x="838200" y="1905000"/>
            <a:ext cx="3429000" cy="22677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533400"/>
            <a:ext cx="7620000" cy="1198418"/>
          </a:xfrm>
        </p:spPr>
        <p:txBody>
          <a:bodyPr>
            <a:noAutofit/>
          </a:bodyPr>
          <a:lstStyle/>
          <a:p>
            <a:pPr algn="ctr"/>
            <a:r>
              <a:rPr lang="ru-RU" sz="2500" b="1" dirty="0">
                <a:latin typeface="Arial Narrow" pitchFamily="34" charset="0"/>
              </a:rPr>
              <a:t>Формы  сотрудничества: Семинар «Магия физики»</a:t>
            </a:r>
            <a:br>
              <a:rPr lang="ru-RU" sz="2500" b="1" dirty="0">
                <a:latin typeface="Arial Narrow" pitchFamily="34" charset="0"/>
              </a:rPr>
            </a:br>
            <a:r>
              <a:rPr lang="ru-RU" sz="2500" b="1" dirty="0" err="1">
                <a:latin typeface="Arial Narrow" pitchFamily="34" charset="0"/>
              </a:rPr>
              <a:t>кф-мн</a:t>
            </a:r>
            <a:r>
              <a:rPr lang="ru-RU" sz="2500" b="1" dirty="0">
                <a:latin typeface="Arial Narrow" pitchFamily="34" charset="0"/>
              </a:rPr>
              <a:t>  </a:t>
            </a:r>
            <a:r>
              <a:rPr lang="ru-RU" sz="2500" b="1" dirty="0" err="1">
                <a:latin typeface="Arial Narrow" pitchFamily="34" charset="0"/>
              </a:rPr>
              <a:t>АлтГПУ</a:t>
            </a:r>
            <a:r>
              <a:rPr lang="ru-RU" sz="2500" b="1" dirty="0">
                <a:latin typeface="Arial Narrow" pitchFamily="34" charset="0"/>
              </a:rPr>
              <a:t> Насонов  Алексей Дмитриевич</a:t>
            </a:r>
          </a:p>
        </p:txBody>
      </p:sp>
      <p:pic>
        <p:nvPicPr>
          <p:cNvPr id="3075" name="Picture 3"/>
          <p:cNvPicPr>
            <a:picLocks noGrp="1" noChangeAspect="1" noChangeArrowheads="1"/>
          </p:cNvPicPr>
          <p:nvPr>
            <p:ph sz="half" idx="1"/>
          </p:nvPr>
        </p:nvPicPr>
        <p:blipFill>
          <a:blip r:embed="rId2" cstate="print"/>
          <a:srcRect/>
          <a:stretch>
            <a:fillRect/>
          </a:stretch>
        </p:blipFill>
        <p:spPr bwMode="auto">
          <a:xfrm>
            <a:off x="457200" y="1981200"/>
            <a:ext cx="3581400" cy="3456105"/>
          </a:xfrm>
          <a:prstGeom prst="rect">
            <a:avLst/>
          </a:prstGeom>
          <a:noFill/>
          <a:ln w="9525">
            <a:noFill/>
            <a:miter lim="800000"/>
            <a:headEnd/>
            <a:tailEnd/>
          </a:ln>
          <a:effectLst/>
        </p:spPr>
      </p:pic>
      <p:pic>
        <p:nvPicPr>
          <p:cNvPr id="8" name="Picture 2" descr="C:\Documents and Settings\User\Рабочий стол\НОУ\фото _Насонов\P1020695.JPG"/>
          <p:cNvPicPr>
            <a:picLocks noChangeAspect="1" noChangeArrowheads="1"/>
          </p:cNvPicPr>
          <p:nvPr/>
        </p:nvPicPr>
        <p:blipFill>
          <a:blip r:embed="rId3" cstate="print"/>
          <a:srcRect/>
          <a:stretch>
            <a:fillRect/>
          </a:stretch>
        </p:blipFill>
        <p:spPr bwMode="auto">
          <a:xfrm>
            <a:off x="2895600" y="4078288"/>
            <a:ext cx="4417483" cy="2779712"/>
          </a:xfrm>
          <a:prstGeom prst="rect">
            <a:avLst/>
          </a:prstGeom>
          <a:noFill/>
        </p:spPr>
      </p:pic>
      <p:pic>
        <p:nvPicPr>
          <p:cNvPr id="10" name="Picture 2" descr="C:\Documents and Settings\User\Рабочий стол\НОУ\фото _Насонов\P1020693.JPG"/>
          <p:cNvPicPr>
            <a:picLocks noChangeAspect="1" noChangeArrowheads="1"/>
          </p:cNvPicPr>
          <p:nvPr/>
        </p:nvPicPr>
        <p:blipFill>
          <a:blip r:embed="rId4" cstate="print"/>
          <a:srcRect/>
          <a:stretch>
            <a:fillRect/>
          </a:stretch>
        </p:blipFill>
        <p:spPr bwMode="auto">
          <a:xfrm>
            <a:off x="4572000" y="1752600"/>
            <a:ext cx="4114800" cy="27241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09600"/>
            <a:ext cx="4495800" cy="838200"/>
          </a:xfrm>
        </p:spPr>
        <p:txBody>
          <a:bodyPr>
            <a:normAutofit fontScale="90000"/>
          </a:bodyPr>
          <a:lstStyle/>
          <a:p>
            <a:r>
              <a:rPr lang="ru-RU" sz="2800" b="1" dirty="0">
                <a:latin typeface="Arial Narrow" pitchFamily="34" charset="0"/>
              </a:rPr>
              <a:t>Формы сотрудничества:  летняя профильная смена </a:t>
            </a:r>
            <a:endParaRPr lang="ru-RU" sz="2800" dirty="0">
              <a:latin typeface="Arial Narrow" pitchFamily="34" charset="0"/>
            </a:endParaRPr>
          </a:p>
        </p:txBody>
      </p:sp>
      <p:pic>
        <p:nvPicPr>
          <p:cNvPr id="4098" name="Picture 2" descr="C:\Documents and Settings\User\Рабочий стол\НОУ\МЦ СИД\фото 2 смена\фото 2 день с Кулишкм\P1010653.JPG"/>
          <p:cNvPicPr>
            <a:picLocks noGrp="1" noChangeAspect="1" noChangeArrowheads="1"/>
          </p:cNvPicPr>
          <p:nvPr>
            <p:ph sz="half" idx="1"/>
          </p:nvPr>
        </p:nvPicPr>
        <p:blipFill>
          <a:blip r:embed="rId2" cstate="print"/>
          <a:srcRect/>
          <a:stretch>
            <a:fillRect/>
          </a:stretch>
        </p:blipFill>
        <p:spPr bwMode="auto">
          <a:xfrm>
            <a:off x="304800" y="4038600"/>
            <a:ext cx="4191000" cy="2514600"/>
          </a:xfrm>
          <a:prstGeom prst="rect">
            <a:avLst/>
          </a:prstGeom>
          <a:noFill/>
        </p:spPr>
      </p:pic>
      <p:pic>
        <p:nvPicPr>
          <p:cNvPr id="4099" name="Picture 3" descr="C:\Documents and Settings\User\Рабочий стол\НОУ\МЦ СИД\фото 2 смена\фото ШЮИ день 4\P1010664.JPG">
            <a:hlinkClick r:id="rId3" action="ppaction://hlinkfile"/>
          </p:cNvPr>
          <p:cNvPicPr>
            <a:picLocks noGrp="1" noChangeAspect="1" noChangeArrowheads="1"/>
          </p:cNvPicPr>
          <p:nvPr>
            <p:ph sz="half" idx="2"/>
          </p:nvPr>
        </p:nvPicPr>
        <p:blipFill>
          <a:blip r:embed="rId4" cstate="print"/>
          <a:srcRect/>
          <a:stretch>
            <a:fillRect/>
          </a:stretch>
        </p:blipFill>
        <p:spPr bwMode="auto">
          <a:xfrm>
            <a:off x="4648200" y="3581400"/>
            <a:ext cx="4267200" cy="3028950"/>
          </a:xfrm>
          <a:prstGeom prst="rect">
            <a:avLst/>
          </a:prstGeom>
          <a:noFill/>
        </p:spPr>
      </p:pic>
      <p:pic>
        <p:nvPicPr>
          <p:cNvPr id="10" name="Picture 3" descr="C:\Documents and Settings\User\Рабочий стол\НОУ\МЦ СИД\фото 2 смена\фото ШЮИ день 4\P1010674.JPG"/>
          <p:cNvPicPr>
            <a:picLocks noChangeAspect="1" noChangeArrowheads="1"/>
          </p:cNvPicPr>
          <p:nvPr/>
        </p:nvPicPr>
        <p:blipFill>
          <a:blip r:embed="rId5" cstate="print"/>
          <a:srcRect/>
          <a:stretch>
            <a:fillRect/>
          </a:stretch>
        </p:blipFill>
        <p:spPr bwMode="auto">
          <a:xfrm>
            <a:off x="4953000" y="838200"/>
            <a:ext cx="3886200" cy="2743200"/>
          </a:xfrm>
          <a:prstGeom prst="rect">
            <a:avLst/>
          </a:prstGeom>
          <a:noFill/>
        </p:spPr>
      </p:pic>
      <p:pic>
        <p:nvPicPr>
          <p:cNvPr id="11" name="Picture 2" descr="C:\Documents and Settings\User\Рабочий стол\НОУ\МЦ СИД\фото 2 смена\фото ШЮИ день 4\P1010670.JPG"/>
          <p:cNvPicPr>
            <a:picLocks noChangeAspect="1" noChangeArrowheads="1"/>
          </p:cNvPicPr>
          <p:nvPr/>
        </p:nvPicPr>
        <p:blipFill>
          <a:blip r:embed="rId6" cstate="print"/>
          <a:srcRect/>
          <a:stretch>
            <a:fillRect/>
          </a:stretch>
        </p:blipFill>
        <p:spPr bwMode="auto">
          <a:xfrm>
            <a:off x="228600" y="1371600"/>
            <a:ext cx="2743200" cy="2438400"/>
          </a:xfrm>
          <a:prstGeom prst="rect">
            <a:avLst/>
          </a:prstGeom>
          <a:noFill/>
        </p:spPr>
      </p:pic>
      <p:pic>
        <p:nvPicPr>
          <p:cNvPr id="8" name="Picture 2" descr="G:\Мои_фото\Алина Стома венок.jpg"/>
          <p:cNvPicPr>
            <a:picLocks noChangeAspect="1" noChangeArrowheads="1"/>
          </p:cNvPicPr>
          <p:nvPr/>
        </p:nvPicPr>
        <p:blipFill>
          <a:blip r:embed="rId7" cstate="print"/>
          <a:srcRect/>
          <a:stretch>
            <a:fillRect/>
          </a:stretch>
        </p:blipFill>
        <p:spPr bwMode="auto">
          <a:xfrm>
            <a:off x="3276600" y="1600200"/>
            <a:ext cx="1400175" cy="18859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Воздушный поток">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553</TotalTime>
  <Words>689</Words>
  <Application>Microsoft Office PowerPoint</Application>
  <PresentationFormat>Экран (4:3)</PresentationFormat>
  <Paragraphs>168</Paragraphs>
  <Slides>13</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13</vt:i4>
      </vt:variant>
    </vt:vector>
  </HeadingPairs>
  <TitlesOfParts>
    <vt:vector size="24" baseType="lpstr">
      <vt:lpstr>Arial</vt:lpstr>
      <vt:lpstr>Arial Narrow</vt:lpstr>
      <vt:lpstr>Batang</vt:lpstr>
      <vt:lpstr>Calibri</vt:lpstr>
      <vt:lpstr>Georgia</vt:lpstr>
      <vt:lpstr>Tahoma</vt:lpstr>
      <vt:lpstr>Times New Roman</vt:lpstr>
      <vt:lpstr>Trebuchet MS</vt:lpstr>
      <vt:lpstr>Wingdings 2</vt:lpstr>
      <vt:lpstr>Городская</vt:lpstr>
      <vt:lpstr>Воздушный поток</vt:lpstr>
      <vt:lpstr>Школьный коворкинг-центр проектно-исследовательской деятельности для обучающихся</vt:lpstr>
      <vt:lpstr>СОИСПОЛНИТЕЛИ ПРОЕКТА  ФГБОУ ВО «Алтайский государственный педагогический университет» (2014 г.) КГБУ ДО детский технопарк «Кванториум.22» (2012 г.) КГБУ ДО «Алтайский краевой экологический центр» (2022 г.) КГБУ ДО «Алтайский краевой центр детского отдыха, туризма и краеведения «Алтай» (2023 г.)</vt:lpstr>
      <vt:lpstr>    </vt:lpstr>
      <vt:lpstr>Презентация PowerPoint</vt:lpstr>
      <vt:lpstr>Очное консультирование (семинары ученых и методистов АКЦИТР)</vt:lpstr>
      <vt:lpstr>Муниципальный формат содружества трех «У»:  «Ученик, Учитель, Ученый» - «ТриУмф». </vt:lpstr>
      <vt:lpstr>Формы сотрудничества:  лекторий «Актуальные вопросы науки и техники»</vt:lpstr>
      <vt:lpstr>Формы  сотрудничества: Семинар «Магия физики» кф-мн  АлтГПУ Насонов  Алексей Дмитриевич</vt:lpstr>
      <vt:lpstr>Формы сотрудничества:  летняя профильная смена </vt:lpstr>
      <vt:lpstr>Расширение образовательного пространства членов  НОУ</vt:lpstr>
      <vt:lpstr>«Успех легко измерить. Это расстояние между тем, с чего вы начали, и вашим самым последним достижением»    (Майкл Корда)</vt:lpstr>
      <vt:lpstr>Мотивация к научной работе учащегося</vt:lpstr>
      <vt:lpstr>«Успех не приходит, к нему идут»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 межрегиональная научно практическая конференция имени В.К. Шалаева «От качества образования – к качеству жизни»  10.12.2015</dc:title>
  <dc:creator>Дронова Е.Н.</dc:creator>
  <cp:lastModifiedBy>Дронова Е.Н.</cp:lastModifiedBy>
  <cp:revision>91</cp:revision>
  <cp:lastPrinted>2024-02-14T07:27:47Z</cp:lastPrinted>
  <dcterms:modified xsi:type="dcterms:W3CDTF">2024-03-06T04:27:17Z</dcterms:modified>
</cp:coreProperties>
</file>