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3.jpg" ContentType="image/jpg"/>
  <Override PartName="/ppt/media/image4.jpg" ContentType="image/jpg"/>
  <Override PartName="/ppt/media/image6.jpg" ContentType="image/jpg"/>
  <Override PartName="/ppt/media/image7.jpg" ContentType="image/jpg"/>
  <Override PartName="/ppt/media/image8.jpg" ContentType="image/jpg"/>
  <Override PartName="/ppt/media/image9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7.jpg" ContentType="image/jpg"/>
  <Override PartName="/ppt/media/image18.jpg" ContentType="image/jpg"/>
  <Override PartName="/ppt/media/image19.jpg" ContentType="image/jpg"/>
  <Override PartName="/ppt/media/image20.jpg" ContentType="image/jpg"/>
  <Override PartName="/ppt/media/image21.jpg" ContentType="image/jpg"/>
  <Override PartName="/ppt/media/image22.jpg" ContentType="image/jpg"/>
  <Override PartName="/ppt/media/image23.jpg" ContentType="image/jpg"/>
  <Override PartName="/ppt/media/image24.jpg" ContentType="image/jpg"/>
  <Override PartName="/ppt/media/image25.jpg" ContentType="image/jpg"/>
  <Override PartName="/ppt/media/image26.jpg" ContentType="image/jpg"/>
  <Override PartName="/ppt/media/image27.jpg" ContentType="image/jpg"/>
  <Override PartName="/ppt/media/image28.jpg" ContentType="image/jpg"/>
  <Override PartName="/ppt/media/image29.jpg" ContentType="image/jpg"/>
  <Override PartName="/ppt/media/image30.jpg" ContentType="image/jpg"/>
  <Override PartName="/ppt/media/image31.jpg" ContentType="image/jpg"/>
  <Override PartName="/ppt/media/image32.jpg" ContentType="image/jpg"/>
  <Override PartName="/ppt/media/image33.jpg" ContentType="image/jpg"/>
  <Override PartName="/ppt/media/image34.jpg" ContentType="image/jpg"/>
  <Override PartName="/ppt/media/image35.jpg" ContentType="image/jpg"/>
  <Override PartName="/ppt/media/image36.jpg" ContentType="image/jpg"/>
  <Override PartName="/ppt/media/image37.jpg" ContentType="image/jpg"/>
  <Override PartName="/ppt/media/image38.jpg" ContentType="image/jpg"/>
  <Override PartName="/ppt/media/image39.jpg" ContentType="image/jpg"/>
  <Override PartName="/ppt/media/image40.jpg" ContentType="image/jpg"/>
  <Override PartName="/ppt/media/image41.jpg" ContentType="image/jpg"/>
  <Override PartName="/ppt/media/image42.jpg" ContentType="image/jpg"/>
  <Override PartName="/ppt/media/image44.jpg" ContentType="image/jpg"/>
  <Override PartName="/ppt/media/image45.jpg" ContentType="image/jpg"/>
  <Override PartName="/ppt/media/image46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90" y="2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4B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1">
                <a:solidFill>
                  <a:srgbClr val="2B4B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4B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rgbClr val="2B4B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20000"/>
                <a:lumOff val="80000"/>
              </a:schemeClr>
            </a:gs>
            <a:gs pos="36038">
              <a:srgbClr val="D8E4BD"/>
            </a:gs>
            <a:gs pos="74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7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9"/>
            <a:ext cx="12192000" cy="99060"/>
          </a:xfrm>
          <a:custGeom>
            <a:avLst/>
            <a:gdLst/>
            <a:ahLst/>
            <a:cxnLst/>
            <a:rect l="l" t="t" r="r" b="b"/>
            <a:pathLst>
              <a:path w="12192000" h="99060">
                <a:moveTo>
                  <a:pt x="12192000" y="0"/>
                </a:moveTo>
                <a:lnTo>
                  <a:pt x="0" y="0"/>
                </a:lnTo>
                <a:lnTo>
                  <a:pt x="0" y="99000"/>
                </a:lnTo>
                <a:lnTo>
                  <a:pt x="12192000" y="9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2449" y="6772424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550" y="85573"/>
                </a:moveTo>
                <a:lnTo>
                  <a:pt x="12179550" y="0"/>
                </a:lnTo>
                <a:lnTo>
                  <a:pt x="0" y="0"/>
                </a:lnTo>
                <a:lnTo>
                  <a:pt x="0" y="85573"/>
                </a:lnTo>
                <a:lnTo>
                  <a:pt x="12179550" y="85573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49478"/>
            <a:ext cx="2844800" cy="274955"/>
          </a:xfrm>
          <a:custGeom>
            <a:avLst/>
            <a:gdLst/>
            <a:ahLst/>
            <a:cxnLst/>
            <a:rect l="l" t="t" r="r" b="b"/>
            <a:pathLst>
              <a:path w="2844800" h="274955">
                <a:moveTo>
                  <a:pt x="2844800" y="50"/>
                </a:moveTo>
                <a:lnTo>
                  <a:pt x="2541016" y="50"/>
                </a:lnTo>
                <a:lnTo>
                  <a:pt x="0" y="0"/>
                </a:lnTo>
                <a:lnTo>
                  <a:pt x="0" y="274497"/>
                </a:lnTo>
                <a:lnTo>
                  <a:pt x="2541016" y="274497"/>
                </a:lnTo>
                <a:lnTo>
                  <a:pt x="2844800" y="5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397492" y="6596926"/>
            <a:ext cx="2794635" cy="261620"/>
          </a:xfrm>
          <a:custGeom>
            <a:avLst/>
            <a:gdLst/>
            <a:ahLst/>
            <a:cxnLst/>
            <a:rect l="l" t="t" r="r" b="b"/>
            <a:pathLst>
              <a:path w="2794634" h="261620">
                <a:moveTo>
                  <a:pt x="2794508" y="12"/>
                </a:moveTo>
                <a:lnTo>
                  <a:pt x="288937" y="12"/>
                </a:lnTo>
                <a:lnTo>
                  <a:pt x="0" y="261073"/>
                </a:lnTo>
                <a:lnTo>
                  <a:pt x="288925" y="261073"/>
                </a:lnTo>
                <a:lnTo>
                  <a:pt x="577837" y="261073"/>
                </a:lnTo>
                <a:lnTo>
                  <a:pt x="2794508" y="261073"/>
                </a:lnTo>
                <a:lnTo>
                  <a:pt x="2794508" y="12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06549" y="503681"/>
            <a:ext cx="7978901" cy="8356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2B4B8B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27786" y="1245565"/>
            <a:ext cx="10736427" cy="13798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1">
                <a:solidFill>
                  <a:srgbClr val="2B4B8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3/20/2024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g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5.jp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" y="30480"/>
            <a:ext cx="3183937" cy="30480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5534" y="970534"/>
            <a:ext cx="5304155" cy="14901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4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Антитеррористический центр ЮИ </a:t>
            </a:r>
            <a:r>
              <a:rPr lang="ru-RU" sz="2400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АлтГУ</a:t>
            </a:r>
            <a:r>
              <a:rPr lang="ru-RU" sz="24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Волонтерский отряд «</a:t>
            </a:r>
            <a:r>
              <a:rPr lang="ru-RU" sz="2400" spc="-5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Антиэкстремизм</a:t>
            </a:r>
            <a:r>
              <a:rPr lang="ru-RU" sz="240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43278" y="2743200"/>
            <a:ext cx="9687560" cy="173637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algn="ctr">
              <a:lnSpc>
                <a:spcPts val="4320"/>
              </a:lnSpc>
              <a:spcBef>
                <a:spcPts val="640"/>
              </a:spcBef>
              <a:tabLst>
                <a:tab pos="515620" algn="l"/>
              </a:tabLst>
            </a:pPr>
            <a:r>
              <a:rPr lang="ru-RU" sz="4000" b="1" i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МЕХАНИЗМЫ И СПОСОБЫ ВОВЛЕЧЕНИЯ МОЛОДЕЖИ В ДЕСТРУКТИВНЫЕ СООБЩЕСТВА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5093" y="4316333"/>
            <a:ext cx="2541667" cy="2541667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TextBox 6"/>
          <p:cNvSpPr txBox="1"/>
          <p:nvPr/>
        </p:nvSpPr>
        <p:spPr>
          <a:xfrm>
            <a:off x="914400" y="5562600"/>
            <a:ext cx="6127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презентации использовались материалы 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ГБУ ДО ЦППМСП Московского района, г. Санкт-Петербург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46682" y="403352"/>
            <a:ext cx="888365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" algn="ctr">
              <a:lnSpc>
                <a:spcPts val="3190"/>
              </a:lnSpc>
              <a:spcBef>
                <a:spcPts val="95"/>
              </a:spcBef>
            </a:pPr>
            <a:r>
              <a:rPr spc="-15" dirty="0">
                <a:solidFill>
                  <a:schemeClr val="tx1"/>
                </a:solidFill>
              </a:rPr>
              <a:t>Особенность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вовлечения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</a:p>
          <a:p>
            <a:pPr algn="ctr">
              <a:lnSpc>
                <a:spcPts val="3190"/>
              </a:lnSpc>
            </a:pPr>
            <a:r>
              <a:rPr spc="-15" dirty="0">
                <a:solidFill>
                  <a:schemeClr val="tx1"/>
                </a:solidFill>
              </a:rPr>
              <a:t>деструктивные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сетях</a:t>
            </a:r>
            <a:r>
              <a:rPr spc="10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04850" y="1650339"/>
            <a:ext cx="10097770" cy="386969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37160">
              <a:lnSpc>
                <a:spcPct val="100000"/>
              </a:lnSpc>
              <a:spcBef>
                <a:spcPts val="780"/>
              </a:spcBef>
            </a:pPr>
            <a:r>
              <a:rPr sz="2600" b="1" i="1" spc="-15" dirty="0">
                <a:latin typeface="Calibri"/>
                <a:cs typeface="Calibri"/>
              </a:rPr>
              <a:t>«Укороченный»</a:t>
            </a:r>
            <a:r>
              <a:rPr sz="2600" b="1" i="1" spc="-3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путь</a:t>
            </a:r>
            <a:r>
              <a:rPr sz="2600" i="1" spc="-5" dirty="0">
                <a:latin typeface="Calibri"/>
                <a:cs typeface="Calibri"/>
              </a:rPr>
              <a:t>.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ts val="2810"/>
              </a:lnSpc>
              <a:spcBef>
                <a:spcPts val="1040"/>
              </a:spcBef>
              <a:buAutoNum type="arabicPeriod"/>
              <a:tabLst>
                <a:tab pos="337820" algn="l"/>
              </a:tabLst>
            </a:pPr>
            <a:r>
              <a:rPr sz="2600" i="1" spc="-10" dirty="0">
                <a:latin typeface="Calibri"/>
                <a:cs typeface="Calibri"/>
              </a:rPr>
              <a:t>Объекты </a:t>
            </a:r>
            <a:r>
              <a:rPr sz="2600" i="1" spc="-5" dirty="0">
                <a:latin typeface="Calibri"/>
                <a:cs typeface="Calibri"/>
              </a:rPr>
              <a:t>вовлечения либо </a:t>
            </a:r>
            <a:r>
              <a:rPr sz="2600" i="1" dirty="0">
                <a:latin typeface="Calibri"/>
                <a:cs typeface="Calibri"/>
              </a:rPr>
              <a:t>сами </a:t>
            </a:r>
            <a:r>
              <a:rPr sz="2600" i="1" spc="-5" dirty="0">
                <a:latin typeface="Calibri"/>
                <a:cs typeface="Calibri"/>
              </a:rPr>
              <a:t>приходят </a:t>
            </a:r>
            <a:r>
              <a:rPr sz="2600" i="1" dirty="0">
                <a:latin typeface="Calibri"/>
                <a:cs typeface="Calibri"/>
              </a:rPr>
              <a:t>в данные сообщества на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основе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социально-психологических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установок</a:t>
            </a:r>
            <a:r>
              <a:rPr sz="2600" i="1" dirty="0">
                <a:latin typeface="Calibri"/>
                <a:cs typeface="Calibri"/>
              </a:rPr>
              <a:t> (мода,интересы,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ts val="2765"/>
              </a:lnSpc>
            </a:pPr>
            <a:r>
              <a:rPr sz="2600" i="1" spc="-5" dirty="0">
                <a:latin typeface="Calibri"/>
                <a:cs typeface="Calibri"/>
              </a:rPr>
              <a:t>проблемы).</a:t>
            </a:r>
            <a:endParaRPr sz="2600">
              <a:latin typeface="Calibri"/>
              <a:cs typeface="Calibri"/>
            </a:endParaRPr>
          </a:p>
          <a:p>
            <a:pPr marL="12700" marR="313690">
              <a:lnSpc>
                <a:spcPts val="2810"/>
              </a:lnSpc>
              <a:spcBef>
                <a:spcPts val="1045"/>
              </a:spcBef>
              <a:buAutoNum type="arabicPeriod" startAt="2"/>
              <a:tabLst>
                <a:tab pos="337820" algn="l"/>
              </a:tabLst>
            </a:pPr>
            <a:r>
              <a:rPr sz="2600" i="1" spc="-5" dirty="0">
                <a:latin typeface="Calibri"/>
                <a:cs typeface="Calibri"/>
              </a:rPr>
              <a:t>Оказываются </a:t>
            </a:r>
            <a:r>
              <a:rPr sz="2600" i="1" dirty="0">
                <a:latin typeface="Calibri"/>
                <a:cs typeface="Calibri"/>
              </a:rPr>
              <a:t>в зоне внимания кураторов сообществ, </a:t>
            </a:r>
            <a:r>
              <a:rPr sz="2600" i="1" spc="-5" dirty="0">
                <a:latin typeface="Calibri"/>
                <a:cs typeface="Calibri"/>
              </a:rPr>
              <a:t>благодаря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размещению на </a:t>
            </a:r>
            <a:r>
              <a:rPr sz="2600" i="1" spc="-5" dirty="0">
                <a:latin typeface="Calibri"/>
                <a:cs typeface="Calibri"/>
              </a:rPr>
              <a:t>своих </a:t>
            </a:r>
            <a:r>
              <a:rPr sz="2600" i="1" dirty="0">
                <a:latin typeface="Calibri"/>
                <a:cs typeface="Calibri"/>
              </a:rPr>
              <a:t>страницах </a:t>
            </a:r>
            <a:r>
              <a:rPr sz="2600" i="1" spc="-5" dirty="0">
                <a:latin typeface="Calibri"/>
                <a:cs typeface="Calibri"/>
              </a:rPr>
              <a:t>соответствующего контента </a:t>
            </a:r>
            <a:r>
              <a:rPr sz="2600" i="1" dirty="0">
                <a:latin typeface="Calibri"/>
                <a:cs typeface="Calibri"/>
              </a:rPr>
              <a:t> (цитаты,</a:t>
            </a:r>
            <a:r>
              <a:rPr sz="2600" i="1" spc="-4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мотиваторы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spc="5" dirty="0">
                <a:latin typeface="Calibri"/>
                <a:cs typeface="Calibri"/>
              </a:rPr>
              <a:t>др.).</a:t>
            </a:r>
            <a:endParaRPr sz="2600">
              <a:latin typeface="Calibri"/>
              <a:cs typeface="Calibri"/>
            </a:endParaRPr>
          </a:p>
          <a:p>
            <a:pPr marL="337185" indent="-325120">
              <a:lnSpc>
                <a:spcPct val="100000"/>
              </a:lnSpc>
              <a:spcBef>
                <a:spcPts val="640"/>
              </a:spcBef>
              <a:buAutoNum type="arabicPeriod" startAt="2"/>
              <a:tabLst>
                <a:tab pos="337820" algn="l"/>
              </a:tabLst>
            </a:pPr>
            <a:r>
              <a:rPr sz="2600" i="1" dirty="0">
                <a:latin typeface="Calibri"/>
                <a:cs typeface="Calibri"/>
              </a:rPr>
              <a:t>Приглашаются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данные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сообщества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друзьями.</a:t>
            </a:r>
            <a:endParaRPr sz="26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b="1" i="1" spc="-5" dirty="0">
                <a:latin typeface="Calibri"/>
                <a:cs typeface="Calibri"/>
              </a:rPr>
              <a:t>«Массовость»</a:t>
            </a:r>
            <a:r>
              <a:rPr sz="2600" b="1" i="1" spc="1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(процесс </a:t>
            </a:r>
            <a:r>
              <a:rPr sz="2600" i="1" dirty="0">
                <a:latin typeface="Calibri"/>
                <a:cs typeface="Calibri"/>
              </a:rPr>
              <a:t>обретает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«вирусный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характер»).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5857" y="384429"/>
            <a:ext cx="10068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Особенности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деструктивных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49960" y="1289971"/>
            <a:ext cx="9520555" cy="3870325"/>
          </a:xfrm>
          <a:prstGeom prst="rect">
            <a:avLst/>
          </a:prstGeom>
        </p:spPr>
        <p:txBody>
          <a:bodyPr vert="horz" wrap="square" lIns="0" tIns="99695" rIns="0" bIns="0" rtlCol="0">
            <a:spAutoFit/>
          </a:bodyPr>
          <a:lstStyle/>
          <a:p>
            <a:pPr marL="269240" indent="-257175" algn="just">
              <a:lnSpc>
                <a:spcPct val="100000"/>
              </a:lnSpc>
              <a:spcBef>
                <a:spcPts val="785"/>
              </a:spcBef>
              <a:buSzPct val="96153"/>
              <a:buAutoNum type="arabicPeriod"/>
              <a:tabLst>
                <a:tab pos="269875" algn="l"/>
              </a:tabLst>
            </a:pPr>
            <a:r>
              <a:rPr sz="2600" b="1" i="1" spc="-5" dirty="0">
                <a:latin typeface="Calibri"/>
                <a:cs typeface="Calibri"/>
              </a:rPr>
              <a:t>Большинство</a:t>
            </a:r>
            <a:r>
              <a:rPr sz="2600" b="1" i="1" spc="-4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групп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dirty="0">
                <a:latin typeface="Calibri"/>
                <a:cs typeface="Calibri"/>
              </a:rPr>
              <a:t>и</a:t>
            </a:r>
            <a:r>
              <a:rPr sz="2600" b="1" i="1" spc="1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движений</a:t>
            </a:r>
            <a:r>
              <a:rPr sz="2600" b="1" i="1" spc="-1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взаимосвязаны</a:t>
            </a:r>
            <a:endParaRPr sz="2600">
              <a:latin typeface="Calibri"/>
              <a:cs typeface="Calibri"/>
            </a:endParaRPr>
          </a:p>
          <a:p>
            <a:pPr marL="12700" marR="6350" algn="just">
              <a:lnSpc>
                <a:spcPts val="2810"/>
              </a:lnSpc>
              <a:spcBef>
                <a:spcPts val="1035"/>
              </a:spcBef>
            </a:pPr>
            <a:r>
              <a:rPr sz="2600" i="1" dirty="0">
                <a:latin typeface="Calibri"/>
                <a:cs typeface="Calibri"/>
              </a:rPr>
              <a:t>После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закрытия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колумбайн-групп</a:t>
            </a:r>
            <a:r>
              <a:rPr sz="2600" i="1" spc="-5" dirty="0">
                <a:latin typeface="Calibri"/>
                <a:cs typeface="Calibri"/>
              </a:rPr>
              <a:t> информацию</a:t>
            </a:r>
            <a:r>
              <a:rPr sz="2600" i="1" dirty="0">
                <a:latin typeface="Calibri"/>
                <a:cs typeface="Calibri"/>
              </a:rPr>
              <a:t> о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скулшутерах </a:t>
            </a:r>
            <a:r>
              <a:rPr sz="2600" i="1" dirty="0">
                <a:latin typeface="Calibri"/>
                <a:cs typeface="Calibri"/>
              </a:rPr>
              <a:t> стали</a:t>
            </a:r>
            <a:r>
              <a:rPr sz="2600" i="1" spc="55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публиковать</a:t>
            </a:r>
            <a:r>
              <a:rPr sz="2600" i="1" spc="55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крупные</a:t>
            </a:r>
            <a:r>
              <a:rPr sz="2600" i="1" spc="55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группы,</a:t>
            </a:r>
            <a:r>
              <a:rPr sz="2600" i="1" spc="5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посвященные</a:t>
            </a:r>
            <a:r>
              <a:rPr sz="2600" i="1" spc="55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маньякам</a:t>
            </a:r>
            <a:r>
              <a:rPr sz="2600" i="1" spc="5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убийцам.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650">
              <a:latin typeface="Calibri"/>
              <a:cs typeface="Calibri"/>
            </a:endParaRPr>
          </a:p>
          <a:p>
            <a:pPr marL="269240" indent="-257175" algn="just">
              <a:lnSpc>
                <a:spcPct val="100000"/>
              </a:lnSpc>
              <a:buSzPct val="96153"/>
              <a:buAutoNum type="arabicPeriod" startAt="2"/>
              <a:tabLst>
                <a:tab pos="269875" algn="l"/>
              </a:tabLst>
            </a:pPr>
            <a:r>
              <a:rPr sz="2600" b="1" i="1" spc="-10" dirty="0">
                <a:latin typeface="Calibri"/>
                <a:cs typeface="Calibri"/>
              </a:rPr>
              <a:t>Деструктивные</a:t>
            </a:r>
            <a:r>
              <a:rPr sz="2600" b="1" i="1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группы</a:t>
            </a:r>
            <a:r>
              <a:rPr sz="2600" b="1" i="1" spc="1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перекрёстно</a:t>
            </a:r>
            <a:r>
              <a:rPr sz="2600" b="1" i="1" spc="-2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опыляются</a:t>
            </a:r>
            <a:endParaRPr sz="26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1000"/>
              </a:spcBef>
            </a:pPr>
            <a:r>
              <a:rPr sz="2600" i="1" spc="-20" dirty="0">
                <a:latin typeface="Calibri"/>
                <a:cs typeface="Calibri"/>
              </a:rPr>
              <a:t>Каждая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из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деструктивных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групп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продвигает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не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spc="-15" dirty="0">
                <a:latin typeface="Calibri"/>
                <a:cs typeface="Calibri"/>
              </a:rPr>
              <a:t>только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свою 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идею,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но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также</a:t>
            </a:r>
            <a:r>
              <a:rPr sz="2600" i="1" spc="-5" dirty="0">
                <a:latin typeface="Calibri"/>
                <a:cs typeface="Calibri"/>
              </a:rPr>
              <a:t> продвигает</a:t>
            </a:r>
            <a:r>
              <a:rPr sz="2600" i="1" dirty="0">
                <a:latin typeface="Calibri"/>
                <a:cs typeface="Calibri"/>
              </a:rPr>
              <a:t> и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рекламирует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идеи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других </a:t>
            </a:r>
            <a:r>
              <a:rPr sz="2600" i="1" spc="-5" dirty="0">
                <a:latin typeface="Calibri"/>
                <a:cs typeface="Calibri"/>
              </a:rPr>
              <a:t> деструктивных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течений.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7757" y="380441"/>
            <a:ext cx="100831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Особенности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деструктивных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84987" y="1153413"/>
            <a:ext cx="10464165" cy="25341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138170" algn="just">
              <a:lnSpc>
                <a:spcPct val="100000"/>
              </a:lnSpc>
              <a:spcBef>
                <a:spcPts val="805"/>
              </a:spcBef>
            </a:pPr>
            <a:r>
              <a:rPr sz="2400" b="1" i="1" spc="-5" dirty="0">
                <a:latin typeface="Calibri"/>
                <a:cs typeface="Calibri"/>
              </a:rPr>
              <a:t>Основной</a:t>
            </a:r>
            <a:r>
              <a:rPr sz="2400" b="1" i="1" spc="-3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канал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–имиджборды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100"/>
              </a:lnSpc>
              <a:spcBef>
                <a:spcPts val="994"/>
              </a:spcBef>
            </a:pPr>
            <a:r>
              <a:rPr sz="2400" i="1" spc="-10" dirty="0">
                <a:latin typeface="Calibri"/>
                <a:cs typeface="Calibri"/>
              </a:rPr>
              <a:t>Имиджборд</a:t>
            </a:r>
            <a:r>
              <a:rPr sz="2400" i="1" spc="-5" dirty="0">
                <a:latin typeface="Calibri"/>
                <a:cs typeface="Calibri"/>
              </a:rPr>
              <a:t> (англ.</a:t>
            </a:r>
            <a:r>
              <a:rPr sz="2400" i="1" dirty="0">
                <a:latin typeface="Calibri"/>
                <a:cs typeface="Calibri"/>
              </a:rPr>
              <a:t> image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board,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«доска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для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изображений»,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также</a:t>
            </a:r>
            <a:r>
              <a:rPr sz="2400" i="1" spc="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чан</a:t>
            </a:r>
            <a:r>
              <a:rPr sz="2400" i="1" spc="5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от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англ. Channel) </a:t>
            </a:r>
            <a:r>
              <a:rPr sz="2400" i="1" dirty="0">
                <a:latin typeface="Calibri"/>
                <a:cs typeface="Calibri"/>
              </a:rPr>
              <a:t>— тип </a:t>
            </a:r>
            <a:r>
              <a:rPr sz="2400" i="1" spc="-5" dirty="0">
                <a:latin typeface="Calibri"/>
                <a:cs typeface="Calibri"/>
              </a:rPr>
              <a:t>форума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5" dirty="0">
                <a:latin typeface="Calibri"/>
                <a:cs typeface="Calibri"/>
              </a:rPr>
              <a:t>отсутствием </a:t>
            </a:r>
            <a:r>
              <a:rPr sz="2400" i="1" dirty="0">
                <a:latin typeface="Calibri"/>
                <a:cs typeface="Calibri"/>
              </a:rPr>
              <a:t>регистрации и организацией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общения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раздело-тредовым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способом.</a:t>
            </a:r>
            <a:endParaRPr sz="2400">
              <a:latin typeface="Calibri"/>
              <a:cs typeface="Calibri"/>
            </a:endParaRPr>
          </a:p>
          <a:p>
            <a:pPr marL="12700" marR="1722755" algn="just">
              <a:lnSpc>
                <a:spcPts val="3600"/>
              </a:lnSpc>
              <a:spcBef>
                <a:spcPts val="90"/>
              </a:spcBef>
            </a:pPr>
            <a:r>
              <a:rPr sz="2400" i="1" spc="-10" dirty="0">
                <a:latin typeface="Calibri"/>
                <a:cs typeface="Calibri"/>
              </a:rPr>
              <a:t>Имиджборды публикуют </a:t>
            </a:r>
            <a:r>
              <a:rPr sz="2400" i="1" dirty="0">
                <a:latin typeface="Calibri"/>
                <a:cs typeface="Calibri"/>
              </a:rPr>
              <a:t>все </a:t>
            </a:r>
            <a:r>
              <a:rPr sz="2400" i="1" spc="-10" dirty="0">
                <a:latin typeface="Calibri"/>
                <a:cs typeface="Calibri"/>
              </a:rPr>
              <a:t>существующие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" dirty="0">
                <a:latin typeface="Calibri"/>
                <a:cs typeface="Calibri"/>
              </a:rPr>
              <a:t>социальных медиа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деструктивные идеи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образы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зачастую </a:t>
            </a:r>
            <a:r>
              <a:rPr sz="2400" i="1" dirty="0">
                <a:latin typeface="Calibri"/>
                <a:cs typeface="Calibri"/>
              </a:rPr>
              <a:t>сами создают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новые.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15963" y="3834549"/>
            <a:ext cx="4320032" cy="2714752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16001" y="3812349"/>
            <a:ext cx="5715000" cy="27449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470661"/>
            <a:ext cx="10068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Особенности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деструктивных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713" y="1155953"/>
            <a:ext cx="8420735" cy="2494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Администрация/лидеры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организовывают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конкурсы,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игры и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флешмобы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деструктивного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содержания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имеющие</a:t>
            </a:r>
            <a:endParaRPr sz="2400">
              <a:latin typeface="Calibri"/>
              <a:cs typeface="Calibri"/>
            </a:endParaRPr>
          </a:p>
          <a:p>
            <a:pPr marL="469900">
              <a:lnSpc>
                <a:spcPts val="2560"/>
              </a:lnSpc>
            </a:pPr>
            <a:r>
              <a:rPr sz="2400" i="1" spc="-5" dirty="0">
                <a:latin typeface="Calibri"/>
                <a:cs typeface="Calibri"/>
              </a:rPr>
              <a:t>деструктивные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цели.</a:t>
            </a:r>
            <a:endParaRPr sz="2400">
              <a:latin typeface="Calibri"/>
              <a:cs typeface="Calibri"/>
            </a:endParaRPr>
          </a:p>
          <a:p>
            <a:pPr marL="469900" marR="26034" indent="-457200">
              <a:lnSpc>
                <a:spcPct val="90000"/>
              </a:lnSpc>
              <a:spcBef>
                <a:spcPts val="101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Одни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те </a:t>
            </a:r>
            <a:r>
              <a:rPr sz="2400" i="1" spc="-15" dirty="0">
                <a:latin typeface="Calibri"/>
                <a:cs typeface="Calibri"/>
              </a:rPr>
              <a:t>же </a:t>
            </a:r>
            <a:r>
              <a:rPr sz="2400" i="1" spc="-10" dirty="0">
                <a:latin typeface="Calibri"/>
                <a:cs typeface="Calibri"/>
              </a:rPr>
              <a:t>аккаунты являются </a:t>
            </a:r>
            <a:r>
              <a:rPr sz="2400" i="1" spc="-5" dirty="0">
                <a:latin typeface="Calibri"/>
                <a:cs typeface="Calibri"/>
              </a:rPr>
              <a:t>администраторами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разных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деструктивных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групп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одной/сходной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тематике</a:t>
            </a:r>
            <a:r>
              <a:rPr sz="2400" i="1" dirty="0">
                <a:latin typeface="Calibri"/>
                <a:cs typeface="Calibri"/>
              </a:rPr>
              <a:t> и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имеют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связь</a:t>
            </a:r>
            <a:r>
              <a:rPr sz="2400" i="1" dirty="0">
                <a:latin typeface="Calibri"/>
                <a:cs typeface="Calibri"/>
              </a:rPr>
              <a:t> с</a:t>
            </a:r>
            <a:r>
              <a:rPr sz="2400" i="1" spc="-10" dirty="0">
                <a:latin typeface="Calibri"/>
                <a:cs typeface="Calibri"/>
              </a:rPr>
              <a:t> другими</a:t>
            </a:r>
            <a:r>
              <a:rPr sz="2400" i="1" spc="-5" dirty="0">
                <a:latin typeface="Calibri"/>
                <a:cs typeface="Calibri"/>
              </a:rPr>
              <a:t> администраторами</a:t>
            </a:r>
            <a:r>
              <a:rPr sz="2400" i="1" spc="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группами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одной/сходной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тематике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46374" y="1178941"/>
            <a:ext cx="3184145" cy="1693452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3125089" y="4217720"/>
            <a:ext cx="3280410" cy="2155825"/>
            <a:chOff x="3125089" y="4217720"/>
            <a:chExt cx="3280410" cy="2155825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25978" y="4218609"/>
              <a:ext cx="1237386" cy="556463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3125978" y="4218609"/>
              <a:ext cx="1237615" cy="556895"/>
            </a:xfrm>
            <a:custGeom>
              <a:avLst/>
              <a:gdLst/>
              <a:ahLst/>
              <a:cxnLst/>
              <a:rect l="l" t="t" r="r" b="b"/>
              <a:pathLst>
                <a:path w="1237614" h="556895">
                  <a:moveTo>
                    <a:pt x="0" y="556463"/>
                  </a:moveTo>
                  <a:lnTo>
                    <a:pt x="1237386" y="556463"/>
                  </a:lnTo>
                  <a:lnTo>
                    <a:pt x="1237386" y="0"/>
                  </a:lnTo>
                  <a:lnTo>
                    <a:pt x="0" y="0"/>
                  </a:lnTo>
                  <a:lnTo>
                    <a:pt x="0" y="556463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363339" y="4775708"/>
              <a:ext cx="120650" cy="108585"/>
            </a:xfrm>
            <a:custGeom>
              <a:avLst/>
              <a:gdLst/>
              <a:ahLst/>
              <a:cxnLst/>
              <a:rect l="l" t="t" r="r" b="b"/>
              <a:pathLst>
                <a:path w="120650" h="108585">
                  <a:moveTo>
                    <a:pt x="0" y="0"/>
                  </a:moveTo>
                  <a:lnTo>
                    <a:pt x="120523" y="108585"/>
                  </a:lnTo>
                </a:path>
              </a:pathLst>
            </a:custGeom>
            <a:ln w="19080">
              <a:solidFill>
                <a:srgbClr val="D92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69409" y="4914226"/>
              <a:ext cx="1792528" cy="740435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517263" y="4914226"/>
              <a:ext cx="1844675" cy="741045"/>
            </a:xfrm>
            <a:custGeom>
              <a:avLst/>
              <a:gdLst/>
              <a:ahLst/>
              <a:cxnLst/>
              <a:rect l="l" t="t" r="r" b="b"/>
              <a:pathLst>
                <a:path w="1844675" h="741045">
                  <a:moveTo>
                    <a:pt x="0" y="740435"/>
                  </a:moveTo>
                  <a:lnTo>
                    <a:pt x="1844675" y="740435"/>
                  </a:lnTo>
                  <a:lnTo>
                    <a:pt x="1844675" y="0"/>
                  </a:lnTo>
                  <a:lnTo>
                    <a:pt x="0" y="0"/>
                  </a:lnTo>
                  <a:lnTo>
                    <a:pt x="0" y="740435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4473067" y="4846574"/>
              <a:ext cx="44450" cy="70485"/>
            </a:xfrm>
            <a:custGeom>
              <a:avLst/>
              <a:gdLst/>
              <a:ahLst/>
              <a:cxnLst/>
              <a:rect l="l" t="t" r="r" b="b"/>
              <a:pathLst>
                <a:path w="44450" h="70485">
                  <a:moveTo>
                    <a:pt x="16510" y="0"/>
                  </a:moveTo>
                  <a:lnTo>
                    <a:pt x="0" y="70231"/>
                  </a:lnTo>
                  <a:lnTo>
                    <a:pt x="44196" y="67056"/>
                  </a:lnTo>
                  <a:lnTo>
                    <a:pt x="16510" y="0"/>
                  </a:lnTo>
                  <a:close/>
                </a:path>
              </a:pathLst>
            </a:custGeom>
            <a:solidFill>
              <a:srgbClr val="D92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2" name="object 12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33750" y="5731383"/>
              <a:ext cx="1029335" cy="64096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3333750" y="5731383"/>
              <a:ext cx="1029335" cy="641350"/>
            </a:xfrm>
            <a:custGeom>
              <a:avLst/>
              <a:gdLst/>
              <a:ahLst/>
              <a:cxnLst/>
              <a:rect l="l" t="t" r="r" b="b"/>
              <a:pathLst>
                <a:path w="1029335" h="641350">
                  <a:moveTo>
                    <a:pt x="0" y="640969"/>
                  </a:moveTo>
                  <a:lnTo>
                    <a:pt x="1029335" y="640969"/>
                  </a:lnTo>
                  <a:lnTo>
                    <a:pt x="1029335" y="0"/>
                  </a:lnTo>
                  <a:lnTo>
                    <a:pt x="0" y="0"/>
                  </a:lnTo>
                  <a:lnTo>
                    <a:pt x="0" y="640969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363339" y="5731370"/>
              <a:ext cx="119380" cy="0"/>
            </a:xfrm>
            <a:custGeom>
              <a:avLst/>
              <a:gdLst/>
              <a:ahLst/>
              <a:cxnLst/>
              <a:rect l="l" t="t" r="r" b="b"/>
              <a:pathLst>
                <a:path w="119379">
                  <a:moveTo>
                    <a:pt x="0" y="0"/>
                  </a:moveTo>
                  <a:lnTo>
                    <a:pt x="118872" y="0"/>
                  </a:lnTo>
                </a:path>
              </a:pathLst>
            </a:custGeom>
            <a:ln w="19080">
              <a:solidFill>
                <a:srgbClr val="D92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473702" y="4834254"/>
              <a:ext cx="1931035" cy="860425"/>
            </a:xfrm>
            <a:custGeom>
              <a:avLst/>
              <a:gdLst/>
              <a:ahLst/>
              <a:cxnLst/>
              <a:rect l="l" t="t" r="r" b="b"/>
              <a:pathLst>
                <a:path w="1931035" h="860425">
                  <a:moveTo>
                    <a:pt x="43561" y="799604"/>
                  </a:moveTo>
                  <a:lnTo>
                    <a:pt x="0" y="786599"/>
                  </a:lnTo>
                  <a:lnTo>
                    <a:pt x="11811" y="860069"/>
                  </a:lnTo>
                  <a:lnTo>
                    <a:pt x="43561" y="799604"/>
                  </a:lnTo>
                  <a:close/>
                </a:path>
                <a:path w="1931035" h="860425">
                  <a:moveTo>
                    <a:pt x="1930527" y="59182"/>
                  </a:moveTo>
                  <a:lnTo>
                    <a:pt x="1905127" y="0"/>
                  </a:lnTo>
                  <a:lnTo>
                    <a:pt x="1887982" y="79375"/>
                  </a:lnTo>
                  <a:lnTo>
                    <a:pt x="1930527" y="59182"/>
                  </a:lnTo>
                  <a:close/>
                </a:path>
              </a:pathLst>
            </a:custGeom>
            <a:solidFill>
              <a:srgbClr val="D92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361684" y="5629313"/>
              <a:ext cx="43815" cy="71755"/>
            </a:xfrm>
            <a:custGeom>
              <a:avLst/>
              <a:gdLst/>
              <a:ahLst/>
              <a:cxnLst/>
              <a:rect l="l" t="t" r="r" b="b"/>
              <a:pathLst>
                <a:path w="43814" h="71754">
                  <a:moveTo>
                    <a:pt x="43814" y="0"/>
                  </a:moveTo>
                  <a:lnTo>
                    <a:pt x="0" y="5842"/>
                  </a:lnTo>
                  <a:lnTo>
                    <a:pt x="28701" y="71501"/>
                  </a:lnTo>
                  <a:lnTo>
                    <a:pt x="43814" y="0"/>
                  </a:lnTo>
                  <a:close/>
                </a:path>
              </a:pathLst>
            </a:custGeom>
            <a:solidFill>
              <a:srgbClr val="D92B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481175" y="4129963"/>
            <a:ext cx="1191260" cy="737870"/>
            <a:chOff x="6481175" y="4129963"/>
            <a:chExt cx="1191260" cy="737870"/>
          </a:xfrm>
        </p:grpSpPr>
        <p:pic>
          <p:nvPicPr>
            <p:cNvPr id="18" name="object 18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91096" y="4130852"/>
              <a:ext cx="1149793" cy="55646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6491096" y="4130852"/>
              <a:ext cx="1180465" cy="556895"/>
            </a:xfrm>
            <a:custGeom>
              <a:avLst/>
              <a:gdLst/>
              <a:ahLst/>
              <a:cxnLst/>
              <a:rect l="l" t="t" r="r" b="b"/>
              <a:pathLst>
                <a:path w="1180465" h="556895">
                  <a:moveTo>
                    <a:pt x="0" y="556463"/>
                  </a:moveTo>
                  <a:lnTo>
                    <a:pt x="1179918" y="556463"/>
                  </a:lnTo>
                  <a:lnTo>
                    <a:pt x="1179918" y="0"/>
                  </a:lnTo>
                  <a:lnTo>
                    <a:pt x="0" y="0"/>
                  </a:lnTo>
                  <a:lnTo>
                    <a:pt x="0" y="556463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490715" y="4697094"/>
              <a:ext cx="0" cy="170815"/>
            </a:xfrm>
            <a:custGeom>
              <a:avLst/>
              <a:gdLst/>
              <a:ahLst/>
              <a:cxnLst/>
              <a:rect l="l" t="t" r="r" b="b"/>
              <a:pathLst>
                <a:path h="170814">
                  <a:moveTo>
                    <a:pt x="0" y="0"/>
                  </a:moveTo>
                  <a:lnTo>
                    <a:pt x="0" y="170306"/>
                  </a:lnTo>
                </a:path>
              </a:pathLst>
            </a:custGeom>
            <a:ln w="19080">
              <a:solidFill>
                <a:srgbClr val="D92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6515481" y="5753034"/>
            <a:ext cx="1118235" cy="647065"/>
            <a:chOff x="6515481" y="5753034"/>
            <a:chExt cx="1118235" cy="647065"/>
          </a:xfrm>
        </p:grpSpPr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567688" y="5837447"/>
              <a:ext cx="1064617" cy="524112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6529324" y="5762574"/>
              <a:ext cx="1102995" cy="636905"/>
            </a:xfrm>
            <a:custGeom>
              <a:avLst/>
              <a:gdLst/>
              <a:ahLst/>
              <a:cxnLst/>
              <a:rect l="l" t="t" r="r" b="b"/>
              <a:pathLst>
                <a:path w="1102995" h="636904">
                  <a:moveTo>
                    <a:pt x="0" y="636422"/>
                  </a:moveTo>
                  <a:lnTo>
                    <a:pt x="1102982" y="636422"/>
                  </a:lnTo>
                  <a:lnTo>
                    <a:pt x="1102982" y="0"/>
                  </a:lnTo>
                  <a:lnTo>
                    <a:pt x="0" y="0"/>
                  </a:lnTo>
                  <a:lnTo>
                    <a:pt x="0" y="636422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515481" y="5762574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>
                  <a:moveTo>
                    <a:pt x="0" y="0"/>
                  </a:moveTo>
                  <a:lnTo>
                    <a:pt x="0" y="0"/>
                  </a:lnTo>
                </a:path>
              </a:pathLst>
            </a:custGeom>
            <a:ln w="19080">
              <a:solidFill>
                <a:srgbClr val="D92B2E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3324859" y="4828158"/>
            <a:ext cx="716280" cy="560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410"/>
              </a:lnSpc>
              <a:spcBef>
                <a:spcPts val="100"/>
              </a:spcBef>
            </a:pPr>
            <a:r>
              <a:rPr sz="1200" dirty="0">
                <a:latin typeface="Calibri"/>
                <a:cs typeface="Calibri"/>
              </a:rPr>
              <a:t>283413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55"/>
              </a:spcBef>
            </a:pPr>
            <a:r>
              <a:rPr sz="1200" dirty="0">
                <a:latin typeface="Calibri"/>
                <a:cs typeface="Calibri"/>
              </a:rPr>
              <a:t>п</a:t>
            </a:r>
            <a:r>
              <a:rPr sz="1200" spc="-35" dirty="0">
                <a:latin typeface="Calibri"/>
                <a:cs typeface="Calibri"/>
              </a:rPr>
              <a:t>о</a:t>
            </a:r>
            <a:r>
              <a:rPr sz="1200" spc="-5" dirty="0">
                <a:latin typeface="Calibri"/>
                <a:cs typeface="Calibri"/>
              </a:rPr>
              <a:t>дпис</a:t>
            </a:r>
            <a:r>
              <a:rPr sz="1200" dirty="0">
                <a:latin typeface="Calibri"/>
                <a:cs typeface="Calibri"/>
              </a:rPr>
              <a:t>чик  ов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21944"/>
            <a:ext cx="8132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b="0" spc="-25" dirty="0">
                <a:solidFill>
                  <a:schemeClr val="tx1"/>
                </a:solidFill>
                <a:latin typeface="Calibri Light"/>
                <a:cs typeface="Calibri Light"/>
              </a:rPr>
              <a:t>Особенности</a:t>
            </a:r>
            <a:r>
              <a:rPr b="0" spc="-6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chemeClr val="tx1"/>
                </a:solidFill>
                <a:latin typeface="Calibri Light"/>
                <a:cs typeface="Calibri Light"/>
              </a:rPr>
              <a:t>деструктивных</a:t>
            </a:r>
            <a:r>
              <a:rPr b="0" spc="-6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1"/>
                </a:solidFill>
                <a:latin typeface="Calibri Light"/>
                <a:cs typeface="Calibri Light"/>
              </a:rPr>
              <a:t>групп</a:t>
            </a:r>
            <a:r>
              <a:rPr b="0" spc="-7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b="0" spc="-5" dirty="0">
                <a:solidFill>
                  <a:schemeClr val="tx1"/>
                </a:solidFill>
                <a:latin typeface="Calibri Light"/>
                <a:cs typeface="Calibri Light"/>
              </a:rPr>
              <a:t>в</a:t>
            </a:r>
            <a:r>
              <a:rPr b="0" spc="-2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b="0" spc="-25" dirty="0">
                <a:solidFill>
                  <a:schemeClr val="tx1"/>
                </a:solidFill>
                <a:latin typeface="Calibri Light"/>
                <a:cs typeface="Calibri Light"/>
              </a:rPr>
              <a:t>социальных</a:t>
            </a:r>
            <a:r>
              <a:rPr b="0" spc="-6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b="0" spc="-15" dirty="0">
                <a:solidFill>
                  <a:schemeClr val="tx1"/>
                </a:solidFill>
                <a:latin typeface="Calibri Light"/>
                <a:cs typeface="Calibri Light"/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155953"/>
            <a:ext cx="7408545" cy="2875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5080" indent="-457200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" dirty="0">
                <a:latin typeface="Calibri"/>
                <a:cs typeface="Calibri"/>
              </a:rPr>
              <a:t>группе существуют </a:t>
            </a:r>
            <a:r>
              <a:rPr sz="2400" i="1" dirty="0">
                <a:latin typeface="Calibri"/>
                <a:cs typeface="Calibri"/>
              </a:rPr>
              <a:t>специфические </a:t>
            </a:r>
            <a:r>
              <a:rPr sz="2400" i="1" spc="-10" dirty="0">
                <a:latin typeface="Calibri"/>
                <a:cs typeface="Calibri"/>
              </a:rPr>
              <a:t>регулируемые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правила поведения </a:t>
            </a:r>
            <a:r>
              <a:rPr sz="2400" i="1" spc="-5" dirty="0">
                <a:latin typeface="Calibri"/>
                <a:cs typeface="Calibri"/>
              </a:rPr>
              <a:t>(возможно основывающиеся </a:t>
            </a:r>
            <a:r>
              <a:rPr sz="2400" i="1" dirty="0">
                <a:latin typeface="Calibri"/>
                <a:cs typeface="Calibri"/>
              </a:rPr>
              <a:t>на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общих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правилах</a:t>
            </a:r>
            <a:r>
              <a:rPr sz="2400" i="1" dirty="0">
                <a:latin typeface="Calibri"/>
                <a:cs typeface="Calibri"/>
              </a:rPr>
              <a:t> течения)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9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Существование</a:t>
            </a:r>
            <a:r>
              <a:rPr sz="2400" i="1" spc="-10" dirty="0">
                <a:latin typeface="Calibri"/>
                <a:cs typeface="Calibri"/>
              </a:rPr>
              <a:t> лидера/кумира/идола,</a:t>
            </a:r>
            <a:endParaRPr sz="2400">
              <a:latin typeface="Calibri"/>
              <a:cs typeface="Calibri"/>
            </a:endParaRPr>
          </a:p>
          <a:p>
            <a:pPr marL="12700" marR="1066800">
              <a:lnSpc>
                <a:spcPts val="3590"/>
              </a:lnSpc>
              <a:spcBef>
                <a:spcPts val="235"/>
              </a:spcBef>
            </a:pPr>
            <a:r>
              <a:rPr sz="2400" i="1" dirty="0">
                <a:latin typeface="Calibri"/>
                <a:cs typeface="Calibri"/>
              </a:rPr>
              <a:t>без </a:t>
            </a:r>
            <a:r>
              <a:rPr sz="2400" i="1" spc="-5" dirty="0">
                <a:latin typeface="Calibri"/>
                <a:cs typeface="Calibri"/>
              </a:rPr>
              <a:t>доступа </a:t>
            </a:r>
            <a:r>
              <a:rPr sz="2400" i="1" dirty="0">
                <a:latin typeface="Calibri"/>
                <a:cs typeface="Calibri"/>
              </a:rPr>
              <a:t>к </a:t>
            </a:r>
            <a:r>
              <a:rPr sz="2400" i="1" spc="-5" dirty="0">
                <a:latin typeface="Calibri"/>
                <a:cs typeface="Calibri"/>
              </a:rPr>
              <a:t>достоверной </a:t>
            </a:r>
            <a:r>
              <a:rPr sz="2400" i="1" dirty="0">
                <a:latin typeface="Calibri"/>
                <a:cs typeface="Calibri"/>
              </a:rPr>
              <a:t>о нем </a:t>
            </a:r>
            <a:r>
              <a:rPr sz="2400" i="1" spc="-5" dirty="0">
                <a:latin typeface="Calibri"/>
                <a:cs typeface="Calibri"/>
              </a:rPr>
              <a:t>информации,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возможностью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искажать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факты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его</a:t>
            </a:r>
            <a:r>
              <a:rPr sz="2400" i="1" spc="-5" dirty="0">
                <a:latin typeface="Calibri"/>
                <a:cs typeface="Calibri"/>
              </a:rPr>
              <a:t> жизни,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4"/>
              </a:spcBef>
            </a:pPr>
            <a:r>
              <a:rPr sz="2400" i="1" spc="-5" dirty="0">
                <a:latin typeface="Calibri"/>
                <a:cs typeface="Calibri"/>
              </a:rPr>
              <a:t>содержание </a:t>
            </a:r>
            <a:r>
              <a:rPr sz="2400" i="1" dirty="0">
                <a:latin typeface="Calibri"/>
                <a:cs typeface="Calibri"/>
              </a:rPr>
              <a:t>его </a:t>
            </a:r>
            <a:r>
              <a:rPr sz="2400" i="1" spc="-10" dirty="0">
                <a:latin typeface="Calibri"/>
                <a:cs typeface="Calibri"/>
              </a:rPr>
              <a:t>высказываний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т.п.;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984617" y="1042669"/>
            <a:ext cx="3691890" cy="2386965"/>
            <a:chOff x="7984617" y="1042669"/>
            <a:chExt cx="3691890" cy="23869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41204" y="1043558"/>
              <a:ext cx="3620362" cy="23615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985506" y="1043558"/>
              <a:ext cx="3689985" cy="2385060"/>
            </a:xfrm>
            <a:custGeom>
              <a:avLst/>
              <a:gdLst/>
              <a:ahLst/>
              <a:cxnLst/>
              <a:rect l="l" t="t" r="r" b="b"/>
              <a:pathLst>
                <a:path w="3689984" h="2385060">
                  <a:moveTo>
                    <a:pt x="0" y="2385060"/>
                  </a:moveTo>
                  <a:lnTo>
                    <a:pt x="3689984" y="2385060"/>
                  </a:lnTo>
                  <a:lnTo>
                    <a:pt x="3689984" y="0"/>
                  </a:lnTo>
                  <a:lnTo>
                    <a:pt x="0" y="0"/>
                  </a:lnTo>
                  <a:lnTo>
                    <a:pt x="0" y="2385060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1459738" y="4518342"/>
            <a:ext cx="2792095" cy="1892300"/>
            <a:chOff x="1459738" y="4518342"/>
            <a:chExt cx="2792095" cy="189230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02661" y="4519231"/>
              <a:ext cx="2648195" cy="179201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60627" y="4519231"/>
              <a:ext cx="2790190" cy="1890395"/>
            </a:xfrm>
            <a:custGeom>
              <a:avLst/>
              <a:gdLst/>
              <a:ahLst/>
              <a:cxnLst/>
              <a:rect l="l" t="t" r="r" b="b"/>
              <a:pathLst>
                <a:path w="2790190" h="1890395">
                  <a:moveTo>
                    <a:pt x="0" y="1890013"/>
                  </a:moveTo>
                  <a:lnTo>
                    <a:pt x="2790063" y="1890013"/>
                  </a:lnTo>
                  <a:lnTo>
                    <a:pt x="2790063" y="0"/>
                  </a:lnTo>
                  <a:lnTo>
                    <a:pt x="0" y="0"/>
                  </a:lnTo>
                  <a:lnTo>
                    <a:pt x="0" y="1890013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62229" y="4419173"/>
            <a:ext cx="3119075" cy="2077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5661"/>
            <a:ext cx="10068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Особенности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деструктивных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155953"/>
            <a:ext cx="7836534" cy="300228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284480" indent="-457200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Формирование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тоталитарного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мышления, </a:t>
            </a:r>
            <a:r>
              <a:rPr sz="2400" i="1" spc="-10" dirty="0">
                <a:latin typeface="Calibri"/>
                <a:cs typeface="Calibri"/>
              </a:rPr>
              <a:t>которое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заключается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" dirty="0">
                <a:latin typeface="Calibri"/>
                <a:cs typeface="Calibri"/>
              </a:rPr>
              <a:t>разобщении мы </a:t>
            </a:r>
            <a:r>
              <a:rPr sz="2400" i="1" dirty="0">
                <a:latin typeface="Calibri"/>
                <a:cs typeface="Calibri"/>
              </a:rPr>
              <a:t>– </a:t>
            </a:r>
            <a:r>
              <a:rPr sz="2400" i="1" spc="-5" dirty="0">
                <a:latin typeface="Calibri"/>
                <a:cs typeface="Calibri"/>
              </a:rPr>
              <a:t>группа, они </a:t>
            </a:r>
            <a:r>
              <a:rPr sz="2400" i="1" dirty="0">
                <a:latin typeface="Calibri"/>
                <a:cs typeface="Calibri"/>
              </a:rPr>
              <a:t>– все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остальные; подчеркивание </a:t>
            </a:r>
            <a:r>
              <a:rPr sz="2400" i="1" spc="-10" dirty="0">
                <a:latin typeface="Calibri"/>
                <a:cs typeface="Calibri"/>
              </a:rPr>
              <a:t>исключительности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415"/>
              </a:lnSpc>
            </a:pPr>
            <a:r>
              <a:rPr sz="2400" i="1" spc="-5" dirty="0">
                <a:latin typeface="Calibri"/>
                <a:cs typeface="Calibri"/>
              </a:rPr>
              <a:t>позитивности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«мы»,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ничтожности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негативности</a:t>
            </a:r>
            <a:endParaRPr sz="2400" dirty="0">
              <a:latin typeface="Calibri"/>
              <a:cs typeface="Calibri"/>
            </a:endParaRPr>
          </a:p>
          <a:p>
            <a:pPr marL="469900">
              <a:lnSpc>
                <a:spcPts val="2735"/>
              </a:lnSpc>
            </a:pPr>
            <a:r>
              <a:rPr sz="2400" i="1" spc="-10" dirty="0">
                <a:latin typeface="Calibri"/>
                <a:cs typeface="Calibri"/>
              </a:rPr>
              <a:t>«они».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Подмена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искажение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понятий 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ценностей</a:t>
            </a:r>
            <a:endParaRPr sz="2400" dirty="0">
              <a:latin typeface="Calibri"/>
              <a:cs typeface="Calibri"/>
            </a:endParaRPr>
          </a:p>
          <a:p>
            <a:pPr marL="12700" marR="613410">
              <a:lnSpc>
                <a:spcPts val="2920"/>
              </a:lnSpc>
              <a:spcBef>
                <a:spcPts val="775"/>
              </a:spcBef>
            </a:pPr>
            <a:r>
              <a:rPr sz="2400" i="1" dirty="0">
                <a:latin typeface="Calibri"/>
                <a:cs typeface="Calibri"/>
              </a:rPr>
              <a:t>(на </a:t>
            </a:r>
            <a:r>
              <a:rPr sz="2400" i="1" spc="-10" dirty="0">
                <a:latin typeface="Calibri"/>
                <a:cs typeface="Calibri"/>
              </a:rPr>
              <a:t>искаженные </a:t>
            </a:r>
            <a:r>
              <a:rPr sz="2400" i="1" dirty="0">
                <a:latin typeface="Calibri"/>
                <a:cs typeface="Calibri"/>
              </a:rPr>
              <a:t>понятия и </a:t>
            </a:r>
            <a:r>
              <a:rPr sz="2400" i="1" spc="-5" dirty="0">
                <a:latin typeface="Calibri"/>
                <a:cs typeface="Calibri"/>
              </a:rPr>
              <a:t>ценности группы)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10" dirty="0">
                <a:latin typeface="Calibri"/>
                <a:cs typeface="Calibri"/>
              </a:rPr>
              <a:t>пользу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понятий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ценностей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группы/течения</a:t>
            </a:r>
            <a:r>
              <a:rPr sz="2800" i="1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8210168" y="1100327"/>
            <a:ext cx="3736975" cy="2442845"/>
            <a:chOff x="8210168" y="1100327"/>
            <a:chExt cx="3736975" cy="244284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211057" y="1101216"/>
              <a:ext cx="3734942" cy="24406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8211057" y="1101216"/>
              <a:ext cx="3735070" cy="2440940"/>
            </a:xfrm>
            <a:custGeom>
              <a:avLst/>
              <a:gdLst/>
              <a:ahLst/>
              <a:cxnLst/>
              <a:rect l="l" t="t" r="r" b="b"/>
              <a:pathLst>
                <a:path w="3735070" h="2440940">
                  <a:moveTo>
                    <a:pt x="0" y="2440686"/>
                  </a:moveTo>
                  <a:lnTo>
                    <a:pt x="3734942" y="2440686"/>
                  </a:lnTo>
                  <a:lnTo>
                    <a:pt x="3734942" y="0"/>
                  </a:lnTo>
                  <a:lnTo>
                    <a:pt x="0" y="0"/>
                  </a:lnTo>
                  <a:lnTo>
                    <a:pt x="0" y="2440686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600953" y="4117675"/>
            <a:ext cx="3375025" cy="23713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6939" y="335661"/>
            <a:ext cx="100685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Особенности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деструктивных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155953"/>
            <a:ext cx="7877809" cy="24949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469900" marR="674370" indent="-457200">
              <a:lnSpc>
                <a:spcPts val="2590"/>
              </a:lnSpc>
              <a:spcBef>
                <a:spcPts val="42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Использование специфического сленга, символики,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гимна,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девиза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т.п.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ct val="90000"/>
              </a:lnSpc>
              <a:spcBef>
                <a:spcPts val="97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Приписывание </a:t>
            </a:r>
            <a:r>
              <a:rPr sz="2400" i="1" spc="-5" dirty="0">
                <a:latin typeface="Calibri"/>
                <a:cs typeface="Calibri"/>
              </a:rPr>
              <a:t>группе/течению романтизма, красоты,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эстетичности;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сопровождение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негативного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содержания </a:t>
            </a:r>
            <a:r>
              <a:rPr sz="2400" i="1" dirty="0">
                <a:latin typeface="Calibri"/>
                <a:cs typeface="Calibri"/>
              </a:rPr>
              <a:t>позитивным фоном </a:t>
            </a:r>
            <a:r>
              <a:rPr sz="2400" i="1" spc="-5" dirty="0">
                <a:latin typeface="Calibri"/>
                <a:cs typeface="Calibri"/>
              </a:rPr>
              <a:t>(например: </a:t>
            </a:r>
            <a:r>
              <a:rPr sz="2400" i="1" dirty="0">
                <a:latin typeface="Calibri"/>
                <a:cs typeface="Calibri"/>
              </a:rPr>
              <a:t>видео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убийства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сопровождении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веселой</a:t>
            </a:r>
            <a:r>
              <a:rPr sz="2400" i="1" spc="-5" dirty="0">
                <a:latin typeface="Calibri"/>
                <a:cs typeface="Calibri"/>
              </a:rPr>
              <a:t> шуточной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мелодии)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59931" y="1066889"/>
            <a:ext cx="1260900" cy="894533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8856344" y="1043050"/>
            <a:ext cx="3338829" cy="1281430"/>
            <a:chOff x="8856344" y="1043050"/>
            <a:chExt cx="3338829" cy="128143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857233" y="1043939"/>
              <a:ext cx="3334765" cy="1279525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8857233" y="1043939"/>
              <a:ext cx="3336925" cy="1279525"/>
            </a:xfrm>
            <a:custGeom>
              <a:avLst/>
              <a:gdLst/>
              <a:ahLst/>
              <a:cxnLst/>
              <a:rect l="l" t="t" r="r" b="b"/>
              <a:pathLst>
                <a:path w="3336925" h="1279525">
                  <a:moveTo>
                    <a:pt x="0" y="1279525"/>
                  </a:moveTo>
                  <a:lnTo>
                    <a:pt x="3336925" y="1279525"/>
                  </a:lnTo>
                  <a:lnTo>
                    <a:pt x="3336925" y="0"/>
                  </a:lnTo>
                  <a:lnTo>
                    <a:pt x="0" y="0"/>
                  </a:lnTo>
                  <a:lnTo>
                    <a:pt x="0" y="1279525"/>
                  </a:lnTo>
                  <a:close/>
                </a:path>
              </a:pathLst>
            </a:custGeom>
            <a:ln w="3175">
              <a:solidFill>
                <a:srgbClr val="120A0D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758553" y="2753995"/>
            <a:ext cx="1639570" cy="145160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001011" y="4067314"/>
            <a:ext cx="2857500" cy="2507488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5605907" y="4095673"/>
            <a:ext cx="2965068" cy="24340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9687" y="335661"/>
            <a:ext cx="10796270" cy="27997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39775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Arial"/>
                <a:cs typeface="Arial"/>
              </a:rPr>
              <a:t>Особенности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деструктивных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20" dirty="0">
                <a:latin typeface="Arial"/>
                <a:cs typeface="Arial"/>
              </a:rPr>
              <a:t>групп</a:t>
            </a:r>
            <a:r>
              <a:rPr sz="2800" b="1" spc="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в</a:t>
            </a:r>
            <a:r>
              <a:rPr sz="2800" b="1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социальных</a:t>
            </a:r>
            <a:r>
              <a:rPr sz="2800" b="1" spc="1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сетях: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950">
              <a:latin typeface="Arial"/>
              <a:cs typeface="Arial"/>
            </a:endParaRPr>
          </a:p>
          <a:p>
            <a:pPr marL="469900" marR="3560445" indent="-457200">
              <a:lnSpc>
                <a:spcPts val="302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800" i="1" spc="-10" dirty="0">
                <a:latin typeface="Calibri"/>
                <a:cs typeface="Calibri"/>
              </a:rPr>
              <a:t>Предоставление возможности</a:t>
            </a:r>
            <a:r>
              <a:rPr sz="2800" i="1" spc="-1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состоять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в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братстве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или </a:t>
            </a:r>
            <a:r>
              <a:rPr sz="2800" i="1" spc="-10" dirty="0">
                <a:latin typeface="Calibri"/>
                <a:cs typeface="Calibri"/>
              </a:rPr>
              <a:t>группе</a:t>
            </a:r>
            <a:r>
              <a:rPr sz="2800" i="1" spc="1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для избранных;</a:t>
            </a:r>
            <a:endParaRPr sz="2800">
              <a:latin typeface="Calibri"/>
              <a:cs typeface="Calibri"/>
            </a:endParaRPr>
          </a:p>
          <a:p>
            <a:pPr marL="469900" marR="3303904">
              <a:lnSpc>
                <a:spcPts val="3020"/>
              </a:lnSpc>
              <a:spcBef>
                <a:spcPts val="10"/>
              </a:spcBef>
            </a:pPr>
            <a:r>
              <a:rPr sz="2800" i="1" spc="-10" dirty="0">
                <a:latin typeface="Calibri"/>
                <a:cs typeface="Calibri"/>
              </a:rPr>
              <a:t>возможность получить </a:t>
            </a:r>
            <a:r>
              <a:rPr sz="2800" i="1" spc="-5" dirty="0">
                <a:latin typeface="Calibri"/>
                <a:cs typeface="Calibri"/>
              </a:rPr>
              <a:t>знаки </a:t>
            </a:r>
            <a:r>
              <a:rPr sz="2800" i="1" spc="-10" dirty="0">
                <a:latin typeface="Calibri"/>
                <a:cs typeface="Calibri"/>
              </a:rPr>
              <a:t>отличия </a:t>
            </a:r>
            <a:r>
              <a:rPr sz="2800" i="1" spc="-5" dirty="0">
                <a:latin typeface="Calibri"/>
                <a:cs typeface="Calibri"/>
              </a:rPr>
              <a:t> (имя/кличку/номер/виртуальный портрет и </a:t>
            </a:r>
            <a:r>
              <a:rPr sz="2800" i="1" spc="-6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т.п.)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1294" y="2861348"/>
            <a:ext cx="5555996" cy="2774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0185" y="323545"/>
            <a:ext cx="9228455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63650" marR="5080" indent="-1251585">
              <a:lnSpc>
                <a:spcPts val="3020"/>
              </a:lnSpc>
              <a:spcBef>
                <a:spcPts val="480"/>
              </a:spcBef>
            </a:pP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движения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пропагандируют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насилие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как </a:t>
            </a:r>
            <a:r>
              <a:rPr spc="-15" dirty="0">
                <a:solidFill>
                  <a:schemeClr val="tx1"/>
                </a:solidFill>
              </a:rPr>
              <a:t>способ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избавления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35" dirty="0">
                <a:solidFill>
                  <a:schemeClr val="tx1"/>
                </a:solidFill>
              </a:rPr>
              <a:t>от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напряжения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4139">
              <a:lnSpc>
                <a:spcPts val="2735"/>
              </a:lnSpc>
              <a:spcBef>
                <a:spcPts val="100"/>
              </a:spcBef>
              <a:tabLst>
                <a:tab pos="1328420" algn="l"/>
                <a:tab pos="3838575" algn="l"/>
                <a:tab pos="6128385" algn="l"/>
                <a:tab pos="6891655" algn="l"/>
                <a:tab pos="7192009" algn="l"/>
                <a:tab pos="8655050" algn="l"/>
                <a:tab pos="9810750" algn="l"/>
              </a:tabLst>
            </a:pPr>
            <a:r>
              <a:rPr dirty="0">
                <a:solidFill>
                  <a:schemeClr val="tx1"/>
                </a:solidFill>
              </a:rPr>
              <a:t>Итогом	распространения	</a:t>
            </a:r>
            <a:r>
              <a:rPr spc="-5" dirty="0">
                <a:solidFill>
                  <a:schemeClr val="tx1"/>
                </a:solidFill>
              </a:rPr>
              <a:t>деструктивных	идей	</a:t>
            </a:r>
            <a:r>
              <a:rPr dirty="0">
                <a:solidFill>
                  <a:schemeClr val="tx1"/>
                </a:solidFill>
              </a:rPr>
              <a:t>и	</a:t>
            </a:r>
            <a:r>
              <a:rPr spc="-5" dirty="0">
                <a:solidFill>
                  <a:schemeClr val="tx1"/>
                </a:solidFill>
              </a:rPr>
              <a:t>движений	</a:t>
            </a:r>
            <a:r>
              <a:rPr spc="-10" dirty="0">
                <a:solidFill>
                  <a:schemeClr val="tx1"/>
                </a:solidFill>
              </a:rPr>
              <a:t>должен	</a:t>
            </a:r>
            <a:r>
              <a:rPr dirty="0">
                <a:solidFill>
                  <a:schemeClr val="tx1"/>
                </a:solidFill>
              </a:rPr>
              <a:t>стать</a:t>
            </a:r>
          </a:p>
          <a:p>
            <a:pPr marL="104139">
              <a:lnSpc>
                <a:spcPts val="2595"/>
              </a:lnSpc>
              <a:tabLst>
                <a:tab pos="1421765" algn="l"/>
                <a:tab pos="3352800" algn="l"/>
                <a:tab pos="3744595" algn="l"/>
                <a:tab pos="5812790" algn="l"/>
                <a:tab pos="7724140" algn="l"/>
                <a:tab pos="8401050" algn="l"/>
                <a:tab pos="9109710" algn="l"/>
                <a:tab pos="9894570" algn="l"/>
              </a:tabLst>
            </a:pPr>
            <a:r>
              <a:rPr dirty="0">
                <a:solidFill>
                  <a:schemeClr val="tx1"/>
                </a:solidFill>
              </a:rPr>
              <a:t>пе</a:t>
            </a:r>
            <a:r>
              <a:rPr spc="5" dirty="0">
                <a:solidFill>
                  <a:schemeClr val="tx1"/>
                </a:solidFill>
              </a:rPr>
              <a:t>р</a:t>
            </a:r>
            <a:r>
              <a:rPr dirty="0">
                <a:solidFill>
                  <a:schemeClr val="tx1"/>
                </a:solidFill>
              </a:rPr>
              <a:t>е</a:t>
            </a:r>
            <a:r>
              <a:rPr spc="5" dirty="0">
                <a:solidFill>
                  <a:schemeClr val="tx1"/>
                </a:solidFill>
              </a:rPr>
              <a:t>в</a:t>
            </a:r>
            <a:r>
              <a:rPr spc="-5" dirty="0">
                <a:solidFill>
                  <a:schemeClr val="tx1"/>
                </a:solidFill>
              </a:rPr>
              <a:t>о</a:t>
            </a:r>
            <a:r>
              <a:rPr dirty="0">
                <a:solidFill>
                  <a:schemeClr val="tx1"/>
                </a:solidFill>
              </a:rPr>
              <a:t>д	</a:t>
            </a:r>
            <a:r>
              <a:rPr spc="-5" dirty="0">
                <a:solidFill>
                  <a:schemeClr val="tx1"/>
                </a:solidFill>
              </a:rPr>
              <a:t>акт</a:t>
            </a:r>
            <a:r>
              <a:rPr spc="5" dirty="0">
                <a:solidFill>
                  <a:schemeClr val="tx1"/>
                </a:solidFill>
              </a:rPr>
              <a:t>и</a:t>
            </a:r>
            <a:r>
              <a:rPr dirty="0">
                <a:solidFill>
                  <a:schemeClr val="tx1"/>
                </a:solidFill>
              </a:rPr>
              <a:t>вности	в	</a:t>
            </a:r>
            <a:r>
              <a:rPr spc="-5" dirty="0">
                <a:solidFill>
                  <a:schemeClr val="tx1"/>
                </a:solidFill>
              </a:rPr>
              <a:t>о</a:t>
            </a:r>
            <a:r>
              <a:rPr spc="-35" dirty="0">
                <a:solidFill>
                  <a:schemeClr val="tx1"/>
                </a:solidFill>
              </a:rPr>
              <a:t>б</a:t>
            </a:r>
            <a:r>
              <a:rPr spc="-5" dirty="0">
                <a:solidFill>
                  <a:schemeClr val="tx1"/>
                </a:solidFill>
              </a:rPr>
              <a:t>ъективну</a:t>
            </a:r>
            <a:r>
              <a:rPr dirty="0">
                <a:solidFill>
                  <a:schemeClr val="tx1"/>
                </a:solidFill>
              </a:rPr>
              <a:t>ю	</a:t>
            </a:r>
            <a:r>
              <a:rPr spc="10" dirty="0">
                <a:solidFill>
                  <a:schemeClr val="tx1"/>
                </a:solidFill>
              </a:rPr>
              <a:t>р</a:t>
            </a:r>
            <a:r>
              <a:rPr dirty="0">
                <a:solidFill>
                  <a:schemeClr val="tx1"/>
                </a:solidFill>
              </a:rPr>
              <a:t>е</a:t>
            </a:r>
            <a:r>
              <a:rPr spc="5" dirty="0">
                <a:solidFill>
                  <a:schemeClr val="tx1"/>
                </a:solidFill>
              </a:rPr>
              <a:t>а</a:t>
            </a:r>
            <a:r>
              <a:rPr spc="-5" dirty="0">
                <a:solidFill>
                  <a:schemeClr val="tx1"/>
                </a:solidFill>
              </a:rPr>
              <a:t>льно</a:t>
            </a:r>
            <a:r>
              <a:rPr spc="10" dirty="0">
                <a:solidFill>
                  <a:schemeClr val="tx1"/>
                </a:solidFill>
              </a:rPr>
              <a:t>с</a:t>
            </a:r>
            <a:r>
              <a:rPr spc="5" dirty="0">
                <a:solidFill>
                  <a:schemeClr val="tx1"/>
                </a:solidFill>
              </a:rPr>
              <a:t>т</a:t>
            </a:r>
            <a:r>
              <a:rPr spc="-5" dirty="0">
                <a:solidFill>
                  <a:schemeClr val="tx1"/>
                </a:solidFill>
              </a:rPr>
              <a:t>ь</a:t>
            </a:r>
            <a:r>
              <a:rPr dirty="0">
                <a:solidFill>
                  <a:schemeClr val="tx1"/>
                </a:solidFill>
              </a:rPr>
              <a:t>,	где	те,	кто	го</a:t>
            </a:r>
            <a:r>
              <a:rPr spc="15" dirty="0">
                <a:solidFill>
                  <a:schemeClr val="tx1"/>
                </a:solidFill>
              </a:rPr>
              <a:t>т</a:t>
            </a:r>
            <a:r>
              <a:rPr spc="-5" dirty="0">
                <a:solidFill>
                  <a:schemeClr val="tx1"/>
                </a:solidFill>
              </a:rPr>
              <a:t>ов</a:t>
            </a:r>
          </a:p>
          <a:p>
            <a:pPr marL="104139" marR="5080">
              <a:lnSpc>
                <a:spcPts val="2590"/>
              </a:lnSpc>
              <a:spcBef>
                <a:spcPts val="185"/>
              </a:spcBef>
            </a:pPr>
            <a:r>
              <a:rPr spc="-5" dirty="0">
                <a:solidFill>
                  <a:schemeClr val="tx1"/>
                </a:solidFill>
              </a:rPr>
              <a:t>«бороться»,</a:t>
            </a:r>
            <a:r>
              <a:rPr spc="4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будут</a:t>
            </a:r>
            <a:r>
              <a:rPr spc="4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совершать</a:t>
            </a:r>
            <a:r>
              <a:rPr spc="445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те</a:t>
            </a:r>
            <a:r>
              <a:rPr spc="44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деструктивные</a:t>
            </a:r>
            <a:r>
              <a:rPr spc="42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действия,</a:t>
            </a:r>
            <a:r>
              <a:rPr spc="430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о</a:t>
            </a:r>
            <a:r>
              <a:rPr spc="44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которых</a:t>
            </a:r>
            <a:r>
              <a:rPr spc="434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им </a:t>
            </a:r>
            <a:r>
              <a:rPr spc="-5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скажут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руководители.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67888" y="3027933"/>
            <a:ext cx="7821295" cy="10401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282700" algn="ctr">
              <a:lnSpc>
                <a:spcPts val="2280"/>
              </a:lnSpc>
              <a:spcBef>
                <a:spcPts val="105"/>
              </a:spcBef>
            </a:pPr>
            <a:r>
              <a:rPr sz="2000" i="1" spc="-20" dirty="0">
                <a:latin typeface="Calibri Light"/>
                <a:cs typeface="Calibri Light"/>
              </a:rPr>
              <a:t>Поведенческие</a:t>
            </a:r>
            <a:r>
              <a:rPr sz="2000" i="1" spc="-60" dirty="0">
                <a:latin typeface="Calibri Light"/>
                <a:cs typeface="Calibri Light"/>
              </a:rPr>
              <a:t> </a:t>
            </a:r>
            <a:r>
              <a:rPr sz="2000" i="1" spc="-15" dirty="0">
                <a:latin typeface="Calibri Light"/>
                <a:cs typeface="Calibri Light"/>
              </a:rPr>
              <a:t>паттерны</a:t>
            </a:r>
            <a:r>
              <a:rPr sz="2000" i="1" spc="-35" dirty="0">
                <a:latin typeface="Calibri Light"/>
                <a:cs typeface="Calibri Light"/>
              </a:rPr>
              <a:t> </a:t>
            </a:r>
            <a:r>
              <a:rPr sz="2000" i="1" spc="-10" dirty="0">
                <a:latin typeface="Calibri Light"/>
                <a:cs typeface="Calibri Light"/>
              </a:rPr>
              <a:t>в</a:t>
            </a:r>
            <a:r>
              <a:rPr sz="2000" i="1" spc="-15" dirty="0">
                <a:latin typeface="Calibri Light"/>
                <a:cs typeface="Calibri Light"/>
              </a:rPr>
              <a:t> </a:t>
            </a:r>
            <a:r>
              <a:rPr sz="2000" i="1" spc="-20" dirty="0">
                <a:latin typeface="Calibri Light"/>
                <a:cs typeface="Calibri Light"/>
              </a:rPr>
              <a:t>деструктивных</a:t>
            </a:r>
            <a:r>
              <a:rPr sz="2000" i="1" spc="-50" dirty="0">
                <a:latin typeface="Calibri Light"/>
                <a:cs typeface="Calibri Light"/>
              </a:rPr>
              <a:t> </a:t>
            </a:r>
            <a:r>
              <a:rPr sz="2000" i="1" spc="-15" dirty="0">
                <a:latin typeface="Calibri Light"/>
                <a:cs typeface="Calibri Light"/>
              </a:rPr>
              <a:t>движениях:</a:t>
            </a:r>
            <a:r>
              <a:rPr sz="2000" i="1" dirty="0">
                <a:latin typeface="Calibri Light"/>
                <a:cs typeface="Calibri Light"/>
              </a:rPr>
              <a:t> </a:t>
            </a:r>
            <a:endParaRPr sz="2000">
              <a:latin typeface="Calibri Light"/>
              <a:cs typeface="Calibri Light"/>
            </a:endParaRPr>
          </a:p>
          <a:p>
            <a:pPr marR="1283970" algn="ctr">
              <a:lnSpc>
                <a:spcPts val="2280"/>
              </a:lnSpc>
            </a:pPr>
            <a:r>
              <a:rPr sz="2000" i="1" dirty="0">
                <a:latin typeface="Calibri Light"/>
                <a:cs typeface="Calibri Light"/>
              </a:rPr>
              <a:t> </a:t>
            </a:r>
            <a:endParaRPr sz="200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540"/>
              </a:spcBef>
              <a:tabLst>
                <a:tab pos="2054225" algn="l"/>
                <a:tab pos="2959735" algn="l"/>
                <a:tab pos="4177665" algn="l"/>
                <a:tab pos="4559935" algn="l"/>
                <a:tab pos="6075680" algn="l"/>
              </a:tabLst>
            </a:pPr>
            <a:r>
              <a:rPr sz="2400" i="1" dirty="0">
                <a:latin typeface="Calibri"/>
                <a:cs typeface="Calibri"/>
              </a:rPr>
              <a:t>по</a:t>
            </a:r>
            <a:r>
              <a:rPr sz="2400" i="1" spc="10" dirty="0">
                <a:latin typeface="Calibri"/>
                <a:cs typeface="Calibri"/>
              </a:rPr>
              <a:t>д</a:t>
            </a:r>
            <a:r>
              <a:rPr sz="2400" i="1" spc="-5" dirty="0">
                <a:latin typeface="Calibri"/>
                <a:cs typeface="Calibri"/>
              </a:rPr>
              <a:t>р</a:t>
            </a:r>
            <a:r>
              <a:rPr sz="2400" i="1" dirty="0">
                <a:latin typeface="Calibri"/>
                <a:cs typeface="Calibri"/>
              </a:rPr>
              <a:t>ост</a:t>
            </a:r>
            <a:r>
              <a:rPr sz="2400" i="1" spc="-40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ам</a:t>
            </a:r>
            <a:r>
              <a:rPr sz="2400" i="1" dirty="0">
                <a:latin typeface="Calibri"/>
                <a:cs typeface="Calibri"/>
              </a:rPr>
              <a:t>и	норм	</a:t>
            </a:r>
            <a:r>
              <a:rPr sz="2400" i="1" spc="5" dirty="0">
                <a:latin typeface="Calibri"/>
                <a:cs typeface="Calibri"/>
              </a:rPr>
              <a:t>м</a:t>
            </a:r>
            <a:r>
              <a:rPr sz="2400" i="1" spc="10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рал</a:t>
            </a:r>
            <a:r>
              <a:rPr sz="2400" i="1" dirty="0">
                <a:latin typeface="Calibri"/>
                <a:cs typeface="Calibri"/>
              </a:rPr>
              <a:t>и	и	к</a:t>
            </a:r>
            <a:r>
              <a:rPr sz="2400" i="1" spc="10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юче</a:t>
            </a:r>
            <a:r>
              <a:rPr sz="2400" i="1" spc="5" dirty="0">
                <a:latin typeface="Calibri"/>
                <a:cs typeface="Calibri"/>
              </a:rPr>
              <a:t>в</a:t>
            </a:r>
            <a:r>
              <a:rPr sz="2400" i="1" dirty="0">
                <a:latin typeface="Calibri"/>
                <a:cs typeface="Calibri"/>
              </a:rPr>
              <a:t>ых	</a:t>
            </a:r>
            <a:r>
              <a:rPr sz="2400" i="1" spc="-10" dirty="0">
                <a:latin typeface="Calibri"/>
                <a:cs typeface="Calibri"/>
              </a:rPr>
              <a:t>ч</a:t>
            </a:r>
            <a:r>
              <a:rPr sz="2400" i="1" spc="-45" dirty="0">
                <a:latin typeface="Calibri"/>
                <a:cs typeface="Calibri"/>
              </a:rPr>
              <a:t>е</a:t>
            </a:r>
            <a:r>
              <a:rPr sz="2400" i="1" spc="-5" dirty="0">
                <a:latin typeface="Calibri"/>
                <a:cs typeface="Calibri"/>
              </a:rPr>
              <a:t>ло</a:t>
            </a:r>
            <a:r>
              <a:rPr sz="2400" i="1" dirty="0">
                <a:latin typeface="Calibri"/>
                <a:cs typeface="Calibri"/>
              </a:rPr>
              <a:t>веч</a:t>
            </a:r>
            <a:r>
              <a:rPr sz="2400" i="1" spc="10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ских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84987" y="3676650"/>
            <a:ext cx="228219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i="1" spc="-5" dirty="0">
                <a:latin typeface="Calibri"/>
                <a:cs typeface="Calibri"/>
              </a:rPr>
              <a:t>1</a:t>
            </a:r>
            <a:r>
              <a:rPr sz="2400" i="1" spc="-10" dirty="0">
                <a:latin typeface="Calibri"/>
                <a:cs typeface="Calibri"/>
              </a:rPr>
              <a:t>.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бес</a:t>
            </a:r>
            <a:r>
              <a:rPr sz="2400" i="1" spc="-10" dirty="0">
                <a:latin typeface="Calibri"/>
                <a:cs typeface="Calibri"/>
              </a:rPr>
              <a:t>ц</a:t>
            </a:r>
            <a:r>
              <a:rPr sz="2400" i="1" dirty="0">
                <a:latin typeface="Calibri"/>
                <a:cs typeface="Calibri"/>
              </a:rPr>
              <a:t>енивание  </a:t>
            </a:r>
            <a:r>
              <a:rPr sz="2400" i="1" spc="-5" dirty="0">
                <a:latin typeface="Calibri"/>
                <a:cs typeface="Calibri"/>
              </a:rPr>
              <a:t>ценностей.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4987" y="4463033"/>
            <a:ext cx="10302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21535" algn="l"/>
                <a:tab pos="3662679" algn="l"/>
                <a:tab pos="5453380" algn="l"/>
                <a:tab pos="5787390" algn="l"/>
                <a:tab pos="7709534" algn="l"/>
                <a:tab pos="10132695" algn="l"/>
              </a:tabLst>
            </a:pPr>
            <a:r>
              <a:rPr sz="2400" i="1" spc="-5" dirty="0">
                <a:latin typeface="Calibri"/>
                <a:cs typeface="Calibri"/>
              </a:rPr>
              <a:t>2</a:t>
            </a:r>
            <a:r>
              <a:rPr sz="2400" i="1" spc="-10" dirty="0">
                <a:latin typeface="Calibri"/>
                <a:cs typeface="Calibri"/>
              </a:rPr>
              <a:t>.</a:t>
            </a:r>
            <a:r>
              <a:rPr sz="2400" i="1" dirty="0">
                <a:latin typeface="Calibri"/>
                <a:cs typeface="Calibri"/>
              </a:rPr>
              <a:t>Выра</a:t>
            </a:r>
            <a:r>
              <a:rPr sz="2400" i="1" spc="-25" dirty="0">
                <a:latin typeface="Calibri"/>
                <a:cs typeface="Calibri"/>
              </a:rPr>
              <a:t>ж</a:t>
            </a:r>
            <a:r>
              <a:rPr sz="2400" i="1" dirty="0">
                <a:latin typeface="Calibri"/>
                <a:cs typeface="Calibri"/>
              </a:rPr>
              <a:t>енная	симп</a:t>
            </a:r>
            <a:r>
              <a:rPr sz="2400" i="1" spc="5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тия	подр</a:t>
            </a:r>
            <a:r>
              <a:rPr sz="2400" i="1" spc="1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ст</a:t>
            </a:r>
            <a:r>
              <a:rPr sz="2400" i="1" spc="-40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в	к	</a:t>
            </a:r>
            <a:r>
              <a:rPr sz="2400" i="1" spc="10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н</a:t>
            </a:r>
            <a:r>
              <a:rPr sz="2400" i="1" spc="-10" dirty="0">
                <a:latin typeface="Calibri"/>
                <a:cs typeface="Calibri"/>
              </a:rPr>
              <a:t>т</a:t>
            </a:r>
            <a:r>
              <a:rPr sz="2400" i="1" spc="-5" dirty="0">
                <a:latin typeface="Calibri"/>
                <a:cs typeface="Calibri"/>
              </a:rPr>
              <a:t>игер</a:t>
            </a:r>
            <a:r>
              <a:rPr sz="2400" i="1" spc="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я</a:t>
            </a:r>
            <a:r>
              <a:rPr sz="2400" i="1" spc="5" dirty="0">
                <a:latin typeface="Calibri"/>
                <a:cs typeface="Calibri"/>
              </a:rPr>
              <a:t>м</a:t>
            </a:r>
            <a:r>
              <a:rPr sz="2400" i="1" dirty="0">
                <a:latin typeface="Calibri"/>
                <a:cs typeface="Calibri"/>
              </a:rPr>
              <a:t>,	</a:t>
            </a:r>
            <a:r>
              <a:rPr sz="2400" i="1" spc="-5" dirty="0">
                <a:latin typeface="Calibri"/>
                <a:cs typeface="Calibri"/>
              </a:rPr>
              <a:t>антидв</a:t>
            </a:r>
            <a:r>
              <a:rPr sz="2400" i="1" spc="5" dirty="0">
                <a:latin typeface="Calibri"/>
                <a:cs typeface="Calibri"/>
              </a:rPr>
              <a:t>и</a:t>
            </a:r>
            <a:r>
              <a:rPr sz="2400" i="1" spc="-30" dirty="0">
                <a:latin typeface="Calibri"/>
                <a:cs typeface="Calibri"/>
              </a:rPr>
              <a:t>ж</a:t>
            </a:r>
            <a:r>
              <a:rPr sz="2400" i="1" dirty="0">
                <a:latin typeface="Calibri"/>
                <a:cs typeface="Calibri"/>
              </a:rPr>
              <a:t>ениям	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4987" y="4702222"/>
            <a:ext cx="7710170" cy="1393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4600"/>
              </a:lnSpc>
              <a:spcBef>
                <a:spcPts val="100"/>
              </a:spcBef>
            </a:pPr>
            <a:r>
              <a:rPr sz="2400" i="1" spc="-15" dirty="0">
                <a:latin typeface="Calibri"/>
                <a:cs typeface="Calibri"/>
              </a:rPr>
              <a:t>всему,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что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можно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назвать </a:t>
            </a:r>
            <a:r>
              <a:rPr sz="2400" i="1" spc="-5" dirty="0">
                <a:latin typeface="Calibri"/>
                <a:cs typeface="Calibri"/>
              </a:rPr>
              <a:t>«темной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стороной»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(зло).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3.Стремление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подростков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 </a:t>
            </a:r>
            <a:r>
              <a:rPr sz="2400" i="1" spc="-5" dirty="0">
                <a:latin typeface="Calibri"/>
                <a:cs typeface="Calibri"/>
              </a:rPr>
              <a:t>разрушению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всех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уровнях.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4.Склонность подростков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действовать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шаблону.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84859" y="256108"/>
            <a:ext cx="98094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35" dirty="0">
                <a:solidFill>
                  <a:schemeClr val="tx1"/>
                </a:solidFill>
              </a:rPr>
              <a:t>Техники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вовлечения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подростков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,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которые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30" dirty="0">
                <a:solidFill>
                  <a:schemeClr val="tx1"/>
                </a:solidFill>
              </a:rPr>
              <a:t>используют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766" y="640461"/>
            <a:ext cx="10706100" cy="61360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445260" marR="892810" indent="-262255">
              <a:lnSpc>
                <a:spcPts val="3020"/>
              </a:lnSpc>
              <a:spcBef>
                <a:spcPts val="480"/>
              </a:spcBef>
            </a:pPr>
            <a:r>
              <a:rPr sz="2800" b="1" spc="-15" dirty="0">
                <a:latin typeface="Arial"/>
                <a:cs typeface="Arial"/>
              </a:rPr>
              <a:t>Интернет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-сообщества,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специализирующиеся</a:t>
            </a:r>
            <a:r>
              <a:rPr sz="2800" b="1" spc="8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 </a:t>
            </a:r>
            <a:r>
              <a:rPr sz="2800" b="1" spc="-765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контенте,</a:t>
            </a:r>
            <a:r>
              <a:rPr sz="2800" b="1" spc="50" dirty="0">
                <a:latin typeface="Arial"/>
                <a:cs typeface="Arial"/>
              </a:rPr>
              <a:t> </a:t>
            </a:r>
            <a:r>
              <a:rPr sz="2800" b="1" spc="-15" dirty="0">
                <a:latin typeface="Arial"/>
                <a:cs typeface="Arial"/>
              </a:rPr>
              <a:t>популяризирующем</a:t>
            </a:r>
            <a:r>
              <a:rPr sz="2800" b="1" spc="4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идеи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насилия</a:t>
            </a:r>
            <a:r>
              <a:rPr sz="2800" b="1" spc="2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  <a:p>
            <a:pPr marL="12700" marR="133985" indent="54610">
              <a:lnSpc>
                <a:spcPts val="2380"/>
              </a:lnSpc>
              <a:spcBef>
                <a:spcPts val="459"/>
              </a:spcBef>
              <a:buSzPct val="90909"/>
              <a:buFont typeface="Calibri"/>
              <a:buAutoNum type="arabicParenR"/>
              <a:tabLst>
                <a:tab pos="344805" algn="l"/>
              </a:tabLst>
            </a:pPr>
            <a:r>
              <a:rPr sz="2200" i="1" spc="-5" dirty="0">
                <a:latin typeface="Calibri"/>
                <a:cs typeface="Calibri"/>
              </a:rPr>
              <a:t>мифотворчество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(романтизация,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героизация),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например,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куратора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«синего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кита»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Филиппа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Лиса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или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стрелков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Харриса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Клиболда;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90"/>
              </a:spcBef>
              <a:buAutoNum type="arabicParenR"/>
              <a:tabLst>
                <a:tab pos="300990" algn="l"/>
              </a:tabLst>
            </a:pPr>
            <a:r>
              <a:rPr sz="2200" i="1" spc="-10" dirty="0">
                <a:latin typeface="Calibri"/>
                <a:cs typeface="Calibri"/>
              </a:rPr>
              <a:t>элитарность («не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такой </a:t>
            </a:r>
            <a:r>
              <a:rPr sz="2200" i="1" spc="-20" dirty="0">
                <a:latin typeface="Calibri"/>
                <a:cs typeface="Calibri"/>
              </a:rPr>
              <a:t>как</a:t>
            </a:r>
            <a:r>
              <a:rPr sz="2200" i="1" spc="-5" dirty="0">
                <a:latin typeface="Calibri"/>
                <a:cs typeface="Calibri"/>
              </a:rPr>
              <a:t> все»);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735"/>
              </a:spcBef>
              <a:buAutoNum type="arabicParenR"/>
              <a:tabLst>
                <a:tab pos="300990" algn="l"/>
              </a:tabLst>
            </a:pPr>
            <a:r>
              <a:rPr sz="2200" i="1" spc="-10" dirty="0">
                <a:latin typeface="Calibri"/>
                <a:cs typeface="Calibri"/>
              </a:rPr>
              <a:t>геймификация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(игровые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механизмы);</a:t>
            </a:r>
            <a:endParaRPr sz="2200">
              <a:latin typeface="Calibri"/>
              <a:cs typeface="Calibri"/>
            </a:endParaRPr>
          </a:p>
          <a:p>
            <a:pPr marL="363220" indent="-288925">
              <a:lnSpc>
                <a:spcPct val="100000"/>
              </a:lnSpc>
              <a:spcBef>
                <a:spcPts val="745"/>
              </a:spcBef>
              <a:buAutoNum type="arabicParenR"/>
              <a:tabLst>
                <a:tab pos="363855" algn="l"/>
              </a:tabLst>
            </a:pPr>
            <a:r>
              <a:rPr sz="2200" i="1" spc="-10" dirty="0">
                <a:latin typeface="Calibri"/>
                <a:cs typeface="Calibri"/>
              </a:rPr>
              <a:t>челленджи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(дух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соревнования);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730"/>
              </a:spcBef>
              <a:buAutoNum type="arabicParenR"/>
              <a:tabLst>
                <a:tab pos="300990" algn="l"/>
              </a:tabLst>
            </a:pPr>
            <a:r>
              <a:rPr sz="2200" i="1" spc="-10" dirty="0">
                <a:latin typeface="Calibri"/>
                <a:cs typeface="Calibri"/>
              </a:rPr>
              <a:t>«запретный» </a:t>
            </a:r>
            <a:r>
              <a:rPr sz="2200" i="1" spc="-15" dirty="0">
                <a:latin typeface="Calibri"/>
                <a:cs typeface="Calibri"/>
              </a:rPr>
              <a:t>контент;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735"/>
              </a:spcBef>
              <a:buAutoNum type="arabicParenR"/>
              <a:tabLst>
                <a:tab pos="300990" algn="l"/>
              </a:tabLst>
            </a:pPr>
            <a:r>
              <a:rPr sz="2200" i="1" spc="-15" dirty="0">
                <a:latin typeface="Calibri"/>
                <a:cs typeface="Calibri"/>
              </a:rPr>
              <a:t>конфликт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поколений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(«взрослый</a:t>
            </a:r>
            <a:r>
              <a:rPr sz="2200" i="1" spc="-5" dirty="0">
                <a:latin typeface="Calibri"/>
                <a:cs typeface="Calibri"/>
              </a:rPr>
              <a:t> мир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–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плохой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мир»);</a:t>
            </a:r>
            <a:endParaRPr sz="2200">
              <a:latin typeface="Calibri"/>
              <a:cs typeface="Calibri"/>
            </a:endParaRPr>
          </a:p>
          <a:p>
            <a:pPr marL="12700" marR="584835">
              <a:lnSpc>
                <a:spcPts val="2380"/>
              </a:lnSpc>
              <a:spcBef>
                <a:spcPts val="1040"/>
              </a:spcBef>
              <a:buAutoNum type="arabicParenR"/>
              <a:tabLst>
                <a:tab pos="300990" algn="l"/>
              </a:tabLst>
            </a:pPr>
            <a:r>
              <a:rPr sz="2200" i="1" spc="-10" dirty="0">
                <a:latin typeface="Calibri"/>
                <a:cs typeface="Calibri"/>
              </a:rPr>
              <a:t>аккумулирование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негативизма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(«весь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мир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против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тебя»,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«государство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–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зло»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т.п.);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ct val="100000"/>
              </a:lnSpc>
              <a:spcBef>
                <a:spcPts val="690"/>
              </a:spcBef>
              <a:buAutoNum type="arabicParenR"/>
              <a:tabLst>
                <a:tab pos="300990" algn="l"/>
              </a:tabLst>
            </a:pPr>
            <a:r>
              <a:rPr sz="2200" i="1" spc="-5" dirty="0">
                <a:latin typeface="Calibri"/>
                <a:cs typeface="Calibri"/>
              </a:rPr>
              <a:t>закрытая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общность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(«брат</a:t>
            </a:r>
            <a:r>
              <a:rPr sz="2200" i="1" spc="-5" dirty="0">
                <a:latin typeface="Calibri"/>
                <a:cs typeface="Calibri"/>
              </a:rPr>
              <a:t> за брата»)</a:t>
            </a:r>
            <a:endParaRPr sz="2200">
              <a:latin typeface="Calibri"/>
              <a:cs typeface="Calibri"/>
            </a:endParaRPr>
          </a:p>
          <a:p>
            <a:pPr marL="300355" indent="-288290">
              <a:lnSpc>
                <a:spcPts val="2510"/>
              </a:lnSpc>
              <a:spcBef>
                <a:spcPts val="735"/>
              </a:spcBef>
              <a:buAutoNum type="arabicParenR"/>
              <a:tabLst>
                <a:tab pos="300990" algn="l"/>
              </a:tabLst>
            </a:pPr>
            <a:r>
              <a:rPr sz="2200" i="1" spc="-10" dirty="0">
                <a:latin typeface="Calibri"/>
                <a:cs typeface="Calibri"/>
              </a:rPr>
              <a:t>возможность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бесплатного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визуального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оформления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«аватарки»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–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собственной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65"/>
              </a:spcBef>
            </a:pPr>
            <a:r>
              <a:rPr sz="2200" i="1" spc="-5" dirty="0">
                <a:latin typeface="Calibri"/>
                <a:cs typeface="Calibri"/>
              </a:rPr>
              <a:t>фотографии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социальной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сети,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что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делает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рекламу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как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Интернет-сообщества,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так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дает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возможность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показать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участнику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солидаризацию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 идеями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данного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35"/>
              </a:lnSpc>
            </a:pPr>
            <a:r>
              <a:rPr sz="2200" i="1" spc="-10" dirty="0">
                <a:latin typeface="Calibri"/>
                <a:cs typeface="Calibri"/>
              </a:rPr>
              <a:t>сообщества.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4713" y="1112012"/>
            <a:ext cx="11679555" cy="45231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12700" marR="7620">
              <a:lnSpc>
                <a:spcPts val="2810"/>
              </a:lnSpc>
              <a:spcBef>
                <a:spcPts val="455"/>
              </a:spcBef>
              <a:tabLst>
                <a:tab pos="2197735" algn="l"/>
                <a:tab pos="3856354" algn="l"/>
                <a:tab pos="6551295" algn="l"/>
                <a:tab pos="8359140" algn="l"/>
                <a:tab pos="8718550" algn="l"/>
                <a:tab pos="9489440" algn="l"/>
              </a:tabLst>
            </a:pPr>
            <a:r>
              <a:rPr sz="2600" b="1" i="1" spc="-5" dirty="0">
                <a:latin typeface="Calibri"/>
                <a:cs typeface="Calibri"/>
              </a:rPr>
              <a:t>М</a:t>
            </a:r>
            <a:r>
              <a:rPr sz="2600" b="1" i="1" spc="-25" dirty="0">
                <a:latin typeface="Calibri"/>
                <a:cs typeface="Calibri"/>
              </a:rPr>
              <a:t>о</a:t>
            </a:r>
            <a:r>
              <a:rPr sz="2600" b="1" i="1" dirty="0">
                <a:latin typeface="Calibri"/>
                <a:cs typeface="Calibri"/>
              </a:rPr>
              <a:t>лод</a:t>
            </a:r>
            <a:r>
              <a:rPr sz="2600" b="1" i="1" spc="-50" dirty="0">
                <a:latin typeface="Calibri"/>
                <a:cs typeface="Calibri"/>
              </a:rPr>
              <a:t>е</a:t>
            </a:r>
            <a:r>
              <a:rPr sz="2600" b="1" i="1" spc="-10" dirty="0">
                <a:latin typeface="Calibri"/>
                <a:cs typeface="Calibri"/>
              </a:rPr>
              <a:t>ж</a:t>
            </a:r>
            <a:r>
              <a:rPr sz="2600" b="1" i="1" dirty="0">
                <a:latin typeface="Calibri"/>
                <a:cs typeface="Calibri"/>
              </a:rPr>
              <a:t>н</a:t>
            </a:r>
            <a:r>
              <a:rPr sz="2600" b="1" i="1" spc="-10" dirty="0">
                <a:latin typeface="Calibri"/>
                <a:cs typeface="Calibri"/>
              </a:rPr>
              <a:t>ы</a:t>
            </a:r>
            <a:r>
              <a:rPr sz="2600" b="1" i="1" dirty="0">
                <a:latin typeface="Calibri"/>
                <a:cs typeface="Calibri"/>
              </a:rPr>
              <a:t>е	</a:t>
            </a:r>
            <a:r>
              <a:rPr sz="2600" b="1" i="1" spc="-5" dirty="0">
                <a:latin typeface="Calibri"/>
                <a:cs typeface="Calibri"/>
              </a:rPr>
              <a:t>дв</a:t>
            </a:r>
            <a:r>
              <a:rPr sz="2600" b="1" i="1" spc="-15" dirty="0">
                <a:latin typeface="Calibri"/>
                <a:cs typeface="Calibri"/>
              </a:rPr>
              <a:t>и</a:t>
            </a:r>
            <a:r>
              <a:rPr sz="2600" b="1" i="1" spc="-35" dirty="0">
                <a:latin typeface="Calibri"/>
                <a:cs typeface="Calibri"/>
              </a:rPr>
              <a:t>ж</a:t>
            </a:r>
            <a:r>
              <a:rPr sz="2600" b="1" i="1" spc="-5" dirty="0">
                <a:latin typeface="Calibri"/>
                <a:cs typeface="Calibri"/>
              </a:rPr>
              <a:t>ени</a:t>
            </a:r>
            <a:r>
              <a:rPr sz="2600" b="1" i="1" dirty="0">
                <a:latin typeface="Calibri"/>
                <a:cs typeface="Calibri"/>
              </a:rPr>
              <a:t>я	</a:t>
            </a:r>
            <a:r>
              <a:rPr sz="2600" b="1" i="1" spc="-5" dirty="0">
                <a:latin typeface="Calibri"/>
                <a:cs typeface="Calibri"/>
              </a:rPr>
              <a:t>де</a:t>
            </a:r>
            <a:r>
              <a:rPr sz="2600" b="1" i="1" spc="-15" dirty="0">
                <a:latin typeface="Calibri"/>
                <a:cs typeface="Calibri"/>
              </a:rPr>
              <a:t>с</a:t>
            </a:r>
            <a:r>
              <a:rPr sz="2600" b="1" i="1" dirty="0">
                <a:latin typeface="Calibri"/>
                <a:cs typeface="Calibri"/>
              </a:rPr>
              <a:t>т</a:t>
            </a:r>
            <a:r>
              <a:rPr sz="2600" b="1" i="1" spc="-25" dirty="0">
                <a:latin typeface="Calibri"/>
                <a:cs typeface="Calibri"/>
              </a:rPr>
              <a:t>р</a:t>
            </a:r>
            <a:r>
              <a:rPr sz="2600" b="1" i="1" spc="-5" dirty="0">
                <a:latin typeface="Calibri"/>
                <a:cs typeface="Calibri"/>
              </a:rPr>
              <a:t>ук</a:t>
            </a:r>
            <a:r>
              <a:rPr sz="2600" b="1" i="1" spc="-15" dirty="0">
                <a:latin typeface="Calibri"/>
                <a:cs typeface="Calibri"/>
              </a:rPr>
              <a:t>т</a:t>
            </a:r>
            <a:r>
              <a:rPr sz="2600" b="1" i="1" spc="-5" dirty="0">
                <a:latin typeface="Calibri"/>
                <a:cs typeface="Calibri"/>
              </a:rPr>
              <a:t>и</a:t>
            </a:r>
            <a:r>
              <a:rPr sz="2600" b="1" i="1" spc="-15" dirty="0">
                <a:latin typeface="Calibri"/>
                <a:cs typeface="Calibri"/>
              </a:rPr>
              <a:t>в</a:t>
            </a:r>
            <a:r>
              <a:rPr sz="2600" b="1" i="1" dirty="0">
                <a:latin typeface="Calibri"/>
                <a:cs typeface="Calibri"/>
              </a:rPr>
              <a:t>но</a:t>
            </a:r>
            <a:r>
              <a:rPr sz="2600" b="1" i="1" spc="5" dirty="0">
                <a:latin typeface="Calibri"/>
                <a:cs typeface="Calibri"/>
              </a:rPr>
              <a:t>г</a:t>
            </a:r>
            <a:r>
              <a:rPr sz="2600" b="1" i="1" dirty="0">
                <a:latin typeface="Calibri"/>
                <a:cs typeface="Calibri"/>
              </a:rPr>
              <a:t>о	</a:t>
            </a:r>
            <a:r>
              <a:rPr sz="2600" b="1" i="1" spc="-50" dirty="0">
                <a:latin typeface="Calibri"/>
                <a:cs typeface="Calibri"/>
              </a:rPr>
              <a:t>х</a:t>
            </a:r>
            <a:r>
              <a:rPr sz="2600" b="1" i="1" dirty="0">
                <a:latin typeface="Calibri"/>
                <a:cs typeface="Calibri"/>
              </a:rPr>
              <a:t>а</a:t>
            </a:r>
            <a:r>
              <a:rPr sz="2600" b="1" i="1" spc="5" dirty="0">
                <a:latin typeface="Calibri"/>
                <a:cs typeface="Calibri"/>
              </a:rPr>
              <a:t>р</a:t>
            </a:r>
            <a:r>
              <a:rPr sz="2600" b="1" i="1" dirty="0">
                <a:latin typeface="Calibri"/>
                <a:cs typeface="Calibri"/>
              </a:rPr>
              <a:t>актера	</a:t>
            </a:r>
            <a:r>
              <a:rPr sz="2600" i="1" dirty="0">
                <a:latin typeface="Calibri"/>
                <a:cs typeface="Calibri"/>
              </a:rPr>
              <a:t>–	</a:t>
            </a:r>
            <a:r>
              <a:rPr sz="2600" i="1" spc="-15" dirty="0">
                <a:latin typeface="Calibri"/>
                <a:cs typeface="Calibri"/>
              </a:rPr>
              <a:t>э</a:t>
            </a:r>
            <a:r>
              <a:rPr sz="2600" i="1" dirty="0">
                <a:latin typeface="Calibri"/>
                <a:cs typeface="Calibri"/>
              </a:rPr>
              <a:t>то	неформ</a:t>
            </a:r>
            <a:r>
              <a:rPr sz="2600" i="1" spc="5" dirty="0">
                <a:latin typeface="Calibri"/>
                <a:cs typeface="Calibri"/>
              </a:rPr>
              <a:t>а</a:t>
            </a:r>
            <a:r>
              <a:rPr sz="2600" i="1" spc="-5" dirty="0">
                <a:latin typeface="Calibri"/>
                <a:cs typeface="Calibri"/>
              </a:rPr>
              <a:t>льн</a:t>
            </a:r>
            <a:r>
              <a:rPr sz="2600" i="1" spc="-10" dirty="0">
                <a:latin typeface="Calibri"/>
                <a:cs typeface="Calibri"/>
              </a:rPr>
              <a:t>ы</a:t>
            </a:r>
            <a:r>
              <a:rPr sz="2600" i="1" dirty="0">
                <a:latin typeface="Calibri"/>
                <a:cs typeface="Calibri"/>
              </a:rPr>
              <a:t>е  движения,</a:t>
            </a:r>
            <a:endParaRPr sz="2600" dirty="0">
              <a:latin typeface="Calibri"/>
              <a:cs typeface="Calibri"/>
            </a:endParaRPr>
          </a:p>
          <a:p>
            <a:pPr marL="12700" marR="5080">
              <a:lnSpc>
                <a:spcPts val="2810"/>
              </a:lnSpc>
              <a:spcBef>
                <a:spcPts val="1005"/>
              </a:spcBef>
              <a:tabLst>
                <a:tab pos="2291080" algn="l"/>
                <a:tab pos="3909695" algn="l"/>
                <a:tab pos="5514975" algn="l"/>
                <a:tab pos="7107555" algn="l"/>
                <a:tab pos="9393555" algn="l"/>
                <a:tab pos="10083800" algn="l"/>
              </a:tabLst>
            </a:pPr>
            <a:r>
              <a:rPr sz="2600" i="1" spc="-5" dirty="0">
                <a:latin typeface="Calibri"/>
                <a:cs typeface="Calibri"/>
              </a:rPr>
              <a:t>р</a:t>
            </a:r>
            <a:r>
              <a:rPr sz="2600" i="1" spc="5" dirty="0">
                <a:latin typeface="Calibri"/>
                <a:cs typeface="Calibri"/>
              </a:rPr>
              <a:t>а</a:t>
            </a:r>
            <a:r>
              <a:rPr sz="2600" i="1" spc="-10" dirty="0">
                <a:latin typeface="Calibri"/>
                <a:cs typeface="Calibri"/>
              </a:rPr>
              <a:t>з</a:t>
            </a:r>
            <a:r>
              <a:rPr sz="2600" i="1" spc="-20" dirty="0">
                <a:latin typeface="Calibri"/>
                <a:cs typeface="Calibri"/>
              </a:rPr>
              <a:t>р</a:t>
            </a:r>
            <a:r>
              <a:rPr sz="2600" i="1" spc="-5" dirty="0">
                <a:latin typeface="Calibri"/>
                <a:cs typeface="Calibri"/>
              </a:rPr>
              <a:t>у</a:t>
            </a:r>
            <a:r>
              <a:rPr sz="2600" i="1" spc="-20" dirty="0">
                <a:latin typeface="Calibri"/>
                <a:cs typeface="Calibri"/>
              </a:rPr>
              <a:t>ш</a:t>
            </a:r>
            <a:r>
              <a:rPr sz="2600" i="1" spc="-5" dirty="0">
                <a:latin typeface="Calibri"/>
                <a:cs typeface="Calibri"/>
              </a:rPr>
              <a:t>ающи</a:t>
            </a:r>
            <a:r>
              <a:rPr sz="2600" i="1" dirty="0">
                <a:latin typeface="Calibri"/>
                <a:cs typeface="Calibri"/>
              </a:rPr>
              <a:t>е	</a:t>
            </a:r>
            <a:r>
              <a:rPr sz="2600" i="1" spc="-5" dirty="0">
                <a:latin typeface="Calibri"/>
                <a:cs typeface="Calibri"/>
              </a:rPr>
              <a:t>л</a:t>
            </a:r>
            <a:r>
              <a:rPr sz="2600" i="1" spc="5" dirty="0">
                <a:latin typeface="Calibri"/>
                <a:cs typeface="Calibri"/>
              </a:rPr>
              <a:t>и</a:t>
            </a:r>
            <a:r>
              <a:rPr sz="2600" i="1" dirty="0">
                <a:latin typeface="Calibri"/>
                <a:cs typeface="Calibri"/>
              </a:rPr>
              <a:t>ч</a:t>
            </a:r>
            <a:r>
              <a:rPr sz="2600" i="1" spc="-15" dirty="0">
                <a:latin typeface="Calibri"/>
                <a:cs typeface="Calibri"/>
              </a:rPr>
              <a:t>н</a:t>
            </a:r>
            <a:r>
              <a:rPr sz="2600" i="1" spc="-5" dirty="0">
                <a:latin typeface="Calibri"/>
                <a:cs typeface="Calibri"/>
              </a:rPr>
              <a:t>ост</a:t>
            </a:r>
            <a:r>
              <a:rPr sz="2600" i="1" dirty="0">
                <a:latin typeface="Calibri"/>
                <a:cs typeface="Calibri"/>
              </a:rPr>
              <a:t>ь	</a:t>
            </a:r>
            <a:r>
              <a:rPr sz="2600" i="1" spc="10" dirty="0">
                <a:latin typeface="Calibri"/>
                <a:cs typeface="Calibri"/>
              </a:rPr>
              <a:t>м</a:t>
            </a:r>
            <a:r>
              <a:rPr sz="2600" i="1" spc="-40" dirty="0">
                <a:latin typeface="Calibri"/>
                <a:cs typeface="Calibri"/>
              </a:rPr>
              <a:t>о</a:t>
            </a:r>
            <a:r>
              <a:rPr sz="2600" i="1" spc="-5" dirty="0">
                <a:latin typeface="Calibri"/>
                <a:cs typeface="Calibri"/>
              </a:rPr>
              <a:t>лодог</a:t>
            </a:r>
            <a:r>
              <a:rPr sz="2600" i="1" dirty="0">
                <a:latin typeface="Calibri"/>
                <a:cs typeface="Calibri"/>
              </a:rPr>
              <a:t>о	ч</a:t>
            </a:r>
            <a:r>
              <a:rPr sz="2600" i="1" spc="-35" dirty="0">
                <a:latin typeface="Calibri"/>
                <a:cs typeface="Calibri"/>
              </a:rPr>
              <a:t>е</a:t>
            </a:r>
            <a:r>
              <a:rPr sz="2600" i="1" spc="-10" dirty="0">
                <a:latin typeface="Calibri"/>
                <a:cs typeface="Calibri"/>
              </a:rPr>
              <a:t>л</a:t>
            </a:r>
            <a:r>
              <a:rPr sz="2600" i="1" spc="-5" dirty="0">
                <a:latin typeface="Calibri"/>
                <a:cs typeface="Calibri"/>
              </a:rPr>
              <a:t>ове</a:t>
            </a:r>
            <a:r>
              <a:rPr sz="2600" i="1" spc="-45" dirty="0">
                <a:latin typeface="Calibri"/>
                <a:cs typeface="Calibri"/>
              </a:rPr>
              <a:t>к</a:t>
            </a:r>
            <a:r>
              <a:rPr sz="2600" i="1" spc="5" dirty="0">
                <a:latin typeface="Calibri"/>
                <a:cs typeface="Calibri"/>
              </a:rPr>
              <a:t>а</a:t>
            </a:r>
            <a:r>
              <a:rPr sz="2600" i="1" dirty="0">
                <a:latin typeface="Calibri"/>
                <a:cs typeface="Calibri"/>
              </a:rPr>
              <a:t>,	подменяющ</a:t>
            </a:r>
            <a:r>
              <a:rPr sz="2600" i="1" spc="-15" dirty="0">
                <a:latin typeface="Calibri"/>
                <a:cs typeface="Calibri"/>
              </a:rPr>
              <a:t>и</a:t>
            </a:r>
            <a:r>
              <a:rPr sz="2600" i="1" dirty="0">
                <a:latin typeface="Calibri"/>
                <a:cs typeface="Calibri"/>
              </a:rPr>
              <a:t>е	</a:t>
            </a:r>
            <a:r>
              <a:rPr sz="2600" i="1" spc="-10" dirty="0">
                <a:latin typeface="Calibri"/>
                <a:cs typeface="Calibri"/>
              </a:rPr>
              <a:t>е</a:t>
            </a:r>
            <a:r>
              <a:rPr sz="2600" i="1" dirty="0">
                <a:latin typeface="Calibri"/>
                <a:cs typeface="Calibri"/>
              </a:rPr>
              <a:t>го	по</a:t>
            </a:r>
            <a:r>
              <a:rPr sz="2600" i="1" spc="-10" dirty="0">
                <a:latin typeface="Calibri"/>
                <a:cs typeface="Calibri"/>
              </a:rPr>
              <a:t>н</a:t>
            </a:r>
            <a:r>
              <a:rPr sz="2600" i="1" spc="-5" dirty="0">
                <a:latin typeface="Calibri"/>
                <a:cs typeface="Calibri"/>
              </a:rPr>
              <a:t>и</a:t>
            </a:r>
            <a:r>
              <a:rPr sz="2600" i="1" spc="5" dirty="0">
                <a:latin typeface="Calibri"/>
                <a:cs typeface="Calibri"/>
              </a:rPr>
              <a:t>м</a:t>
            </a:r>
            <a:r>
              <a:rPr sz="2600" i="1" spc="-5" dirty="0">
                <a:latin typeface="Calibri"/>
                <a:cs typeface="Calibri"/>
              </a:rPr>
              <a:t>ание  </a:t>
            </a:r>
            <a:r>
              <a:rPr sz="2600" i="1" dirty="0">
                <a:latin typeface="Calibri"/>
                <a:cs typeface="Calibri"/>
              </a:rPr>
              <a:t>традиционных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ценностей.</a:t>
            </a: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14"/>
              </a:spcBef>
            </a:pPr>
            <a:r>
              <a:rPr sz="2600" b="1" i="1" spc="-5" dirty="0">
                <a:latin typeface="Calibri"/>
                <a:cs typeface="Calibri"/>
              </a:rPr>
              <a:t>Опасность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молодежных</a:t>
            </a:r>
            <a:r>
              <a:rPr sz="2600" b="1" i="1" spc="-2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групп</a:t>
            </a:r>
            <a:r>
              <a:rPr sz="2600" b="1" i="1" spc="1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деструктивного</a:t>
            </a:r>
            <a:r>
              <a:rPr sz="2600" b="1" i="1" spc="3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характера: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i="1" spc="-10" dirty="0">
                <a:latin typeface="Calibri"/>
                <a:cs typeface="Calibri"/>
              </a:rPr>
              <a:t>-Разрушительно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действуют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на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сознание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нравственность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молодых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людей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</a:pPr>
            <a:r>
              <a:rPr sz="2600" i="1" spc="-5" dirty="0">
                <a:latin typeface="Calibri"/>
                <a:cs typeface="Calibri"/>
              </a:rPr>
              <a:t>-Пропагандируют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противоправное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поведение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95"/>
              </a:spcBef>
            </a:pPr>
            <a:r>
              <a:rPr sz="2600" i="1" dirty="0">
                <a:latin typeface="Calibri"/>
                <a:cs typeface="Calibri"/>
              </a:rPr>
              <a:t>-</a:t>
            </a:r>
            <a:r>
              <a:rPr sz="2600" i="1" spc="-5" dirty="0">
                <a:latin typeface="Calibri"/>
                <a:cs typeface="Calibri"/>
              </a:rPr>
              <a:t> Формируют </a:t>
            </a:r>
            <a:r>
              <a:rPr sz="2600" i="1" dirty="0">
                <a:latin typeface="Calibri"/>
                <a:cs typeface="Calibri"/>
              </a:rPr>
              <a:t>у </a:t>
            </a:r>
            <a:r>
              <a:rPr sz="2600" i="1" spc="-5" dirty="0">
                <a:latin typeface="Calibri"/>
                <a:cs typeface="Calibri"/>
              </a:rPr>
              <a:t>несовершеннолетних отрицательное</a:t>
            </a:r>
            <a:r>
              <a:rPr sz="2600" i="1" spc="-3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отношение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к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закону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65472" y="148590"/>
            <a:ext cx="41148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«Воронка</a:t>
            </a:r>
            <a:r>
              <a:rPr dirty="0"/>
              <a:t> </a:t>
            </a:r>
            <a:r>
              <a:rPr spc="-25" dirty="0"/>
              <a:t>вовлечения»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713" y="503961"/>
            <a:ext cx="6928484" cy="59493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67310">
              <a:lnSpc>
                <a:spcPct val="100000"/>
              </a:lnSpc>
              <a:spcBef>
                <a:spcPts val="830"/>
              </a:spcBef>
            </a:pPr>
            <a:r>
              <a:rPr sz="2200" b="1" i="1" spc="-10" dirty="0">
                <a:solidFill>
                  <a:srgbClr val="2B4B8B"/>
                </a:solidFill>
                <a:latin typeface="Calibri"/>
                <a:cs typeface="Calibri"/>
              </a:rPr>
              <a:t>Открытые</a:t>
            </a:r>
            <a:r>
              <a:rPr sz="2200" b="1" i="1" spc="-2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B4B8B"/>
                </a:solidFill>
                <a:latin typeface="Calibri"/>
                <a:cs typeface="Calibri"/>
              </a:rPr>
              <a:t>группы</a:t>
            </a:r>
            <a:r>
              <a:rPr sz="2200" b="1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2B4B8B"/>
                </a:solidFill>
                <a:latin typeface="Calibri"/>
                <a:cs typeface="Calibri"/>
              </a:rPr>
              <a:t>по темам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030"/>
              </a:spcBef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(самоубийства, травля, депрессия):</a:t>
            </a:r>
            <a:r>
              <a:rPr sz="2200" i="1" spc="5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общая</a:t>
            </a:r>
            <a:r>
              <a:rPr sz="2200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информация, </a:t>
            </a:r>
            <a:r>
              <a:rPr sz="2200" i="1" spc="-484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пропаганда</a:t>
            </a:r>
            <a:r>
              <a:rPr sz="2200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темы.</a:t>
            </a:r>
            <a:endParaRPr sz="2200">
              <a:latin typeface="Calibri"/>
              <a:cs typeface="Calibri"/>
            </a:endParaRPr>
          </a:p>
          <a:p>
            <a:pPr marL="74930">
              <a:lnSpc>
                <a:spcPts val="2510"/>
              </a:lnSpc>
              <a:spcBef>
                <a:spcPts val="695"/>
              </a:spcBef>
            </a:pPr>
            <a:r>
              <a:rPr sz="2200" b="1" i="1" spc="-30" dirty="0">
                <a:solidFill>
                  <a:srgbClr val="2B4B8B"/>
                </a:solidFill>
                <a:latin typeface="Calibri"/>
                <a:cs typeface="Calibri"/>
              </a:rPr>
              <a:t>Группы</a:t>
            </a:r>
            <a:r>
              <a:rPr sz="2200" b="1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2B4B8B"/>
                </a:solidFill>
                <a:latin typeface="Calibri"/>
                <a:cs typeface="Calibri"/>
              </a:rPr>
              <a:t>для</a:t>
            </a:r>
            <a:r>
              <a:rPr sz="2200" b="1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5" dirty="0">
                <a:solidFill>
                  <a:srgbClr val="2B4B8B"/>
                </a:solidFill>
                <a:latin typeface="Calibri"/>
                <a:cs typeface="Calibri"/>
              </a:rPr>
              <a:t>«своих».</a:t>
            </a:r>
            <a:r>
              <a:rPr sz="2200" b="1" i="1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Конкретное</a:t>
            </a:r>
            <a:r>
              <a:rPr sz="2200" i="1" spc="2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течение</a:t>
            </a:r>
            <a:r>
              <a:rPr sz="2200" i="1" spc="2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в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теме.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Задания.</a:t>
            </a:r>
            <a:endParaRPr sz="2200">
              <a:latin typeface="Calibri"/>
              <a:cs typeface="Calibri"/>
            </a:endParaRPr>
          </a:p>
          <a:p>
            <a:pPr marL="74930">
              <a:lnSpc>
                <a:spcPts val="2510"/>
              </a:lnSpc>
              <a:spcBef>
                <a:spcPts val="740"/>
              </a:spcBef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Субкультура,</a:t>
            </a:r>
            <a:r>
              <a:rPr sz="2200" i="1" spc="3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5" dirty="0">
                <a:solidFill>
                  <a:srgbClr val="2B4B8B"/>
                </a:solidFill>
                <a:latin typeface="Calibri"/>
                <a:cs typeface="Calibri"/>
              </a:rPr>
              <a:t>которую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 надо</a:t>
            </a:r>
            <a:r>
              <a:rPr sz="2200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соблюдать,</a:t>
            </a:r>
            <a:r>
              <a:rPr sz="2200" i="1" spc="3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чтоб</a:t>
            </a:r>
            <a:r>
              <a:rPr sz="2200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быть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«своим».</a:t>
            </a:r>
            <a:endParaRPr sz="2200">
              <a:latin typeface="Calibri"/>
              <a:cs typeface="Calibri"/>
            </a:endParaRPr>
          </a:p>
          <a:p>
            <a:pPr marL="12700" marR="45085">
              <a:lnSpc>
                <a:spcPct val="127699"/>
              </a:lnSpc>
              <a:spcBef>
                <a:spcPts val="5"/>
              </a:spcBef>
            </a:pPr>
            <a:r>
              <a:rPr sz="2200" b="1" i="1" spc="-30" dirty="0">
                <a:solidFill>
                  <a:srgbClr val="2B4B8B"/>
                </a:solidFill>
                <a:latin typeface="Calibri"/>
                <a:cs typeface="Calibri"/>
              </a:rPr>
              <a:t>Группы</a:t>
            </a:r>
            <a:r>
              <a:rPr sz="2200" b="1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B4B8B"/>
                </a:solidFill>
                <a:latin typeface="Calibri"/>
                <a:cs typeface="Calibri"/>
              </a:rPr>
              <a:t>для</a:t>
            </a:r>
            <a:r>
              <a:rPr sz="2200" b="1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B4B8B"/>
                </a:solidFill>
                <a:latin typeface="Calibri"/>
                <a:cs typeface="Calibri"/>
              </a:rPr>
              <a:t>тех,</a:t>
            </a:r>
            <a:r>
              <a:rPr sz="2200" b="1" i="1" spc="-5" dirty="0">
                <a:solidFill>
                  <a:srgbClr val="2B4B8B"/>
                </a:solidFill>
                <a:latin typeface="Calibri"/>
                <a:cs typeface="Calibri"/>
              </a:rPr>
              <a:t> кто</a:t>
            </a:r>
            <a:r>
              <a:rPr sz="2200" b="1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b="1" i="1" spc="-10" dirty="0">
                <a:solidFill>
                  <a:srgbClr val="2B4B8B"/>
                </a:solidFill>
                <a:latin typeface="Calibri"/>
                <a:cs typeface="Calibri"/>
              </a:rPr>
              <a:t>«созрел».</a:t>
            </a:r>
            <a:r>
              <a:rPr sz="2200" b="1" i="1" spc="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25" dirty="0">
                <a:solidFill>
                  <a:srgbClr val="2B4B8B"/>
                </a:solidFill>
                <a:latin typeface="Calibri"/>
                <a:cs typeface="Calibri"/>
              </a:rPr>
              <a:t>Условия</a:t>
            </a:r>
            <a:r>
              <a:rPr sz="2200" i="1" spc="-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вступления. </a:t>
            </a:r>
            <a:r>
              <a:rPr sz="2200" i="1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Надо</a:t>
            </a:r>
            <a:r>
              <a:rPr sz="2200" i="1" spc="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выполнять</a:t>
            </a:r>
            <a:r>
              <a:rPr sz="2200" i="1" spc="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задания.</a:t>
            </a:r>
            <a:r>
              <a:rPr sz="2200" i="1" spc="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Появляется </a:t>
            </a:r>
            <a:r>
              <a:rPr sz="2200" i="1" spc="-15" dirty="0">
                <a:solidFill>
                  <a:srgbClr val="2B4B8B"/>
                </a:solidFill>
                <a:latin typeface="Calibri"/>
                <a:cs typeface="Calibri"/>
              </a:rPr>
              <a:t>иерархия</a:t>
            </a:r>
            <a:r>
              <a:rPr sz="2200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власти.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Закрытые</a:t>
            </a:r>
            <a:r>
              <a:rPr sz="2200" i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чаты</a:t>
            </a:r>
            <a:r>
              <a:rPr sz="22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личные</a:t>
            </a:r>
            <a:r>
              <a:rPr sz="22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сообщения</a:t>
            </a:r>
            <a:r>
              <a:rPr sz="2200" i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для</a:t>
            </a:r>
            <a:r>
              <a:rPr sz="22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«созревших».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Реальный</a:t>
            </a:r>
            <a:r>
              <a:rPr sz="2200" i="1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статус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в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 реальном</a:t>
            </a:r>
            <a:r>
              <a:rPr sz="2200" i="1" spc="1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мире.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Подготовка</a:t>
            </a:r>
            <a:r>
              <a:rPr sz="2200" i="1" spc="-30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в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 действиям.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45"/>
              </a:spcBef>
            </a:pP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Выполнение</a:t>
            </a:r>
            <a:r>
              <a:rPr sz="2200" i="1" spc="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заданий</a:t>
            </a:r>
            <a:r>
              <a:rPr sz="2200" i="1" spc="1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FF0000"/>
                </a:solidFill>
                <a:latin typeface="Calibri"/>
                <a:cs typeface="Calibri"/>
              </a:rPr>
              <a:t>в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реальном</a:t>
            </a:r>
            <a:r>
              <a:rPr sz="2200" i="1" spc="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FF0000"/>
                </a:solidFill>
                <a:latin typeface="Calibri"/>
                <a:cs typeface="Calibri"/>
              </a:rPr>
              <a:t>мире.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  <a:spcBef>
                <a:spcPts val="735"/>
              </a:spcBef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Создаётся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ощущение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близости,</a:t>
            </a:r>
            <a:r>
              <a:rPr sz="2200" i="1" spc="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повышается</a:t>
            </a:r>
            <a:r>
              <a:rPr sz="2200" i="1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статус</a:t>
            </a:r>
            <a:r>
              <a:rPr sz="2200" i="1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5" dirty="0">
                <a:solidFill>
                  <a:srgbClr val="2B4B8B"/>
                </a:solidFill>
                <a:latin typeface="Calibri"/>
                <a:cs typeface="Calibri"/>
              </a:rPr>
              <a:t>в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группе.</a:t>
            </a:r>
            <a:r>
              <a:rPr sz="2200" i="1" spc="-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Даются</a:t>
            </a:r>
            <a:r>
              <a:rPr sz="2200" i="1" spc="-15" dirty="0">
                <a:solidFill>
                  <a:srgbClr val="2B4B8B"/>
                </a:solidFill>
                <a:latin typeface="Calibri"/>
                <a:cs typeface="Calibri"/>
              </a:rPr>
              <a:t> </a:t>
            </a:r>
            <a:r>
              <a:rPr sz="2200" i="1" spc="-10" dirty="0">
                <a:solidFill>
                  <a:srgbClr val="2B4B8B"/>
                </a:solidFill>
                <a:latin typeface="Calibri"/>
                <a:cs typeface="Calibri"/>
              </a:rPr>
              <a:t>бонусы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75211" y="1393361"/>
            <a:ext cx="3950419" cy="46695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9845" y="922401"/>
            <a:ext cx="631761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223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Открытые группы </a:t>
            </a:r>
            <a:r>
              <a:rPr sz="2400" i="1" dirty="0">
                <a:latin typeface="Calibri"/>
                <a:cs typeface="Calibri"/>
              </a:rPr>
              <a:t>по </a:t>
            </a:r>
            <a:r>
              <a:rPr sz="2400" i="1" spc="-5" dirty="0">
                <a:latin typeface="Calibri"/>
                <a:cs typeface="Calibri"/>
              </a:rPr>
              <a:t>темам </a:t>
            </a:r>
            <a:r>
              <a:rPr sz="2400" i="1" dirty="0">
                <a:latin typeface="Calibri"/>
                <a:cs typeface="Calibri"/>
              </a:rPr>
              <a:t>–в форме юмора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даётся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представление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обо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всех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видах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деструктива.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99845" y="4580890"/>
            <a:ext cx="624141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10" dirty="0">
                <a:latin typeface="Calibri"/>
                <a:cs typeface="Calibri"/>
              </a:rPr>
              <a:t>Далее </a:t>
            </a:r>
            <a:r>
              <a:rPr sz="2400" i="1" dirty="0">
                <a:latin typeface="Calibri"/>
                <a:cs typeface="Calibri"/>
              </a:rPr>
              <a:t>подросток </a:t>
            </a:r>
            <a:r>
              <a:rPr sz="2400" i="1" spc="-10" dirty="0">
                <a:latin typeface="Calibri"/>
                <a:cs typeface="Calibri"/>
              </a:rPr>
              <a:t>уходит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10" dirty="0">
                <a:latin typeface="Calibri"/>
                <a:cs typeface="Calibri"/>
              </a:rPr>
              <a:t>узкотематическое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какое-то </a:t>
            </a:r>
            <a:r>
              <a:rPr sz="2400" i="1" spc="-5" dirty="0">
                <a:latin typeface="Calibri"/>
                <a:cs typeface="Calibri"/>
              </a:rPr>
              <a:t>направление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групп, потом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закрытые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там </a:t>
            </a:r>
            <a:r>
              <a:rPr sz="2400" i="1" spc="-15" dirty="0">
                <a:latin typeface="Calibri"/>
                <a:cs typeface="Calibri"/>
              </a:rPr>
              <a:t>уже</a:t>
            </a:r>
            <a:r>
              <a:rPr sz="2400" i="1" spc="-5" dirty="0">
                <a:latin typeface="Calibri"/>
                <a:cs typeface="Calibri"/>
              </a:rPr>
              <a:t> идет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spc="-5" dirty="0">
                <a:latin typeface="Calibri"/>
                <a:cs typeface="Calibri"/>
              </a:rPr>
              <a:t>профессиональная обработка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настрой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400" i="1" dirty="0">
                <a:latin typeface="Calibri"/>
                <a:cs typeface="Calibri"/>
              </a:rPr>
              <a:t>действия.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41056" y="728980"/>
            <a:ext cx="3824986" cy="2609977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589909" y="1764029"/>
            <a:ext cx="3668648" cy="2744978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625968" y="3698938"/>
            <a:ext cx="4139946" cy="2790063"/>
          </a:xfrm>
          <a:prstGeom prst="rect">
            <a:avLst/>
          </a:prstGeom>
        </p:spPr>
      </p:pic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16001" y="2366750"/>
            <a:ext cx="2749550" cy="18953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060444" y="3373183"/>
            <a:ext cx="8131809" cy="3484879"/>
            <a:chOff x="4060444" y="3373183"/>
            <a:chExt cx="8131809" cy="3484879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060444" y="3373183"/>
              <a:ext cx="3701288" cy="318376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6054" y="3395014"/>
              <a:ext cx="4229354" cy="3183763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774903" y="469036"/>
            <a:ext cx="10688320" cy="257619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R="38735" algn="ctr">
              <a:lnSpc>
                <a:spcPct val="100000"/>
              </a:lnSpc>
              <a:spcBef>
                <a:spcPts val="730"/>
              </a:spcBef>
            </a:pPr>
            <a:r>
              <a:rPr sz="2800" b="1" spc="-10" dirty="0">
                <a:latin typeface="Arial"/>
                <a:cs typeface="Arial"/>
              </a:rPr>
              <a:t>«Страшные</a:t>
            </a:r>
            <a:r>
              <a:rPr sz="2800" b="1" spc="5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истории»</a:t>
            </a:r>
            <a:r>
              <a:rPr sz="2800" b="1" spc="3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или</a:t>
            </a:r>
            <a:r>
              <a:rPr sz="2800" b="1" spc="-1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«крипипаста»</a:t>
            </a:r>
            <a:endParaRPr sz="2800">
              <a:latin typeface="Arial"/>
              <a:cs typeface="Arial"/>
            </a:endParaRPr>
          </a:p>
          <a:p>
            <a:pPr marL="12700" marR="5080" algn="just">
              <a:lnSpc>
                <a:spcPct val="90000"/>
              </a:lnSpc>
              <a:spcBef>
                <a:spcPts val="969"/>
              </a:spcBef>
            </a:pPr>
            <a:r>
              <a:rPr sz="2800" i="1" spc="-5" dirty="0">
                <a:latin typeface="Calibri"/>
                <a:cs typeface="Calibri"/>
              </a:rPr>
              <a:t>Это история </a:t>
            </a:r>
            <a:r>
              <a:rPr sz="2800" i="1" spc="-10" dirty="0">
                <a:latin typeface="Calibri"/>
                <a:cs typeface="Calibri"/>
              </a:rPr>
              <a:t>садистского убийства, </a:t>
            </a:r>
            <a:r>
              <a:rPr sz="2800" i="1" spc="-5" dirty="0">
                <a:latin typeface="Calibri"/>
                <a:cs typeface="Calibri"/>
              </a:rPr>
              <a:t>описанного во </a:t>
            </a:r>
            <a:r>
              <a:rPr sz="2800" i="1" spc="-10" dirty="0">
                <a:latin typeface="Calibri"/>
                <a:cs typeface="Calibri"/>
              </a:rPr>
              <a:t>всех </a:t>
            </a:r>
            <a:r>
              <a:rPr sz="2800" i="1" spc="-5" dirty="0">
                <a:latin typeface="Calibri"/>
                <a:cs typeface="Calibri"/>
              </a:rPr>
              <a:t>страшных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подробностях,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и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особенность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этих</a:t>
            </a:r>
            <a:r>
              <a:rPr sz="2800" i="1" spc="-5" dirty="0">
                <a:latin typeface="Calibri"/>
                <a:cs typeface="Calibri"/>
              </a:rPr>
              <a:t> историй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в</a:t>
            </a:r>
            <a:r>
              <a:rPr sz="2800" i="1" spc="62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том,</a:t>
            </a:r>
            <a:r>
              <a:rPr sz="2800" i="1" spc="62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что 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маленького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5" dirty="0">
                <a:latin typeface="Calibri"/>
                <a:cs typeface="Calibri"/>
              </a:rPr>
              <a:t>читателя</a:t>
            </a:r>
            <a:r>
              <a:rPr sz="2800" i="1" spc="-10" dirty="0">
                <a:latin typeface="Calibri"/>
                <a:cs typeface="Calibri"/>
              </a:rPr>
              <a:t> обычно</a:t>
            </a:r>
            <a:r>
              <a:rPr sz="2800" i="1" spc="-5" dirty="0">
                <a:latin typeface="Calibri"/>
                <a:cs typeface="Calibri"/>
              </a:rPr>
              <a:t> ставят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на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место</a:t>
            </a:r>
            <a:r>
              <a:rPr sz="2800" i="1" spc="-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убийцы,</a:t>
            </a:r>
            <a:r>
              <a:rPr sz="2800" i="1" spc="-5" dirty="0">
                <a:latin typeface="Calibri"/>
                <a:cs typeface="Calibri"/>
              </a:rPr>
              <a:t> а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не 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жертвы.</a:t>
            </a:r>
            <a:r>
              <a:rPr sz="2800" i="1" spc="-5" dirty="0">
                <a:latin typeface="Calibri"/>
                <a:cs typeface="Calibri"/>
              </a:rPr>
              <a:t> Смысл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крипипасты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-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это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сочинение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своих</a:t>
            </a:r>
            <a:r>
              <a:rPr sz="2800" i="1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авторских </a:t>
            </a:r>
            <a:r>
              <a:rPr sz="2800" i="1" spc="-5" dirty="0">
                <a:latin typeface="Calibri"/>
                <a:cs typeface="Calibri"/>
              </a:rPr>
              <a:t> историй</a:t>
            </a:r>
            <a:r>
              <a:rPr sz="2800" i="1" spc="-2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в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садистском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стиле.</a:t>
            </a:r>
            <a:endParaRPr sz="28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25996" y="3367633"/>
            <a:ext cx="3510026" cy="31949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90825" y="605790"/>
            <a:ext cx="66160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Депрессивно-суицидальный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контент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55938" y="3453003"/>
            <a:ext cx="2835021" cy="2068703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70955" y="4463986"/>
            <a:ext cx="3014979" cy="2115312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234797" y="1064259"/>
            <a:ext cx="5826125" cy="528066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i="1" spc="-10" dirty="0">
                <a:latin typeface="Calibri"/>
                <a:cs typeface="Calibri"/>
              </a:rPr>
              <a:t>1.Верх</a:t>
            </a:r>
            <a:r>
              <a:rPr sz="2400" i="1" spc="-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воронки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400" i="1" spc="-10" dirty="0">
                <a:latin typeface="Calibri"/>
                <a:cs typeface="Calibri"/>
              </a:rPr>
              <a:t>Контент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навевает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печаль.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i="1" spc="-5" dirty="0">
                <a:latin typeface="Calibri"/>
                <a:cs typeface="Calibri"/>
              </a:rPr>
              <a:t>Ребенок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привыкает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таким </a:t>
            </a:r>
            <a:r>
              <a:rPr sz="2400" i="1" spc="-15" dirty="0">
                <a:latin typeface="Calibri"/>
                <a:cs typeface="Calibri"/>
              </a:rPr>
              <a:t>картинкам.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</a:pPr>
            <a:r>
              <a:rPr sz="2400" i="1" spc="-5" dirty="0">
                <a:latin typeface="Calibri"/>
                <a:cs typeface="Calibri"/>
              </a:rPr>
              <a:t>4.Подписывается</a:t>
            </a:r>
            <a:r>
              <a:rPr sz="2400" i="1" spc="17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</a:t>
            </a:r>
            <a:r>
              <a:rPr sz="2400" i="1" spc="17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</a:t>
            </a:r>
            <a:r>
              <a:rPr sz="2400" i="1" spc="17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17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конкретным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депрессивным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контентом.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3200">
              <a:latin typeface="Calibri"/>
              <a:cs typeface="Calibri"/>
            </a:endParaRPr>
          </a:p>
          <a:p>
            <a:pPr marL="22860" marR="2439670">
              <a:lnSpc>
                <a:spcPts val="2590"/>
              </a:lnSpc>
              <a:buSzPct val="95833"/>
              <a:buAutoNum type="arabicPeriod" startAt="3"/>
              <a:tabLst>
                <a:tab pos="255270" algn="l"/>
              </a:tabLst>
            </a:pPr>
            <a:r>
              <a:rPr sz="2400" i="1" spc="-10" dirty="0">
                <a:latin typeface="Calibri"/>
                <a:cs typeface="Calibri"/>
              </a:rPr>
              <a:t>Далее </a:t>
            </a:r>
            <a:r>
              <a:rPr sz="2400" i="1" dirty="0">
                <a:latin typeface="Calibri"/>
                <a:cs typeface="Calibri"/>
              </a:rPr>
              <a:t>подписывается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более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резким</a:t>
            </a:r>
            <a:endParaRPr sz="2400">
              <a:latin typeface="Calibri"/>
              <a:cs typeface="Calibri"/>
            </a:endParaRPr>
          </a:p>
          <a:p>
            <a:pPr marL="22860">
              <a:lnSpc>
                <a:spcPts val="2560"/>
              </a:lnSpc>
            </a:pPr>
            <a:r>
              <a:rPr sz="2400" i="1" spc="-5" dirty="0">
                <a:latin typeface="Calibri"/>
                <a:cs typeface="Calibri"/>
              </a:rPr>
              <a:t>депрессивным</a:t>
            </a:r>
            <a:r>
              <a:rPr sz="2400" i="1" spc="-10" dirty="0">
                <a:latin typeface="Calibri"/>
                <a:cs typeface="Calibri"/>
              </a:rPr>
              <a:t> контентом.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 marL="320040" indent="-297815">
              <a:lnSpc>
                <a:spcPct val="100000"/>
              </a:lnSpc>
              <a:spcBef>
                <a:spcPts val="1964"/>
              </a:spcBef>
              <a:buSzPct val="95833"/>
              <a:buAutoNum type="arabicPeriod" startAt="4"/>
              <a:tabLst>
                <a:tab pos="320675" algn="l"/>
              </a:tabLst>
            </a:pPr>
            <a:r>
              <a:rPr sz="2400" i="1" spc="-5" dirty="0">
                <a:latin typeface="Calibri"/>
                <a:cs typeface="Calibri"/>
              </a:rPr>
              <a:t>Подписывается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 закрытые группы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293358" y="1157986"/>
            <a:ext cx="2943733" cy="21056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36003" y="3383978"/>
            <a:ext cx="11856085" cy="3474085"/>
            <a:chOff x="336003" y="3383978"/>
            <a:chExt cx="11856085" cy="34740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65135" y="3522713"/>
              <a:ext cx="3464940" cy="30558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36003" y="3383978"/>
              <a:ext cx="3869944" cy="31062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05985" y="3518979"/>
              <a:ext cx="3832987" cy="2983102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051172" y="685241"/>
            <a:ext cx="416432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5" dirty="0">
                <a:solidFill>
                  <a:schemeClr val="tx1"/>
                </a:solidFill>
              </a:rPr>
              <a:t>Сообщества</a:t>
            </a:r>
            <a:r>
              <a:rPr spc="-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анорексии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414934" y="1515821"/>
            <a:ext cx="112274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3079115" algn="l"/>
                <a:tab pos="3661410" algn="l"/>
                <a:tab pos="5744845" algn="l"/>
                <a:tab pos="9411970" algn="l"/>
              </a:tabLst>
            </a:pPr>
            <a:r>
              <a:rPr sz="2400" i="1" spc="-5" dirty="0">
                <a:latin typeface="Calibri"/>
                <a:cs typeface="Calibri"/>
              </a:rPr>
              <a:t>Внушают	</a:t>
            </a:r>
            <a:r>
              <a:rPr sz="2400" i="1" dirty="0">
                <a:latin typeface="Calibri"/>
                <a:cs typeface="Calibri"/>
              </a:rPr>
              <a:t>детям	и	</a:t>
            </a:r>
            <a:r>
              <a:rPr sz="2400" i="1" spc="-5" dirty="0">
                <a:latin typeface="Calibri"/>
                <a:cs typeface="Calibri"/>
              </a:rPr>
              <a:t>подросткам	</a:t>
            </a:r>
            <a:r>
              <a:rPr sz="2400" i="1" dirty="0">
                <a:latin typeface="Calibri"/>
                <a:cs typeface="Calibri"/>
              </a:rPr>
              <a:t>противоестественные,	</a:t>
            </a:r>
            <a:r>
              <a:rPr sz="2400" i="1" spc="-5" dirty="0">
                <a:latin typeface="Calibri"/>
                <a:cs typeface="Calibri"/>
              </a:rPr>
              <a:t>извращенные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14934" y="1753869"/>
            <a:ext cx="11229340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i="1" spc="-5" dirty="0">
                <a:latin typeface="Calibri"/>
                <a:cs typeface="Calibri"/>
              </a:rPr>
              <a:t>представления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том,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что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такое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красота.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  <a:tabLst>
                <a:tab pos="1603375" algn="l"/>
                <a:tab pos="2044064" algn="l"/>
                <a:tab pos="2594610" algn="l"/>
                <a:tab pos="4250690" algn="l"/>
                <a:tab pos="5316220" algn="l"/>
                <a:tab pos="6908800" algn="l"/>
                <a:tab pos="8058150" algn="l"/>
                <a:tab pos="9556750" algn="l"/>
                <a:tab pos="10780395" algn="l"/>
              </a:tabLst>
            </a:pPr>
            <a:r>
              <a:rPr sz="2400" i="1" spc="-5" dirty="0">
                <a:latin typeface="Calibri"/>
                <a:cs typeface="Calibri"/>
              </a:rPr>
              <a:t>Отлич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т</a:t>
            </a:r>
            <a:r>
              <a:rPr sz="2400" i="1" dirty="0">
                <a:latin typeface="Calibri"/>
                <a:cs typeface="Calibri"/>
              </a:rPr>
              <a:t>ь	их	от	соо</a:t>
            </a:r>
            <a:r>
              <a:rPr sz="2400" i="1" spc="5" dirty="0">
                <a:latin typeface="Calibri"/>
                <a:cs typeface="Calibri"/>
              </a:rPr>
              <a:t>б</a:t>
            </a:r>
            <a:r>
              <a:rPr sz="2400" i="1" spc="-20" dirty="0">
                <a:latin typeface="Calibri"/>
                <a:cs typeface="Calibri"/>
              </a:rPr>
              <a:t>щ</a:t>
            </a:r>
            <a:r>
              <a:rPr sz="2400" i="1" dirty="0">
                <a:latin typeface="Calibri"/>
                <a:cs typeface="Calibri"/>
              </a:rPr>
              <a:t>еств	</a:t>
            </a:r>
            <a:r>
              <a:rPr sz="2400" i="1" spc="-15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юдей,	</a:t>
            </a:r>
            <a:r>
              <a:rPr sz="2400" i="1" spc="-30" dirty="0">
                <a:latin typeface="Calibri"/>
                <a:cs typeface="Calibri"/>
              </a:rPr>
              <a:t>ж</a:t>
            </a:r>
            <a:r>
              <a:rPr sz="2400" i="1" spc="-35" dirty="0">
                <a:latin typeface="Calibri"/>
                <a:cs typeface="Calibri"/>
              </a:rPr>
              <a:t>е</a:t>
            </a:r>
            <a:r>
              <a:rPr sz="2400" i="1" spc="-15" dirty="0">
                <a:latin typeface="Calibri"/>
                <a:cs typeface="Calibri"/>
              </a:rPr>
              <a:t>л</a:t>
            </a:r>
            <a:r>
              <a:rPr sz="2400" i="1" spc="-5" dirty="0">
                <a:latin typeface="Calibri"/>
                <a:cs typeface="Calibri"/>
              </a:rPr>
              <a:t>ающи</a:t>
            </a:r>
            <a:r>
              <a:rPr sz="2400" i="1" dirty="0">
                <a:latin typeface="Calibri"/>
                <a:cs typeface="Calibri"/>
              </a:rPr>
              <a:t>х	просто	п</a:t>
            </a:r>
            <a:r>
              <a:rPr sz="2400" i="1" spc="-3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ху</a:t>
            </a:r>
            <a:r>
              <a:rPr sz="2400" i="1" spc="5" dirty="0">
                <a:latin typeface="Calibri"/>
                <a:cs typeface="Calibri"/>
              </a:rPr>
              <a:t>д</a:t>
            </a:r>
            <a:r>
              <a:rPr sz="2400" i="1" dirty="0">
                <a:latin typeface="Calibri"/>
                <a:cs typeface="Calibri"/>
              </a:rPr>
              <a:t>еть,	</a:t>
            </a:r>
            <a:r>
              <a:rPr sz="2400" i="1" spc="-5" dirty="0">
                <a:latin typeface="Calibri"/>
                <a:cs typeface="Calibri"/>
              </a:rPr>
              <a:t>р</a:t>
            </a:r>
            <a:r>
              <a:rPr sz="2400" i="1" dirty="0">
                <a:latin typeface="Calibri"/>
                <a:cs typeface="Calibri"/>
              </a:rPr>
              <a:t>еб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нок	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ак  </a:t>
            </a:r>
            <a:r>
              <a:rPr sz="2400" i="1" dirty="0">
                <a:latin typeface="Calibri"/>
                <a:cs typeface="Calibri"/>
              </a:rPr>
              <a:t>правило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может,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они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под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них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очень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часто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мимикрируют.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499353" y="225043"/>
            <a:ext cx="117475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Аниме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797" y="569468"/>
            <a:ext cx="11546205" cy="263779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i="1" dirty="0">
                <a:latin typeface="Calibri"/>
                <a:cs typeface="Calibri"/>
              </a:rPr>
              <a:t>Аниме:</a:t>
            </a:r>
            <a:endParaRPr sz="2400">
              <a:latin typeface="Calibri"/>
              <a:cs typeface="Calibri"/>
            </a:endParaRPr>
          </a:p>
          <a:p>
            <a:pPr marL="558165" indent="-5461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558165" algn="l"/>
                <a:tab pos="558800" algn="l"/>
              </a:tabLst>
            </a:pPr>
            <a:r>
              <a:rPr sz="2400" i="1" spc="-5" dirty="0">
                <a:latin typeface="Calibri"/>
                <a:cs typeface="Calibri"/>
              </a:rPr>
              <a:t>Сериалы </a:t>
            </a:r>
            <a:r>
              <a:rPr sz="2400" i="1" dirty="0">
                <a:latin typeface="Calibri"/>
                <a:cs typeface="Calibri"/>
              </a:rPr>
              <a:t>для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детей</a:t>
            </a:r>
            <a:r>
              <a:rPr sz="2400" i="1" spc="-10" dirty="0">
                <a:latin typeface="Calibri"/>
                <a:cs typeface="Calibri"/>
              </a:rPr>
              <a:t> (жанр кодомо)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«Взрослое»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аниме (сэйнэн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дзёсэй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</a:pPr>
            <a:r>
              <a:rPr sz="2400" i="1" dirty="0">
                <a:latin typeface="Calibri"/>
                <a:cs typeface="Calibri"/>
              </a:rPr>
              <a:t>Анимэ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самая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большая </a:t>
            </a:r>
            <a:r>
              <a:rPr sz="2400" i="1" spc="-5" dirty="0">
                <a:latin typeface="Calibri"/>
                <a:cs typeface="Calibri"/>
              </a:rPr>
              <a:t>воронка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вовлечения</a:t>
            </a:r>
            <a:r>
              <a:rPr sz="2400" i="1" dirty="0">
                <a:latin typeface="Calibri"/>
                <a:cs typeface="Calibri"/>
              </a:rPr>
              <a:t> во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все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виды</a:t>
            </a:r>
            <a:r>
              <a:rPr sz="2400" i="1" spc="-5" dirty="0">
                <a:latin typeface="Calibri"/>
                <a:cs typeface="Calibri"/>
              </a:rPr>
              <a:t> деструктива,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которые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сейчас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есть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интернет-сети</a:t>
            </a:r>
            <a:r>
              <a:rPr sz="2000" spc="-5" dirty="0">
                <a:latin typeface="Calibri"/>
                <a:cs typeface="Calibri"/>
              </a:rPr>
              <a:t>.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85"/>
              </a:spcBef>
              <a:tabLst>
                <a:tab pos="4901565" algn="l"/>
                <a:tab pos="8736330" algn="l"/>
              </a:tabLst>
            </a:pPr>
            <a:r>
              <a:rPr sz="2400" i="1" dirty="0">
                <a:latin typeface="Calibri"/>
                <a:cs typeface="Calibri"/>
              </a:rPr>
              <a:t>Чем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же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опасна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субкультура</a:t>
            </a:r>
            <a:r>
              <a:rPr sz="2400" i="1" spc="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аниме?	Зависимость,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жестокость,	</a:t>
            </a:r>
            <a:r>
              <a:rPr sz="2400" i="1" spc="-5" dirty="0">
                <a:latin typeface="Calibri"/>
                <a:cs typeface="Calibri"/>
              </a:rPr>
              <a:t>тема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смерти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06005" y="3338982"/>
            <a:ext cx="11092180" cy="3186430"/>
            <a:chOff x="606005" y="3338982"/>
            <a:chExt cx="11092180" cy="318643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99153" y="3338982"/>
              <a:ext cx="3375025" cy="305930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6005" y="3339020"/>
              <a:ext cx="3780028" cy="3186048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774177" y="3338982"/>
              <a:ext cx="3923664" cy="2789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"/>
            <a:ext cx="12192000" cy="99060"/>
          </a:xfrm>
          <a:custGeom>
            <a:avLst/>
            <a:gdLst/>
            <a:ahLst/>
            <a:cxnLst/>
            <a:rect l="l" t="t" r="r" b="b"/>
            <a:pathLst>
              <a:path w="12192000" h="99060">
                <a:moveTo>
                  <a:pt x="12192000" y="0"/>
                </a:moveTo>
                <a:lnTo>
                  <a:pt x="0" y="0"/>
                </a:lnTo>
                <a:lnTo>
                  <a:pt x="0" y="99000"/>
                </a:lnTo>
                <a:lnTo>
                  <a:pt x="12192000" y="9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49" y="6772424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550" y="85573"/>
                </a:moveTo>
                <a:lnTo>
                  <a:pt x="12179550" y="0"/>
                </a:lnTo>
                <a:lnTo>
                  <a:pt x="0" y="0"/>
                </a:lnTo>
                <a:lnTo>
                  <a:pt x="0" y="85573"/>
                </a:lnTo>
                <a:lnTo>
                  <a:pt x="12179550" y="85573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254" y="36016"/>
            <a:ext cx="2844800" cy="274955"/>
          </a:xfrm>
          <a:custGeom>
            <a:avLst/>
            <a:gdLst/>
            <a:ahLst/>
            <a:cxnLst/>
            <a:rect l="l" t="t" r="r" b="b"/>
            <a:pathLst>
              <a:path w="2844800" h="274955">
                <a:moveTo>
                  <a:pt x="2844673" y="50"/>
                </a:moveTo>
                <a:lnTo>
                  <a:pt x="2541016" y="50"/>
                </a:lnTo>
                <a:lnTo>
                  <a:pt x="0" y="0"/>
                </a:lnTo>
                <a:lnTo>
                  <a:pt x="0" y="274510"/>
                </a:lnTo>
                <a:lnTo>
                  <a:pt x="2541016" y="274510"/>
                </a:lnTo>
                <a:lnTo>
                  <a:pt x="2844673" y="5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492" y="6596926"/>
            <a:ext cx="2794635" cy="261620"/>
          </a:xfrm>
          <a:custGeom>
            <a:avLst/>
            <a:gdLst/>
            <a:ahLst/>
            <a:cxnLst/>
            <a:rect l="l" t="t" r="r" b="b"/>
            <a:pathLst>
              <a:path w="2794634" h="261620">
                <a:moveTo>
                  <a:pt x="2794508" y="12"/>
                </a:moveTo>
                <a:lnTo>
                  <a:pt x="288937" y="12"/>
                </a:lnTo>
                <a:lnTo>
                  <a:pt x="0" y="261073"/>
                </a:lnTo>
                <a:lnTo>
                  <a:pt x="288925" y="261073"/>
                </a:lnTo>
                <a:lnTo>
                  <a:pt x="577837" y="261073"/>
                </a:lnTo>
                <a:lnTo>
                  <a:pt x="2794508" y="261073"/>
                </a:lnTo>
                <a:lnTo>
                  <a:pt x="2794508" y="12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489319" y="448183"/>
            <a:ext cx="30841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0" dirty="0">
                <a:solidFill>
                  <a:schemeClr val="tx1"/>
                </a:solidFill>
              </a:rPr>
              <a:t>«Колумбайнеры»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3565397" y="975436"/>
            <a:ext cx="1917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46982" y="975436"/>
            <a:ext cx="97155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рам</a:t>
            </a:r>
            <a:r>
              <a:rPr sz="2400" i="1" spc="-40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574028" y="975436"/>
            <a:ext cx="533654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060575" algn="l"/>
                <a:tab pos="2667635" algn="l"/>
                <a:tab pos="3789045" algn="l"/>
              </a:tabLst>
            </a:pPr>
            <a:r>
              <a:rPr sz="2400" i="1" spc="-10" dirty="0">
                <a:latin typeface="Calibri"/>
                <a:cs typeface="Calibri"/>
              </a:rPr>
              <a:t>субкультуры	</a:t>
            </a:r>
            <a:r>
              <a:rPr sz="2400" i="1" dirty="0">
                <a:latin typeface="Calibri"/>
                <a:cs typeface="Calibri"/>
              </a:rPr>
              <a:t>ее	члены	</a:t>
            </a:r>
            <a:r>
              <a:rPr sz="2400" i="1" spc="-5" dirty="0">
                <a:latin typeface="Calibri"/>
                <a:cs typeface="Calibri"/>
              </a:rPr>
              <a:t>стремятся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65397" y="1305305"/>
            <a:ext cx="15659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воссоздать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307329" y="975436"/>
            <a:ext cx="6605270" cy="721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40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данной</a:t>
            </a:r>
            <a:endParaRPr sz="2400">
              <a:latin typeface="Calibri"/>
              <a:cs typeface="Calibri"/>
            </a:endParaRPr>
          </a:p>
          <a:p>
            <a:pPr marL="99060">
              <a:lnSpc>
                <a:spcPts val="2740"/>
              </a:lnSpc>
              <a:tabLst>
                <a:tab pos="1548765" algn="l"/>
                <a:tab pos="2673350" algn="l"/>
                <a:tab pos="4337685" algn="l"/>
                <a:tab pos="4781550" algn="l"/>
                <a:tab pos="5619750" algn="l"/>
              </a:tabLst>
            </a:pPr>
            <a:r>
              <a:rPr sz="2400" i="1" dirty="0">
                <a:latin typeface="Calibri"/>
                <a:cs typeface="Calibri"/>
              </a:rPr>
              <a:t>внешний	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spc="5" dirty="0">
                <a:latin typeface="Calibri"/>
                <a:cs typeface="Calibri"/>
              </a:rPr>
              <a:t>б</a:t>
            </a:r>
            <a:r>
              <a:rPr sz="2400" i="1" spc="-5" dirty="0">
                <a:latin typeface="Calibri"/>
                <a:cs typeface="Calibri"/>
              </a:rPr>
              <a:t>ра</a:t>
            </a:r>
            <a:r>
              <a:rPr sz="2400" i="1" spc="5" dirty="0">
                <a:latin typeface="Calibri"/>
                <a:cs typeface="Calibri"/>
              </a:rPr>
              <a:t>з</a:t>
            </a:r>
            <a:r>
              <a:rPr sz="2400" i="1" dirty="0">
                <a:latin typeface="Calibri"/>
                <a:cs typeface="Calibri"/>
              </a:rPr>
              <a:t>,	пов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дение	и	</a:t>
            </a:r>
            <a:r>
              <a:rPr sz="2400" i="1" spc="-5" dirty="0">
                <a:latin typeface="Calibri"/>
                <a:cs typeface="Calibri"/>
              </a:rPr>
              <a:t>т</a:t>
            </a:r>
            <a:r>
              <a:rPr sz="2400" i="1" spc="-10" dirty="0">
                <a:latin typeface="Calibri"/>
                <a:cs typeface="Calibri"/>
              </a:rPr>
              <a:t>.</a:t>
            </a:r>
            <a:r>
              <a:rPr sz="2400" i="1" spc="-5" dirty="0">
                <a:latin typeface="Calibri"/>
                <a:cs typeface="Calibri"/>
              </a:rPr>
              <a:t>п</a:t>
            </a:r>
            <a:r>
              <a:rPr sz="2400" i="1" dirty="0">
                <a:latin typeface="Calibri"/>
                <a:cs typeface="Calibri"/>
              </a:rPr>
              <a:t>.	дан</a:t>
            </a:r>
            <a:r>
              <a:rPr sz="2400" i="1" spc="-10" dirty="0">
                <a:latin typeface="Calibri"/>
                <a:cs typeface="Calibri"/>
              </a:rPr>
              <a:t>н</a:t>
            </a:r>
            <a:r>
              <a:rPr sz="2400" i="1" dirty="0">
                <a:latin typeface="Calibri"/>
                <a:cs typeface="Calibri"/>
              </a:rPr>
              <a:t>ых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65397" y="1634490"/>
            <a:ext cx="6111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94560" algn="l"/>
                <a:tab pos="4313555" algn="l"/>
                <a:tab pos="4820920" algn="l"/>
              </a:tabLst>
            </a:pPr>
            <a:r>
              <a:rPr sz="2400" i="1" dirty="0">
                <a:latin typeface="Calibri"/>
                <a:cs typeface="Calibri"/>
              </a:rPr>
              <a:t>преступн</a:t>
            </a:r>
            <a:r>
              <a:rPr sz="2400" i="1" spc="10" dirty="0">
                <a:latin typeface="Calibri"/>
                <a:cs typeface="Calibri"/>
              </a:rPr>
              <a:t>и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в;	</a:t>
            </a:r>
            <a:r>
              <a:rPr sz="2400" i="1" spc="-5" dirty="0">
                <a:latin typeface="Calibri"/>
                <a:cs typeface="Calibri"/>
              </a:rPr>
              <a:t>опр</a:t>
            </a:r>
            <a:r>
              <a:rPr sz="2400" i="1" dirty="0">
                <a:latin typeface="Calibri"/>
                <a:cs typeface="Calibri"/>
              </a:rPr>
              <a:t>авдывают	</a:t>
            </a:r>
            <a:r>
              <a:rPr sz="2400" i="1" spc="10" dirty="0">
                <a:latin typeface="Calibri"/>
                <a:cs typeface="Calibri"/>
              </a:rPr>
              <a:t>и</a:t>
            </a:r>
            <a:r>
              <a:rPr sz="2400" i="1" dirty="0">
                <a:latin typeface="Calibri"/>
                <a:cs typeface="Calibri"/>
              </a:rPr>
              <a:t>х	действия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869169" y="1634490"/>
            <a:ext cx="20440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85445" algn="l"/>
              </a:tabLst>
            </a:pPr>
            <a:r>
              <a:rPr sz="2400" i="1" dirty="0">
                <a:latin typeface="Calibri"/>
                <a:cs typeface="Calibri"/>
              </a:rPr>
              <a:t>и	</a:t>
            </a:r>
            <a:r>
              <a:rPr sz="2400" i="1" spc="-5" dirty="0">
                <a:latin typeface="Calibri"/>
                <a:cs typeface="Calibri"/>
              </a:rPr>
              <a:t>формируют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565397" y="1871979"/>
            <a:ext cx="5641340" cy="9019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25099"/>
              </a:lnSpc>
              <a:spcBef>
                <a:spcPts val="100"/>
              </a:spcBef>
            </a:pPr>
            <a:r>
              <a:rPr sz="2400" i="1" spc="-10" dirty="0">
                <a:latin typeface="Calibri"/>
                <a:cs typeface="Calibri"/>
              </a:rPr>
              <a:t>мифологию, </a:t>
            </a:r>
            <a:r>
              <a:rPr sz="2400" i="1" spc="-5" dirty="0">
                <a:latin typeface="Calibri"/>
                <a:cs typeface="Calibri"/>
              </a:rPr>
              <a:t>связанную </a:t>
            </a:r>
            <a:r>
              <a:rPr sz="2400" i="1" dirty="0">
                <a:latin typeface="Calibri"/>
                <a:cs typeface="Calibri"/>
              </a:rPr>
              <a:t>с этим событием.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Основные мотивы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мифологии: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565397" y="2876803"/>
            <a:ext cx="8347075" cy="104965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25"/>
              </a:spcBef>
            </a:pPr>
            <a:r>
              <a:rPr sz="2400" i="1" spc="-5" dirty="0">
                <a:latin typeface="Calibri"/>
                <a:cs typeface="Calibri"/>
              </a:rPr>
              <a:t>1.Преступление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было</a:t>
            </a:r>
            <a:r>
              <a:rPr sz="2400" i="1" dirty="0">
                <a:latin typeface="Calibri"/>
                <a:cs typeface="Calibri"/>
              </a:rPr>
              <a:t> возмездием</a:t>
            </a:r>
            <a:r>
              <a:rPr sz="2400" i="1" spc="54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«элитарным» </a:t>
            </a:r>
            <a:r>
              <a:rPr sz="2400" i="1" spc="-5" dirty="0">
                <a:latin typeface="Calibri"/>
                <a:cs typeface="Calibri"/>
              </a:rPr>
              <a:t> группировкам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20" dirty="0">
                <a:latin typeface="Calibri"/>
                <a:cs typeface="Calibri"/>
              </a:rPr>
              <a:t>школе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отмщением </a:t>
            </a:r>
            <a:r>
              <a:rPr sz="2400" i="1" dirty="0">
                <a:latin typeface="Calibri"/>
                <a:cs typeface="Calibri"/>
              </a:rPr>
              <a:t>за </a:t>
            </a:r>
            <a:r>
              <a:rPr sz="2400" i="1" spc="-5" dirty="0">
                <a:latin typeface="Calibri"/>
                <a:cs typeface="Calibri"/>
              </a:rPr>
              <a:t>всех непопулярных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школе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учеников.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565397" y="3990797"/>
            <a:ext cx="834707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6835" algn="l"/>
                <a:tab pos="3747770" algn="l"/>
                <a:tab pos="5262880" algn="l"/>
                <a:tab pos="7316470" algn="l"/>
              </a:tabLst>
            </a:pPr>
            <a:r>
              <a:rPr sz="2400" i="1" spc="-10" dirty="0">
                <a:latin typeface="Calibri"/>
                <a:cs typeface="Calibri"/>
              </a:rPr>
              <a:t>2.</a:t>
            </a:r>
            <a:r>
              <a:rPr sz="2400" i="1" dirty="0">
                <a:latin typeface="Calibri"/>
                <a:cs typeface="Calibri"/>
              </a:rPr>
              <a:t>Прес</a:t>
            </a:r>
            <a:r>
              <a:rPr sz="2400" i="1" spc="-10" dirty="0">
                <a:latin typeface="Calibri"/>
                <a:cs typeface="Calibri"/>
              </a:rPr>
              <a:t>т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-15" dirty="0">
                <a:latin typeface="Calibri"/>
                <a:cs typeface="Calibri"/>
              </a:rPr>
              <a:t>п</a:t>
            </a:r>
            <a:r>
              <a:rPr sz="2400" i="1" spc="5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ение	б</a:t>
            </a:r>
            <a:r>
              <a:rPr sz="2400" i="1" spc="-15" dirty="0">
                <a:latin typeface="Calibri"/>
                <a:cs typeface="Calibri"/>
              </a:rPr>
              <a:t>ы</a:t>
            </a:r>
            <a:r>
              <a:rPr sz="2400" i="1" spc="-5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о	</a:t>
            </a:r>
            <a:r>
              <a:rPr sz="2400" i="1" spc="-10" dirty="0">
                <a:latin typeface="Calibri"/>
                <a:cs typeface="Calibri"/>
              </a:rPr>
              <a:t>б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-15" dirty="0">
                <a:latin typeface="Calibri"/>
                <a:cs typeface="Calibri"/>
              </a:rPr>
              <a:t>н</a:t>
            </a:r>
            <a:r>
              <a:rPr sz="2400" i="1" dirty="0">
                <a:latin typeface="Calibri"/>
                <a:cs typeface="Calibri"/>
              </a:rPr>
              <a:t>том	под</a:t>
            </a:r>
            <a:r>
              <a:rPr sz="2400" i="1" spc="5" dirty="0">
                <a:latin typeface="Calibri"/>
                <a:cs typeface="Calibri"/>
              </a:rPr>
              <a:t>р</a:t>
            </a:r>
            <a:r>
              <a:rPr sz="2400" i="1" spc="-5" dirty="0">
                <a:latin typeface="Calibri"/>
                <a:cs typeface="Calibri"/>
              </a:rPr>
              <a:t>ост</a:t>
            </a:r>
            <a:r>
              <a:rPr sz="2400" i="1" spc="-40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в	против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65397" y="4228845"/>
            <a:ext cx="7322184" cy="93980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i="1" spc="-5" dirty="0">
                <a:latin typeface="Calibri"/>
                <a:cs typeface="Calibri"/>
              </a:rPr>
              <a:t>несправедливого мира.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i="1" spc="-15" dirty="0">
                <a:latin typeface="Calibri"/>
                <a:cs typeface="Calibri"/>
              </a:rPr>
              <a:t>3.«Дело </a:t>
            </a:r>
            <a:r>
              <a:rPr sz="2400" i="1" spc="-10" dirty="0">
                <a:latin typeface="Calibri"/>
                <a:cs typeface="Calibri"/>
              </a:rPr>
              <a:t>«колумбайнеров»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должно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быть</a:t>
            </a:r>
            <a:r>
              <a:rPr sz="2400" i="1" spc="-10" dirty="0">
                <a:latin typeface="Calibri"/>
                <a:cs typeface="Calibri"/>
              </a:rPr>
              <a:t> продолжено».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678173" y="5798921"/>
            <a:ext cx="8118475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934210" marR="5080" indent="-1922145">
              <a:lnSpc>
                <a:spcPts val="2590"/>
              </a:lnSpc>
              <a:spcBef>
                <a:spcPts val="425"/>
              </a:spcBef>
            </a:pPr>
            <a:r>
              <a:rPr sz="2400" i="1" spc="-5" dirty="0">
                <a:latin typeface="Calibri"/>
                <a:cs typeface="Calibri"/>
              </a:rPr>
              <a:t>Движение,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пропагандирующее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стрельбу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насилие</a:t>
            </a:r>
            <a:r>
              <a:rPr sz="2400" i="1" dirty="0">
                <a:latin typeface="Calibri"/>
                <a:cs typeface="Calibri"/>
              </a:rPr>
              <a:t> в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школах,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получило </a:t>
            </a:r>
            <a:r>
              <a:rPr sz="2400" i="1" dirty="0">
                <a:latin typeface="Calibri"/>
                <a:cs typeface="Calibri"/>
              </a:rPr>
              <a:t>название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скулшутинг.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0997" y="450595"/>
            <a:ext cx="2924937" cy="2547031"/>
          </a:xfrm>
          <a:prstGeom prst="rect">
            <a:avLst/>
          </a:prstGeom>
        </p:spPr>
      </p:pic>
      <p:pic>
        <p:nvPicPr>
          <p:cNvPr id="20" name="object 2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76897" y="3105657"/>
            <a:ext cx="2732786" cy="3304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9"/>
            <a:ext cx="12192000" cy="99060"/>
          </a:xfrm>
          <a:custGeom>
            <a:avLst/>
            <a:gdLst/>
            <a:ahLst/>
            <a:cxnLst/>
            <a:rect l="l" t="t" r="r" b="b"/>
            <a:pathLst>
              <a:path w="12192000" h="99060">
                <a:moveTo>
                  <a:pt x="12192000" y="0"/>
                </a:moveTo>
                <a:lnTo>
                  <a:pt x="0" y="0"/>
                </a:lnTo>
                <a:lnTo>
                  <a:pt x="0" y="99000"/>
                </a:lnTo>
                <a:lnTo>
                  <a:pt x="12192000" y="99000"/>
                </a:lnTo>
                <a:lnTo>
                  <a:pt x="12192000" y="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2449" y="6772424"/>
            <a:ext cx="12179935" cy="85725"/>
          </a:xfrm>
          <a:custGeom>
            <a:avLst/>
            <a:gdLst/>
            <a:ahLst/>
            <a:cxnLst/>
            <a:rect l="l" t="t" r="r" b="b"/>
            <a:pathLst>
              <a:path w="12179935" h="85725">
                <a:moveTo>
                  <a:pt x="12179550" y="85573"/>
                </a:moveTo>
                <a:lnTo>
                  <a:pt x="12179550" y="0"/>
                </a:lnTo>
                <a:lnTo>
                  <a:pt x="0" y="0"/>
                </a:lnTo>
                <a:lnTo>
                  <a:pt x="0" y="85573"/>
                </a:lnTo>
                <a:lnTo>
                  <a:pt x="12179550" y="85573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207254" y="36016"/>
            <a:ext cx="2844800" cy="274955"/>
          </a:xfrm>
          <a:custGeom>
            <a:avLst/>
            <a:gdLst/>
            <a:ahLst/>
            <a:cxnLst/>
            <a:rect l="l" t="t" r="r" b="b"/>
            <a:pathLst>
              <a:path w="2844800" h="274955">
                <a:moveTo>
                  <a:pt x="2844673" y="50"/>
                </a:moveTo>
                <a:lnTo>
                  <a:pt x="2541016" y="50"/>
                </a:lnTo>
                <a:lnTo>
                  <a:pt x="0" y="0"/>
                </a:lnTo>
                <a:lnTo>
                  <a:pt x="0" y="274510"/>
                </a:lnTo>
                <a:lnTo>
                  <a:pt x="2541016" y="274510"/>
                </a:lnTo>
                <a:lnTo>
                  <a:pt x="2844673" y="50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9397492" y="6596926"/>
            <a:ext cx="2794635" cy="261620"/>
          </a:xfrm>
          <a:custGeom>
            <a:avLst/>
            <a:gdLst/>
            <a:ahLst/>
            <a:cxnLst/>
            <a:rect l="l" t="t" r="r" b="b"/>
            <a:pathLst>
              <a:path w="2794634" h="261620">
                <a:moveTo>
                  <a:pt x="2794508" y="12"/>
                </a:moveTo>
                <a:lnTo>
                  <a:pt x="288937" y="12"/>
                </a:lnTo>
                <a:lnTo>
                  <a:pt x="0" y="261073"/>
                </a:lnTo>
                <a:lnTo>
                  <a:pt x="288925" y="261073"/>
                </a:lnTo>
                <a:lnTo>
                  <a:pt x="577837" y="261073"/>
                </a:lnTo>
                <a:lnTo>
                  <a:pt x="2794508" y="261073"/>
                </a:lnTo>
                <a:lnTo>
                  <a:pt x="2794508" y="12"/>
                </a:lnTo>
                <a:close/>
              </a:path>
            </a:pathLst>
          </a:custGeom>
          <a:solidFill>
            <a:srgbClr val="6CA7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529834" y="241173"/>
            <a:ext cx="12877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chemeClr val="tx1"/>
                </a:solidFill>
              </a:rPr>
              <a:t>«</a:t>
            </a:r>
            <a:r>
              <a:rPr spc="-10" dirty="0">
                <a:solidFill>
                  <a:schemeClr val="tx1"/>
                </a:solidFill>
              </a:rPr>
              <a:t>А</a:t>
            </a:r>
            <a:r>
              <a:rPr spc="-5" dirty="0">
                <a:solidFill>
                  <a:schemeClr val="tx1"/>
                </a:solidFill>
              </a:rPr>
              <a:t>.</a:t>
            </a:r>
            <a:r>
              <a:rPr spc="-355" dirty="0">
                <a:solidFill>
                  <a:schemeClr val="tx1"/>
                </a:solidFill>
              </a:rPr>
              <a:t>У</a:t>
            </a:r>
            <a:r>
              <a:rPr spc="-5" dirty="0">
                <a:solidFill>
                  <a:schemeClr val="tx1"/>
                </a:solidFill>
              </a:rPr>
              <a:t>.</a:t>
            </a:r>
            <a:r>
              <a:rPr spc="-10" dirty="0">
                <a:solidFill>
                  <a:schemeClr val="tx1"/>
                </a:solidFill>
              </a:rPr>
              <a:t>Е»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44881" y="503822"/>
            <a:ext cx="11972290" cy="5756910"/>
          </a:xfrm>
          <a:prstGeom prst="rect">
            <a:avLst/>
          </a:prstGeom>
        </p:spPr>
        <p:txBody>
          <a:bodyPr vert="horz" wrap="square" lIns="0" tIns="133985" rIns="0" bIns="0" rtlCol="0">
            <a:spAutoFit/>
          </a:bodyPr>
          <a:lstStyle/>
          <a:p>
            <a:pPr marL="12700" indent="89535" algn="just">
              <a:lnSpc>
                <a:spcPct val="100000"/>
              </a:lnSpc>
              <a:spcBef>
                <a:spcPts val="1055"/>
              </a:spcBef>
            </a:pPr>
            <a:r>
              <a:rPr sz="2800" b="1" spc="-10" dirty="0">
                <a:latin typeface="Arial"/>
                <a:cs typeface="Arial"/>
              </a:rPr>
              <a:t>«арестантский</a:t>
            </a:r>
            <a:r>
              <a:rPr sz="2800" b="1" spc="295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уклад</a:t>
            </a:r>
            <a:r>
              <a:rPr sz="2800" b="1" spc="270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един»,</a:t>
            </a:r>
            <a:r>
              <a:rPr sz="2800" b="1" spc="2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«арестантско-уркаганское</a:t>
            </a:r>
            <a:r>
              <a:rPr sz="2800" b="1" spc="27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единство».</a:t>
            </a:r>
            <a:endParaRPr sz="2800">
              <a:latin typeface="Arial"/>
              <a:cs typeface="Arial"/>
            </a:endParaRPr>
          </a:p>
          <a:p>
            <a:pPr marL="12700" marR="7620" algn="just">
              <a:lnSpc>
                <a:spcPct val="90000"/>
              </a:lnSpc>
              <a:spcBef>
                <a:spcPts val="1105"/>
              </a:spcBef>
            </a:pPr>
            <a:r>
              <a:rPr sz="2400" i="1" spc="-5" dirty="0">
                <a:latin typeface="Calibri"/>
                <a:cs typeface="Calibri"/>
              </a:rPr>
              <a:t>Название </a:t>
            </a:r>
            <a:r>
              <a:rPr sz="2400" i="1" dirty="0">
                <a:latin typeface="Calibri"/>
                <a:cs typeface="Calibri"/>
              </a:rPr>
              <a:t>и девиз </a:t>
            </a:r>
            <a:r>
              <a:rPr sz="2400" i="1" spc="-5" dirty="0">
                <a:latin typeface="Calibri"/>
                <a:cs typeface="Calibri"/>
              </a:rPr>
              <a:t>неформальной </a:t>
            </a:r>
            <a:r>
              <a:rPr sz="2400" i="1" spc="-10" dirty="0">
                <a:latin typeface="Calibri"/>
                <a:cs typeface="Calibri"/>
              </a:rPr>
              <a:t>молодежной субкультуры, </a:t>
            </a:r>
            <a:r>
              <a:rPr sz="2400" i="1" spc="-5" dirty="0">
                <a:latin typeface="Calibri"/>
                <a:cs typeface="Calibri"/>
              </a:rPr>
              <a:t>активно развивающейся на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территории </a:t>
            </a:r>
            <a:r>
              <a:rPr sz="2400" i="1" spc="-35" dirty="0">
                <a:latin typeface="Calibri"/>
                <a:cs typeface="Calibri"/>
              </a:rPr>
              <a:t>РФ, </a:t>
            </a:r>
            <a:r>
              <a:rPr sz="2400" i="1" spc="-5" dirty="0">
                <a:latin typeface="Calibri"/>
                <a:cs typeface="Calibri"/>
              </a:rPr>
              <a:t>пропагандирующей </a:t>
            </a:r>
            <a:r>
              <a:rPr sz="2400" i="1" dirty="0">
                <a:latin typeface="Calibri"/>
                <a:cs typeface="Calibri"/>
              </a:rPr>
              <a:t>принципы и </a:t>
            </a:r>
            <a:r>
              <a:rPr sz="2400" i="1" spc="-5" dirty="0">
                <a:latin typeface="Calibri"/>
                <a:cs typeface="Calibri"/>
              </a:rPr>
              <a:t>мировоззрение тюремной(«воровской»)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культуры.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Пропагандируют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идеи</a:t>
            </a:r>
            <a:r>
              <a:rPr sz="2400" i="1" dirty="0">
                <a:latin typeface="Calibri"/>
                <a:cs typeface="Calibri"/>
              </a:rPr>
              <a:t> насилия,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самосуда,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нетерпимости</a:t>
            </a:r>
            <a:r>
              <a:rPr sz="2400" i="1" dirty="0">
                <a:latin typeface="Calibri"/>
                <a:cs typeface="Calibri"/>
              </a:rPr>
              <a:t> в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отношении</a:t>
            </a:r>
            <a:r>
              <a:rPr sz="2400" i="1" dirty="0">
                <a:latin typeface="Calibri"/>
                <a:cs typeface="Calibri"/>
              </a:rPr>
              <a:t> с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правоохранительными </a:t>
            </a:r>
            <a:r>
              <a:rPr sz="2400" i="1" dirty="0">
                <a:latin typeface="Calibri"/>
                <a:cs typeface="Calibri"/>
              </a:rPr>
              <a:t>органами, что в </a:t>
            </a:r>
            <a:r>
              <a:rPr sz="2400" i="1" spc="-5" dirty="0">
                <a:latin typeface="Calibri"/>
                <a:cs typeface="Calibri"/>
              </a:rPr>
              <a:t>дальнейшем </a:t>
            </a:r>
            <a:r>
              <a:rPr sz="2400" i="1" spc="-10" dirty="0">
                <a:latin typeface="Calibri"/>
                <a:cs typeface="Calibri"/>
              </a:rPr>
              <a:t>может </a:t>
            </a:r>
            <a:r>
              <a:rPr sz="2400" i="1" dirty="0">
                <a:latin typeface="Calibri"/>
                <a:cs typeface="Calibri"/>
              </a:rPr>
              <a:t>вылиться в </a:t>
            </a:r>
            <a:r>
              <a:rPr sz="2400" i="1" spc="-5" dirty="0">
                <a:latin typeface="Calibri"/>
                <a:cs typeface="Calibri"/>
              </a:rPr>
              <a:t>акты агрессии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стороны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молодёжи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представителям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государственной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власти.</a:t>
            </a:r>
            <a:endParaRPr sz="2400">
              <a:latin typeface="Calibri"/>
              <a:cs typeface="Calibri"/>
            </a:endParaRPr>
          </a:p>
          <a:p>
            <a:pPr marL="12700" marR="7620" algn="just">
              <a:lnSpc>
                <a:spcPts val="2590"/>
              </a:lnSpc>
              <a:spcBef>
                <a:spcPts val="1050"/>
              </a:spcBef>
            </a:pPr>
            <a:r>
              <a:rPr sz="2400" i="1" spc="-5" dirty="0">
                <a:latin typeface="Calibri"/>
                <a:cs typeface="Calibri"/>
              </a:rPr>
              <a:t>Идея </a:t>
            </a:r>
            <a:r>
              <a:rPr sz="2400" i="1" spc="-30" dirty="0">
                <a:latin typeface="Calibri"/>
                <a:cs typeface="Calibri"/>
              </a:rPr>
              <a:t>А.У.Е. </a:t>
            </a:r>
            <a:r>
              <a:rPr sz="2400" i="1" dirty="0">
                <a:latin typeface="Calibri"/>
                <a:cs typeface="Calibri"/>
              </a:rPr>
              <a:t>- нести деньги в </a:t>
            </a:r>
            <a:r>
              <a:rPr sz="2400" i="1" spc="-5" dirty="0">
                <a:latin typeface="Calibri"/>
                <a:cs typeface="Calibri"/>
              </a:rPr>
              <a:t>общак, то </a:t>
            </a:r>
            <a:r>
              <a:rPr sz="2400" i="1" dirty="0">
                <a:latin typeface="Calibri"/>
                <a:cs typeface="Calibri"/>
              </a:rPr>
              <a:t>есть это </a:t>
            </a:r>
            <a:r>
              <a:rPr sz="2400" i="1" spc="-10" dirty="0">
                <a:latin typeface="Calibri"/>
                <a:cs typeface="Calibri"/>
              </a:rPr>
              <a:t>уже выход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10" dirty="0">
                <a:latin typeface="Calibri"/>
                <a:cs typeface="Calibri"/>
              </a:rPr>
              <a:t>офлайн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10" dirty="0">
                <a:latin typeface="Calibri"/>
                <a:cs typeface="Calibri"/>
              </a:rPr>
              <a:t>конкретными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действиями.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b="1" i="1" spc="-5" dirty="0">
                <a:latin typeface="Calibri"/>
                <a:cs typeface="Calibri"/>
              </a:rPr>
              <a:t>Распространенность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в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сети</a:t>
            </a:r>
            <a:r>
              <a:rPr sz="2400" b="1" i="1" spc="-1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Интернет: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70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i="1" dirty="0">
                <a:latin typeface="Calibri"/>
                <a:cs typeface="Calibri"/>
              </a:rPr>
              <a:t>повышает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ее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«миссионерские»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возможности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72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i="1" spc="-5" dirty="0">
                <a:latin typeface="Calibri"/>
                <a:cs typeface="Calibri"/>
              </a:rPr>
              <a:t>способствует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практически</a:t>
            </a:r>
            <a:r>
              <a:rPr sz="2400" i="1" spc="-5" dirty="0">
                <a:latin typeface="Calibri"/>
                <a:cs typeface="Calibri"/>
              </a:rPr>
              <a:t> мгновенной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мобилизации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ее </a:t>
            </a:r>
            <a:r>
              <a:rPr sz="2400" i="1" spc="-10" dirty="0">
                <a:latin typeface="Calibri"/>
                <a:cs typeface="Calibri"/>
              </a:rPr>
              <a:t>сторонников</a:t>
            </a:r>
            <a:endParaRPr sz="2400">
              <a:latin typeface="Calibri"/>
              <a:cs typeface="Calibri"/>
            </a:endParaRPr>
          </a:p>
          <a:p>
            <a:pPr marL="252729" indent="-240665">
              <a:lnSpc>
                <a:spcPct val="100000"/>
              </a:lnSpc>
              <a:spcBef>
                <a:spcPts val="705"/>
              </a:spcBef>
              <a:buSzPct val="95833"/>
              <a:buFont typeface="Wingdings"/>
              <a:buChar char=""/>
              <a:tabLst>
                <a:tab pos="253365" algn="l"/>
              </a:tabLst>
            </a:pPr>
            <a:r>
              <a:rPr sz="2400" i="1" dirty="0">
                <a:latin typeface="Calibri"/>
                <a:cs typeface="Calibri"/>
              </a:rPr>
              <a:t>феномен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«толпы </a:t>
            </a:r>
            <a:r>
              <a:rPr sz="2400" i="1" dirty="0">
                <a:latin typeface="Calibri"/>
                <a:cs typeface="Calibri"/>
              </a:rPr>
              <a:t>без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лидера»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  <a:tabLst>
                <a:tab pos="1444625" algn="l"/>
                <a:tab pos="3206750" algn="l"/>
                <a:tab pos="4435475" algn="l"/>
                <a:tab pos="5443220" algn="l"/>
                <a:tab pos="8086090" algn="l"/>
                <a:tab pos="9799320" algn="l"/>
                <a:tab pos="10281920" algn="l"/>
              </a:tabLst>
            </a:pPr>
            <a:r>
              <a:rPr sz="2400" i="1" spc="-5" dirty="0">
                <a:latin typeface="Calibri"/>
                <a:cs typeface="Calibri"/>
              </a:rPr>
              <a:t>На</a:t>
            </a:r>
            <a:r>
              <a:rPr sz="2400" i="1" spc="5" dirty="0">
                <a:latin typeface="Calibri"/>
                <a:cs typeface="Calibri"/>
              </a:rPr>
              <a:t>и</a:t>
            </a:r>
            <a:r>
              <a:rPr sz="2400" i="1" dirty="0">
                <a:latin typeface="Calibri"/>
                <a:cs typeface="Calibri"/>
              </a:rPr>
              <a:t>б</a:t>
            </a:r>
            <a:r>
              <a:rPr sz="2400" i="1" spc="-30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ле</a:t>
            </a:r>
            <a:r>
              <a:rPr sz="2400" i="1" dirty="0">
                <a:latin typeface="Calibri"/>
                <a:cs typeface="Calibri"/>
              </a:rPr>
              <a:t>е	негативн</a:t>
            </a:r>
            <a:r>
              <a:rPr sz="2400" i="1" spc="10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е	</a:t>
            </a:r>
            <a:r>
              <a:rPr sz="2400" i="1" spc="-35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лияни</a:t>
            </a:r>
            <a:r>
              <a:rPr sz="2400" i="1" dirty="0">
                <a:latin typeface="Calibri"/>
                <a:cs typeface="Calibri"/>
              </a:rPr>
              <a:t>е	такие	Инте</a:t>
            </a:r>
            <a:r>
              <a:rPr sz="2400" i="1" spc="5" dirty="0">
                <a:latin typeface="Calibri"/>
                <a:cs typeface="Calibri"/>
              </a:rPr>
              <a:t>р</a:t>
            </a:r>
            <a:r>
              <a:rPr sz="2400" i="1" dirty="0">
                <a:latin typeface="Calibri"/>
                <a:cs typeface="Calibri"/>
              </a:rPr>
              <a:t>не</a:t>
            </a:r>
            <a:r>
              <a:rPr sz="2400" i="1" spc="-5" dirty="0">
                <a:latin typeface="Calibri"/>
                <a:cs typeface="Calibri"/>
              </a:rPr>
              <a:t>т-</a:t>
            </a:r>
            <a:r>
              <a:rPr sz="2400" i="1" dirty="0">
                <a:latin typeface="Calibri"/>
                <a:cs typeface="Calibri"/>
              </a:rPr>
              <a:t>гру</a:t>
            </a:r>
            <a:r>
              <a:rPr sz="2400" i="1" spc="-10" dirty="0">
                <a:latin typeface="Calibri"/>
                <a:cs typeface="Calibri"/>
              </a:rPr>
              <a:t>п</a:t>
            </a:r>
            <a:r>
              <a:rPr sz="2400" i="1" dirty="0">
                <a:latin typeface="Calibri"/>
                <a:cs typeface="Calibri"/>
              </a:rPr>
              <a:t>пы	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spc="-30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</a:t>
            </a:r>
            <a:r>
              <a:rPr sz="2400" i="1" spc="15" dirty="0">
                <a:latin typeface="Calibri"/>
                <a:cs typeface="Calibri"/>
              </a:rPr>
              <a:t>з</a:t>
            </a:r>
            <a:r>
              <a:rPr sz="2400" i="1" dirty="0">
                <a:latin typeface="Calibri"/>
                <a:cs typeface="Calibri"/>
              </a:rPr>
              <a:t>ывают	</a:t>
            </a:r>
            <a:r>
              <a:rPr sz="2400" i="1" spc="-5" dirty="0">
                <a:latin typeface="Calibri"/>
                <a:cs typeface="Calibri"/>
              </a:rPr>
              <a:t>н</a:t>
            </a:r>
            <a:r>
              <a:rPr sz="2400" i="1" dirty="0">
                <a:latin typeface="Calibri"/>
                <a:cs typeface="Calibri"/>
              </a:rPr>
              <a:t>а	подро</a:t>
            </a:r>
            <a:r>
              <a:rPr sz="2400" i="1" spc="15" dirty="0">
                <a:latin typeface="Calibri"/>
                <a:cs typeface="Calibri"/>
              </a:rPr>
              <a:t>с</a:t>
            </a:r>
            <a:r>
              <a:rPr sz="2400" i="1" dirty="0">
                <a:latin typeface="Calibri"/>
                <a:cs typeface="Calibri"/>
              </a:rPr>
              <a:t>т</a:t>
            </a:r>
            <a:r>
              <a:rPr sz="2400" i="1" spc="-2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в,  </a:t>
            </a:r>
            <a:r>
              <a:rPr sz="2400" i="1" spc="-10" dirty="0">
                <a:latin typeface="Calibri"/>
                <a:cs typeface="Calibri"/>
              </a:rPr>
              <a:t>когда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курирует</a:t>
            </a:r>
            <a:r>
              <a:rPr sz="2400" i="1" dirty="0">
                <a:latin typeface="Calibri"/>
                <a:cs typeface="Calibri"/>
              </a:rPr>
              <a:t> взрослый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человек,</a:t>
            </a:r>
            <a:r>
              <a:rPr sz="2400" i="1" spc="-5" dirty="0">
                <a:latin typeface="Calibri"/>
                <a:cs typeface="Calibri"/>
              </a:rPr>
              <a:t> вернувшийся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5" dirty="0">
                <a:latin typeface="Calibri"/>
                <a:cs typeface="Calibri"/>
              </a:rPr>
              <a:t> мест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лишения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свободы.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830943" y="3472434"/>
            <a:ext cx="2247392" cy="1394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96153" y="820369"/>
            <a:ext cx="12884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«</a:t>
            </a:r>
            <a:r>
              <a:rPr spc="-10" dirty="0">
                <a:solidFill>
                  <a:schemeClr val="tx1"/>
                </a:solidFill>
              </a:rPr>
              <a:t>А.</a:t>
            </a:r>
            <a:r>
              <a:rPr spc="-360" dirty="0">
                <a:solidFill>
                  <a:schemeClr val="tx1"/>
                </a:solidFill>
              </a:rPr>
              <a:t>У</a:t>
            </a:r>
            <a:r>
              <a:rPr spc="-5" dirty="0">
                <a:solidFill>
                  <a:schemeClr val="tx1"/>
                </a:solidFill>
              </a:rPr>
              <a:t>.</a:t>
            </a:r>
            <a:r>
              <a:rPr spc="-10" dirty="0">
                <a:solidFill>
                  <a:schemeClr val="tx1"/>
                </a:solidFill>
              </a:rPr>
              <a:t>Е</a:t>
            </a:r>
            <a:r>
              <a:rPr spc="-5" dirty="0">
                <a:solidFill>
                  <a:schemeClr val="tx1"/>
                </a:solidFill>
              </a:rPr>
              <a:t>»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766" y="1695958"/>
            <a:ext cx="10680065" cy="406527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1402080">
              <a:lnSpc>
                <a:spcPts val="2590"/>
              </a:lnSpc>
              <a:spcBef>
                <a:spcPts val="425"/>
              </a:spcBef>
              <a:buFont typeface="Calibri"/>
              <a:buAutoNum type="arabicParenR"/>
              <a:tabLst>
                <a:tab pos="325120" algn="l"/>
              </a:tabLst>
            </a:pPr>
            <a:r>
              <a:rPr sz="2400" i="1" spc="-10" dirty="0">
                <a:latin typeface="Calibri"/>
                <a:cs typeface="Calibri"/>
              </a:rPr>
              <a:t>нельзя</a:t>
            </a:r>
            <a:r>
              <a:rPr sz="2400" i="1" spc="-5" dirty="0">
                <a:latin typeface="Calibri"/>
                <a:cs typeface="Calibri"/>
              </a:rPr>
              <a:t> недооценивать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даже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мелкие, казалось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бы,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незначительные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проявления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блатной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романтики;</a:t>
            </a:r>
            <a:endParaRPr sz="2400">
              <a:latin typeface="Calibri"/>
              <a:cs typeface="Calibri"/>
            </a:endParaRPr>
          </a:p>
          <a:p>
            <a:pPr marL="324485" indent="-312420">
              <a:lnSpc>
                <a:spcPts val="2735"/>
              </a:lnSpc>
              <a:spcBef>
                <a:spcPts val="690"/>
              </a:spcBef>
              <a:buAutoNum type="arabicParenR"/>
              <a:tabLst>
                <a:tab pos="325120" algn="l"/>
              </a:tabLst>
            </a:pPr>
            <a:r>
              <a:rPr sz="2400" i="1" spc="-5" dirty="0">
                <a:latin typeface="Calibri"/>
                <a:cs typeface="Calibri"/>
              </a:rPr>
              <a:t>бороться</a:t>
            </a:r>
            <a:r>
              <a:rPr sz="2400" i="1" dirty="0">
                <a:latin typeface="Calibri"/>
                <a:cs typeface="Calibri"/>
              </a:rPr>
              <a:t> с</a:t>
            </a:r>
            <a:r>
              <a:rPr sz="2400" i="1" spc="-5" dirty="0">
                <a:latin typeface="Calibri"/>
                <a:cs typeface="Calibri"/>
              </a:rPr>
              <a:t> ней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запретительными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мерами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введением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цензуры</a:t>
            </a:r>
            <a:endParaRPr sz="2400">
              <a:latin typeface="Calibri"/>
              <a:cs typeface="Calibri"/>
            </a:endParaRPr>
          </a:p>
          <a:p>
            <a:pPr marL="12700" marR="337185">
              <a:lnSpc>
                <a:spcPts val="2590"/>
              </a:lnSpc>
              <a:spcBef>
                <a:spcPts val="180"/>
              </a:spcBef>
            </a:pPr>
            <a:r>
              <a:rPr sz="2400" i="1" dirty="0">
                <a:latin typeface="Calibri"/>
                <a:cs typeface="Calibri"/>
              </a:rPr>
              <a:t>непродуктивно,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она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просто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уйдет</a:t>
            </a:r>
            <a:r>
              <a:rPr sz="2400" i="1" dirty="0">
                <a:latin typeface="Calibri"/>
                <a:cs typeface="Calibri"/>
              </a:rPr>
              <a:t> в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подполье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обязательно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проявит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себя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более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дерзких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изощренных </a:t>
            </a:r>
            <a:r>
              <a:rPr sz="2400" i="1" dirty="0">
                <a:latin typeface="Calibri"/>
                <a:cs typeface="Calibri"/>
              </a:rPr>
              <a:t>формах;</a:t>
            </a:r>
            <a:endParaRPr sz="2400">
              <a:latin typeface="Calibri"/>
              <a:cs typeface="Calibri"/>
            </a:endParaRPr>
          </a:p>
          <a:p>
            <a:pPr marL="393700" indent="-314960">
              <a:lnSpc>
                <a:spcPts val="2735"/>
              </a:lnSpc>
              <a:spcBef>
                <a:spcPts val="675"/>
              </a:spcBef>
              <a:buAutoNum type="arabicParenR" startAt="3"/>
              <a:tabLst>
                <a:tab pos="394335" algn="l"/>
              </a:tabLst>
            </a:pPr>
            <a:r>
              <a:rPr sz="2400" i="1" spc="-10" dirty="0">
                <a:latin typeface="Calibri"/>
                <a:cs typeface="Calibri"/>
              </a:rPr>
              <a:t>необходимо</a:t>
            </a:r>
            <a:r>
              <a:rPr sz="2400" i="1" spc="-5" dirty="0">
                <a:latin typeface="Calibri"/>
                <a:cs typeface="Calibri"/>
              </a:rPr>
              <a:t> постепенно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заменить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другим,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более </a:t>
            </a:r>
            <a:r>
              <a:rPr sz="2400" i="1" dirty="0">
                <a:latin typeface="Calibri"/>
                <a:cs typeface="Calibri"/>
              </a:rPr>
              <a:t>приемлемым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i="1" spc="-10" dirty="0">
                <a:latin typeface="Calibri"/>
                <a:cs typeface="Calibri"/>
              </a:rPr>
              <a:t>идеологическим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содержанием;</a:t>
            </a:r>
            <a:endParaRPr sz="2400">
              <a:latin typeface="Calibri"/>
              <a:cs typeface="Calibri"/>
            </a:endParaRPr>
          </a:p>
          <a:p>
            <a:pPr marL="324485" indent="-312420">
              <a:lnSpc>
                <a:spcPts val="2735"/>
              </a:lnSpc>
              <a:spcBef>
                <a:spcPts val="710"/>
              </a:spcBef>
              <a:buAutoNum type="arabicParenR" startAt="4"/>
              <a:tabLst>
                <a:tab pos="325120" algn="l"/>
              </a:tabLst>
            </a:pPr>
            <a:r>
              <a:rPr sz="2400" i="1" spc="-5" dirty="0">
                <a:latin typeface="Calibri"/>
                <a:cs typeface="Calibri"/>
              </a:rPr>
              <a:t>любое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морализаторство,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призывы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10" dirty="0">
                <a:latin typeface="Calibri"/>
                <a:cs typeface="Calibri"/>
              </a:rPr>
              <a:t> «правильному»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образу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жизни,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45"/>
              </a:spcBef>
            </a:pPr>
            <a:r>
              <a:rPr sz="2400" i="1" spc="-5" dirty="0">
                <a:latin typeface="Calibri"/>
                <a:cs typeface="Calibri"/>
              </a:rPr>
              <a:t>обращенные </a:t>
            </a:r>
            <a:r>
              <a:rPr sz="2400" i="1" dirty="0">
                <a:latin typeface="Calibri"/>
                <a:cs typeface="Calibri"/>
              </a:rPr>
              <a:t>к подростку </a:t>
            </a:r>
            <a:r>
              <a:rPr sz="2400" i="1" spc="-5" dirty="0">
                <a:latin typeface="Calibri"/>
                <a:cs typeface="Calibri"/>
              </a:rPr>
              <a:t>бесполезны, они могут </a:t>
            </a:r>
            <a:r>
              <a:rPr sz="2400" i="1" dirty="0">
                <a:latin typeface="Calibri"/>
                <a:cs typeface="Calibri"/>
              </a:rPr>
              <a:t>провоцировать негативизм и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оппозиционные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реакции, </a:t>
            </a:r>
            <a:r>
              <a:rPr sz="2400" i="1" dirty="0">
                <a:latin typeface="Calibri"/>
                <a:cs typeface="Calibri"/>
              </a:rPr>
              <a:t>если </a:t>
            </a:r>
            <a:r>
              <a:rPr sz="2400" i="1" spc="-5" dirty="0">
                <a:latin typeface="Calibri"/>
                <a:cs typeface="Calibri"/>
              </a:rPr>
              <a:t>пропагандирующий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их </a:t>
            </a:r>
            <a:r>
              <a:rPr sz="2400" i="1" spc="-10" dirty="0">
                <a:latin typeface="Calibri"/>
                <a:cs typeface="Calibri"/>
              </a:rPr>
              <a:t>учитель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10" dirty="0">
                <a:latin typeface="Calibri"/>
                <a:cs typeface="Calibri"/>
              </a:rPr>
              <a:t>психолог</a:t>
            </a:r>
            <a:r>
              <a:rPr sz="2400" i="1" dirty="0">
                <a:latin typeface="Calibri"/>
                <a:cs typeface="Calibri"/>
              </a:rPr>
              <a:t> не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стремится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следовать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30953" y="573150"/>
            <a:ext cx="492379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05" algn="ctr">
              <a:lnSpc>
                <a:spcPts val="3190"/>
              </a:lnSpc>
              <a:spcBef>
                <a:spcPts val="95"/>
              </a:spcBef>
            </a:pPr>
            <a:r>
              <a:rPr spc="-15" dirty="0">
                <a:solidFill>
                  <a:schemeClr val="tx1"/>
                </a:solidFill>
              </a:rPr>
              <a:t>«ОФФНИКИ»,</a:t>
            </a:r>
          </a:p>
          <a:p>
            <a:pPr algn="ctr">
              <a:lnSpc>
                <a:spcPts val="3190"/>
              </a:lnSpc>
            </a:pPr>
            <a:r>
              <a:rPr spc="-20" dirty="0">
                <a:solidFill>
                  <a:schemeClr val="tx1"/>
                </a:solidFill>
              </a:rPr>
              <a:t>околофутбольные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фанаты.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94766" y="1604533"/>
            <a:ext cx="10295890" cy="4714111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  <a:tabLst>
                <a:tab pos="2702560" algn="l"/>
              </a:tabLst>
            </a:pPr>
            <a:r>
              <a:rPr sz="2400" i="1" spc="-5" dirty="0">
                <a:latin typeface="Calibri"/>
                <a:cs typeface="Calibri"/>
              </a:rPr>
              <a:t>Самоутвердаются	</a:t>
            </a:r>
            <a:r>
              <a:rPr sz="2400" i="1" dirty="0">
                <a:latin typeface="Calibri"/>
                <a:cs typeface="Calibri"/>
              </a:rPr>
              <a:t>при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помощи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драки.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20"/>
              </a:spcBef>
            </a:pPr>
            <a:r>
              <a:rPr sz="2400" i="1" dirty="0">
                <a:latin typeface="Calibri"/>
                <a:cs typeface="Calibri"/>
              </a:rPr>
              <a:t>Собираются</a:t>
            </a:r>
            <a:r>
              <a:rPr sz="2400" i="1" spc="-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вайны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забивы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(договорные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драки)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" dirty="0">
                <a:latin typeface="Calibri"/>
                <a:cs typeface="Calibri"/>
              </a:rPr>
              <a:t>укромных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местах: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590"/>
              </a:lnSpc>
            </a:pPr>
            <a:r>
              <a:rPr sz="2400" i="1" spc="-5" dirty="0">
                <a:latin typeface="Calibri"/>
                <a:cs typeface="Calibri"/>
              </a:rPr>
              <a:t>парковых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зон,</a:t>
            </a:r>
            <a:r>
              <a:rPr sz="2400" i="1" spc="-5" dirty="0">
                <a:latin typeface="Calibri"/>
                <a:cs typeface="Calibri"/>
              </a:rPr>
              <a:t> заброшенных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стройплощадок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лесополос.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Имеется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85"/>
              </a:spcBef>
            </a:pPr>
            <a:r>
              <a:rPr sz="2400" i="1" spc="-5" dirty="0">
                <a:latin typeface="Calibri"/>
                <a:cs typeface="Calibri"/>
              </a:rPr>
              <a:t>предварительная </a:t>
            </a:r>
            <a:r>
              <a:rPr sz="2400" i="1" dirty="0">
                <a:latin typeface="Calibri"/>
                <a:cs typeface="Calibri"/>
              </a:rPr>
              <a:t>договоренность о недопустимости </a:t>
            </a:r>
            <a:r>
              <a:rPr sz="2400" i="1" spc="-5" dirty="0">
                <a:latin typeface="Calibri"/>
                <a:cs typeface="Calibri"/>
              </a:rPr>
              <a:t>обращения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10" dirty="0">
                <a:latin typeface="Calibri"/>
                <a:cs typeface="Calibri"/>
              </a:rPr>
              <a:t>полицию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даже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случаях</a:t>
            </a:r>
            <a:r>
              <a:rPr sz="2400" i="1" dirty="0">
                <a:latin typeface="Calibri"/>
                <a:cs typeface="Calibri"/>
              </a:rPr>
              <a:t> причинения </a:t>
            </a:r>
            <a:r>
              <a:rPr sz="2400" i="1" spc="-5" dirty="0">
                <a:latin typeface="Calibri"/>
                <a:cs typeface="Calibri"/>
              </a:rPr>
              <a:t>серьезных</a:t>
            </a:r>
            <a:r>
              <a:rPr sz="2400" i="1" dirty="0">
                <a:latin typeface="Calibri"/>
                <a:cs typeface="Calibri"/>
              </a:rPr>
              <a:t> травм.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latin typeface="Calibri"/>
                <a:cs typeface="Calibri"/>
              </a:rPr>
              <a:t>«Монетизация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подростковой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агрессии».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i="1" spc="-5" dirty="0">
                <a:latin typeface="Calibri"/>
                <a:cs typeface="Calibri"/>
              </a:rPr>
              <a:t>Исподтишка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нападают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</a:t>
            </a:r>
            <a:r>
              <a:rPr sz="2400" i="1" spc="-10" dirty="0">
                <a:latin typeface="Calibri"/>
                <a:cs typeface="Calibri"/>
              </a:rPr>
              <a:t> тех,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кто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слабее.</a:t>
            </a:r>
            <a:endParaRPr sz="2400">
              <a:latin typeface="Calibri"/>
              <a:cs typeface="Calibri"/>
            </a:endParaRPr>
          </a:p>
          <a:p>
            <a:pPr marL="12700" marR="4011295">
              <a:lnSpc>
                <a:spcPct val="124700"/>
              </a:lnSpc>
              <a:spcBef>
                <a:spcPts val="10"/>
              </a:spcBef>
            </a:pPr>
            <a:r>
              <a:rPr sz="2400" i="1" spc="-15" dirty="0">
                <a:latin typeface="Calibri"/>
                <a:cs typeface="Calibri"/>
              </a:rPr>
              <a:t>Унижения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снимают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на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камеру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выкладывают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Сеть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ради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лайков.</a:t>
            </a:r>
            <a:endParaRPr sz="2400">
              <a:latin typeface="Calibri"/>
              <a:cs typeface="Calibri"/>
            </a:endParaRPr>
          </a:p>
          <a:p>
            <a:pPr marL="12700" marR="3699510">
              <a:lnSpc>
                <a:spcPts val="3600"/>
              </a:lnSpc>
              <a:spcBef>
                <a:spcPts val="90"/>
              </a:spcBef>
            </a:pPr>
            <a:r>
              <a:rPr sz="2400" spc="-20" dirty="0">
                <a:latin typeface="Calibri"/>
                <a:cs typeface="Calibri"/>
              </a:rPr>
              <a:t>Отличительным </a:t>
            </a:r>
            <a:r>
              <a:rPr sz="2400" spc="-10" dirty="0">
                <a:latin typeface="Calibri"/>
                <a:cs typeface="Calibri"/>
              </a:rPr>
              <a:t>знаком является </a:t>
            </a:r>
            <a:r>
              <a:rPr sz="2400" spc="-5" dirty="0">
                <a:latin typeface="Calibri"/>
                <a:cs typeface="Calibri"/>
              </a:rPr>
              <a:t>нашивка-компас,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то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есть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эмблема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компании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Stone </a:t>
            </a:r>
            <a:r>
              <a:rPr sz="2400" spc="-5" dirty="0">
                <a:latin typeface="Calibri"/>
                <a:cs typeface="Calibri"/>
              </a:rPr>
              <a:t>Island.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51013" y="3339058"/>
            <a:ext cx="3869944" cy="3059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03601" y="278637"/>
            <a:ext cx="638492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27100" marR="5080" indent="-915035">
              <a:lnSpc>
                <a:spcPts val="3020"/>
              </a:lnSpc>
              <a:spcBef>
                <a:spcPts val="480"/>
              </a:spcBef>
            </a:pPr>
            <a:r>
              <a:rPr dirty="0">
                <a:solidFill>
                  <a:schemeClr val="tx1"/>
                </a:solidFill>
              </a:rPr>
              <a:t>Маркеры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вовлечения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группы: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713" y="1153840"/>
            <a:ext cx="10841355" cy="4919345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2400" i="1" dirty="0">
                <a:latin typeface="Calibri"/>
                <a:cs typeface="Calibri"/>
              </a:rPr>
              <a:t>Изменение</a:t>
            </a:r>
            <a:r>
              <a:rPr sz="2400" i="1" spc="-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внешности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i="1" dirty="0">
                <a:latin typeface="Calibri"/>
                <a:cs typeface="Calibri"/>
              </a:rPr>
              <a:t>Изменение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эмоционального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состояния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его</a:t>
            </a:r>
            <a:r>
              <a:rPr sz="2400" i="1" spc="-5" dirty="0">
                <a:latin typeface="Calibri"/>
                <a:cs typeface="Calibri"/>
              </a:rPr>
              <a:t> неустойчивость</a:t>
            </a:r>
            <a:endParaRPr sz="2400" dirty="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35"/>
              </a:spcBef>
            </a:pPr>
            <a:r>
              <a:rPr sz="2400" i="1" spc="-5" dirty="0">
                <a:latin typeface="Calibri"/>
                <a:cs typeface="Calibri"/>
              </a:rPr>
              <a:t>Преобладание</a:t>
            </a:r>
            <a:r>
              <a:rPr sz="2400" i="1" dirty="0">
                <a:latin typeface="Calibri"/>
                <a:cs typeface="Calibri"/>
              </a:rPr>
              <a:t> в </a:t>
            </a:r>
            <a:r>
              <a:rPr sz="2400" i="1" spc="-5" dirty="0">
                <a:latin typeface="Calibri"/>
                <a:cs typeface="Calibri"/>
              </a:rPr>
              <a:t>мировоззрении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обучающихся </a:t>
            </a:r>
            <a:r>
              <a:rPr sz="2400" i="1" spc="-5" dirty="0">
                <a:latin typeface="Calibri"/>
                <a:cs typeface="Calibri"/>
              </a:rPr>
              <a:t>идей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неравенства,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дискриминации,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возмездия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наказания</a:t>
            </a:r>
            <a:r>
              <a:rPr sz="2400" i="1" dirty="0">
                <a:latin typeface="Calibri"/>
                <a:cs typeface="Calibri"/>
              </a:rPr>
              <a:t> за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несправедливое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отношение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latin typeface="Calibri"/>
                <a:cs typeface="Calibri"/>
              </a:rPr>
              <a:t>Агрессивное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поведение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20"/>
              </a:spcBef>
            </a:pPr>
            <a:r>
              <a:rPr sz="2400" i="1" spc="-5" dirty="0">
                <a:latin typeface="Calibri"/>
                <a:cs typeface="Calibri"/>
              </a:rPr>
              <a:t>Использование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сленга,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относящегося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определенной</a:t>
            </a:r>
            <a:r>
              <a:rPr sz="2400" i="1" spc="-5" dirty="0">
                <a:latin typeface="Calibri"/>
                <a:cs typeface="Calibri"/>
              </a:rPr>
              <a:t> деструктивной</a:t>
            </a:r>
            <a:r>
              <a:rPr sz="2400" i="1" spc="6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идеологии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5" dirty="0">
                <a:latin typeface="Calibri"/>
                <a:cs typeface="Calibri"/>
              </a:rPr>
              <a:t>Смена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привычного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образа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жизни</a:t>
            </a: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10" dirty="0">
                <a:latin typeface="Calibri"/>
                <a:cs typeface="Calibri"/>
              </a:rPr>
              <a:t>Демонстрация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оружия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или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предметов,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которые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могут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использоваться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как</a:t>
            </a:r>
            <a:r>
              <a:rPr sz="2400" spc="-5" dirty="0">
                <a:latin typeface="Calibri"/>
                <a:cs typeface="Calibri"/>
              </a:rPr>
              <a:t> оружие</a:t>
            </a:r>
            <a:endParaRPr sz="2400" dirty="0">
              <a:latin typeface="Calibri"/>
              <a:cs typeface="Calibri"/>
            </a:endParaRPr>
          </a:p>
          <a:p>
            <a:pPr marL="12700" marR="1113155">
              <a:lnSpc>
                <a:spcPct val="124600"/>
              </a:lnSpc>
              <a:spcBef>
                <a:spcPts val="10"/>
              </a:spcBef>
            </a:pPr>
            <a:r>
              <a:rPr sz="2400" spc="-5" dirty="0">
                <a:latin typeface="Calibri"/>
                <a:cs typeface="Calibri"/>
              </a:rPr>
              <a:t>Безразличие </a:t>
            </a:r>
            <a:r>
              <a:rPr sz="2400" dirty="0">
                <a:latin typeface="Calibri"/>
                <a:cs typeface="Calibri"/>
              </a:rPr>
              <a:t>к учебной, </a:t>
            </a:r>
            <a:r>
              <a:rPr sz="2400" spc="-5" dirty="0">
                <a:latin typeface="Calibri"/>
                <a:cs typeface="Calibri"/>
              </a:rPr>
              <a:t>групповой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общественно-полезной деятельности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Скрытность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 отношении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ежедневной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занятости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10" dirty="0">
                <a:latin typeface="Calibri"/>
                <a:cs typeface="Calibri"/>
              </a:rPr>
              <a:t>планов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10"/>
              </a:spcBef>
            </a:pPr>
            <a:r>
              <a:rPr sz="2400" spc="-10" dirty="0">
                <a:latin typeface="Calibri"/>
                <a:cs typeface="Calibri"/>
              </a:rPr>
              <a:t>Систематические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пропуски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учебных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занятий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38442" y="3908267"/>
            <a:ext cx="5853556" cy="2880394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3193795" y="235407"/>
            <a:ext cx="5786120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 indent="1621790">
              <a:lnSpc>
                <a:spcPts val="3020"/>
              </a:lnSpc>
              <a:spcBef>
                <a:spcPts val="480"/>
              </a:spcBef>
            </a:pPr>
            <a:r>
              <a:rPr sz="2800" b="1" spc="-20" dirty="0">
                <a:latin typeface="Arial"/>
                <a:cs typeface="Arial"/>
              </a:rPr>
              <a:t>«Родноверы», </a:t>
            </a:r>
            <a:r>
              <a:rPr sz="2800" b="1" spc="-1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псевдославянские</a:t>
            </a:r>
            <a:r>
              <a:rPr sz="2800" b="1" spc="-5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неоязычники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19708" y="1011681"/>
            <a:ext cx="103143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21715" algn="l"/>
                <a:tab pos="3060700" algn="l"/>
                <a:tab pos="4778375" algn="l"/>
                <a:tab pos="5389880" algn="l"/>
                <a:tab pos="6339205" algn="l"/>
                <a:tab pos="7959725" algn="l"/>
              </a:tabLst>
            </a:pPr>
            <a:r>
              <a:rPr sz="2800" i="1" dirty="0">
                <a:latin typeface="Calibri"/>
                <a:cs typeface="Calibri"/>
              </a:rPr>
              <a:t>Идеи	родноверов	</a:t>
            </a:r>
            <a:r>
              <a:rPr sz="2800" i="1" spc="-5" dirty="0">
                <a:latin typeface="Calibri"/>
                <a:cs typeface="Calibri"/>
              </a:rPr>
              <a:t>основаны	</a:t>
            </a:r>
            <a:r>
              <a:rPr sz="2800" i="1" dirty="0">
                <a:latin typeface="Calibri"/>
                <a:cs typeface="Calibri"/>
              </a:rPr>
              <a:t>на	</a:t>
            </a:r>
            <a:r>
              <a:rPr sz="2800" i="1" spc="-5" dirty="0">
                <a:latin typeface="Calibri"/>
                <a:cs typeface="Calibri"/>
              </a:rPr>
              <a:t>идее	расового	превосходства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345926" y="1011681"/>
            <a:ext cx="20827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и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19708" y="1395424"/>
            <a:ext cx="10732770" cy="83629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ts val="3195"/>
              </a:lnSpc>
              <a:spcBef>
                <a:spcPts val="95"/>
              </a:spcBef>
              <a:tabLst>
                <a:tab pos="1783080" algn="l"/>
                <a:tab pos="5480685" algn="l"/>
                <a:tab pos="6229350" algn="l"/>
                <a:tab pos="9512300" algn="l"/>
              </a:tabLst>
            </a:pPr>
            <a:r>
              <a:rPr sz="2800" i="1" spc="-5" dirty="0">
                <a:latin typeface="Calibri"/>
                <a:cs typeface="Calibri"/>
              </a:rPr>
              <a:t>расовой	</a:t>
            </a:r>
            <a:r>
              <a:rPr sz="2800" i="1" spc="-10" dirty="0">
                <a:latin typeface="Calibri"/>
                <a:cs typeface="Calibri"/>
              </a:rPr>
              <a:t>исключительности.	</a:t>
            </a:r>
            <a:r>
              <a:rPr sz="2800" i="1" spc="-5" dirty="0">
                <a:latin typeface="Calibri"/>
                <a:cs typeface="Calibri"/>
              </a:rPr>
              <a:t>В	псевдославянских	группах</a:t>
            </a:r>
            <a:endParaRPr sz="2800">
              <a:latin typeface="Calibri"/>
              <a:cs typeface="Calibri"/>
            </a:endParaRPr>
          </a:p>
          <a:p>
            <a:pPr marR="5080" algn="r">
              <a:lnSpc>
                <a:spcPts val="3195"/>
              </a:lnSpc>
            </a:pPr>
            <a:r>
              <a:rPr sz="2800" i="1" spc="-5" dirty="0">
                <a:latin typeface="Calibri"/>
                <a:cs typeface="Calibri"/>
              </a:rPr>
              <a:t>врага,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9708" y="1780158"/>
            <a:ext cx="919543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 marR="5080">
              <a:lnSpc>
                <a:spcPts val="3020"/>
              </a:lnSpc>
              <a:spcBef>
                <a:spcPts val="480"/>
              </a:spcBef>
              <a:tabLst>
                <a:tab pos="2702560" algn="l"/>
                <a:tab pos="5514975" algn="l"/>
                <a:tab pos="6988809" algn="l"/>
              </a:tabLst>
            </a:pPr>
            <a:r>
              <a:rPr sz="2800" i="1" spc="-5" dirty="0">
                <a:latin typeface="Calibri"/>
                <a:cs typeface="Calibri"/>
              </a:rPr>
              <a:t>пери</a:t>
            </a:r>
            <a:r>
              <a:rPr sz="2800" i="1" spc="5" dirty="0">
                <a:latin typeface="Calibri"/>
                <a:cs typeface="Calibri"/>
              </a:rPr>
              <a:t>о</a:t>
            </a:r>
            <a:r>
              <a:rPr sz="2800" i="1" spc="-5" dirty="0">
                <a:latin typeface="Calibri"/>
                <a:cs typeface="Calibri"/>
              </a:rPr>
              <a:t>д</a:t>
            </a:r>
            <a:r>
              <a:rPr sz="2800" i="1" spc="5" dirty="0">
                <a:latin typeface="Calibri"/>
                <a:cs typeface="Calibri"/>
              </a:rPr>
              <a:t>и</a:t>
            </a:r>
            <a:r>
              <a:rPr sz="2800" i="1" dirty="0">
                <a:latin typeface="Calibri"/>
                <a:cs typeface="Calibri"/>
              </a:rPr>
              <a:t>ч</a:t>
            </a:r>
            <a:r>
              <a:rPr sz="2800" i="1" spc="-5" dirty="0">
                <a:latin typeface="Calibri"/>
                <a:cs typeface="Calibri"/>
              </a:rPr>
              <a:t>ески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вб</a:t>
            </a:r>
            <a:r>
              <a:rPr sz="2800" i="1" dirty="0">
                <a:latin typeface="Calibri"/>
                <a:cs typeface="Calibri"/>
              </a:rPr>
              <a:t>р</a:t>
            </a:r>
            <a:r>
              <a:rPr sz="2800" i="1" spc="-10" dirty="0">
                <a:latin typeface="Calibri"/>
                <a:cs typeface="Calibri"/>
              </a:rPr>
              <a:t>асы</a:t>
            </a:r>
            <a:r>
              <a:rPr sz="2800" i="1" spc="5" dirty="0">
                <a:latin typeface="Calibri"/>
                <a:cs typeface="Calibri"/>
              </a:rPr>
              <a:t>в</a:t>
            </a: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spc="-15" dirty="0">
                <a:latin typeface="Calibri"/>
                <a:cs typeface="Calibri"/>
              </a:rPr>
              <a:t>е</a:t>
            </a:r>
            <a:r>
              <a:rPr sz="2800" i="1" spc="-5" dirty="0">
                <a:latin typeface="Calibri"/>
                <a:cs typeface="Calibri"/>
              </a:rPr>
              <a:t>тся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об</a:t>
            </a:r>
            <a:r>
              <a:rPr sz="2800" i="1" spc="5" dirty="0">
                <a:latin typeface="Calibri"/>
                <a:cs typeface="Calibri"/>
              </a:rPr>
              <a:t>р</a:t>
            </a: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spc="-5" dirty="0">
                <a:latin typeface="Calibri"/>
                <a:cs typeface="Calibri"/>
              </a:rPr>
              <a:t>з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40" dirty="0">
                <a:latin typeface="Calibri"/>
                <a:cs typeface="Calibri"/>
              </a:rPr>
              <a:t>к</a:t>
            </a: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spc="-50" dirty="0">
                <a:latin typeface="Calibri"/>
                <a:cs typeface="Calibri"/>
              </a:rPr>
              <a:t>к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dirty="0">
                <a:latin typeface="Calibri"/>
                <a:cs typeface="Calibri"/>
              </a:rPr>
              <a:t>г</a:t>
            </a:r>
            <a:r>
              <a:rPr sz="2800" i="1" spc="-5" dirty="0">
                <a:latin typeface="Calibri"/>
                <a:cs typeface="Calibri"/>
              </a:rPr>
              <a:t>о</a:t>
            </a:r>
            <a:r>
              <a:rPr sz="2800" i="1" spc="-10" dirty="0">
                <a:latin typeface="Calibri"/>
                <a:cs typeface="Calibri"/>
              </a:rPr>
              <a:t>-</a:t>
            </a:r>
            <a:r>
              <a:rPr sz="2800" i="1" spc="-5" dirty="0">
                <a:latin typeface="Calibri"/>
                <a:cs typeface="Calibri"/>
              </a:rPr>
              <a:t>н</a:t>
            </a:r>
            <a:r>
              <a:rPr sz="2800" i="1" dirty="0">
                <a:latin typeface="Calibri"/>
                <a:cs typeface="Calibri"/>
              </a:rPr>
              <a:t>и</a:t>
            </a:r>
            <a:r>
              <a:rPr sz="2800" i="1" spc="-20" dirty="0">
                <a:latin typeface="Calibri"/>
                <a:cs typeface="Calibri"/>
              </a:rPr>
              <a:t>б</a:t>
            </a:r>
            <a:r>
              <a:rPr sz="2800" i="1" spc="5" dirty="0">
                <a:latin typeface="Calibri"/>
                <a:cs typeface="Calibri"/>
              </a:rPr>
              <a:t>у</a:t>
            </a:r>
            <a:r>
              <a:rPr sz="2800" i="1" spc="-5" dirty="0">
                <a:latin typeface="Calibri"/>
                <a:cs typeface="Calibri"/>
              </a:rPr>
              <a:t>дь  </a:t>
            </a:r>
            <a:r>
              <a:rPr sz="2800" i="1" spc="-10" dirty="0">
                <a:latin typeface="Calibri"/>
                <a:cs typeface="Calibri"/>
              </a:rPr>
              <a:t>отрицается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166998" y="2164206"/>
            <a:ext cx="83864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57425" algn="l"/>
                <a:tab pos="3863975" algn="l"/>
                <a:tab pos="6400165" algn="l"/>
                <a:tab pos="7537450" algn="l"/>
              </a:tabLst>
            </a:pPr>
            <a:r>
              <a:rPr sz="2800" i="1" spc="-10" dirty="0">
                <a:latin typeface="Calibri"/>
                <a:cs typeface="Calibri"/>
              </a:rPr>
              <a:t>оф</a:t>
            </a:r>
            <a:r>
              <a:rPr sz="2800" i="1" dirty="0">
                <a:latin typeface="Calibri"/>
                <a:cs typeface="Calibri"/>
              </a:rPr>
              <a:t>и</a:t>
            </a:r>
            <a:r>
              <a:rPr sz="2800" i="1" spc="-5" dirty="0">
                <a:latin typeface="Calibri"/>
                <a:cs typeface="Calibri"/>
              </a:rPr>
              <a:t>ц</a:t>
            </a:r>
            <a:r>
              <a:rPr sz="2800" i="1" dirty="0">
                <a:latin typeface="Calibri"/>
                <a:cs typeface="Calibri"/>
              </a:rPr>
              <a:t>и</a:t>
            </a:r>
            <a:r>
              <a:rPr sz="2800" i="1" spc="-10" dirty="0">
                <a:latin typeface="Calibri"/>
                <a:cs typeface="Calibri"/>
              </a:rPr>
              <a:t>аль</a:t>
            </a:r>
            <a:r>
              <a:rPr sz="2800" i="1" dirty="0">
                <a:latin typeface="Calibri"/>
                <a:cs typeface="Calibri"/>
              </a:rPr>
              <a:t>н</a:t>
            </a: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spc="-5" dirty="0">
                <a:latin typeface="Calibri"/>
                <a:cs typeface="Calibri"/>
              </a:rPr>
              <a:t>я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ист</a:t>
            </a:r>
            <a:r>
              <a:rPr sz="2800" i="1" spc="5" dirty="0">
                <a:latin typeface="Calibri"/>
                <a:cs typeface="Calibri"/>
              </a:rPr>
              <a:t>о</a:t>
            </a:r>
            <a:r>
              <a:rPr sz="2800" i="1" spc="-10" dirty="0">
                <a:latin typeface="Calibri"/>
                <a:cs typeface="Calibri"/>
              </a:rPr>
              <a:t>р</a:t>
            </a:r>
            <a:r>
              <a:rPr sz="2800" i="1" dirty="0">
                <a:latin typeface="Calibri"/>
                <a:cs typeface="Calibri"/>
              </a:rPr>
              <a:t>и</a:t>
            </a:r>
            <a:r>
              <a:rPr sz="2800" i="1" spc="-10" dirty="0">
                <a:latin typeface="Calibri"/>
                <a:cs typeface="Calibri"/>
              </a:rPr>
              <a:t>я</a:t>
            </a:r>
            <a:r>
              <a:rPr sz="2800" i="1" spc="-5" dirty="0">
                <a:latin typeface="Calibri"/>
                <a:cs typeface="Calibri"/>
              </a:rPr>
              <a:t>,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при</a:t>
            </a:r>
            <a:r>
              <a:rPr sz="2800" i="1" dirty="0">
                <a:latin typeface="Calibri"/>
                <a:cs typeface="Calibri"/>
              </a:rPr>
              <a:t>с</a:t>
            </a:r>
            <a:r>
              <a:rPr sz="2800" i="1" spc="5" dirty="0">
                <a:latin typeface="Calibri"/>
                <a:cs typeface="Calibri"/>
              </a:rPr>
              <a:t>у</a:t>
            </a:r>
            <a:r>
              <a:rPr sz="2800" i="1" spc="-5" dirty="0">
                <a:latin typeface="Calibri"/>
                <a:cs typeface="Calibri"/>
              </a:rPr>
              <a:t>тствует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к</a:t>
            </a:r>
            <a:r>
              <a:rPr sz="2800" i="1" spc="-40" dirty="0">
                <a:latin typeface="Calibri"/>
                <a:cs typeface="Calibri"/>
              </a:rPr>
              <a:t>у</a:t>
            </a:r>
            <a:r>
              <a:rPr sz="2800" i="1" spc="-10" dirty="0">
                <a:latin typeface="Calibri"/>
                <a:cs typeface="Calibri"/>
              </a:rPr>
              <a:t>л</a:t>
            </a:r>
            <a:r>
              <a:rPr sz="2800" i="1" dirty="0">
                <a:latin typeface="Calibri"/>
                <a:cs typeface="Calibri"/>
              </a:rPr>
              <a:t>ь</a:t>
            </a:r>
            <a:r>
              <a:rPr sz="2800" i="1" spc="-5" dirty="0">
                <a:latin typeface="Calibri"/>
                <a:cs typeface="Calibri"/>
              </a:rPr>
              <a:t>т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20" dirty="0">
                <a:latin typeface="Calibri"/>
                <a:cs typeface="Calibri"/>
              </a:rPr>
              <a:t>с</a:t>
            </a:r>
            <a:r>
              <a:rPr sz="2800" i="1" spc="-10" dirty="0">
                <a:latin typeface="Calibri"/>
                <a:cs typeface="Calibri"/>
              </a:rPr>
              <a:t>и</a:t>
            </a:r>
            <a:r>
              <a:rPr sz="2800" i="1" dirty="0">
                <a:latin typeface="Calibri"/>
                <a:cs typeface="Calibri"/>
              </a:rPr>
              <a:t>л</a:t>
            </a:r>
            <a:r>
              <a:rPr sz="2800" i="1" spc="-5" dirty="0">
                <a:latin typeface="Calibri"/>
                <a:cs typeface="Calibri"/>
              </a:rPr>
              <a:t>ы,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020692" y="2548254"/>
            <a:ext cx="59182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366010" algn="l"/>
                <a:tab pos="3481070" algn="l"/>
                <a:tab pos="5031740" algn="l"/>
              </a:tabLst>
            </a:pPr>
            <a:r>
              <a:rPr sz="2800" i="1" spc="-5" dirty="0">
                <a:latin typeface="Calibri"/>
                <a:cs typeface="Calibri"/>
              </a:rPr>
              <a:t>пр</a:t>
            </a:r>
            <a:r>
              <a:rPr sz="2800" i="1" spc="15" dirty="0">
                <a:latin typeface="Calibri"/>
                <a:cs typeface="Calibri"/>
              </a:rPr>
              <a:t>о</a:t>
            </a:r>
            <a:r>
              <a:rPr sz="2800" i="1" spc="-5" dirty="0">
                <a:latin typeface="Calibri"/>
                <a:cs typeface="Calibri"/>
              </a:rPr>
              <a:t>паг</a:t>
            </a:r>
            <a:r>
              <a:rPr sz="2800" i="1" dirty="0">
                <a:latin typeface="Calibri"/>
                <a:cs typeface="Calibri"/>
              </a:rPr>
              <a:t>а</a:t>
            </a:r>
            <a:r>
              <a:rPr sz="2800" i="1" spc="-5" dirty="0">
                <a:latin typeface="Calibri"/>
                <a:cs typeface="Calibri"/>
              </a:rPr>
              <a:t>н</a:t>
            </a:r>
            <a:r>
              <a:rPr sz="2800" i="1" spc="5" dirty="0">
                <a:latin typeface="Calibri"/>
                <a:cs typeface="Calibri"/>
              </a:rPr>
              <a:t>д</a:t>
            </a:r>
            <a:r>
              <a:rPr sz="2800" i="1" spc="-25" dirty="0">
                <a:latin typeface="Calibri"/>
                <a:cs typeface="Calibri"/>
              </a:rPr>
              <a:t>а</a:t>
            </a:r>
            <a:r>
              <a:rPr sz="2800" i="1" spc="-5" dirty="0">
                <a:latin typeface="Calibri"/>
                <a:cs typeface="Calibri"/>
              </a:rPr>
              <a:t>.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Эти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г</a:t>
            </a:r>
            <a:r>
              <a:rPr sz="2800" i="1" spc="-25" dirty="0">
                <a:latin typeface="Calibri"/>
                <a:cs typeface="Calibri"/>
              </a:rPr>
              <a:t>р</a:t>
            </a:r>
            <a:r>
              <a:rPr sz="2800" i="1" spc="5" dirty="0">
                <a:latin typeface="Calibri"/>
                <a:cs typeface="Calibri"/>
              </a:rPr>
              <a:t>у</a:t>
            </a:r>
            <a:r>
              <a:rPr sz="2800" i="1" dirty="0">
                <a:latin typeface="Calibri"/>
                <a:cs typeface="Calibri"/>
              </a:rPr>
              <a:t>п</a:t>
            </a:r>
            <a:r>
              <a:rPr sz="2800" i="1" spc="-5" dirty="0">
                <a:latin typeface="Calibri"/>
                <a:cs typeface="Calibri"/>
              </a:rPr>
              <a:t>пы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spc="10" dirty="0">
                <a:latin typeface="Calibri"/>
                <a:cs typeface="Calibri"/>
              </a:rPr>
              <a:t>ч</a:t>
            </a:r>
            <a:r>
              <a:rPr sz="2800" i="1" spc="-5" dirty="0">
                <a:latin typeface="Calibri"/>
                <a:cs typeface="Calibri"/>
              </a:rPr>
              <a:t>ень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19708" y="2548254"/>
            <a:ext cx="2772410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>
              <a:lnSpc>
                <a:spcPts val="3030"/>
              </a:lnSpc>
              <a:spcBef>
                <a:spcPts val="470"/>
              </a:spcBef>
            </a:pP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dirty="0">
                <a:latin typeface="Calibri"/>
                <a:cs typeface="Calibri"/>
              </a:rPr>
              <a:t>н</a:t>
            </a:r>
            <a:r>
              <a:rPr sz="2800" i="1" spc="-5" dirty="0">
                <a:latin typeface="Calibri"/>
                <a:cs typeface="Calibri"/>
              </a:rPr>
              <a:t>ти</a:t>
            </a:r>
            <a:r>
              <a:rPr sz="2800" i="1" dirty="0">
                <a:latin typeface="Calibri"/>
                <a:cs typeface="Calibri"/>
              </a:rPr>
              <a:t>р</a:t>
            </a:r>
            <a:r>
              <a:rPr sz="2800" i="1" spc="-55" dirty="0">
                <a:latin typeface="Calibri"/>
                <a:cs typeface="Calibri"/>
              </a:rPr>
              <a:t>е</a:t>
            </a:r>
            <a:r>
              <a:rPr sz="2800" i="1" spc="-10" dirty="0">
                <a:latin typeface="Calibri"/>
                <a:cs typeface="Calibri"/>
              </a:rPr>
              <a:t>л</a:t>
            </a:r>
            <a:r>
              <a:rPr sz="2800" i="1" spc="-5" dirty="0">
                <a:latin typeface="Calibri"/>
                <a:cs typeface="Calibri"/>
              </a:rPr>
              <a:t>иги</a:t>
            </a:r>
            <a:r>
              <a:rPr sz="2800" i="1" spc="10" dirty="0">
                <a:latin typeface="Calibri"/>
                <a:cs typeface="Calibri"/>
              </a:rPr>
              <a:t>о</a:t>
            </a:r>
            <a:r>
              <a:rPr sz="2800" i="1" spc="-5" dirty="0">
                <a:latin typeface="Calibri"/>
                <a:cs typeface="Calibri"/>
              </a:rPr>
              <a:t>з</a:t>
            </a:r>
            <a:r>
              <a:rPr sz="2800" i="1" dirty="0">
                <a:latin typeface="Calibri"/>
                <a:cs typeface="Calibri"/>
              </a:rPr>
              <a:t>н</a:t>
            </a:r>
            <a:r>
              <a:rPr sz="2800" i="1" spc="-10" dirty="0">
                <a:latin typeface="Calibri"/>
                <a:cs typeface="Calibri"/>
              </a:rPr>
              <a:t>ая  мимикрируют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95496" y="2932252"/>
            <a:ext cx="377190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094105" algn="l"/>
              </a:tabLst>
            </a:pPr>
            <a:r>
              <a:rPr sz="2800" i="1" spc="-5" dirty="0">
                <a:latin typeface="Calibri"/>
                <a:cs typeface="Calibri"/>
              </a:rPr>
              <a:t>под	патриотические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864602" y="2932252"/>
            <a:ext cx="1640839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5" dirty="0">
                <a:latin typeface="Calibri"/>
                <a:cs typeface="Calibri"/>
              </a:rPr>
              <a:t>д</a:t>
            </a:r>
            <a:r>
              <a:rPr sz="2800" i="1" dirty="0">
                <a:latin typeface="Calibri"/>
                <a:cs typeface="Calibri"/>
              </a:rPr>
              <a:t>в</a:t>
            </a:r>
            <a:r>
              <a:rPr sz="2800" i="1" spc="-10" dirty="0">
                <a:latin typeface="Calibri"/>
                <a:cs typeface="Calibri"/>
              </a:rPr>
              <a:t>и</a:t>
            </a:r>
            <a:r>
              <a:rPr sz="2800" i="1" spc="-30" dirty="0">
                <a:latin typeface="Calibri"/>
                <a:cs typeface="Calibri"/>
              </a:rPr>
              <a:t>ж</a:t>
            </a:r>
            <a:r>
              <a:rPr sz="2800" i="1" spc="-5" dirty="0">
                <a:latin typeface="Calibri"/>
                <a:cs typeface="Calibri"/>
              </a:rPr>
              <a:t>ения,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004552" y="2548254"/>
            <a:ext cx="1550035" cy="83629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2700" marR="5080" indent="365760">
              <a:lnSpc>
                <a:spcPts val="3030"/>
              </a:lnSpc>
              <a:spcBef>
                <a:spcPts val="470"/>
              </a:spcBef>
            </a:pPr>
            <a:r>
              <a:rPr sz="2800" i="1" spc="-40" dirty="0">
                <a:latin typeface="Calibri"/>
                <a:cs typeface="Calibri"/>
              </a:rPr>
              <a:t>х</a:t>
            </a:r>
            <a:r>
              <a:rPr sz="2800" i="1" spc="-10" dirty="0">
                <a:latin typeface="Calibri"/>
                <a:cs typeface="Calibri"/>
              </a:rPr>
              <a:t>ор</a:t>
            </a:r>
            <a:r>
              <a:rPr sz="2800" i="1" dirty="0">
                <a:latin typeface="Calibri"/>
                <a:cs typeface="Calibri"/>
              </a:rPr>
              <a:t>о</a:t>
            </a:r>
            <a:r>
              <a:rPr sz="2800" i="1" spc="-10" dirty="0">
                <a:latin typeface="Calibri"/>
                <a:cs typeface="Calibri"/>
              </a:rPr>
              <a:t>шо  </a:t>
            </a:r>
            <a:r>
              <a:rPr sz="2800" i="1" spc="-5" dirty="0">
                <a:latin typeface="Calibri"/>
                <a:cs typeface="Calibri"/>
              </a:rPr>
              <a:t>д</a:t>
            </a:r>
            <a:r>
              <a:rPr sz="2800" i="1" dirty="0">
                <a:latin typeface="Calibri"/>
                <a:cs typeface="Calibri"/>
              </a:rPr>
              <a:t>в</a:t>
            </a:r>
            <a:r>
              <a:rPr sz="2800" i="1" spc="-10" dirty="0">
                <a:latin typeface="Calibri"/>
                <a:cs typeface="Calibri"/>
              </a:rPr>
              <a:t>и</a:t>
            </a:r>
            <a:r>
              <a:rPr sz="2800" i="1" spc="-30" dirty="0">
                <a:latin typeface="Calibri"/>
                <a:cs typeface="Calibri"/>
              </a:rPr>
              <a:t>ж</a:t>
            </a:r>
            <a:r>
              <a:rPr sz="2800" i="1" spc="-20" dirty="0">
                <a:latin typeface="Calibri"/>
                <a:cs typeface="Calibri"/>
              </a:rPr>
              <a:t>е</a:t>
            </a:r>
            <a:r>
              <a:rPr sz="2800" i="1" spc="-5" dirty="0">
                <a:latin typeface="Calibri"/>
                <a:cs typeface="Calibri"/>
              </a:rPr>
              <a:t>ния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819708" y="3316604"/>
            <a:ext cx="57181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3254375" algn="l"/>
                <a:tab pos="4473575" algn="l"/>
              </a:tabLst>
            </a:pPr>
            <a:r>
              <a:rPr sz="2800" i="1" dirty="0">
                <a:latin typeface="Calibri"/>
                <a:cs typeface="Calibri"/>
              </a:rPr>
              <a:t>З</a:t>
            </a:r>
            <a:r>
              <a:rPr sz="2800" i="1" spc="-60" dirty="0">
                <a:latin typeface="Calibri"/>
                <a:cs typeface="Calibri"/>
              </a:rPr>
              <a:t>О</a:t>
            </a:r>
            <a:r>
              <a:rPr sz="2800" i="1" dirty="0">
                <a:latin typeface="Calibri"/>
                <a:cs typeface="Calibri"/>
              </a:rPr>
              <a:t>Ж</a:t>
            </a:r>
            <a:r>
              <a:rPr sz="2800" i="1" spc="5" dirty="0">
                <a:latin typeface="Calibri"/>
                <a:cs typeface="Calibri"/>
              </a:rPr>
              <a:t>.</a:t>
            </a:r>
            <a:r>
              <a:rPr sz="2800" i="1" spc="-10" dirty="0">
                <a:latin typeface="Calibri"/>
                <a:cs typeface="Calibri"/>
              </a:rPr>
              <a:t>Нео</a:t>
            </a:r>
            <a:r>
              <a:rPr sz="2800" i="1" spc="5" dirty="0">
                <a:latin typeface="Calibri"/>
                <a:cs typeface="Calibri"/>
              </a:rPr>
              <a:t>я</a:t>
            </a:r>
            <a:r>
              <a:rPr sz="2800" i="1" spc="-5" dirty="0">
                <a:latin typeface="Calibri"/>
                <a:cs typeface="Calibri"/>
              </a:rPr>
              <a:t>зычес</a:t>
            </a:r>
            <a:r>
              <a:rPr sz="2800" i="1" spc="-40" dirty="0">
                <a:latin typeface="Calibri"/>
                <a:cs typeface="Calibri"/>
              </a:rPr>
              <a:t>к</a:t>
            </a:r>
            <a:r>
              <a:rPr sz="2800" i="1" spc="-10" dirty="0">
                <a:latin typeface="Calibri"/>
                <a:cs typeface="Calibri"/>
              </a:rPr>
              <a:t>а</a:t>
            </a:r>
            <a:r>
              <a:rPr sz="2800" i="1" spc="-5" dirty="0">
                <a:latin typeface="Calibri"/>
                <a:cs typeface="Calibri"/>
              </a:rPr>
              <a:t>я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тема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служ</a:t>
            </a:r>
            <a:r>
              <a:rPr sz="2800" i="1" dirty="0">
                <a:latin typeface="Calibri"/>
                <a:cs typeface="Calibri"/>
              </a:rPr>
              <a:t>и</a:t>
            </a:r>
            <a:r>
              <a:rPr sz="2800" i="1" spc="-5" dirty="0">
                <a:latin typeface="Calibri"/>
                <a:cs typeface="Calibri"/>
              </a:rPr>
              <a:t>т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857238" y="3316604"/>
            <a:ext cx="46939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89430" algn="l"/>
                <a:tab pos="4510405" algn="l"/>
              </a:tabLst>
            </a:pPr>
            <a:r>
              <a:rPr sz="2800" i="1" spc="-5" dirty="0">
                <a:latin typeface="Calibri"/>
                <a:cs typeface="Calibri"/>
              </a:rPr>
              <a:t>в</a:t>
            </a:r>
            <a:r>
              <a:rPr sz="2800" i="1" spc="5" dirty="0">
                <a:latin typeface="Calibri"/>
                <a:cs typeface="Calibri"/>
              </a:rPr>
              <a:t>о</a:t>
            </a:r>
            <a:r>
              <a:rPr sz="2800" i="1" spc="-10" dirty="0">
                <a:latin typeface="Calibri"/>
                <a:cs typeface="Calibri"/>
              </a:rPr>
              <a:t>р</a:t>
            </a:r>
            <a:r>
              <a:rPr sz="2800" i="1" spc="5" dirty="0">
                <a:latin typeface="Calibri"/>
                <a:cs typeface="Calibri"/>
              </a:rPr>
              <a:t>о</a:t>
            </a:r>
            <a:r>
              <a:rPr sz="2800" i="1" spc="-5" dirty="0">
                <a:latin typeface="Calibri"/>
                <a:cs typeface="Calibri"/>
              </a:rPr>
              <a:t>н</a:t>
            </a:r>
            <a:r>
              <a:rPr sz="2800" i="1" spc="-50" dirty="0">
                <a:latin typeface="Calibri"/>
                <a:cs typeface="Calibri"/>
              </a:rPr>
              <a:t>к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spc="-5" dirty="0">
                <a:latin typeface="Calibri"/>
                <a:cs typeface="Calibri"/>
              </a:rPr>
              <a:t>й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в</a:t>
            </a:r>
            <a:r>
              <a:rPr sz="2800" i="1" spc="5" dirty="0">
                <a:latin typeface="Calibri"/>
                <a:cs typeface="Calibri"/>
              </a:rPr>
              <a:t>о</a:t>
            </a:r>
            <a:r>
              <a:rPr sz="2800" i="1" spc="-50" dirty="0">
                <a:latin typeface="Calibri"/>
                <a:cs typeface="Calibri"/>
              </a:rPr>
              <a:t>в</a:t>
            </a:r>
            <a:r>
              <a:rPr sz="2800" i="1" spc="-10" dirty="0">
                <a:latin typeface="Calibri"/>
                <a:cs typeface="Calibri"/>
              </a:rPr>
              <a:t>лечен</a:t>
            </a:r>
            <a:r>
              <a:rPr sz="2800" i="1" spc="-5" dirty="0">
                <a:latin typeface="Calibri"/>
                <a:cs typeface="Calibri"/>
              </a:rPr>
              <a:t>н</a:t>
            </a:r>
            <a:r>
              <a:rPr sz="2800" i="1" spc="-10" dirty="0">
                <a:latin typeface="Calibri"/>
                <a:cs typeface="Calibri"/>
              </a:rPr>
              <a:t>о</a:t>
            </a:r>
            <a:r>
              <a:rPr sz="2800" i="1" spc="10" dirty="0">
                <a:latin typeface="Calibri"/>
                <a:cs typeface="Calibri"/>
              </a:rPr>
              <a:t>с</a:t>
            </a:r>
            <a:r>
              <a:rPr sz="2800" i="1" spc="-5" dirty="0">
                <a:latin typeface="Calibri"/>
                <a:cs typeface="Calibri"/>
              </a:rPr>
              <a:t>ти</a:t>
            </a:r>
            <a:r>
              <a:rPr sz="2800" i="1" dirty="0">
                <a:latin typeface="Calibri"/>
                <a:cs typeface="Calibri"/>
              </a:rPr>
              <a:t>	</a:t>
            </a:r>
            <a:r>
              <a:rPr sz="2800" i="1" spc="-5" dirty="0">
                <a:latin typeface="Calibri"/>
                <a:cs typeface="Calibri"/>
              </a:rPr>
              <a:t>в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19708" y="3700653"/>
            <a:ext cx="50018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i="1" spc="-10" dirty="0">
                <a:latin typeface="Calibri"/>
                <a:cs typeface="Calibri"/>
              </a:rPr>
              <a:t>околофашистские</a:t>
            </a:r>
            <a:r>
              <a:rPr sz="2800" i="1" spc="-25" dirty="0">
                <a:latin typeface="Calibri"/>
                <a:cs typeface="Calibri"/>
              </a:rPr>
              <a:t> </a:t>
            </a:r>
            <a:r>
              <a:rPr sz="2800" i="1" spc="-10" dirty="0">
                <a:latin typeface="Calibri"/>
                <a:cs typeface="Calibri"/>
              </a:rPr>
              <a:t>сообщества</a:t>
            </a:r>
            <a:r>
              <a:rPr sz="2800" spc="-10" dirty="0">
                <a:latin typeface="Calibri"/>
                <a:cs typeface="Calibri"/>
              </a:rPr>
              <a:t>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600" y="3908268"/>
            <a:ext cx="6307455" cy="2879725"/>
            <a:chOff x="6600" y="3908268"/>
            <a:chExt cx="6307455" cy="2879725"/>
          </a:xfrm>
        </p:grpSpPr>
        <p:pic>
          <p:nvPicPr>
            <p:cNvPr id="18" name="object 1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00" y="3924015"/>
              <a:ext cx="2990977" cy="2863596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983610" y="3908268"/>
              <a:ext cx="3329940" cy="2879344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8741" y="515569"/>
            <a:ext cx="795337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25" dirty="0">
                <a:solidFill>
                  <a:schemeClr val="tx1"/>
                </a:solidFill>
              </a:rPr>
              <a:t>Зачем</a:t>
            </a:r>
            <a:r>
              <a:rPr spc="-5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вовлекают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деструктивные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течения?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425955"/>
            <a:ext cx="8394065" cy="19627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  <a:buSzPct val="95833"/>
              <a:buAutoNum type="arabicPeriod"/>
              <a:tabLst>
                <a:tab pos="244475" algn="l"/>
                <a:tab pos="1038225" algn="l"/>
                <a:tab pos="2641600" algn="l"/>
                <a:tab pos="4365625" algn="l"/>
                <a:tab pos="6402070" algn="l"/>
                <a:tab pos="8253730" algn="l"/>
              </a:tabLst>
            </a:pPr>
            <a:r>
              <a:rPr sz="2400" i="1" spc="-5" dirty="0">
                <a:latin typeface="Calibri"/>
                <a:cs typeface="Calibri"/>
              </a:rPr>
              <a:t>Сбо</a:t>
            </a:r>
            <a:r>
              <a:rPr sz="2400" i="1" dirty="0">
                <a:latin typeface="Calibri"/>
                <a:cs typeface="Calibri"/>
              </a:rPr>
              <a:t>р	послу</a:t>
            </a:r>
            <a:r>
              <a:rPr sz="2400" i="1" spc="-10" dirty="0">
                <a:latin typeface="Calibri"/>
                <a:cs typeface="Calibri"/>
              </a:rPr>
              <a:t>ш</a:t>
            </a:r>
            <a:r>
              <a:rPr sz="2400" i="1" dirty="0">
                <a:latin typeface="Calibri"/>
                <a:cs typeface="Calibri"/>
              </a:rPr>
              <a:t>ной	</a:t>
            </a:r>
            <a:r>
              <a:rPr sz="2400" i="1" spc="10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удитори</a:t>
            </a:r>
            <a:r>
              <a:rPr sz="2400" i="1" spc="10" dirty="0">
                <a:latin typeface="Calibri"/>
                <a:cs typeface="Calibri"/>
              </a:rPr>
              <a:t>и</a:t>
            </a:r>
            <a:r>
              <a:rPr sz="2400" i="1" dirty="0">
                <a:latin typeface="Calibri"/>
                <a:cs typeface="Calibri"/>
              </a:rPr>
              <a:t>:	</a:t>
            </a:r>
            <a:r>
              <a:rPr sz="2400" i="1" spc="-5" dirty="0">
                <a:latin typeface="Calibri"/>
                <a:cs typeface="Calibri"/>
              </a:rPr>
              <a:t>«затягивани</a:t>
            </a:r>
            <a:r>
              <a:rPr sz="2400" i="1" dirty="0">
                <a:latin typeface="Calibri"/>
                <a:cs typeface="Calibri"/>
              </a:rPr>
              <a:t>е	</a:t>
            </a:r>
            <a:r>
              <a:rPr sz="2400" i="1" spc="-5" dirty="0">
                <a:latin typeface="Calibri"/>
                <a:cs typeface="Calibri"/>
              </a:rPr>
              <a:t>м</a:t>
            </a:r>
            <a:r>
              <a:rPr sz="2400" i="1" spc="-3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ло</a:t>
            </a:r>
            <a:r>
              <a:rPr sz="2400" i="1" spc="10" dirty="0">
                <a:latin typeface="Calibri"/>
                <a:cs typeface="Calibri"/>
              </a:rPr>
              <a:t>д</a:t>
            </a:r>
            <a:r>
              <a:rPr sz="2400" i="1" spc="-20" dirty="0">
                <a:latin typeface="Calibri"/>
                <a:cs typeface="Calibri"/>
              </a:rPr>
              <a:t>ё</a:t>
            </a:r>
            <a:r>
              <a:rPr sz="2400" i="1" spc="-5" dirty="0">
                <a:latin typeface="Calibri"/>
                <a:cs typeface="Calibri"/>
              </a:rPr>
              <a:t>ж</a:t>
            </a:r>
            <a:r>
              <a:rPr sz="2400" i="1" dirty="0">
                <a:latin typeface="Calibri"/>
                <a:cs typeface="Calibri"/>
              </a:rPr>
              <a:t>и	с  помощью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«воронок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вовлечения».</a:t>
            </a:r>
            <a:endParaRPr sz="2400">
              <a:latin typeface="Calibri"/>
              <a:cs typeface="Calibri"/>
            </a:endParaRPr>
          </a:p>
          <a:p>
            <a:pPr marL="243840" indent="-231775">
              <a:lnSpc>
                <a:spcPct val="100000"/>
              </a:lnSpc>
              <a:spcBef>
                <a:spcPts val="690"/>
              </a:spcBef>
              <a:buSzPct val="95833"/>
              <a:buAutoNum type="arabicPeriod"/>
              <a:tabLst>
                <a:tab pos="244475" algn="l"/>
              </a:tabLst>
            </a:pPr>
            <a:r>
              <a:rPr sz="2400" i="1" spc="-5" dirty="0">
                <a:latin typeface="Calibri"/>
                <a:cs typeface="Calibri"/>
              </a:rPr>
              <a:t>Перепрошивка: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обесценивание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традиционных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ценностей.</a:t>
            </a:r>
            <a:endParaRPr sz="2400">
              <a:latin typeface="Calibri"/>
              <a:cs typeface="Calibri"/>
            </a:endParaRPr>
          </a:p>
          <a:p>
            <a:pPr marL="12700" marR="8255">
              <a:lnSpc>
                <a:spcPts val="2590"/>
              </a:lnSpc>
              <a:spcBef>
                <a:spcPts val="1035"/>
              </a:spcBef>
              <a:buSzPct val="95833"/>
              <a:buAutoNum type="arabicPeriod"/>
              <a:tabLst>
                <a:tab pos="244475" algn="l"/>
              </a:tabLst>
            </a:pPr>
            <a:r>
              <a:rPr sz="2400" i="1" spc="-10" dirty="0">
                <a:latin typeface="Calibri"/>
                <a:cs typeface="Calibri"/>
              </a:rPr>
              <a:t>Накрутка:</a:t>
            </a:r>
            <a:r>
              <a:rPr sz="2400" i="1" spc="1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создание</a:t>
            </a:r>
            <a:r>
              <a:rPr sz="2400" i="1" spc="18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ощущения</a:t>
            </a:r>
            <a:r>
              <a:rPr sz="2400" i="1" spc="19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неблагополучия</a:t>
            </a:r>
            <a:r>
              <a:rPr sz="2400" i="1" spc="20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18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опасности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объективной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реальности,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приучение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идеи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насилия.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687" y="3453206"/>
            <a:ext cx="839089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334895" algn="l"/>
                <a:tab pos="2941955" algn="l"/>
                <a:tab pos="4975225" algn="l"/>
                <a:tab pos="6252210" algn="l"/>
              </a:tabLst>
            </a:pPr>
            <a:r>
              <a:rPr sz="2400" i="1" spc="-5" dirty="0">
                <a:latin typeface="Calibri"/>
                <a:cs typeface="Calibri"/>
              </a:rPr>
              <a:t>4.Подготовка	</a:t>
            </a:r>
            <a:r>
              <a:rPr sz="2400" i="1" dirty="0">
                <a:latin typeface="Calibri"/>
                <a:cs typeface="Calibri"/>
              </a:rPr>
              <a:t>к	действиям:	вывод	</a:t>
            </a:r>
            <a:r>
              <a:rPr sz="2400" i="1" spc="-5" dirty="0">
                <a:latin typeface="Calibri"/>
                <a:cs typeface="Calibri"/>
              </a:rPr>
              <a:t>деструктивной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687" y="3691254"/>
            <a:ext cx="8392160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i="1" spc="-5" dirty="0">
                <a:latin typeface="Calibri"/>
                <a:cs typeface="Calibri"/>
              </a:rPr>
              <a:t>активности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реальную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жизнь.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</a:pPr>
            <a:r>
              <a:rPr sz="2400" i="1" spc="-5" dirty="0">
                <a:latin typeface="Calibri"/>
                <a:cs typeface="Calibri"/>
              </a:rPr>
              <a:t>5.</a:t>
            </a:r>
            <a:r>
              <a:rPr sz="2400" i="1" spc="29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Конечные</a:t>
            </a:r>
            <a:r>
              <a:rPr sz="2400" i="1" spc="3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политические</a:t>
            </a:r>
            <a:r>
              <a:rPr sz="2400" i="1" spc="3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цели:</a:t>
            </a:r>
            <a:r>
              <a:rPr sz="2400" i="1" spc="30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дестабилизация</a:t>
            </a:r>
            <a:r>
              <a:rPr sz="2400" i="1" spc="3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социальной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политической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жизни общества.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05977" y="1449069"/>
            <a:ext cx="3288157" cy="3599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305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4" y="1883409"/>
            <a:ext cx="82753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Определить</a:t>
            </a:r>
            <a:r>
              <a:rPr sz="2400" b="1" i="1" spc="-4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наличие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влияния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деструктивного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сообщества.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184" y="2339085"/>
            <a:ext cx="18484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10" dirty="0">
                <a:latin typeface="Calibri"/>
                <a:cs typeface="Calibri"/>
              </a:rPr>
              <a:t>Выделить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5454" y="2339085"/>
            <a:ext cx="97675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67665" algn="l"/>
                <a:tab pos="2039620" algn="l"/>
                <a:tab pos="3449320" algn="l"/>
                <a:tab pos="4267835" algn="l"/>
                <a:tab pos="4633595" algn="l"/>
                <a:tab pos="5445760" algn="l"/>
                <a:tab pos="7106284" algn="l"/>
                <a:tab pos="8556625" algn="l"/>
              </a:tabLst>
            </a:pPr>
            <a:r>
              <a:rPr sz="2400" i="1" dirty="0">
                <a:latin typeface="Calibri"/>
                <a:cs typeface="Calibri"/>
              </a:rPr>
              <a:t>в	</a:t>
            </a:r>
            <a:r>
              <a:rPr sz="2400" i="1" spc="-5" dirty="0">
                <a:latin typeface="Calibri"/>
                <a:cs typeface="Calibri"/>
              </a:rPr>
              <a:t>поведении,	</a:t>
            </a:r>
            <a:r>
              <a:rPr sz="2400" i="1" dirty="0">
                <a:latin typeface="Calibri"/>
                <a:cs typeface="Calibri"/>
              </a:rPr>
              <a:t>внешнем	виде	и	</a:t>
            </a:r>
            <a:r>
              <a:rPr sz="2400" i="1" spc="-5" dirty="0">
                <a:latin typeface="Calibri"/>
                <a:cs typeface="Calibri"/>
              </a:rPr>
              <a:t>речи	подростка	маркеры,	</a:t>
            </a:r>
            <a:r>
              <a:rPr sz="2400" i="1" spc="-10" dirty="0">
                <a:latin typeface="Calibri"/>
                <a:cs typeface="Calibri"/>
              </a:rPr>
              <a:t>которые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184" y="2578354"/>
            <a:ext cx="9578975" cy="937260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469900">
              <a:lnSpc>
                <a:spcPct val="100000"/>
              </a:lnSpc>
              <a:spcBef>
                <a:spcPts val="805"/>
              </a:spcBef>
            </a:pPr>
            <a:r>
              <a:rPr sz="2400" i="1" spc="-5" dirty="0">
                <a:latin typeface="Calibri"/>
                <a:cs typeface="Calibri"/>
              </a:rPr>
              <a:t>подтверждают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солидаризацию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идеологией.</a:t>
            </a:r>
            <a:endParaRPr sz="24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Обратите </a:t>
            </a:r>
            <a:r>
              <a:rPr sz="2400" i="1" dirty="0">
                <a:latin typeface="Calibri"/>
                <a:cs typeface="Calibri"/>
              </a:rPr>
              <a:t>внимание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 </a:t>
            </a:r>
            <a:r>
              <a:rPr sz="2400" i="1" dirty="0">
                <a:latin typeface="Calibri"/>
                <a:cs typeface="Calibri"/>
              </a:rPr>
              <a:t>поведение</a:t>
            </a:r>
            <a:r>
              <a:rPr sz="2400" i="1" spc="-5" dirty="0">
                <a:latin typeface="Calibri"/>
                <a:cs typeface="Calibri"/>
              </a:rPr>
              <a:t> подростка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социальных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сетях 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2184" y="3491610"/>
            <a:ext cx="10281920" cy="13925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i="1" spc="-5" dirty="0">
                <a:latin typeface="Calibri"/>
                <a:cs typeface="Calibri"/>
              </a:rPr>
              <a:t>изменения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личного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Интернет-профиля.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ct val="1246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При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обнаружении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маркеров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сообщите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компетентным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лицам: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20" dirty="0">
                <a:latin typeface="Calibri"/>
                <a:cs typeface="Calibri"/>
              </a:rPr>
              <a:t>психологу,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социальному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педагогу,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руководителю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учебного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учреждения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305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4" y="1334262"/>
            <a:ext cx="11801475" cy="2077491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i="1" spc="-10" dirty="0">
                <a:latin typeface="Calibri"/>
                <a:cs typeface="Calibri"/>
              </a:rPr>
              <a:t>Каждая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проблемная ситуация</a:t>
            </a:r>
            <a:r>
              <a:rPr sz="2400" b="1" i="1" dirty="0">
                <a:latin typeface="Calibri"/>
                <a:cs typeface="Calibri"/>
              </a:rPr>
              <a:t> –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уникальна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в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вопросах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ее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разрешения</a:t>
            </a:r>
            <a:endParaRPr sz="2400">
              <a:latin typeface="Calibri"/>
              <a:cs typeface="Calibri"/>
            </a:endParaRPr>
          </a:p>
          <a:p>
            <a:pPr marL="469900" marR="5080" indent="-457200">
              <a:lnSpc>
                <a:spcPts val="2590"/>
              </a:lnSpc>
              <a:spcBef>
                <a:spcPts val="1050"/>
              </a:spcBef>
              <a:buFont typeface="Wingdings"/>
              <a:buChar char=""/>
              <a:tabLst>
                <a:tab pos="469265" algn="l"/>
                <a:tab pos="469900" algn="l"/>
                <a:tab pos="2411095" algn="l"/>
                <a:tab pos="4210050" algn="l"/>
                <a:tab pos="6144260" algn="l"/>
                <a:tab pos="7764145" algn="l"/>
                <a:tab pos="8423275" algn="l"/>
                <a:tab pos="10869295" algn="l"/>
                <a:tab pos="11631295" algn="l"/>
              </a:tabLst>
            </a:pP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-25" dirty="0">
                <a:latin typeface="Calibri"/>
                <a:cs typeface="Calibri"/>
              </a:rPr>
              <a:t>щ</a:t>
            </a:r>
            <a:r>
              <a:rPr sz="2400" i="1" dirty="0">
                <a:latin typeface="Calibri"/>
                <a:cs typeface="Calibri"/>
              </a:rPr>
              <a:t>ест</a:t>
            </a:r>
            <a:r>
              <a:rPr sz="2400" i="1" spc="-10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т	</a:t>
            </a:r>
            <a:r>
              <a:rPr sz="2400" i="1" spc="-5" dirty="0">
                <a:latin typeface="Calibri"/>
                <a:cs typeface="Calibri"/>
              </a:rPr>
              <a:t>мн</a:t>
            </a:r>
            <a:r>
              <a:rPr sz="2400" i="1" spc="-15" dirty="0">
                <a:latin typeface="Calibri"/>
                <a:cs typeface="Calibri"/>
              </a:rPr>
              <a:t>о</a:t>
            </a:r>
            <a:r>
              <a:rPr sz="2400" i="1" spc="-30" dirty="0">
                <a:latin typeface="Calibri"/>
                <a:cs typeface="Calibri"/>
              </a:rPr>
              <a:t>ж</a:t>
            </a:r>
            <a:r>
              <a:rPr sz="2400" i="1" dirty="0">
                <a:latin typeface="Calibri"/>
                <a:cs typeface="Calibri"/>
              </a:rPr>
              <a:t>е</a:t>
            </a:r>
            <a:r>
              <a:rPr sz="2400" i="1" spc="10" dirty="0">
                <a:latin typeface="Calibri"/>
                <a:cs typeface="Calibri"/>
              </a:rPr>
              <a:t>с</a:t>
            </a:r>
            <a:r>
              <a:rPr sz="2400" i="1" dirty="0">
                <a:latin typeface="Calibri"/>
                <a:cs typeface="Calibri"/>
              </a:rPr>
              <a:t>тво	</a:t>
            </a:r>
            <a:r>
              <a:rPr sz="2400" i="1" spc="-5" dirty="0">
                <a:latin typeface="Calibri"/>
                <a:cs typeface="Calibri"/>
              </a:rPr>
              <a:t>м</a:t>
            </a:r>
            <a:r>
              <a:rPr sz="2400" i="1" spc="-2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л</a:t>
            </a:r>
            <a:r>
              <a:rPr sz="2400" i="1" spc="10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д</a:t>
            </a:r>
            <a:r>
              <a:rPr sz="2400" i="1" spc="-25" dirty="0">
                <a:latin typeface="Calibri"/>
                <a:cs typeface="Calibri"/>
              </a:rPr>
              <a:t>е</a:t>
            </a:r>
            <a:r>
              <a:rPr sz="2400" i="1" spc="-5" dirty="0">
                <a:latin typeface="Calibri"/>
                <a:cs typeface="Calibri"/>
              </a:rPr>
              <a:t>жн</a:t>
            </a:r>
            <a:r>
              <a:rPr sz="2400" i="1" spc="-10" dirty="0">
                <a:latin typeface="Calibri"/>
                <a:cs typeface="Calibri"/>
              </a:rPr>
              <a:t>ы</a:t>
            </a:r>
            <a:r>
              <a:rPr sz="2400" i="1" dirty="0">
                <a:latin typeface="Calibri"/>
                <a:cs typeface="Calibri"/>
              </a:rPr>
              <a:t>х	дви</a:t>
            </a:r>
            <a:r>
              <a:rPr sz="2400" i="1" spc="-25" dirty="0">
                <a:latin typeface="Calibri"/>
                <a:cs typeface="Calibri"/>
              </a:rPr>
              <a:t>ж</a:t>
            </a:r>
            <a:r>
              <a:rPr sz="2400" i="1" dirty="0">
                <a:latin typeface="Calibri"/>
                <a:cs typeface="Calibri"/>
              </a:rPr>
              <a:t>ений,	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к	дест</a:t>
            </a:r>
            <a:r>
              <a:rPr sz="2400" i="1" spc="-15" dirty="0">
                <a:latin typeface="Calibri"/>
                <a:cs typeface="Calibri"/>
              </a:rPr>
              <a:t>р</a:t>
            </a:r>
            <a:r>
              <a:rPr sz="2400" i="1" spc="-5" dirty="0">
                <a:latin typeface="Calibri"/>
                <a:cs typeface="Calibri"/>
              </a:rPr>
              <a:t>уктивных</a:t>
            </a:r>
            <a:r>
              <a:rPr sz="2400" i="1" dirty="0">
                <a:latin typeface="Calibri"/>
                <a:cs typeface="Calibri"/>
              </a:rPr>
              <a:t>,	так	и  безопасных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для</a:t>
            </a:r>
            <a:r>
              <a:rPr sz="2400" i="1" spc="-5" dirty="0">
                <a:latin typeface="Calibri"/>
                <a:cs typeface="Calibri"/>
              </a:rPr>
              <a:t> личности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ребенка.</a:t>
            </a:r>
            <a:endParaRPr sz="2400">
              <a:latin typeface="Calibri"/>
              <a:cs typeface="Calibri"/>
            </a:endParaRPr>
          </a:p>
          <a:p>
            <a:pPr marL="355600" marR="5080" indent="-342900">
              <a:lnSpc>
                <a:spcPts val="2590"/>
              </a:lnSpc>
              <a:spcBef>
                <a:spcPts val="1000"/>
              </a:spcBef>
              <a:buFont typeface="Wingdings"/>
              <a:buChar char=""/>
              <a:tabLst>
                <a:tab pos="355600" algn="l"/>
                <a:tab pos="1414780" algn="l"/>
                <a:tab pos="2211705" algn="l"/>
                <a:tab pos="2691765" algn="l"/>
                <a:tab pos="3286125" algn="l"/>
                <a:tab pos="3608070" algn="l"/>
                <a:tab pos="3722370" algn="l"/>
                <a:tab pos="4350385" algn="l"/>
                <a:tab pos="4716145" algn="l"/>
                <a:tab pos="5816600" algn="l"/>
                <a:tab pos="5882005" algn="l"/>
                <a:tab pos="6142990" algn="l"/>
                <a:tab pos="7229475" algn="l"/>
                <a:tab pos="7555230" algn="l"/>
                <a:tab pos="7701915" algn="l"/>
                <a:tab pos="8951595" algn="l"/>
                <a:tab pos="9052560" algn="l"/>
                <a:tab pos="10542905" algn="l"/>
                <a:tab pos="10577830" algn="l"/>
              </a:tabLst>
            </a:pPr>
            <a:r>
              <a:rPr sz="2400" i="1" dirty="0">
                <a:latin typeface="Calibri"/>
                <a:cs typeface="Calibri"/>
              </a:rPr>
              <a:t>Важно	</a:t>
            </a:r>
            <a:r>
              <a:rPr sz="2400" i="1" spc="-5" dirty="0">
                <a:latin typeface="Calibri"/>
                <a:cs typeface="Calibri"/>
              </a:rPr>
              <a:t>опр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д</a:t>
            </a:r>
            <a:r>
              <a:rPr sz="2400" i="1" spc="-35" dirty="0">
                <a:latin typeface="Calibri"/>
                <a:cs typeface="Calibri"/>
              </a:rPr>
              <a:t>е</a:t>
            </a:r>
            <a:r>
              <a:rPr sz="2400" i="1" spc="-5" dirty="0">
                <a:latin typeface="Calibri"/>
                <a:cs typeface="Calibri"/>
              </a:rPr>
              <a:t>лить</a:t>
            </a:r>
            <a:r>
              <a:rPr sz="2400" i="1" dirty="0">
                <a:latin typeface="Calibri"/>
                <a:cs typeface="Calibri"/>
              </a:rPr>
              <a:t>,	к	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а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</a:t>
            </a:r>
            <a:r>
              <a:rPr sz="2400" i="1" spc="-10" dirty="0">
                <a:latin typeface="Calibri"/>
                <a:cs typeface="Calibri"/>
              </a:rPr>
              <a:t>м</a:t>
            </a:r>
            <a:r>
              <a:rPr sz="2400" i="1" dirty="0">
                <a:latin typeface="Calibri"/>
                <a:cs typeface="Calibri"/>
              </a:rPr>
              <a:t>у	</a:t>
            </a:r>
            <a:r>
              <a:rPr sz="2400" i="1" spc="-5" dirty="0">
                <a:latin typeface="Calibri"/>
                <a:cs typeface="Calibri"/>
              </a:rPr>
              <a:t>именн</a:t>
            </a:r>
            <a:r>
              <a:rPr sz="2400" i="1" dirty="0">
                <a:latin typeface="Calibri"/>
                <a:cs typeface="Calibri"/>
              </a:rPr>
              <a:t>о		со</a:t>
            </a:r>
            <a:r>
              <a:rPr sz="2400" i="1" spc="1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б</a:t>
            </a:r>
            <a:r>
              <a:rPr sz="2400" i="1" spc="-15" dirty="0">
                <a:latin typeface="Calibri"/>
                <a:cs typeface="Calibri"/>
              </a:rPr>
              <a:t>щ</a:t>
            </a:r>
            <a:r>
              <a:rPr sz="2400" i="1" dirty="0">
                <a:latin typeface="Calibri"/>
                <a:cs typeface="Calibri"/>
              </a:rPr>
              <a:t>ест</a:t>
            </a:r>
            <a:r>
              <a:rPr sz="2400" i="1" spc="-10" dirty="0">
                <a:latin typeface="Calibri"/>
                <a:cs typeface="Calibri"/>
              </a:rPr>
              <a:t>в</a:t>
            </a:r>
            <a:r>
              <a:rPr sz="2400" i="1" dirty="0">
                <a:latin typeface="Calibri"/>
                <a:cs typeface="Calibri"/>
              </a:rPr>
              <a:t>у		</a:t>
            </a:r>
            <a:r>
              <a:rPr sz="2400" i="1" spc="-5" dirty="0">
                <a:latin typeface="Calibri"/>
                <a:cs typeface="Calibri"/>
              </a:rPr>
              <a:t>р</a:t>
            </a:r>
            <a:r>
              <a:rPr sz="2400" i="1" dirty="0">
                <a:latin typeface="Calibri"/>
                <a:cs typeface="Calibri"/>
              </a:rPr>
              <a:t>еб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нок	проя</a:t>
            </a:r>
            <a:r>
              <a:rPr sz="2400" i="1" spc="-30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ля</a:t>
            </a:r>
            <a:r>
              <a:rPr sz="2400" i="1" dirty="0">
                <a:latin typeface="Calibri"/>
                <a:cs typeface="Calibri"/>
              </a:rPr>
              <a:t>ет		</a:t>
            </a:r>
            <a:r>
              <a:rPr sz="2400" i="1" spc="-5" dirty="0">
                <a:latin typeface="Calibri"/>
                <a:cs typeface="Calibri"/>
              </a:rPr>
              <a:t>интер</a:t>
            </a:r>
            <a:r>
              <a:rPr sz="2400" i="1" dirty="0">
                <a:latin typeface="Calibri"/>
                <a:cs typeface="Calibri"/>
              </a:rPr>
              <a:t>е</a:t>
            </a:r>
            <a:r>
              <a:rPr sz="2400" i="1" spc="5" dirty="0">
                <a:latin typeface="Calibri"/>
                <a:cs typeface="Calibri"/>
              </a:rPr>
              <a:t>с</a:t>
            </a:r>
            <a:r>
              <a:rPr sz="2400" i="1" dirty="0">
                <a:latin typeface="Calibri"/>
                <a:cs typeface="Calibri"/>
              </a:rPr>
              <a:t>,  с</a:t>
            </a:r>
            <a:r>
              <a:rPr sz="2400" i="1" spc="-10" dirty="0">
                <a:latin typeface="Calibri"/>
                <a:cs typeface="Calibri"/>
              </a:rPr>
              <a:t>у</a:t>
            </a:r>
            <a:r>
              <a:rPr sz="2400" i="1" spc="-20" dirty="0">
                <a:latin typeface="Calibri"/>
                <a:cs typeface="Calibri"/>
              </a:rPr>
              <a:t>щ</a:t>
            </a:r>
            <a:r>
              <a:rPr sz="2400" i="1" dirty="0">
                <a:latin typeface="Calibri"/>
                <a:cs typeface="Calibri"/>
              </a:rPr>
              <a:t>е</a:t>
            </a:r>
            <a:r>
              <a:rPr sz="2400" i="1" spc="10" dirty="0">
                <a:latin typeface="Calibri"/>
                <a:cs typeface="Calibri"/>
              </a:rPr>
              <a:t>с</a:t>
            </a:r>
            <a:r>
              <a:rPr sz="2400" i="1" dirty="0">
                <a:latin typeface="Calibri"/>
                <a:cs typeface="Calibri"/>
              </a:rPr>
              <a:t>т</a:t>
            </a:r>
            <a:r>
              <a:rPr sz="2400" i="1" spc="-15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т	</a:t>
            </a:r>
            <a:r>
              <a:rPr sz="2400" i="1" spc="-5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и	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spc="-10" dirty="0">
                <a:latin typeface="Calibri"/>
                <a:cs typeface="Calibri"/>
              </a:rPr>
              <a:t>г</a:t>
            </a:r>
            <a:r>
              <a:rPr sz="2400" i="1" spc="-5" dirty="0">
                <a:latin typeface="Calibri"/>
                <a:cs typeface="Calibri"/>
              </a:rPr>
              <a:t>р</a:t>
            </a:r>
            <a:r>
              <a:rPr sz="2400" i="1" spc="1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за		для	</a:t>
            </a:r>
            <a:r>
              <a:rPr sz="2400" i="1" spc="-5" dirty="0">
                <a:latin typeface="Calibri"/>
                <a:cs typeface="Calibri"/>
              </a:rPr>
              <a:t>личност</a:t>
            </a:r>
            <a:r>
              <a:rPr sz="2400" i="1" dirty="0">
                <a:latin typeface="Calibri"/>
                <a:cs typeface="Calibri"/>
              </a:rPr>
              <a:t>и	и	</a:t>
            </a:r>
            <a:r>
              <a:rPr sz="2400" i="1" spc="-5" dirty="0">
                <a:latin typeface="Calibri"/>
                <a:cs typeface="Calibri"/>
              </a:rPr>
              <a:t>жизни</a:t>
            </a:r>
            <a:r>
              <a:rPr sz="2400" i="1" dirty="0">
                <a:latin typeface="Calibri"/>
                <a:cs typeface="Calibri"/>
              </a:rPr>
              <a:t>,	и	нас</a:t>
            </a:r>
            <a:r>
              <a:rPr sz="2400" i="1" spc="-40" dirty="0">
                <a:latin typeface="Calibri"/>
                <a:cs typeface="Calibri"/>
              </a:rPr>
              <a:t>к</a:t>
            </a:r>
            <a:r>
              <a:rPr sz="2400" i="1" spc="-35" dirty="0">
                <a:latin typeface="Calibri"/>
                <a:cs typeface="Calibri"/>
              </a:rPr>
              <a:t>о</a:t>
            </a:r>
            <a:r>
              <a:rPr sz="2400" i="1" spc="5" dirty="0">
                <a:latin typeface="Calibri"/>
                <a:cs typeface="Calibri"/>
              </a:rPr>
              <a:t>л</a:t>
            </a:r>
            <a:r>
              <a:rPr sz="2400" i="1" spc="-5" dirty="0">
                <a:latin typeface="Calibri"/>
                <a:cs typeface="Calibri"/>
              </a:rPr>
              <a:t>ь</a:t>
            </a:r>
            <a:r>
              <a:rPr sz="2400" i="1" spc="-25" dirty="0">
                <a:latin typeface="Calibri"/>
                <a:cs typeface="Calibri"/>
              </a:rPr>
              <a:t>к</a:t>
            </a:r>
            <a:r>
              <a:rPr sz="2400" i="1" dirty="0">
                <a:latin typeface="Calibri"/>
                <a:cs typeface="Calibri"/>
              </a:rPr>
              <a:t>о		серьезной	</a:t>
            </a:r>
            <a:r>
              <a:rPr sz="2400" i="1" spc="-5" dirty="0">
                <a:latin typeface="Calibri"/>
                <a:cs typeface="Calibri"/>
              </a:rPr>
              <a:t>я</a:t>
            </a:r>
            <a:r>
              <a:rPr sz="2400" i="1" spc="-35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ля</a:t>
            </a:r>
            <a:r>
              <a:rPr sz="2400" i="1" dirty="0">
                <a:latin typeface="Calibri"/>
                <a:cs typeface="Calibri"/>
              </a:rPr>
              <a:t>ется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45083" y="3326714"/>
            <a:ext cx="9888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754505" algn="l"/>
                <a:tab pos="3347720" algn="l"/>
                <a:tab pos="3873500" algn="l"/>
                <a:tab pos="4993640" algn="l"/>
                <a:tab pos="7244715" algn="l"/>
                <a:tab pos="9728835" algn="l"/>
              </a:tabLst>
            </a:pPr>
            <a:r>
              <a:rPr sz="2400" i="1" dirty="0">
                <a:latin typeface="Calibri"/>
                <a:cs typeface="Calibri"/>
              </a:rPr>
              <a:t>сит</a:t>
            </a:r>
            <a:r>
              <a:rPr sz="2400" i="1" spc="-15" dirty="0">
                <a:latin typeface="Calibri"/>
                <a:cs typeface="Calibri"/>
              </a:rPr>
              <a:t>у</a:t>
            </a:r>
            <a:r>
              <a:rPr sz="2400" i="1" spc="5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ция.	Помогут	в	этом	спец</a:t>
            </a:r>
            <a:r>
              <a:rPr sz="2400" i="1" spc="5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алист</a:t>
            </a:r>
            <a:r>
              <a:rPr sz="2400" i="1" spc="-10" dirty="0">
                <a:latin typeface="Calibri"/>
                <a:cs typeface="Calibri"/>
              </a:rPr>
              <a:t>ы</a:t>
            </a:r>
            <a:r>
              <a:rPr sz="2400" i="1" dirty="0">
                <a:latin typeface="Calibri"/>
                <a:cs typeface="Calibri"/>
              </a:rPr>
              <a:t>,	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-5" dirty="0">
                <a:latin typeface="Calibri"/>
                <a:cs typeface="Calibri"/>
              </a:rPr>
              <a:t>омпетентн</a:t>
            </a:r>
            <a:r>
              <a:rPr sz="2400" i="1" spc="-15" dirty="0">
                <a:latin typeface="Calibri"/>
                <a:cs typeface="Calibri"/>
              </a:rPr>
              <a:t>ы</a:t>
            </a:r>
            <a:r>
              <a:rPr sz="2400" i="1" dirty="0">
                <a:latin typeface="Calibri"/>
                <a:cs typeface="Calibri"/>
              </a:rPr>
              <a:t>е	в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45083" y="3326714"/>
            <a:ext cx="11459845" cy="7207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ts val="2735"/>
              </a:lnSpc>
              <a:spcBef>
                <a:spcPts val="100"/>
              </a:spcBef>
            </a:pPr>
            <a:r>
              <a:rPr sz="2400" i="1" spc="-5" dirty="0">
                <a:latin typeface="Calibri"/>
                <a:cs typeface="Calibri"/>
              </a:rPr>
              <a:t>вопросах</a:t>
            </a:r>
            <a:endParaRPr sz="2400">
              <a:latin typeface="Calibri"/>
              <a:cs typeface="Calibri"/>
            </a:endParaRPr>
          </a:p>
          <a:p>
            <a:pPr marR="8255" algn="r">
              <a:lnSpc>
                <a:spcPts val="2735"/>
              </a:lnSpc>
              <a:tabLst>
                <a:tab pos="3156585" algn="l"/>
                <a:tab pos="3763010" algn="l"/>
                <a:tab pos="6207760" algn="l"/>
                <a:tab pos="8154034" algn="l"/>
                <a:tab pos="9454515" algn="l"/>
                <a:tab pos="10059035" algn="l"/>
              </a:tabLst>
            </a:pPr>
            <a:r>
              <a:rPr sz="2400" i="1" spc="-5" dirty="0">
                <a:latin typeface="Calibri"/>
                <a:cs typeface="Calibri"/>
              </a:rPr>
              <a:t>медиабезопасности	</a:t>
            </a:r>
            <a:r>
              <a:rPr sz="2400" i="1" dirty="0">
                <a:latin typeface="Calibri"/>
                <a:cs typeface="Calibri"/>
              </a:rPr>
              <a:t>и	</a:t>
            </a:r>
            <a:r>
              <a:rPr sz="2400" i="1" spc="-5" dirty="0">
                <a:latin typeface="Calibri"/>
                <a:cs typeface="Calibri"/>
              </a:rPr>
              <a:t>профилактики	</a:t>
            </a:r>
            <a:r>
              <a:rPr sz="2400" i="1" spc="-10" dirty="0">
                <a:latin typeface="Calibri"/>
                <a:cs typeface="Calibri"/>
              </a:rPr>
              <a:t>вовлечения	</a:t>
            </a:r>
            <a:r>
              <a:rPr sz="2400" i="1" dirty="0">
                <a:latin typeface="Calibri"/>
                <a:cs typeface="Calibri"/>
              </a:rPr>
              <a:t>детей	и	</a:t>
            </a:r>
            <a:r>
              <a:rPr sz="2400" i="1" spc="-10" dirty="0">
                <a:latin typeface="Calibri"/>
                <a:cs typeface="Calibri"/>
              </a:rPr>
              <a:t>молодежи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184" y="3895470"/>
            <a:ext cx="11800205" cy="15957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355600" algn="just">
              <a:lnSpc>
                <a:spcPct val="100000"/>
              </a:lnSpc>
              <a:spcBef>
                <a:spcPts val="805"/>
              </a:spcBef>
            </a:pP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сообщества.</a:t>
            </a:r>
            <a:endParaRPr sz="2400">
              <a:latin typeface="Calibri"/>
              <a:cs typeface="Calibri"/>
            </a:endParaRPr>
          </a:p>
          <a:p>
            <a:pPr marL="355600" marR="5080" indent="-342900" algn="just">
              <a:lnSpc>
                <a:spcPct val="90000"/>
              </a:lnSpc>
              <a:spcBef>
                <a:spcPts val="100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10" dirty="0">
                <a:latin typeface="Calibri"/>
                <a:cs typeface="Calibri"/>
              </a:rPr>
              <a:t>Консультационная</a:t>
            </a:r>
            <a:r>
              <a:rPr sz="2400" i="1" spc="-5" dirty="0">
                <a:latin typeface="Calibri"/>
                <a:cs typeface="Calibri"/>
              </a:rPr>
              <a:t> помощь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оказывается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сотрудниками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учреждений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субъектов 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профилактики. </a:t>
            </a:r>
            <a:r>
              <a:rPr sz="2400" i="1" spc="-15" dirty="0">
                <a:latin typeface="Calibri"/>
                <a:cs typeface="Calibri"/>
              </a:rPr>
              <a:t>Необходимую </a:t>
            </a:r>
            <a:r>
              <a:rPr sz="2400" i="1" spc="-5" dirty="0">
                <a:latin typeface="Calibri"/>
                <a:cs typeface="Calibri"/>
              </a:rPr>
              <a:t>информацию </a:t>
            </a:r>
            <a:r>
              <a:rPr sz="2400" i="1" spc="-10" dirty="0">
                <a:latin typeface="Calibri"/>
                <a:cs typeface="Calibri"/>
              </a:rPr>
              <a:t>можно </a:t>
            </a:r>
            <a:r>
              <a:rPr sz="2400" i="1" spc="-5" dirty="0">
                <a:latin typeface="Calibri"/>
                <a:cs typeface="Calibri"/>
              </a:rPr>
              <a:t>получить </a:t>
            </a:r>
            <a:r>
              <a:rPr sz="2400" i="1" dirty="0">
                <a:latin typeface="Calibri"/>
                <a:cs typeface="Calibri"/>
              </a:rPr>
              <a:t>через горячие </a:t>
            </a:r>
            <a:r>
              <a:rPr sz="2400" i="1" spc="-5" dirty="0">
                <a:latin typeface="Calibri"/>
                <a:cs typeface="Calibri"/>
              </a:rPr>
              <a:t>линии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Интернет-ресурсы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таких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служб.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20" y="323545"/>
            <a:ext cx="7976234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860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4" y="1471040"/>
            <a:ext cx="11802110" cy="241871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7620">
              <a:lnSpc>
                <a:spcPts val="2590"/>
              </a:lnSpc>
              <a:spcBef>
                <a:spcPts val="425"/>
              </a:spcBef>
            </a:pPr>
            <a:r>
              <a:rPr sz="2400" b="1" i="1" spc="-5" dirty="0">
                <a:latin typeface="Calibri"/>
                <a:cs typeface="Calibri"/>
              </a:rPr>
              <a:t>Собрать</a:t>
            </a:r>
            <a:r>
              <a:rPr sz="2400" b="1" i="1" spc="4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информацию</a:t>
            </a:r>
            <a:r>
              <a:rPr sz="2400" b="1" i="1" spc="4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о</a:t>
            </a:r>
            <a:r>
              <a:rPr sz="2400" b="1" i="1" spc="3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жизни</a:t>
            </a:r>
            <a:r>
              <a:rPr sz="2400" b="1" i="1" spc="4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обучающегося</a:t>
            </a:r>
            <a:r>
              <a:rPr sz="2400" b="1" i="1" spc="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5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семье,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об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особенностях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отношений</a:t>
            </a:r>
            <a:r>
              <a:rPr sz="2400" i="1" spc="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сверстниками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педагогами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 наличии </a:t>
            </a:r>
            <a:r>
              <a:rPr sz="2400" i="1" spc="-5" dirty="0">
                <a:latin typeface="Calibri"/>
                <a:cs typeface="Calibri"/>
              </a:rPr>
              <a:t>неразрешенных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конфликтных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ситуаций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т.д.</a:t>
            </a:r>
            <a:endParaRPr sz="2400">
              <a:latin typeface="Calibri"/>
              <a:cs typeface="Calibri"/>
            </a:endParaRPr>
          </a:p>
          <a:p>
            <a:pPr marL="12700" marR="8255">
              <a:lnSpc>
                <a:spcPts val="2600"/>
              </a:lnSpc>
              <a:spcBef>
                <a:spcPts val="1005"/>
              </a:spcBef>
            </a:pPr>
            <a:r>
              <a:rPr sz="2400" i="1" dirty="0">
                <a:latin typeface="Calibri"/>
                <a:cs typeface="Calibri"/>
              </a:rPr>
              <a:t>Эта</a:t>
            </a:r>
            <a:r>
              <a:rPr sz="2400" i="1" spc="1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информация</a:t>
            </a:r>
            <a:r>
              <a:rPr sz="2400" i="1" spc="16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поможет</a:t>
            </a:r>
            <a:r>
              <a:rPr sz="2400" i="1" spc="17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установить</a:t>
            </a:r>
            <a:r>
              <a:rPr sz="2400" i="1" spc="16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причины</a:t>
            </a:r>
            <a:r>
              <a:rPr sz="2400" i="1" spc="1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интереса</a:t>
            </a:r>
            <a:r>
              <a:rPr sz="2400" i="1" spc="16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ребенка</a:t>
            </a:r>
            <a:r>
              <a:rPr sz="2400" i="1" spc="16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15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деструктивным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сообществам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правильно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организовать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профилактическую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коррекционную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работу.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65"/>
              </a:spcBef>
            </a:pPr>
            <a:r>
              <a:rPr sz="2400" b="1" i="1" spc="-5" dirty="0">
                <a:latin typeface="Calibri"/>
                <a:cs typeface="Calibri"/>
              </a:rPr>
              <a:t>Опасное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последствие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солидаризации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–подготовка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к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противоправной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деятельности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i="1" dirty="0">
                <a:latin typeface="Calibri"/>
                <a:cs typeface="Calibri"/>
              </a:rPr>
              <a:t>При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малейших</a:t>
            </a:r>
            <a:r>
              <a:rPr sz="2400" i="1" spc="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подозрениях</a:t>
            </a:r>
            <a:r>
              <a:rPr sz="2400" i="1" spc="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</a:t>
            </a:r>
            <a:r>
              <a:rPr sz="2400" i="1" spc="8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возможность</a:t>
            </a:r>
            <a:r>
              <a:rPr sz="2400" i="1" spc="9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планирования</a:t>
            </a:r>
            <a:r>
              <a:rPr sz="2400" i="1" spc="7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совершения</a:t>
            </a:r>
            <a:r>
              <a:rPr sz="2400" i="1" spc="9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2184" y="3827475"/>
            <a:ext cx="117983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115820" algn="l"/>
                <a:tab pos="2482850" algn="l"/>
                <a:tab pos="4283075" algn="l"/>
                <a:tab pos="5883910" algn="l"/>
                <a:tab pos="6417310" algn="l"/>
                <a:tab pos="7369809" algn="l"/>
                <a:tab pos="9282430" algn="l"/>
              </a:tabLst>
            </a:pPr>
            <a:r>
              <a:rPr sz="2400" i="1" dirty="0">
                <a:latin typeface="Calibri"/>
                <a:cs typeface="Calibri"/>
              </a:rPr>
              <a:t>преступления	–	</a:t>
            </a:r>
            <a:r>
              <a:rPr sz="2400" i="1" spc="-10" dirty="0">
                <a:latin typeface="Calibri"/>
                <a:cs typeface="Calibri"/>
              </a:rPr>
              <a:t>необходимо	</a:t>
            </a:r>
            <a:r>
              <a:rPr sz="2400" i="1" spc="-5" dirty="0">
                <a:latin typeface="Calibri"/>
                <a:cs typeface="Calibri"/>
              </a:rPr>
              <a:t>сообщить	</a:t>
            </a:r>
            <a:r>
              <a:rPr sz="2400" i="1" dirty="0">
                <a:latin typeface="Calibri"/>
                <a:cs typeface="Calibri"/>
              </a:rPr>
              <a:t>об	этом	</a:t>
            </a:r>
            <a:r>
              <a:rPr sz="2400" i="1" spc="-10" dirty="0">
                <a:latin typeface="Calibri"/>
                <a:cs typeface="Calibri"/>
              </a:rPr>
              <a:t>руководству	</a:t>
            </a:r>
            <a:r>
              <a:rPr sz="2400" i="1" spc="-5" dirty="0">
                <a:latin typeface="Calibri"/>
                <a:cs typeface="Calibri"/>
              </a:rPr>
              <a:t>образовательного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2184" y="4065523"/>
            <a:ext cx="11799570" cy="1269365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i="1" spc="-10" dirty="0">
                <a:latin typeface="Calibri"/>
                <a:cs typeface="Calibri"/>
              </a:rPr>
              <a:t>учреждения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незамедлительно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обратиться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правоохранительные</a:t>
            </a:r>
            <a:r>
              <a:rPr sz="2400" i="1" spc="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органы!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5"/>
              </a:spcBef>
              <a:tabLst>
                <a:tab pos="731520" algn="l"/>
                <a:tab pos="1598930" algn="l"/>
                <a:tab pos="2935605" algn="l"/>
                <a:tab pos="5353050" algn="l"/>
                <a:tab pos="6391275" algn="l"/>
                <a:tab pos="7835900" algn="l"/>
                <a:tab pos="9553575" algn="l"/>
                <a:tab pos="10546080" algn="l"/>
                <a:tab pos="10857230" algn="l"/>
              </a:tabLst>
            </a:pPr>
            <a:r>
              <a:rPr sz="2400" i="1" dirty="0">
                <a:latin typeface="Calibri"/>
                <a:cs typeface="Calibri"/>
              </a:rPr>
              <a:t>Эти	</a:t>
            </a:r>
            <a:r>
              <a:rPr sz="2400" i="1" spc="-5" dirty="0">
                <a:latin typeface="Calibri"/>
                <a:cs typeface="Calibri"/>
              </a:rPr>
              <a:t>мер</a:t>
            </a:r>
            <a:r>
              <a:rPr sz="2400" i="1" dirty="0">
                <a:latin typeface="Calibri"/>
                <a:cs typeface="Calibri"/>
              </a:rPr>
              <a:t>ы	помо</a:t>
            </a:r>
            <a:r>
              <a:rPr sz="2400" i="1" spc="10" dirty="0">
                <a:latin typeface="Calibri"/>
                <a:cs typeface="Calibri"/>
              </a:rPr>
              <a:t>г</a:t>
            </a:r>
            <a:r>
              <a:rPr sz="2400" i="1" spc="-5" dirty="0">
                <a:latin typeface="Calibri"/>
                <a:cs typeface="Calibri"/>
              </a:rPr>
              <a:t>у</a:t>
            </a:r>
            <a:r>
              <a:rPr sz="2400" i="1" dirty="0">
                <a:latin typeface="Calibri"/>
                <a:cs typeface="Calibri"/>
              </a:rPr>
              <a:t>т	предотв</a:t>
            </a:r>
            <a:r>
              <a:rPr sz="2400" i="1" spc="5" dirty="0">
                <a:latin typeface="Calibri"/>
                <a:cs typeface="Calibri"/>
              </a:rPr>
              <a:t>р</a:t>
            </a:r>
            <a:r>
              <a:rPr sz="2400" i="1" spc="10" dirty="0">
                <a:latin typeface="Calibri"/>
                <a:cs typeface="Calibri"/>
              </a:rPr>
              <a:t>а</a:t>
            </a:r>
            <a:r>
              <a:rPr sz="2400" i="1" dirty="0">
                <a:latin typeface="Calibri"/>
                <a:cs typeface="Calibri"/>
              </a:rPr>
              <a:t>ти</a:t>
            </a:r>
            <a:r>
              <a:rPr sz="2400" i="1" spc="5" dirty="0">
                <a:latin typeface="Calibri"/>
                <a:cs typeface="Calibri"/>
              </a:rPr>
              <a:t>т</a:t>
            </a:r>
            <a:r>
              <a:rPr sz="2400" i="1" dirty="0">
                <a:latin typeface="Calibri"/>
                <a:cs typeface="Calibri"/>
              </a:rPr>
              <a:t>ь	гиб</a:t>
            </a:r>
            <a:r>
              <a:rPr sz="2400" i="1" spc="-30" dirty="0">
                <a:latin typeface="Calibri"/>
                <a:cs typeface="Calibri"/>
              </a:rPr>
              <a:t>е</a:t>
            </a:r>
            <a:r>
              <a:rPr sz="2400" i="1" spc="-5" dirty="0">
                <a:latin typeface="Calibri"/>
                <a:cs typeface="Calibri"/>
              </a:rPr>
              <a:t>л</a:t>
            </a:r>
            <a:r>
              <a:rPr sz="2400" i="1" dirty="0">
                <a:latin typeface="Calibri"/>
                <a:cs typeface="Calibri"/>
              </a:rPr>
              <a:t>ь	б</a:t>
            </a:r>
            <a:r>
              <a:rPr sz="2400" i="1" spc="-30" dirty="0">
                <a:latin typeface="Calibri"/>
                <a:cs typeface="Calibri"/>
              </a:rPr>
              <a:t>о</a:t>
            </a:r>
            <a:r>
              <a:rPr sz="2400" i="1" spc="5" dirty="0">
                <a:latin typeface="Calibri"/>
                <a:cs typeface="Calibri"/>
              </a:rPr>
              <a:t>л</a:t>
            </a:r>
            <a:r>
              <a:rPr sz="2400" i="1" spc="-5" dirty="0">
                <a:latin typeface="Calibri"/>
                <a:cs typeface="Calibri"/>
              </a:rPr>
              <a:t>ьш</a:t>
            </a:r>
            <a:r>
              <a:rPr sz="2400" i="1" spc="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го	</a:t>
            </a:r>
            <a:r>
              <a:rPr sz="2400" i="1" spc="-35" dirty="0">
                <a:latin typeface="Calibri"/>
                <a:cs typeface="Calibri"/>
              </a:rPr>
              <a:t>ко</a:t>
            </a:r>
            <a:r>
              <a:rPr sz="2400" i="1" spc="-5" dirty="0">
                <a:latin typeface="Calibri"/>
                <a:cs typeface="Calibri"/>
              </a:rPr>
              <a:t>лич</a:t>
            </a:r>
            <a:r>
              <a:rPr sz="2400" i="1" spc="5" dirty="0">
                <a:latin typeface="Calibri"/>
                <a:cs typeface="Calibri"/>
              </a:rPr>
              <a:t>ес</a:t>
            </a:r>
            <a:r>
              <a:rPr sz="2400" i="1" dirty="0">
                <a:latin typeface="Calibri"/>
                <a:cs typeface="Calibri"/>
              </a:rPr>
              <a:t>тва	</a:t>
            </a:r>
            <a:r>
              <a:rPr sz="2400" i="1" spc="-5" dirty="0">
                <a:latin typeface="Calibri"/>
                <a:cs typeface="Calibri"/>
              </a:rPr>
              <a:t>люде</a:t>
            </a:r>
            <a:r>
              <a:rPr sz="2400" i="1" dirty="0">
                <a:latin typeface="Calibri"/>
                <a:cs typeface="Calibri"/>
              </a:rPr>
              <a:t>й	и	сам</a:t>
            </a:r>
            <a:r>
              <a:rPr sz="2400" i="1" spc="10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го  </a:t>
            </a:r>
            <a:r>
              <a:rPr sz="2400" i="1" spc="-5" dirty="0">
                <a:latin typeface="Calibri"/>
                <a:cs typeface="Calibri"/>
              </a:rPr>
              <a:t>обучающегося.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2184" y="5399023"/>
            <a:ext cx="11801475" cy="105029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 marR="5080" algn="just">
              <a:lnSpc>
                <a:spcPts val="2590"/>
              </a:lnSpc>
              <a:spcBef>
                <a:spcPts val="430"/>
              </a:spcBef>
            </a:pPr>
            <a:r>
              <a:rPr sz="2400" i="1" spc="-50" dirty="0">
                <a:latin typeface="Calibri"/>
                <a:cs typeface="Calibri"/>
              </a:rPr>
              <a:t>Также</a:t>
            </a:r>
            <a:r>
              <a:rPr sz="2400" i="1" spc="-4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преподаватель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должен</a:t>
            </a:r>
            <a:r>
              <a:rPr sz="2400" i="1" spc="-5" dirty="0">
                <a:latin typeface="Calibri"/>
                <a:cs typeface="Calibri"/>
              </a:rPr>
              <a:t> информировать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родителей</a:t>
            </a:r>
            <a:r>
              <a:rPr sz="2400" i="1" spc="-5" dirty="0">
                <a:latin typeface="Calibri"/>
                <a:cs typeface="Calibri"/>
              </a:rPr>
              <a:t> или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иных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законных </a:t>
            </a:r>
            <a:r>
              <a:rPr sz="2400" i="1" spc="-5" dirty="0">
                <a:latin typeface="Calibri"/>
                <a:cs typeface="Calibri"/>
              </a:rPr>
              <a:t> представителей</a:t>
            </a:r>
            <a:r>
              <a:rPr sz="2400" i="1" dirty="0">
                <a:latin typeface="Calibri"/>
                <a:cs typeface="Calibri"/>
              </a:rPr>
              <a:t> о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подготовке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данного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обучающегося</a:t>
            </a:r>
            <a:r>
              <a:rPr sz="2400" i="1" dirty="0">
                <a:latin typeface="Calibri"/>
                <a:cs typeface="Calibri"/>
              </a:rPr>
              <a:t> к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противоправной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деятельности.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20" y="323545"/>
            <a:ext cx="7976234" cy="836294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860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2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5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02184" y="1469136"/>
            <a:ext cx="11802745" cy="3790267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819"/>
              </a:spcBef>
            </a:pPr>
            <a:r>
              <a:rPr sz="2400" b="1" i="1" dirty="0">
                <a:latin typeface="Calibri"/>
                <a:cs typeface="Calibri"/>
              </a:rPr>
              <a:t>Диалог</a:t>
            </a:r>
            <a:r>
              <a:rPr sz="2400" b="1" i="1" spc="-5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с</a:t>
            </a:r>
            <a:r>
              <a:rPr sz="2400" b="1" i="1" spc="-2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обучающимся</a:t>
            </a:r>
            <a:endParaRPr sz="2400">
              <a:latin typeface="Calibri"/>
              <a:cs typeface="Calibri"/>
            </a:endParaRPr>
          </a:p>
          <a:p>
            <a:pPr marL="12700" marR="40640" algn="just">
              <a:lnSpc>
                <a:spcPct val="124600"/>
              </a:lnSpc>
              <a:spcBef>
                <a:spcPts val="15"/>
              </a:spcBef>
            </a:pPr>
            <a:r>
              <a:rPr sz="2400" i="1" spc="-10" dirty="0">
                <a:latin typeface="Calibri"/>
                <a:cs typeface="Calibri"/>
              </a:rPr>
              <a:t>Рекомендуется </a:t>
            </a:r>
            <a:r>
              <a:rPr sz="2400" i="1" spc="-5" dirty="0">
                <a:latin typeface="Calibri"/>
                <a:cs typeface="Calibri"/>
              </a:rPr>
              <a:t>обсудить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5" dirty="0">
                <a:latin typeface="Calibri"/>
                <a:cs typeface="Calibri"/>
              </a:rPr>
              <a:t>обучающимся </a:t>
            </a:r>
            <a:r>
              <a:rPr sz="2400" i="1" dirty="0">
                <a:latin typeface="Calibri"/>
                <a:cs typeface="Calibri"/>
              </a:rPr>
              <a:t>его </a:t>
            </a:r>
            <a:r>
              <a:rPr sz="2400" i="1" spc="-5" dirty="0">
                <a:latin typeface="Calibri"/>
                <a:cs typeface="Calibri"/>
              </a:rPr>
              <a:t>интерес </a:t>
            </a:r>
            <a:r>
              <a:rPr sz="2400" i="1" dirty="0">
                <a:latin typeface="Calibri"/>
                <a:cs typeface="Calibri"/>
              </a:rPr>
              <a:t>к </a:t>
            </a:r>
            <a:r>
              <a:rPr sz="2400" i="1" spc="-5" dirty="0">
                <a:latin typeface="Calibri"/>
                <a:cs typeface="Calibri"/>
              </a:rPr>
              <a:t>деструктивным сообществам.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Важно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выяснить, </a:t>
            </a:r>
            <a:r>
              <a:rPr sz="2400" i="1" spc="-10" dirty="0">
                <a:latin typeface="Calibri"/>
                <a:cs typeface="Calibri"/>
              </a:rPr>
              <a:t>какие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идеи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позиции</a:t>
            </a:r>
            <a:r>
              <a:rPr sz="2400" i="1" spc="-5" dirty="0">
                <a:latin typeface="Calibri"/>
                <a:cs typeface="Calibri"/>
              </a:rPr>
              <a:t> сообщества</a:t>
            </a:r>
            <a:r>
              <a:rPr sz="2400" i="1" dirty="0">
                <a:latin typeface="Calibri"/>
                <a:cs typeface="Calibri"/>
              </a:rPr>
              <a:t> его </a:t>
            </a:r>
            <a:r>
              <a:rPr sz="2400" i="1" spc="-10" dirty="0">
                <a:latin typeface="Calibri"/>
                <a:cs typeface="Calibri"/>
              </a:rPr>
              <a:t>привлекают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почему.</a:t>
            </a:r>
            <a:endParaRPr sz="2400">
              <a:latin typeface="Calibri"/>
              <a:cs typeface="Calibri"/>
            </a:endParaRPr>
          </a:p>
          <a:p>
            <a:pPr marL="12700" marR="5080" algn="just">
              <a:lnSpc>
                <a:spcPct val="90000"/>
              </a:lnSpc>
              <a:spcBef>
                <a:spcPts val="994"/>
              </a:spcBef>
            </a:pPr>
            <a:r>
              <a:rPr sz="2400" i="1" spc="-15" dirty="0">
                <a:latin typeface="Calibri"/>
                <a:cs typeface="Calibri"/>
              </a:rPr>
              <a:t>Если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ребенок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является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фанатом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лидера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автора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деструктивного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направления,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необходимо </a:t>
            </a:r>
            <a:r>
              <a:rPr sz="2400" i="1" spc="-5" dirty="0">
                <a:latin typeface="Calibri"/>
                <a:cs typeface="Calibri"/>
              </a:rPr>
              <a:t>уточнить, </a:t>
            </a:r>
            <a:r>
              <a:rPr sz="2400" i="1" spc="-10" dirty="0">
                <a:latin typeface="Calibri"/>
                <a:cs typeface="Calibri"/>
              </a:rPr>
              <a:t>какие </a:t>
            </a:r>
            <a:r>
              <a:rPr sz="2400" i="1" spc="-5" dirty="0">
                <a:latin typeface="Calibri"/>
                <a:cs typeface="Calibri"/>
              </a:rPr>
              <a:t>качества, мысли </a:t>
            </a:r>
            <a:r>
              <a:rPr sz="2400" i="1" dirty="0">
                <a:latin typeface="Calibri"/>
                <a:cs typeface="Calibri"/>
              </a:rPr>
              <a:t>и действия кумира </a:t>
            </a:r>
            <a:r>
              <a:rPr sz="2400" i="1" spc="-10" dirty="0">
                <a:latin typeface="Calibri"/>
                <a:cs typeface="Calibri"/>
              </a:rPr>
              <a:t>близки </a:t>
            </a:r>
            <a:r>
              <a:rPr sz="2400" i="1" dirty="0">
                <a:latin typeface="Calibri"/>
                <a:cs typeface="Calibri"/>
              </a:rPr>
              <a:t>подростку и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вызывают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его </a:t>
            </a:r>
            <a:r>
              <a:rPr sz="2400" i="1" spc="-5" dirty="0">
                <a:latin typeface="Calibri"/>
                <a:cs typeface="Calibri"/>
              </a:rPr>
              <a:t>восхищение.</a:t>
            </a:r>
            <a:endParaRPr sz="2400">
              <a:latin typeface="Calibri"/>
              <a:cs typeface="Calibri"/>
            </a:endParaRPr>
          </a:p>
          <a:p>
            <a:pPr marL="12700" marR="6985" algn="just">
              <a:lnSpc>
                <a:spcPts val="2590"/>
              </a:lnSpc>
              <a:spcBef>
                <a:spcPts val="1050"/>
              </a:spcBef>
            </a:pPr>
            <a:r>
              <a:rPr sz="2400" i="1" dirty="0">
                <a:latin typeface="Calibri"/>
                <a:cs typeface="Calibri"/>
              </a:rPr>
              <a:t>Беседа </a:t>
            </a:r>
            <a:r>
              <a:rPr sz="2400" i="1" spc="-10" dirty="0">
                <a:latin typeface="Calibri"/>
                <a:cs typeface="Calibri"/>
              </a:rPr>
              <a:t>покажет </a:t>
            </a:r>
            <a:r>
              <a:rPr sz="2400" i="1" dirty="0">
                <a:latin typeface="Calibri"/>
                <a:cs typeface="Calibri"/>
              </a:rPr>
              <a:t>наличие </a:t>
            </a:r>
            <a:r>
              <a:rPr sz="2400" i="1" spc="-10" dirty="0">
                <a:latin typeface="Calibri"/>
                <a:cs typeface="Calibri"/>
              </a:rPr>
              <a:t>проблем </a:t>
            </a:r>
            <a:r>
              <a:rPr sz="2400" i="1" dirty="0">
                <a:latin typeface="Calibri"/>
                <a:cs typeface="Calibri"/>
              </a:rPr>
              <a:t>в самовосприятии и </a:t>
            </a:r>
            <a:r>
              <a:rPr sz="2400" i="1" spc="-10" dirty="0">
                <a:latin typeface="Calibri"/>
                <a:cs typeface="Calibri"/>
              </a:rPr>
              <a:t>межличностных </a:t>
            </a:r>
            <a:r>
              <a:rPr sz="2400" i="1" dirty="0">
                <a:latin typeface="Calibri"/>
                <a:cs typeface="Calibri"/>
              </a:rPr>
              <a:t>отношениях 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подростка,</a:t>
            </a:r>
            <a:r>
              <a:rPr sz="2400" i="1" spc="-10" dirty="0">
                <a:latin typeface="Calibri"/>
                <a:cs typeface="Calibri"/>
              </a:rPr>
              <a:t> которые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провоцируют данный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интерес.</a:t>
            </a:r>
            <a:endParaRPr sz="24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675"/>
              </a:spcBef>
            </a:pPr>
            <a:r>
              <a:rPr sz="2400" i="1" spc="-5" dirty="0">
                <a:latin typeface="Calibri"/>
                <a:cs typeface="Calibri"/>
              </a:rPr>
              <a:t>Решение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данных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проблем</a:t>
            </a:r>
            <a:r>
              <a:rPr sz="2400" i="1" dirty="0">
                <a:latin typeface="Calibri"/>
                <a:cs typeface="Calibri"/>
              </a:rPr>
              <a:t> – </a:t>
            </a:r>
            <a:r>
              <a:rPr sz="2400" i="1" spc="-15" dirty="0">
                <a:latin typeface="Calibri"/>
                <a:cs typeface="Calibri"/>
              </a:rPr>
              <a:t>цель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индивидуальной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семейной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психологической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работы.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11120" y="278637"/>
            <a:ext cx="797433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2860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978560"/>
            <a:ext cx="11798935" cy="1183640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b="1" i="1" spc="-5" dirty="0">
                <a:latin typeface="Calibri"/>
                <a:cs typeface="Calibri"/>
              </a:rPr>
              <a:t>Коррекционная</a:t>
            </a:r>
            <a:r>
              <a:rPr sz="2200" b="1" i="1" spc="-4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работа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ts val="2380"/>
              </a:lnSpc>
              <a:spcBef>
                <a:spcPts val="1030"/>
              </a:spcBef>
              <a:tabLst>
                <a:tab pos="1651000" algn="l"/>
                <a:tab pos="3664585" algn="l"/>
                <a:tab pos="5092065" algn="l"/>
                <a:tab pos="7241540" algn="l"/>
                <a:tab pos="8765540" algn="l"/>
                <a:tab pos="9113520" algn="l"/>
                <a:tab pos="10163175" algn="l"/>
              </a:tabLst>
            </a:pPr>
            <a:r>
              <a:rPr sz="2200" i="1" spc="-25" dirty="0">
                <a:latin typeface="Calibri"/>
                <a:cs typeface="Calibri"/>
              </a:rPr>
              <a:t>Р</a:t>
            </a:r>
            <a:r>
              <a:rPr sz="2200" i="1" spc="-10" dirty="0">
                <a:latin typeface="Calibri"/>
                <a:cs typeface="Calibri"/>
              </a:rPr>
              <a:t>а</a:t>
            </a:r>
            <a:r>
              <a:rPr sz="2200" i="1" spc="-50" dirty="0">
                <a:latin typeface="Calibri"/>
                <a:cs typeface="Calibri"/>
              </a:rPr>
              <a:t>з</a:t>
            </a:r>
            <a:r>
              <a:rPr sz="2200" i="1" spc="-20" dirty="0">
                <a:latin typeface="Calibri"/>
                <a:cs typeface="Calibri"/>
              </a:rPr>
              <a:t>ъ</a:t>
            </a:r>
            <a:r>
              <a:rPr sz="2200" i="1" spc="-10" dirty="0">
                <a:latin typeface="Calibri"/>
                <a:cs typeface="Calibri"/>
              </a:rPr>
              <a:t>яснит</a:t>
            </a:r>
            <a:r>
              <a:rPr sz="2200" i="1" spc="-5" dirty="0">
                <a:latin typeface="Calibri"/>
                <a:cs typeface="Calibri"/>
              </a:rPr>
              <a:t>ь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5" dirty="0">
                <a:latin typeface="Calibri"/>
                <a:cs typeface="Calibri"/>
              </a:rPr>
              <a:t>о</a:t>
            </a:r>
            <a:r>
              <a:rPr sz="2200" i="1" spc="-25" dirty="0">
                <a:latin typeface="Calibri"/>
                <a:cs typeface="Calibri"/>
              </a:rPr>
              <a:t>б</a:t>
            </a:r>
            <a:r>
              <a:rPr sz="2200" i="1" spc="5" dirty="0">
                <a:latin typeface="Calibri"/>
                <a:cs typeface="Calibri"/>
              </a:rPr>
              <a:t>у</a:t>
            </a:r>
            <a:r>
              <a:rPr sz="2200" i="1" spc="-5" dirty="0">
                <a:latin typeface="Calibri"/>
                <a:cs typeface="Calibri"/>
              </a:rPr>
              <a:t>чаю</a:t>
            </a:r>
            <a:r>
              <a:rPr sz="2200" i="1" spc="-15" dirty="0">
                <a:latin typeface="Calibri"/>
                <a:cs typeface="Calibri"/>
              </a:rPr>
              <a:t>щ</a:t>
            </a:r>
            <a:r>
              <a:rPr sz="2200" i="1" spc="-5" dirty="0">
                <a:latin typeface="Calibri"/>
                <a:cs typeface="Calibri"/>
              </a:rPr>
              <a:t>емуся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су</a:t>
            </a:r>
            <a:r>
              <a:rPr sz="2200" i="1" spc="5" dirty="0">
                <a:latin typeface="Calibri"/>
                <a:cs typeface="Calibri"/>
              </a:rPr>
              <a:t>щ</a:t>
            </a:r>
            <a:r>
              <a:rPr sz="2200" i="1" spc="-5" dirty="0">
                <a:latin typeface="Calibri"/>
                <a:cs typeface="Calibri"/>
              </a:rPr>
              <a:t>н</a:t>
            </a:r>
            <a:r>
              <a:rPr sz="2200" i="1" dirty="0">
                <a:latin typeface="Calibri"/>
                <a:cs typeface="Calibri"/>
              </a:rPr>
              <a:t>о</a:t>
            </a:r>
            <a:r>
              <a:rPr sz="2200" i="1" spc="-5" dirty="0">
                <a:latin typeface="Calibri"/>
                <a:cs typeface="Calibri"/>
              </a:rPr>
              <a:t>сть</a:t>
            </a:r>
            <a:r>
              <a:rPr sz="2200" i="1" dirty="0">
                <a:latin typeface="Calibri"/>
                <a:cs typeface="Calibri"/>
              </a:rPr>
              <a:t>	д</a:t>
            </a:r>
            <a:r>
              <a:rPr sz="2200" i="1" spc="-5" dirty="0">
                <a:latin typeface="Calibri"/>
                <a:cs typeface="Calibri"/>
              </a:rPr>
              <a:t>е</a:t>
            </a:r>
            <a:r>
              <a:rPr sz="2200" i="1" spc="-15" dirty="0">
                <a:latin typeface="Calibri"/>
                <a:cs typeface="Calibri"/>
              </a:rPr>
              <a:t>с</a:t>
            </a:r>
            <a:r>
              <a:rPr sz="2200" i="1" spc="-5" dirty="0">
                <a:latin typeface="Calibri"/>
                <a:cs typeface="Calibri"/>
              </a:rPr>
              <a:t>т</a:t>
            </a:r>
            <a:r>
              <a:rPr sz="2200" i="1" spc="-15" dirty="0">
                <a:latin typeface="Calibri"/>
                <a:cs typeface="Calibri"/>
              </a:rPr>
              <a:t>р</a:t>
            </a:r>
            <a:r>
              <a:rPr sz="2200" i="1" spc="-10" dirty="0">
                <a:latin typeface="Calibri"/>
                <a:cs typeface="Calibri"/>
              </a:rPr>
              <a:t>укти</a:t>
            </a:r>
            <a:r>
              <a:rPr sz="2200" i="1" dirty="0">
                <a:latin typeface="Calibri"/>
                <a:cs typeface="Calibri"/>
              </a:rPr>
              <a:t>в</a:t>
            </a:r>
            <a:r>
              <a:rPr sz="2200" i="1" spc="-5" dirty="0">
                <a:latin typeface="Calibri"/>
                <a:cs typeface="Calibri"/>
              </a:rPr>
              <a:t>ной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10" dirty="0">
                <a:latin typeface="Calibri"/>
                <a:cs typeface="Calibri"/>
              </a:rPr>
              <a:t>и</a:t>
            </a:r>
            <a:r>
              <a:rPr sz="2200" i="1" dirty="0">
                <a:latin typeface="Calibri"/>
                <a:cs typeface="Calibri"/>
              </a:rPr>
              <a:t>д</a:t>
            </a:r>
            <a:r>
              <a:rPr sz="2200" i="1" spc="-5" dirty="0">
                <a:latin typeface="Calibri"/>
                <a:cs typeface="Calibri"/>
              </a:rPr>
              <a:t>е</a:t>
            </a:r>
            <a:r>
              <a:rPr sz="2200" i="1" spc="-35" dirty="0">
                <a:latin typeface="Calibri"/>
                <a:cs typeface="Calibri"/>
              </a:rPr>
              <a:t>о</a:t>
            </a:r>
            <a:r>
              <a:rPr sz="2200" i="1" spc="-10" dirty="0">
                <a:latin typeface="Calibri"/>
                <a:cs typeface="Calibri"/>
              </a:rPr>
              <a:t>логии</a:t>
            </a:r>
            <a:r>
              <a:rPr sz="2200" i="1" spc="-5" dirty="0">
                <a:latin typeface="Calibri"/>
                <a:cs typeface="Calibri"/>
              </a:rPr>
              <a:t>,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а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так</a:t>
            </a:r>
            <a:r>
              <a:rPr sz="2200" i="1" spc="-25" dirty="0">
                <a:latin typeface="Calibri"/>
                <a:cs typeface="Calibri"/>
              </a:rPr>
              <a:t>ж</a:t>
            </a:r>
            <a:r>
              <a:rPr sz="2200" i="1" spc="-5" dirty="0">
                <a:latin typeface="Calibri"/>
                <a:cs typeface="Calibri"/>
              </a:rPr>
              <a:t>е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5" dirty="0">
                <a:latin typeface="Calibri"/>
                <a:cs typeface="Calibri"/>
              </a:rPr>
              <a:t>ю</a:t>
            </a:r>
            <a:r>
              <a:rPr sz="2200" i="1" spc="-10" dirty="0">
                <a:latin typeface="Calibri"/>
                <a:cs typeface="Calibri"/>
              </a:rPr>
              <a:t>ридич</a:t>
            </a:r>
            <a:r>
              <a:rPr sz="2200" i="1" spc="-15" dirty="0">
                <a:latin typeface="Calibri"/>
                <a:cs typeface="Calibri"/>
              </a:rPr>
              <a:t>е</a:t>
            </a:r>
            <a:r>
              <a:rPr sz="2200" i="1" dirty="0">
                <a:latin typeface="Calibri"/>
                <a:cs typeface="Calibri"/>
              </a:rPr>
              <a:t>с</a:t>
            </a:r>
            <a:r>
              <a:rPr sz="2200" i="1" spc="-5" dirty="0">
                <a:latin typeface="Calibri"/>
                <a:cs typeface="Calibri"/>
              </a:rPr>
              <a:t>ких,  </a:t>
            </a:r>
            <a:r>
              <a:rPr sz="2200" i="1" spc="-10" dirty="0">
                <a:latin typeface="Calibri"/>
                <a:cs typeface="Calibri"/>
              </a:rPr>
              <a:t>психологических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социальных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последствий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приобщения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к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данным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взглядам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9687" y="2230323"/>
            <a:ext cx="1180147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791335" algn="l"/>
                <a:tab pos="5174615" algn="l"/>
                <a:tab pos="6243320" algn="l"/>
                <a:tab pos="7722870" algn="l"/>
                <a:tab pos="8054340" algn="l"/>
                <a:tab pos="9568815" algn="l"/>
                <a:tab pos="10808335" algn="l"/>
              </a:tabLst>
            </a:pPr>
            <a:r>
              <a:rPr sz="2200" i="1" spc="-10" dirty="0">
                <a:latin typeface="Calibri"/>
                <a:cs typeface="Calibri"/>
              </a:rPr>
              <a:t>Предложить	</a:t>
            </a:r>
            <a:r>
              <a:rPr sz="2200" i="1" spc="-5" dirty="0">
                <a:latin typeface="Calibri"/>
                <a:cs typeface="Calibri"/>
              </a:rPr>
              <a:t>общественно-безопасную	</a:t>
            </a:r>
            <a:r>
              <a:rPr sz="2200" i="1" spc="-10" dirty="0">
                <a:latin typeface="Calibri"/>
                <a:cs typeface="Calibri"/>
              </a:rPr>
              <a:t>модель	</a:t>
            </a:r>
            <a:r>
              <a:rPr sz="2200" i="1" spc="-5" dirty="0">
                <a:latin typeface="Calibri"/>
                <a:cs typeface="Calibri"/>
              </a:rPr>
              <a:t>мышления	и	поведения,	</a:t>
            </a:r>
            <a:r>
              <a:rPr sz="2200" i="1" spc="-10" dirty="0">
                <a:latin typeface="Calibri"/>
                <a:cs typeface="Calibri"/>
              </a:rPr>
              <a:t>которая	станет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9687" y="2437281"/>
            <a:ext cx="11802110" cy="234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232150" algn="just">
              <a:lnSpc>
                <a:spcPct val="128200"/>
              </a:lnSpc>
              <a:spcBef>
                <a:spcPts val="100"/>
              </a:spcBef>
            </a:pPr>
            <a:r>
              <a:rPr sz="2200" i="1" spc="-10" dirty="0">
                <a:latin typeface="Calibri"/>
                <a:cs typeface="Calibri"/>
              </a:rPr>
              <a:t>равноценной альтернативой позициям </a:t>
            </a:r>
            <a:r>
              <a:rPr sz="2200" i="1" spc="-5" dirty="0">
                <a:latin typeface="Calibri"/>
                <a:cs typeface="Calibri"/>
              </a:rPr>
              <a:t>деструктивного </a:t>
            </a:r>
            <a:r>
              <a:rPr sz="2200" i="1" spc="-10" dirty="0">
                <a:latin typeface="Calibri"/>
                <a:cs typeface="Calibri"/>
              </a:rPr>
              <a:t>сообщества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Помочь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выработать</a:t>
            </a:r>
            <a:r>
              <a:rPr sz="2200" i="1" spc="-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адаптивную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поведенческую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стратегию</a:t>
            </a:r>
            <a:endParaRPr sz="2200">
              <a:latin typeface="Calibri"/>
              <a:cs typeface="Calibri"/>
            </a:endParaRPr>
          </a:p>
          <a:p>
            <a:pPr marL="12700" algn="just">
              <a:lnSpc>
                <a:spcPct val="100000"/>
              </a:lnSpc>
              <a:spcBef>
                <a:spcPts val="735"/>
              </a:spcBef>
            </a:pPr>
            <a:r>
              <a:rPr sz="2200" b="1" i="1" spc="-10" dirty="0">
                <a:latin typeface="Calibri"/>
                <a:cs typeface="Calibri"/>
              </a:rPr>
              <a:t>Комплексная</a:t>
            </a:r>
            <a:r>
              <a:rPr sz="2200" b="1" i="1" spc="-5" dirty="0">
                <a:latin typeface="Calibri"/>
                <a:cs typeface="Calibri"/>
              </a:rPr>
              <a:t> работа</a:t>
            </a:r>
            <a:r>
              <a:rPr sz="2200" b="1" i="1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с</a:t>
            </a:r>
            <a:r>
              <a:rPr sz="2200" b="1" i="1" spc="-2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группой</a:t>
            </a:r>
            <a:endParaRPr sz="2200">
              <a:latin typeface="Calibri"/>
              <a:cs typeface="Calibri"/>
            </a:endParaRPr>
          </a:p>
          <a:p>
            <a:pPr marL="12700" marR="5080" algn="just">
              <a:lnSpc>
                <a:spcPts val="2380"/>
              </a:lnSpc>
              <a:spcBef>
                <a:spcPts val="1025"/>
              </a:spcBef>
            </a:pPr>
            <a:r>
              <a:rPr sz="2200" i="1" spc="-20" dirty="0">
                <a:latin typeface="Calibri"/>
                <a:cs typeface="Calibri"/>
              </a:rPr>
              <a:t>Если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dirty="0">
                <a:latin typeface="Calibri"/>
                <a:cs typeface="Calibri"/>
              </a:rPr>
              <a:t>один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обучающийся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из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группы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проявляет</a:t>
            </a:r>
            <a:r>
              <a:rPr sz="2200" i="1" spc="-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интерес</a:t>
            </a:r>
            <a:r>
              <a:rPr sz="2200" i="1" spc="-5" dirty="0">
                <a:latin typeface="Calibri"/>
                <a:cs typeface="Calibri"/>
              </a:rPr>
              <a:t> к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деструктивным</a:t>
            </a:r>
            <a:r>
              <a:rPr sz="2200" i="1" spc="-5" dirty="0">
                <a:latin typeface="Calibri"/>
                <a:cs typeface="Calibri"/>
              </a:rPr>
              <a:t> сообществам,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то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велика </a:t>
            </a:r>
            <a:r>
              <a:rPr sz="2200" i="1" spc="-5" dirty="0">
                <a:latin typeface="Calibri"/>
                <a:cs typeface="Calibri"/>
              </a:rPr>
              <a:t>вероятность </a:t>
            </a:r>
            <a:r>
              <a:rPr sz="2200" i="1" spc="-10" dirty="0">
                <a:latin typeface="Calibri"/>
                <a:cs typeface="Calibri"/>
              </a:rPr>
              <a:t>солидаризации </a:t>
            </a:r>
            <a:r>
              <a:rPr sz="2200" i="1" spc="-5" dirty="0">
                <a:latin typeface="Calibri"/>
                <a:cs typeface="Calibri"/>
              </a:rPr>
              <a:t>и </a:t>
            </a:r>
            <a:r>
              <a:rPr sz="2200" i="1" spc="-10" dirty="0">
                <a:latin typeface="Calibri"/>
                <a:cs typeface="Calibri"/>
              </a:rPr>
              <a:t>других </a:t>
            </a:r>
            <a:r>
              <a:rPr sz="2200" i="1" spc="-5" dirty="0">
                <a:latin typeface="Calibri"/>
                <a:cs typeface="Calibri"/>
              </a:rPr>
              <a:t>подростков с данными </a:t>
            </a:r>
            <a:r>
              <a:rPr sz="2200" i="1" spc="-10" dirty="0">
                <a:latin typeface="Calibri"/>
                <a:cs typeface="Calibri"/>
              </a:rPr>
              <a:t>сообществами. </a:t>
            </a:r>
            <a:r>
              <a:rPr sz="2200" i="1" spc="-5" dirty="0">
                <a:latin typeface="Calibri"/>
                <a:cs typeface="Calibri"/>
              </a:rPr>
              <a:t>Поэтому 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необходимо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организовать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комплексную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профилактическую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работу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со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всеми учащимися.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9687" y="4852238"/>
            <a:ext cx="1180401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416050" algn="l"/>
                <a:tab pos="3258820" algn="l"/>
                <a:tab pos="4493260" algn="l"/>
                <a:tab pos="5113655" algn="l"/>
                <a:tab pos="6490335" algn="l"/>
                <a:tab pos="8775065" algn="l"/>
                <a:tab pos="10481945" algn="l"/>
                <a:tab pos="10823575" algn="l"/>
              </a:tabLst>
            </a:pPr>
            <a:r>
              <a:rPr sz="2200" i="1" spc="-5" dirty="0">
                <a:latin typeface="Calibri"/>
                <a:cs typeface="Calibri"/>
              </a:rPr>
              <a:t>Провести	тренинговые	занятия	для	развития	</a:t>
            </a:r>
            <a:r>
              <a:rPr sz="2200" i="1" spc="-10" dirty="0">
                <a:latin typeface="Calibri"/>
                <a:cs typeface="Calibri"/>
              </a:rPr>
              <a:t>межличностной,	религиозной	</a:t>
            </a:r>
            <a:r>
              <a:rPr sz="2200" i="1" spc="-5" dirty="0">
                <a:latin typeface="Calibri"/>
                <a:cs typeface="Calibri"/>
              </a:rPr>
              <a:t>и	</a:t>
            </a:r>
            <a:r>
              <a:rPr sz="2200" i="1" spc="-10" dirty="0">
                <a:latin typeface="Calibri"/>
                <a:cs typeface="Calibri"/>
              </a:rPr>
              <a:t>расовой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89687" y="5060746"/>
            <a:ext cx="11800205" cy="882015"/>
          </a:xfrm>
          <a:prstGeom prst="rect">
            <a:avLst/>
          </a:prstGeom>
        </p:spPr>
        <p:txBody>
          <a:bodyPr vert="horz" wrap="square" lIns="0" tIns="1054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30"/>
              </a:spcBef>
            </a:pPr>
            <a:r>
              <a:rPr sz="2200" i="1" spc="-10" dirty="0">
                <a:latin typeface="Calibri"/>
                <a:cs typeface="Calibri"/>
              </a:rPr>
              <a:t>толерантности,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тренинг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навыков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конфликтного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взаимодействия.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200" i="1" spc="-5" dirty="0">
                <a:latin typeface="Calibri"/>
                <a:cs typeface="Calibri"/>
              </a:rPr>
              <a:t>Включить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</a:t>
            </a:r>
            <a:r>
              <a:rPr sz="2200" i="1" spc="5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план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также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групповые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развивающие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досуговые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занятия,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чтобы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сместить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фокус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89687" y="5884265"/>
            <a:ext cx="11802110" cy="6623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2510"/>
              </a:lnSpc>
              <a:spcBef>
                <a:spcPts val="95"/>
              </a:spcBef>
              <a:tabLst>
                <a:tab pos="1438910" algn="l"/>
                <a:tab pos="2464435" algn="l"/>
                <a:tab pos="3002915" algn="l"/>
                <a:tab pos="4508500" algn="l"/>
                <a:tab pos="5947410" algn="l"/>
                <a:tab pos="6970395" algn="l"/>
                <a:tab pos="9784080" algn="l"/>
                <a:tab pos="10177145" algn="l"/>
              </a:tabLst>
            </a:pPr>
            <a:r>
              <a:rPr sz="2200" i="1" spc="-5" dirty="0">
                <a:latin typeface="Calibri"/>
                <a:cs typeface="Calibri"/>
              </a:rPr>
              <a:t>внимания	д</a:t>
            </a:r>
            <a:r>
              <a:rPr sz="2200" i="1" spc="-15" dirty="0">
                <a:latin typeface="Calibri"/>
                <a:cs typeface="Calibri"/>
              </a:rPr>
              <a:t>е</a:t>
            </a:r>
            <a:r>
              <a:rPr sz="2200" i="1" spc="5" dirty="0">
                <a:latin typeface="Calibri"/>
                <a:cs typeface="Calibri"/>
              </a:rPr>
              <a:t>т</a:t>
            </a:r>
            <a:r>
              <a:rPr sz="2200" i="1" spc="-5" dirty="0">
                <a:latin typeface="Calibri"/>
                <a:cs typeface="Calibri"/>
              </a:rPr>
              <a:t>ей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10" dirty="0">
                <a:latin typeface="Calibri"/>
                <a:cs typeface="Calibri"/>
              </a:rPr>
              <a:t>н</a:t>
            </a:r>
            <a:r>
              <a:rPr sz="2200" i="1" spc="-5" dirty="0">
                <a:latin typeface="Calibri"/>
                <a:cs typeface="Calibri"/>
              </a:rPr>
              <a:t>а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социально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значимые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с</a:t>
            </a:r>
            <a:r>
              <a:rPr sz="2200" i="1" dirty="0">
                <a:latin typeface="Calibri"/>
                <a:cs typeface="Calibri"/>
              </a:rPr>
              <a:t>ф</a:t>
            </a:r>
            <a:r>
              <a:rPr sz="2200" i="1" spc="-5" dirty="0">
                <a:latin typeface="Calibri"/>
                <a:cs typeface="Calibri"/>
              </a:rPr>
              <a:t>еры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5" dirty="0">
                <a:latin typeface="Calibri"/>
                <a:cs typeface="Calibri"/>
              </a:rPr>
              <a:t>ж</a:t>
            </a:r>
            <a:r>
              <a:rPr sz="2200" i="1" spc="-10" dirty="0">
                <a:latin typeface="Calibri"/>
                <a:cs typeface="Calibri"/>
              </a:rPr>
              <a:t>из</a:t>
            </a:r>
            <a:r>
              <a:rPr sz="2200" i="1" spc="-20" dirty="0">
                <a:latin typeface="Calibri"/>
                <a:cs typeface="Calibri"/>
              </a:rPr>
              <a:t>н</a:t>
            </a:r>
            <a:r>
              <a:rPr sz="2200" i="1" spc="-5" dirty="0">
                <a:latin typeface="Calibri"/>
                <a:cs typeface="Calibri"/>
              </a:rPr>
              <a:t>е</a:t>
            </a:r>
            <a:r>
              <a:rPr sz="2200" i="1" spc="5" dirty="0">
                <a:latin typeface="Calibri"/>
                <a:cs typeface="Calibri"/>
              </a:rPr>
              <a:t>д</a:t>
            </a:r>
            <a:r>
              <a:rPr sz="2200" i="1" spc="-5" dirty="0">
                <a:latin typeface="Calibri"/>
                <a:cs typeface="Calibri"/>
              </a:rPr>
              <a:t>еят</a:t>
            </a:r>
            <a:r>
              <a:rPr sz="2200" i="1" spc="-50" dirty="0">
                <a:latin typeface="Calibri"/>
                <a:cs typeface="Calibri"/>
              </a:rPr>
              <a:t>е</a:t>
            </a:r>
            <a:r>
              <a:rPr sz="2200" i="1" dirty="0">
                <a:latin typeface="Calibri"/>
                <a:cs typeface="Calibri"/>
              </a:rPr>
              <a:t>л</a:t>
            </a:r>
            <a:r>
              <a:rPr sz="2200" i="1" spc="-10" dirty="0">
                <a:latin typeface="Calibri"/>
                <a:cs typeface="Calibri"/>
              </a:rPr>
              <a:t>ь</a:t>
            </a:r>
            <a:r>
              <a:rPr sz="2200" i="1" spc="-15" dirty="0">
                <a:latin typeface="Calibri"/>
                <a:cs typeface="Calibri"/>
              </a:rPr>
              <a:t>н</a:t>
            </a:r>
            <a:r>
              <a:rPr sz="2200" i="1" spc="-10" dirty="0">
                <a:latin typeface="Calibri"/>
                <a:cs typeface="Calibri"/>
              </a:rPr>
              <a:t>ост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dirty="0">
                <a:latin typeface="Calibri"/>
                <a:cs typeface="Calibri"/>
              </a:rPr>
              <a:t>	</a:t>
            </a:r>
            <a:r>
              <a:rPr sz="2200" i="1" spc="-5" dirty="0">
                <a:latin typeface="Calibri"/>
                <a:cs typeface="Calibri"/>
              </a:rPr>
              <a:t>выработа</a:t>
            </a:r>
            <a:r>
              <a:rPr sz="2200" i="1" spc="-15" dirty="0">
                <a:latin typeface="Calibri"/>
                <a:cs typeface="Calibri"/>
              </a:rPr>
              <a:t>т</a:t>
            </a:r>
            <a:r>
              <a:rPr sz="2200" i="1" spc="-5" dirty="0">
                <a:latin typeface="Calibri"/>
                <a:cs typeface="Calibri"/>
              </a:rPr>
              <a:t>ь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510"/>
              </a:lnSpc>
            </a:pPr>
            <a:r>
              <a:rPr sz="2200" i="1" spc="-10" dirty="0">
                <a:latin typeface="Calibri"/>
                <a:cs typeface="Calibri"/>
              </a:rPr>
              <a:t>лояльность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к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ценностям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общества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государства.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27305" marR="5080" indent="-10795">
              <a:lnSpc>
                <a:spcPts val="3020"/>
              </a:lnSpc>
              <a:spcBef>
                <a:spcPts val="480"/>
              </a:spcBef>
            </a:pPr>
            <a:r>
              <a:rPr spc="-15" dirty="0">
                <a:solidFill>
                  <a:schemeClr val="tx1"/>
                </a:solidFill>
              </a:rPr>
              <a:t>Рекомендации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по</a:t>
            </a:r>
            <a:r>
              <a:rPr spc="-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профилактике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вовлечения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889251"/>
            <a:ext cx="11802745" cy="2052955"/>
          </a:xfrm>
          <a:prstGeom prst="rect">
            <a:avLst/>
          </a:prstGeom>
        </p:spPr>
        <p:txBody>
          <a:bodyPr vert="horz" wrap="square" lIns="0" tIns="1022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05"/>
              </a:spcBef>
            </a:pPr>
            <a:r>
              <a:rPr sz="2400" b="1" i="1" spc="-5" dirty="0">
                <a:latin typeface="Calibri"/>
                <a:cs typeface="Calibri"/>
              </a:rPr>
              <a:t>Наблюдение</a:t>
            </a:r>
            <a:r>
              <a:rPr sz="2400" b="1" i="1" spc="-3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за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обучающимися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  <a:tabLst>
                <a:tab pos="1039494" algn="l"/>
                <a:tab pos="2911475" algn="l"/>
                <a:tab pos="4680585" algn="l"/>
                <a:tab pos="5114925" algn="l"/>
                <a:tab pos="7348220" algn="l"/>
                <a:tab pos="8695690" algn="l"/>
                <a:tab pos="10365105" algn="l"/>
                <a:tab pos="11647805" algn="l"/>
              </a:tabLst>
            </a:pPr>
            <a:r>
              <a:rPr sz="2400" i="1" dirty="0">
                <a:latin typeface="Calibri"/>
                <a:cs typeface="Calibri"/>
              </a:rPr>
              <a:t>Важно	пр</a:t>
            </a:r>
            <a:r>
              <a:rPr sz="2400" i="1" spc="15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д</a:t>
            </a:r>
            <a:r>
              <a:rPr sz="2400" i="1" spc="-3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лж</a:t>
            </a:r>
            <a:r>
              <a:rPr sz="2400" i="1" spc="5" dirty="0">
                <a:latin typeface="Calibri"/>
                <a:cs typeface="Calibri"/>
              </a:rPr>
              <a:t>и</a:t>
            </a:r>
            <a:r>
              <a:rPr sz="2400" i="1" dirty="0">
                <a:latin typeface="Calibri"/>
                <a:cs typeface="Calibri"/>
              </a:rPr>
              <a:t>ть	</a:t>
            </a:r>
            <a:r>
              <a:rPr sz="2400" i="1" spc="5" dirty="0">
                <a:latin typeface="Calibri"/>
                <a:cs typeface="Calibri"/>
              </a:rPr>
              <a:t>н</a:t>
            </a:r>
            <a:r>
              <a:rPr sz="2400" i="1" spc="-5" dirty="0">
                <a:latin typeface="Calibri"/>
                <a:cs typeface="Calibri"/>
              </a:rPr>
              <a:t>а</a:t>
            </a:r>
            <a:r>
              <a:rPr sz="2400" i="1" spc="-30" dirty="0">
                <a:latin typeface="Calibri"/>
                <a:cs typeface="Calibri"/>
              </a:rPr>
              <a:t>б</a:t>
            </a:r>
            <a:r>
              <a:rPr sz="2400" i="1" spc="-5" dirty="0">
                <a:latin typeface="Calibri"/>
                <a:cs typeface="Calibri"/>
              </a:rPr>
              <a:t>людени</a:t>
            </a:r>
            <a:r>
              <a:rPr sz="2400" i="1" dirty="0">
                <a:latin typeface="Calibri"/>
                <a:cs typeface="Calibri"/>
              </a:rPr>
              <a:t>е	</a:t>
            </a:r>
            <a:r>
              <a:rPr sz="2400" i="1" spc="5" dirty="0">
                <a:latin typeface="Calibri"/>
                <a:cs typeface="Calibri"/>
              </a:rPr>
              <a:t>з</a:t>
            </a:r>
            <a:r>
              <a:rPr sz="2400" i="1" dirty="0">
                <a:latin typeface="Calibri"/>
                <a:cs typeface="Calibri"/>
              </a:rPr>
              <a:t>а	</a:t>
            </a:r>
            <a:r>
              <a:rPr sz="2400" i="1" spc="-5" dirty="0">
                <a:latin typeface="Calibri"/>
                <a:cs typeface="Calibri"/>
              </a:rPr>
              <a:t>об</a:t>
            </a:r>
            <a:r>
              <a:rPr sz="2400" i="1" spc="-10" dirty="0">
                <a:latin typeface="Calibri"/>
                <a:cs typeface="Calibri"/>
              </a:rPr>
              <a:t>у</a:t>
            </a:r>
            <a:r>
              <a:rPr sz="2400" i="1" dirty="0">
                <a:latin typeface="Calibri"/>
                <a:cs typeface="Calibri"/>
              </a:rPr>
              <a:t>чающимися,	</a:t>
            </a:r>
            <a:r>
              <a:rPr sz="2400" i="1" spc="-35" dirty="0">
                <a:latin typeface="Calibri"/>
                <a:cs typeface="Calibri"/>
              </a:rPr>
              <a:t>к</a:t>
            </a:r>
            <a:r>
              <a:rPr sz="2400" i="1" spc="10" dirty="0">
                <a:latin typeface="Calibri"/>
                <a:cs typeface="Calibri"/>
              </a:rPr>
              <a:t>о</a:t>
            </a:r>
            <a:r>
              <a:rPr sz="2400" i="1" dirty="0">
                <a:latin typeface="Calibri"/>
                <a:cs typeface="Calibri"/>
              </a:rPr>
              <a:t>торые	пр</a:t>
            </a:r>
            <a:r>
              <a:rPr sz="2400" i="1" spc="15" dirty="0">
                <a:latin typeface="Calibri"/>
                <a:cs typeface="Calibri"/>
              </a:rPr>
              <a:t>о</a:t>
            </a:r>
            <a:r>
              <a:rPr sz="2400" i="1" spc="-5" dirty="0">
                <a:latin typeface="Calibri"/>
                <a:cs typeface="Calibri"/>
              </a:rPr>
              <a:t>я</a:t>
            </a:r>
            <a:r>
              <a:rPr sz="2400" i="1" spc="-35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ляю</a:t>
            </a:r>
            <a:r>
              <a:rPr sz="2400" i="1" dirty="0">
                <a:latin typeface="Calibri"/>
                <a:cs typeface="Calibri"/>
              </a:rPr>
              <a:t>т	</a:t>
            </a:r>
            <a:r>
              <a:rPr sz="2400" i="1" spc="-5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н</a:t>
            </a:r>
            <a:r>
              <a:rPr sz="2400" i="1" dirty="0">
                <a:latin typeface="Calibri"/>
                <a:cs typeface="Calibri"/>
              </a:rPr>
              <a:t>тер</a:t>
            </a:r>
            <a:r>
              <a:rPr sz="2400" i="1" spc="5" dirty="0">
                <a:latin typeface="Calibri"/>
                <a:cs typeface="Calibri"/>
              </a:rPr>
              <a:t>е</a:t>
            </a:r>
            <a:r>
              <a:rPr sz="2400" i="1" dirty="0">
                <a:latin typeface="Calibri"/>
                <a:cs typeface="Calibri"/>
              </a:rPr>
              <a:t>с	к  </a:t>
            </a:r>
            <a:r>
              <a:rPr sz="2400" i="1" spc="-5" dirty="0">
                <a:latin typeface="Calibri"/>
                <a:cs typeface="Calibri"/>
              </a:rPr>
              <a:t>деструктивным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сообществам</a:t>
            </a:r>
            <a:r>
              <a:rPr sz="2400" i="1" dirty="0">
                <a:latin typeface="Calibri"/>
                <a:cs typeface="Calibri"/>
              </a:rPr>
              <a:t> в </a:t>
            </a:r>
            <a:r>
              <a:rPr sz="2400" i="1" spc="-5" dirty="0">
                <a:latin typeface="Calibri"/>
                <a:cs typeface="Calibri"/>
              </a:rPr>
              <a:t>условиях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реальной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Интернет-пространства.</a:t>
            </a:r>
            <a:endParaRPr sz="2400">
              <a:latin typeface="Calibri"/>
              <a:cs typeface="Calibri"/>
            </a:endParaRPr>
          </a:p>
          <a:p>
            <a:pPr marL="12700" marR="6985">
              <a:lnSpc>
                <a:spcPts val="2590"/>
              </a:lnSpc>
              <a:spcBef>
                <a:spcPts val="1010"/>
              </a:spcBef>
            </a:pPr>
            <a:r>
              <a:rPr sz="2400" i="1" spc="-20" dirty="0">
                <a:latin typeface="Calibri"/>
                <a:cs typeface="Calibri"/>
              </a:rPr>
              <a:t>Цель</a:t>
            </a:r>
            <a:r>
              <a:rPr sz="2400" i="1" spc="1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наблюдения–</a:t>
            </a:r>
            <a:r>
              <a:rPr sz="2400" i="1" spc="1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подтверждение</a:t>
            </a:r>
            <a:r>
              <a:rPr sz="2400" i="1" spc="1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эффективности</a:t>
            </a:r>
            <a:r>
              <a:rPr sz="2400" i="1" spc="1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предпринятых</a:t>
            </a:r>
            <a:r>
              <a:rPr sz="2400" i="1" spc="1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мер</a:t>
            </a:r>
            <a:r>
              <a:rPr sz="2400" i="1" spc="1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1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отсутствия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усиления интереса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деструктивным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сообществам.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3103" y="226898"/>
            <a:ext cx="48501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Профилактическая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работа: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4797" y="482660"/>
            <a:ext cx="11510645" cy="5822950"/>
          </a:xfrm>
          <a:prstGeom prst="rect">
            <a:avLst/>
          </a:prstGeom>
        </p:spPr>
        <p:txBody>
          <a:bodyPr vert="horz" wrap="square" lIns="0" tIns="106045" rIns="0" bIns="0" rtlCol="0">
            <a:spAutoFit/>
          </a:bodyPr>
          <a:lstStyle/>
          <a:p>
            <a:pPr marL="125095">
              <a:lnSpc>
                <a:spcPct val="100000"/>
              </a:lnSpc>
              <a:spcBef>
                <a:spcPts val="835"/>
              </a:spcBef>
            </a:pPr>
            <a:r>
              <a:rPr sz="2200" b="1" i="1" spc="-5" dirty="0">
                <a:latin typeface="Calibri"/>
                <a:cs typeface="Calibri"/>
              </a:rPr>
              <a:t>С</a:t>
            </a:r>
            <a:r>
              <a:rPr sz="2200" b="1" i="1" spc="-25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обучающимися: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3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0" dirty="0">
                <a:latin typeface="Calibri"/>
                <a:cs typeface="Calibri"/>
              </a:rPr>
              <a:t>Социально-педагогическая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диагностика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обучающихся</a:t>
            </a:r>
            <a:endParaRPr sz="2200">
              <a:latin typeface="Calibri"/>
              <a:cs typeface="Calibri"/>
            </a:endParaRPr>
          </a:p>
          <a:p>
            <a:pPr marL="469900" marR="1279525" indent="-457200">
              <a:lnSpc>
                <a:spcPts val="2380"/>
              </a:lnSpc>
              <a:spcBef>
                <a:spcPts val="10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5" dirty="0">
                <a:latin typeface="Calibri"/>
                <a:cs typeface="Calibri"/>
              </a:rPr>
              <a:t>Психологическая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диагностика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особенностей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психоэмоционального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состояния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личностных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особенностей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обучающихся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05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5" dirty="0">
                <a:latin typeface="Calibri"/>
                <a:cs typeface="Calibri"/>
              </a:rPr>
              <a:t>Проведение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разнообразных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дискуссий,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диспутов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несовершеннолетними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5" dirty="0">
                <a:latin typeface="Calibri"/>
                <a:cs typeface="Calibri"/>
              </a:rPr>
              <a:t>Проведение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деловых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игр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20" dirty="0">
                <a:latin typeface="Calibri"/>
                <a:cs typeface="Calibri"/>
              </a:rPr>
              <a:t>целью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выявления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интересных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социально-значимых</a:t>
            </a:r>
            <a:r>
              <a:rPr sz="2200" i="1" spc="5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занятий</a:t>
            </a:r>
            <a:endParaRPr sz="2200">
              <a:latin typeface="Calibri"/>
              <a:cs typeface="Calibri"/>
            </a:endParaRPr>
          </a:p>
          <a:p>
            <a:pPr marL="469900" marR="5080" indent="-457200">
              <a:lnSpc>
                <a:spcPts val="2380"/>
              </a:lnSpc>
              <a:spcBef>
                <a:spcPts val="103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0" dirty="0">
                <a:latin typeface="Calibri"/>
                <a:cs typeface="Calibri"/>
              </a:rPr>
              <a:t>Проведение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психологических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тренингов,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циклов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занятий,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направленных</a:t>
            </a:r>
            <a:r>
              <a:rPr sz="2200" i="1" spc="4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на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формирование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-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развитие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толерантности</a:t>
            </a:r>
            <a:endParaRPr sz="2200">
              <a:latin typeface="Calibri"/>
              <a:cs typeface="Calibri"/>
            </a:endParaRPr>
          </a:p>
          <a:p>
            <a:pPr marL="469900" marR="1181100" indent="-457200">
              <a:lnSpc>
                <a:spcPts val="2380"/>
              </a:lnSpc>
              <a:spcBef>
                <a:spcPts val="100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5" dirty="0">
                <a:latin typeface="Calibri"/>
                <a:cs typeface="Calibri"/>
              </a:rPr>
              <a:t>Вовлекать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разнообразную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организованную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досуговую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деятельность</a:t>
            </a:r>
            <a:r>
              <a:rPr sz="2200" i="1" spc="3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учётом </a:t>
            </a:r>
            <a:r>
              <a:rPr sz="2200" i="1" spc="-484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индивидуальных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особенностей,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способностей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потребностей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учащихся</a:t>
            </a:r>
            <a:endParaRPr sz="2200">
              <a:latin typeface="Calibri"/>
              <a:cs typeface="Calibri"/>
            </a:endParaRPr>
          </a:p>
          <a:p>
            <a:pPr marL="469900" marR="128905" indent="-457200">
              <a:lnSpc>
                <a:spcPts val="2380"/>
              </a:lnSpc>
              <a:spcBef>
                <a:spcPts val="9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5" dirty="0">
                <a:latin typeface="Calibri"/>
                <a:cs typeface="Calibri"/>
              </a:rPr>
              <a:t>Вовлекать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детские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подростковые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социальные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проекты,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направленные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на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включение </a:t>
            </a:r>
            <a:r>
              <a:rPr sz="2200" i="1" spc="-480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школьников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</a:t>
            </a:r>
            <a:r>
              <a:rPr sz="2200" i="1" spc="1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социально-ориентированное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творчество, </a:t>
            </a:r>
            <a:r>
              <a:rPr sz="2200" i="1" spc="-5" dirty="0">
                <a:latin typeface="Calibri"/>
                <a:cs typeface="Calibri"/>
              </a:rPr>
              <a:t>на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развитие</a:t>
            </a:r>
            <a:r>
              <a:rPr sz="2200" i="1" spc="-15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их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гражданской </a:t>
            </a:r>
            <a:r>
              <a:rPr sz="2200" i="1" spc="-5" dirty="0">
                <a:latin typeface="Calibri"/>
                <a:cs typeface="Calibri"/>
              </a:rPr>
              <a:t> ответственности</a:t>
            </a:r>
            <a:r>
              <a:rPr sz="2200" i="1" spc="-2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перед</a:t>
            </a:r>
            <a:r>
              <a:rPr sz="2200" i="1" spc="1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окружающим</a:t>
            </a:r>
            <a:r>
              <a:rPr sz="2200" i="1" spc="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миром.</a:t>
            </a:r>
            <a:endParaRPr sz="220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69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200" i="1" spc="-10" dirty="0">
                <a:latin typeface="Calibri"/>
                <a:cs typeface="Calibri"/>
              </a:rPr>
              <a:t>Межведомственное</a:t>
            </a:r>
            <a:r>
              <a:rPr sz="2200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взаимодействие с </a:t>
            </a:r>
            <a:r>
              <a:rPr sz="2200" i="1" spc="-10" dirty="0">
                <a:latin typeface="Calibri"/>
                <a:cs typeface="Calibri"/>
              </a:rPr>
              <a:t>субъектами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профилактики</a:t>
            </a:r>
            <a:endParaRPr sz="2200">
              <a:latin typeface="Calibri"/>
              <a:cs typeface="Calibri"/>
            </a:endParaRPr>
          </a:p>
          <a:p>
            <a:pPr marL="137160">
              <a:lnSpc>
                <a:spcPct val="100000"/>
              </a:lnSpc>
              <a:spcBef>
                <a:spcPts val="745"/>
              </a:spcBef>
            </a:pPr>
            <a:r>
              <a:rPr sz="2200" b="1" i="1" spc="-5" dirty="0">
                <a:latin typeface="Calibri"/>
                <a:cs typeface="Calibri"/>
              </a:rPr>
              <a:t>С</a:t>
            </a:r>
            <a:r>
              <a:rPr sz="2200" b="1" i="1" spc="1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родителями:</a:t>
            </a:r>
            <a:r>
              <a:rPr sz="2200" b="1" i="1" spc="20" dirty="0">
                <a:latin typeface="Calibri"/>
                <a:cs typeface="Calibri"/>
              </a:rPr>
              <a:t> </a:t>
            </a:r>
            <a:r>
              <a:rPr sz="2200" i="1" spc="-5" dirty="0">
                <a:latin typeface="Calibri"/>
                <a:cs typeface="Calibri"/>
              </a:rPr>
              <a:t>Просвещение</a:t>
            </a:r>
            <a:r>
              <a:rPr sz="2200" i="1" dirty="0">
                <a:latin typeface="Calibri"/>
                <a:cs typeface="Calibri"/>
              </a:rPr>
              <a:t> </a:t>
            </a:r>
            <a:r>
              <a:rPr sz="2200" i="1" spc="-15" dirty="0">
                <a:latin typeface="Calibri"/>
                <a:cs typeface="Calibri"/>
              </a:rPr>
              <a:t>родителей</a:t>
            </a:r>
            <a:r>
              <a:rPr sz="2200" i="1" spc="25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(законных</a:t>
            </a:r>
            <a:r>
              <a:rPr sz="2200" i="1" spc="4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представителей)</a:t>
            </a:r>
            <a:r>
              <a:rPr sz="2200" i="1" spc="30" dirty="0">
                <a:latin typeface="Calibri"/>
                <a:cs typeface="Calibri"/>
              </a:rPr>
              <a:t> </a:t>
            </a:r>
            <a:r>
              <a:rPr sz="2200" i="1" spc="-10" dirty="0">
                <a:latin typeface="Calibri"/>
                <a:cs typeface="Calibri"/>
              </a:rPr>
              <a:t>несовершеннолетних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9740" y="477392"/>
            <a:ext cx="11273790" cy="56932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682625" marR="678180" algn="ctr">
              <a:lnSpc>
                <a:spcPts val="2590"/>
              </a:lnSpc>
              <a:spcBef>
                <a:spcPts val="425"/>
              </a:spcBef>
            </a:pPr>
            <a:r>
              <a:rPr sz="2400" b="1" spc="-5" dirty="0">
                <a:latin typeface="Arial"/>
                <a:cs typeface="Arial"/>
              </a:rPr>
              <a:t>Мероприятия</a:t>
            </a:r>
            <a:r>
              <a:rPr sz="2400" b="1" dirty="0">
                <a:latin typeface="Arial"/>
                <a:cs typeface="Arial"/>
              </a:rPr>
              <a:t> в</a:t>
            </a:r>
            <a:r>
              <a:rPr sz="2400" b="1" spc="-10" dirty="0">
                <a:latin typeface="Arial"/>
                <a:cs typeface="Arial"/>
              </a:rPr>
              <a:t> образовательных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организациях</a:t>
            </a:r>
            <a:r>
              <a:rPr sz="2400" b="1" spc="-5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по</a:t>
            </a:r>
            <a:r>
              <a:rPr sz="2400" b="1" spc="-10" dirty="0">
                <a:latin typeface="Arial"/>
                <a:cs typeface="Arial"/>
              </a:rPr>
              <a:t> минимизации </a:t>
            </a:r>
            <a:r>
              <a:rPr sz="2400" b="1" spc="-65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деструктивных</a:t>
            </a:r>
            <a:r>
              <a:rPr sz="2400" b="1" spc="40" dirty="0">
                <a:latin typeface="Arial"/>
                <a:cs typeface="Arial"/>
              </a:rPr>
              <a:t> </a:t>
            </a:r>
            <a:r>
              <a:rPr sz="2400" b="1" spc="-15" dirty="0">
                <a:latin typeface="Arial"/>
                <a:cs typeface="Arial"/>
              </a:rPr>
              <a:t>проявлений</a:t>
            </a:r>
            <a:r>
              <a:rPr sz="2400" b="1" spc="-5" dirty="0">
                <a:latin typeface="Arial"/>
                <a:cs typeface="Arial"/>
              </a:rPr>
              <a:t> среди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обучающейся</a:t>
            </a:r>
            <a:r>
              <a:rPr sz="2400" b="1" spc="25" dirty="0">
                <a:latin typeface="Arial"/>
                <a:cs typeface="Arial"/>
              </a:rPr>
              <a:t> </a:t>
            </a:r>
            <a:r>
              <a:rPr sz="2400" b="1" spc="-30" dirty="0">
                <a:latin typeface="Arial"/>
                <a:cs typeface="Arial"/>
              </a:rPr>
              <a:t>молодежи</a:t>
            </a:r>
            <a:endParaRPr sz="2400" dirty="0">
              <a:latin typeface="Arial"/>
              <a:cs typeface="Arial"/>
            </a:endParaRPr>
          </a:p>
          <a:p>
            <a:pPr algn="ctr">
              <a:lnSpc>
                <a:spcPts val="2445"/>
              </a:lnSpc>
            </a:pPr>
            <a:r>
              <a:rPr sz="2400" b="1" spc="-15" dirty="0">
                <a:latin typeface="Arial"/>
                <a:cs typeface="Arial"/>
              </a:rPr>
              <a:t>должны</a:t>
            </a:r>
            <a:r>
              <a:rPr sz="2400" b="1" spc="-30" dirty="0">
                <a:latin typeface="Arial"/>
                <a:cs typeface="Arial"/>
              </a:rPr>
              <a:t> </a:t>
            </a:r>
            <a:r>
              <a:rPr sz="2400" b="1" spc="-5" dirty="0">
                <a:latin typeface="Arial"/>
                <a:cs typeface="Arial"/>
              </a:rPr>
              <a:t>быть</a:t>
            </a:r>
            <a:r>
              <a:rPr sz="2400" b="1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ориентированы</a:t>
            </a:r>
            <a:r>
              <a:rPr sz="2400" b="1" spc="10" dirty="0">
                <a:latin typeface="Arial"/>
                <a:cs typeface="Arial"/>
              </a:rPr>
              <a:t> </a:t>
            </a:r>
            <a:r>
              <a:rPr sz="2400" b="1" dirty="0">
                <a:latin typeface="Arial"/>
                <a:cs typeface="Arial"/>
              </a:rPr>
              <a:t>на:</a:t>
            </a:r>
            <a:endParaRPr sz="2400" dirty="0">
              <a:latin typeface="Arial"/>
              <a:cs typeface="Arial"/>
            </a:endParaRPr>
          </a:p>
          <a:p>
            <a:pPr marL="189865" indent="-177800">
              <a:lnSpc>
                <a:spcPts val="3250"/>
              </a:lnSpc>
              <a:buSzPct val="103846"/>
              <a:buChar char="•"/>
              <a:tabLst>
                <a:tab pos="190500" algn="l"/>
              </a:tabLst>
            </a:pPr>
            <a:r>
              <a:rPr sz="2600" i="1" spc="-5" dirty="0">
                <a:latin typeface="Calibri"/>
                <a:cs typeface="Calibri"/>
              </a:rPr>
              <a:t>улучшение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целом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социальной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среды,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которой </a:t>
            </a:r>
            <a:r>
              <a:rPr sz="2600" i="1" spc="-5" dirty="0">
                <a:latin typeface="Calibri"/>
                <a:cs typeface="Calibri"/>
              </a:rPr>
              <a:t>находятся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подростки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</a:t>
            </a:r>
            <a:endParaRPr sz="2600" dirty="0">
              <a:latin typeface="Calibri"/>
              <a:cs typeface="Calibri"/>
            </a:endParaRPr>
          </a:p>
          <a:p>
            <a:pPr marL="12700" marR="415290">
              <a:lnSpc>
                <a:spcPts val="3500"/>
              </a:lnSpc>
              <a:spcBef>
                <a:spcPts val="180"/>
              </a:spcBef>
            </a:pPr>
            <a:r>
              <a:rPr sz="2600" i="1" spc="-5" dirty="0">
                <a:latin typeface="Calibri"/>
                <a:cs typeface="Calibri"/>
              </a:rPr>
              <a:t>учащаяся </a:t>
            </a:r>
            <a:r>
              <a:rPr sz="2600" i="1" spc="-10" dirty="0">
                <a:latin typeface="Calibri"/>
                <a:cs typeface="Calibri"/>
              </a:rPr>
              <a:t>молодежь, </a:t>
            </a:r>
            <a:r>
              <a:rPr sz="2600" i="1" dirty="0">
                <a:latin typeface="Calibri"/>
                <a:cs typeface="Calibri"/>
              </a:rPr>
              <a:t>создание в ней </a:t>
            </a:r>
            <a:r>
              <a:rPr sz="2600" i="1" spc="-5" dirty="0">
                <a:latin typeface="Calibri"/>
                <a:cs typeface="Calibri"/>
              </a:rPr>
              <a:t>условий </a:t>
            </a:r>
            <a:r>
              <a:rPr sz="2600" i="1" dirty="0">
                <a:latin typeface="Calibri"/>
                <a:cs typeface="Calibri"/>
              </a:rPr>
              <a:t>для </a:t>
            </a:r>
            <a:r>
              <a:rPr sz="2600" i="1" spc="-5" dirty="0">
                <a:latin typeface="Calibri"/>
                <a:cs typeface="Calibri"/>
              </a:rPr>
              <a:t>конструктивного диалога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взаимодействия;</a:t>
            </a:r>
            <a:endParaRPr sz="2600" dirty="0">
              <a:latin typeface="Calibri"/>
              <a:cs typeface="Calibri"/>
            </a:endParaRPr>
          </a:p>
          <a:p>
            <a:pPr marL="12700" marR="902335">
              <a:lnSpc>
                <a:spcPts val="3490"/>
              </a:lnSpc>
              <a:spcBef>
                <a:spcPts val="10"/>
              </a:spcBef>
              <a:buChar char="•"/>
              <a:tabLst>
                <a:tab pos="250825" algn="l"/>
              </a:tabLst>
            </a:pPr>
            <a:r>
              <a:rPr sz="2600" i="1" dirty="0">
                <a:latin typeface="Calibri"/>
                <a:cs typeface="Calibri"/>
              </a:rPr>
              <a:t>формирование действенных </a:t>
            </a:r>
            <a:r>
              <a:rPr sz="2600" i="1" spc="-10" dirty="0">
                <a:latin typeface="Calibri"/>
                <a:cs typeface="Calibri"/>
              </a:rPr>
              <a:t>механизмов </a:t>
            </a:r>
            <a:r>
              <a:rPr sz="2600" i="1" dirty="0">
                <a:latin typeface="Calibri"/>
                <a:cs typeface="Calibri"/>
              </a:rPr>
              <a:t>и разработку эффективных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методов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разрушения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молодежного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экстремистского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поля;</a:t>
            </a:r>
            <a:endParaRPr sz="2600" dirty="0">
              <a:latin typeface="Calibri"/>
              <a:cs typeface="Calibri"/>
            </a:endParaRPr>
          </a:p>
          <a:p>
            <a:pPr marL="12700" marR="575310">
              <a:lnSpc>
                <a:spcPts val="3490"/>
              </a:lnSpc>
              <a:spcBef>
                <a:spcPts val="15"/>
              </a:spcBef>
              <a:buChar char="•"/>
              <a:tabLst>
                <a:tab pos="250825" algn="l"/>
              </a:tabLst>
            </a:pPr>
            <a:r>
              <a:rPr sz="2600" i="1" dirty="0">
                <a:latin typeface="Calibri"/>
                <a:cs typeface="Calibri"/>
              </a:rPr>
              <a:t>разработку системы средств эффективного воздействия </a:t>
            </a:r>
            <a:r>
              <a:rPr sz="2600" i="1" spc="-5" dirty="0">
                <a:latin typeface="Calibri"/>
                <a:cs typeface="Calibri"/>
              </a:rPr>
              <a:t>на процесс </a:t>
            </a:r>
            <a:r>
              <a:rPr sz="2600" i="1" dirty="0">
                <a:latin typeface="Calibri"/>
                <a:cs typeface="Calibri"/>
              </a:rPr>
              <a:t> социализации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личности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обучающегося,</a:t>
            </a:r>
            <a:r>
              <a:rPr sz="2600" i="1" dirty="0">
                <a:latin typeface="Calibri"/>
                <a:cs typeface="Calibri"/>
              </a:rPr>
              <a:t> включения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его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социокультурное</a:t>
            </a:r>
            <a:endParaRPr sz="2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600" i="1" dirty="0">
                <a:latin typeface="Calibri"/>
                <a:cs typeface="Calibri"/>
              </a:rPr>
              <a:t>пространство;</a:t>
            </a:r>
            <a:endParaRPr sz="2600" dirty="0">
              <a:latin typeface="Calibri"/>
              <a:cs typeface="Calibri"/>
            </a:endParaRPr>
          </a:p>
          <a:p>
            <a:pPr marL="12700" marR="5080" algn="just">
              <a:lnSpc>
                <a:spcPct val="80000"/>
              </a:lnSpc>
              <a:spcBef>
                <a:spcPts val="1010"/>
              </a:spcBef>
              <a:buChar char="•"/>
              <a:tabLst>
                <a:tab pos="689610" algn="l"/>
              </a:tabLst>
            </a:pPr>
            <a:r>
              <a:rPr sz="2600" i="1" dirty="0">
                <a:latin typeface="Calibri"/>
                <a:cs typeface="Calibri"/>
              </a:rPr>
              <a:t>совершенствование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системы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методов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психокорекционной 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деятельности,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нацеленной</a:t>
            </a:r>
            <a:r>
              <a:rPr sz="2600" i="1" spc="-5" dirty="0">
                <a:latin typeface="Calibri"/>
                <a:cs typeface="Calibri"/>
              </a:rPr>
              <a:t> на</a:t>
            </a:r>
            <a:r>
              <a:rPr sz="2600" i="1" dirty="0">
                <a:latin typeface="Calibri"/>
                <a:cs typeface="Calibri"/>
              </a:rPr>
              <a:t> профилактику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насилия,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агрессивного </a:t>
            </a:r>
            <a:r>
              <a:rPr sz="2600" i="1" dirty="0">
                <a:latin typeface="Calibri"/>
                <a:cs typeface="Calibri"/>
              </a:rPr>
              <a:t> поведения,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развитие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умений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и </a:t>
            </a:r>
            <a:r>
              <a:rPr sz="2600" i="1" spc="-5" dirty="0">
                <a:latin typeface="Calibri"/>
                <a:cs typeface="Calibri"/>
              </a:rPr>
              <a:t>навыков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взаимодействия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в</a:t>
            </a:r>
            <a:r>
              <a:rPr sz="2600" i="1" spc="-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социуме.</a:t>
            </a:r>
            <a:endParaRPr sz="26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6717" y="278637"/>
            <a:ext cx="8338820" cy="8356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19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Общие </a:t>
            </a:r>
            <a:r>
              <a:rPr spc="-15" dirty="0">
                <a:solidFill>
                  <a:schemeClr val="tx1"/>
                </a:solidFill>
              </a:rPr>
              <a:t>маркеры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вовлечения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обучающихся</a:t>
            </a:r>
          </a:p>
          <a:p>
            <a:pPr algn="ctr">
              <a:lnSpc>
                <a:spcPts val="3190"/>
              </a:lnSpc>
            </a:pP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2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сообщества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-1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сети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Интернет: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9687" y="1289349"/>
            <a:ext cx="11734800" cy="4081779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i="1" spc="-15" dirty="0">
                <a:latin typeface="Calibri"/>
                <a:cs typeface="Calibri"/>
              </a:rPr>
              <a:t>Резкое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изменение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данных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личного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профиля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социальных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сетях</a:t>
            </a:r>
            <a:endParaRPr sz="2400">
              <a:latin typeface="Calibri"/>
              <a:cs typeface="Calibri"/>
            </a:endParaRPr>
          </a:p>
          <a:p>
            <a:pPr marL="12700" marR="298450">
              <a:lnSpc>
                <a:spcPts val="2590"/>
              </a:lnSpc>
              <a:spcBef>
                <a:spcPts val="1050"/>
              </a:spcBef>
            </a:pPr>
            <a:r>
              <a:rPr sz="2400" i="1" spc="-5" dirty="0">
                <a:latin typeface="Calibri"/>
                <a:cs typeface="Calibri"/>
              </a:rPr>
              <a:t>Подписка </a:t>
            </a:r>
            <a:r>
              <a:rPr sz="2400" i="1" dirty="0">
                <a:latin typeface="Calibri"/>
                <a:cs typeface="Calibri"/>
              </a:rPr>
              <a:t>на </a:t>
            </a:r>
            <a:r>
              <a:rPr sz="2400" i="1" spc="-10" dirty="0">
                <a:latin typeface="Calibri"/>
                <a:cs typeface="Calibri"/>
              </a:rPr>
              <a:t>группы</a:t>
            </a:r>
            <a:r>
              <a:rPr sz="2400" i="1" dirty="0">
                <a:latin typeface="Calibri"/>
                <a:cs typeface="Calibri"/>
              </a:rPr>
              <a:t> и </a:t>
            </a:r>
            <a:r>
              <a:rPr sz="2400" i="1" spc="-5" dirty="0">
                <a:latin typeface="Calibri"/>
                <a:cs typeface="Calibri"/>
              </a:rPr>
              <a:t>сообщества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социальных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сетях,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посвященные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деструктивной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идеологии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 движению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600"/>
              </a:lnSpc>
              <a:spcBef>
                <a:spcPts val="990"/>
              </a:spcBef>
            </a:pPr>
            <a:r>
              <a:rPr sz="2400" i="1" spc="-15" dirty="0">
                <a:latin typeface="Calibri"/>
                <a:cs typeface="Calibri"/>
              </a:rPr>
              <a:t>Публикация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репостинг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материалов,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отражающих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содержание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идей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деструктивного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сообщества</a:t>
            </a:r>
            <a:endParaRPr sz="2400">
              <a:latin typeface="Calibri"/>
              <a:cs typeface="Calibri"/>
            </a:endParaRPr>
          </a:p>
          <a:p>
            <a:pPr marL="12700" marR="1802764">
              <a:lnSpc>
                <a:spcPts val="2590"/>
              </a:lnSpc>
              <a:spcBef>
                <a:spcPts val="990"/>
              </a:spcBef>
            </a:pPr>
            <a:r>
              <a:rPr sz="2400" i="1" spc="-15" dirty="0">
                <a:latin typeface="Calibri"/>
                <a:cs typeface="Calibri"/>
              </a:rPr>
              <a:t>Публикация </a:t>
            </a:r>
            <a:r>
              <a:rPr sz="2400" i="1" spc="-5" dirty="0">
                <a:latin typeface="Calibri"/>
                <a:cs typeface="Calibri"/>
              </a:rPr>
              <a:t>статусов,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выражающих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агрессию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или содержащих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отсылку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к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деструктивному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движению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690"/>
              </a:spcBef>
            </a:pPr>
            <a:r>
              <a:rPr sz="2400" i="1" spc="-5" dirty="0">
                <a:latin typeface="Calibri"/>
                <a:cs typeface="Calibri"/>
              </a:rPr>
              <a:t>Новые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друзья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социальных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сетях,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разделяющие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интерес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ребенка </a:t>
            </a:r>
            <a:r>
              <a:rPr sz="2400" i="1" dirty="0">
                <a:latin typeface="Calibri"/>
                <a:cs typeface="Calibri"/>
              </a:rPr>
              <a:t>к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деструктивной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i="1" spc="-10" dirty="0">
                <a:latin typeface="Calibri"/>
                <a:cs typeface="Calibri"/>
              </a:rPr>
              <a:t>идеологии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i="1" spc="-5" dirty="0">
                <a:latin typeface="Calibri"/>
                <a:cs typeface="Calibri"/>
              </a:rPr>
              <a:t>Ограничение доступа</a:t>
            </a:r>
            <a:r>
              <a:rPr sz="2400" i="1" dirty="0">
                <a:latin typeface="Calibri"/>
                <a:cs typeface="Calibri"/>
              </a:rPr>
              <a:t> к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Интернет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-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аккаунту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67790" y="579500"/>
            <a:ext cx="9859010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922145" marR="5080" indent="-1910080">
              <a:lnSpc>
                <a:spcPts val="3020"/>
              </a:lnSpc>
              <a:spcBef>
                <a:spcPts val="480"/>
              </a:spcBef>
              <a:tabLst>
                <a:tab pos="6052820" algn="l"/>
              </a:tabLst>
            </a:pPr>
            <a:r>
              <a:rPr spc="-10" dirty="0">
                <a:solidFill>
                  <a:schemeClr val="tx1"/>
                </a:solidFill>
              </a:rPr>
              <a:t>Программа</a:t>
            </a:r>
            <a:r>
              <a:rPr spc="5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негативного</a:t>
            </a:r>
            <a:r>
              <a:rPr spc="6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влияния	деструктивных </a:t>
            </a:r>
            <a:r>
              <a:rPr spc="-20" dirty="0">
                <a:solidFill>
                  <a:schemeClr val="tx1"/>
                </a:solidFill>
              </a:rPr>
              <a:t>групп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на</a:t>
            </a:r>
            <a:r>
              <a:rPr spc="-2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личность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подростка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включает: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1559478"/>
            <a:ext cx="10259060" cy="375285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819"/>
              </a:spcBef>
              <a:buFont typeface="Calibri"/>
              <a:buChar char="-"/>
              <a:tabLst>
                <a:tab pos="469900" algn="l"/>
                <a:tab pos="470534" algn="l"/>
              </a:tabLst>
            </a:pPr>
            <a:r>
              <a:rPr sz="2400" i="1" spc="-5" dirty="0">
                <a:latin typeface="Calibri"/>
                <a:cs typeface="Calibri"/>
              </a:rPr>
              <a:t>обучение </a:t>
            </a:r>
            <a:r>
              <a:rPr sz="2400" i="1" dirty="0">
                <a:latin typeface="Calibri"/>
                <a:cs typeface="Calibri"/>
              </a:rPr>
              <a:t>средствам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самопрезентации,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самопознание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самовыражение.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20"/>
              </a:spcBef>
              <a:buFont typeface="Calibri"/>
              <a:buChar char="-"/>
              <a:tabLst>
                <a:tab pos="469900" algn="l"/>
                <a:tab pos="470534" algn="l"/>
              </a:tabLst>
            </a:pPr>
            <a:r>
              <a:rPr sz="2400" i="1" spc="-5" dirty="0">
                <a:latin typeface="Calibri"/>
                <a:cs typeface="Calibri"/>
              </a:rPr>
              <a:t>обучение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способам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адекватного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выражения </a:t>
            </a:r>
            <a:r>
              <a:rPr sz="2400" i="1" dirty="0">
                <a:latin typeface="Calibri"/>
                <a:cs typeface="Calibri"/>
              </a:rPr>
              <a:t>эмоций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 чувств.</a:t>
            </a:r>
            <a:endParaRPr sz="2400">
              <a:latin typeface="Calibri"/>
              <a:cs typeface="Calibri"/>
            </a:endParaRPr>
          </a:p>
          <a:p>
            <a:pPr marL="469900" marR="522605" indent="-457834">
              <a:lnSpc>
                <a:spcPts val="2590"/>
              </a:lnSpc>
              <a:spcBef>
                <a:spcPts val="1035"/>
              </a:spcBef>
              <a:buClr>
                <a:srgbClr val="2B4B8B"/>
              </a:buClr>
              <a:buFont typeface="Calibri"/>
              <a:buChar char="-"/>
              <a:tabLst>
                <a:tab pos="536575" algn="l"/>
                <a:tab pos="537210" algn="l"/>
              </a:tabLst>
            </a:pPr>
            <a:r>
              <a:rPr dirty="0"/>
              <a:t>	</a:t>
            </a:r>
            <a:r>
              <a:rPr sz="2400" i="1" spc="-5" dirty="0">
                <a:latin typeface="Calibri"/>
                <a:cs typeface="Calibri"/>
              </a:rPr>
              <a:t>формирование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устойчивой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позитивной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самооценки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уверенности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себе.</a:t>
            </a:r>
            <a:endParaRPr sz="2400">
              <a:latin typeface="Calibri"/>
              <a:cs typeface="Calibri"/>
            </a:endParaRPr>
          </a:p>
          <a:p>
            <a:pPr marL="469900" marR="680720" indent="-457834">
              <a:lnSpc>
                <a:spcPts val="2590"/>
              </a:lnSpc>
              <a:spcBef>
                <a:spcPts val="1005"/>
              </a:spcBef>
              <a:buFont typeface="Calibri"/>
              <a:buChar char="-"/>
              <a:tabLst>
                <a:tab pos="469900" algn="l"/>
                <a:tab pos="470534" algn="l"/>
              </a:tabLst>
            </a:pPr>
            <a:r>
              <a:rPr sz="2400" i="1" spc="-5" dirty="0">
                <a:latin typeface="Calibri"/>
                <a:cs typeface="Calibri"/>
              </a:rPr>
              <a:t>развитие </a:t>
            </a:r>
            <a:r>
              <a:rPr sz="2400" i="1" spc="-10" dirty="0">
                <a:latin typeface="Calibri"/>
                <a:cs typeface="Calibri"/>
              </a:rPr>
              <a:t>коммуникативных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навыков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формирование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навыков </a:t>
            </a:r>
            <a:r>
              <a:rPr sz="2400" i="1" spc="-5" dirty="0">
                <a:latin typeface="Calibri"/>
                <a:cs typeface="Calibri"/>
              </a:rPr>
              <a:t> ответственного </a:t>
            </a:r>
            <a:r>
              <a:rPr sz="2400" i="1" dirty="0">
                <a:latin typeface="Calibri"/>
                <a:cs typeface="Calibri"/>
              </a:rPr>
              <a:t>поведения и </a:t>
            </a:r>
            <a:r>
              <a:rPr sz="2400" i="1" spc="-5" dirty="0">
                <a:latin typeface="Calibri"/>
                <a:cs typeface="Calibri"/>
              </a:rPr>
              <a:t>умения </a:t>
            </a:r>
            <a:r>
              <a:rPr sz="2400" i="1" dirty="0">
                <a:latin typeface="Calibri"/>
                <a:cs typeface="Calibri"/>
              </a:rPr>
              <a:t>прогнозировать последствия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своих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поступков.</a:t>
            </a:r>
            <a:endParaRPr sz="2400">
              <a:latin typeface="Calibri"/>
              <a:cs typeface="Calibri"/>
            </a:endParaRPr>
          </a:p>
          <a:p>
            <a:pPr marL="537210" indent="-524510">
              <a:lnSpc>
                <a:spcPct val="100000"/>
              </a:lnSpc>
              <a:spcBef>
                <a:spcPts val="685"/>
              </a:spcBef>
              <a:buFont typeface="Calibri"/>
              <a:buChar char="-"/>
              <a:tabLst>
                <a:tab pos="536575" algn="l"/>
                <a:tab pos="537210" algn="l"/>
              </a:tabLst>
            </a:pPr>
            <a:r>
              <a:rPr sz="2400" i="1" spc="-5" dirty="0">
                <a:latin typeface="Calibri"/>
                <a:cs typeface="Calibri"/>
              </a:rPr>
              <a:t>работу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5" dirty="0">
                <a:latin typeface="Calibri"/>
                <a:cs typeface="Calibri"/>
              </a:rPr>
              <a:t>семейными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отношениями.</a:t>
            </a:r>
            <a:endParaRPr sz="2400">
              <a:latin typeface="Calibri"/>
              <a:cs typeface="Calibri"/>
            </a:endParaRPr>
          </a:p>
          <a:p>
            <a:pPr marL="469900" indent="-457834">
              <a:lnSpc>
                <a:spcPct val="100000"/>
              </a:lnSpc>
              <a:spcBef>
                <a:spcPts val="710"/>
              </a:spcBef>
              <a:buFont typeface="Calibri"/>
              <a:buChar char="-"/>
              <a:tabLst>
                <a:tab pos="469900" algn="l"/>
                <a:tab pos="470534" algn="l"/>
              </a:tabLst>
            </a:pPr>
            <a:r>
              <a:rPr sz="2400" i="1" spc="-5" dirty="0">
                <a:latin typeface="Calibri"/>
                <a:cs typeface="Calibri"/>
              </a:rPr>
              <a:t>развитие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способности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противостоять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негативному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влиянию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48964" y="2458923"/>
            <a:ext cx="597217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40" dirty="0">
                <a:solidFill>
                  <a:schemeClr val="tx1"/>
                </a:solidFill>
                <a:latin typeface="Calibri Light"/>
                <a:cs typeface="Calibri Light"/>
              </a:rPr>
              <a:t>СПАСИБО</a:t>
            </a:r>
            <a:r>
              <a:rPr sz="4400" b="0" spc="-135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400" b="0" spc="-15" dirty="0">
                <a:solidFill>
                  <a:schemeClr val="tx1"/>
                </a:solidFill>
                <a:latin typeface="Calibri Light"/>
                <a:cs typeface="Calibri Light"/>
              </a:rPr>
              <a:t>ЗА</a:t>
            </a:r>
            <a:r>
              <a:rPr sz="4400" b="0" spc="-100" dirty="0">
                <a:solidFill>
                  <a:schemeClr val="tx1"/>
                </a:solidFill>
                <a:latin typeface="Calibri Light"/>
                <a:cs typeface="Calibri Light"/>
              </a:rPr>
              <a:t> </a:t>
            </a:r>
            <a:r>
              <a:rPr sz="4400" b="0" spc="-45" dirty="0">
                <a:solidFill>
                  <a:schemeClr val="tx1"/>
                </a:solidFill>
                <a:latin typeface="Calibri Light"/>
                <a:cs typeface="Calibri Light"/>
              </a:rPr>
              <a:t>ВНИМАНИЕ!</a:t>
            </a:r>
            <a:endParaRPr sz="4400">
              <a:solidFill>
                <a:schemeClr val="tx1"/>
              </a:solidFill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878" y="579500"/>
            <a:ext cx="9979660" cy="8255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665" marR="5080" indent="-228600">
              <a:lnSpc>
                <a:spcPts val="2940"/>
              </a:lnSpc>
              <a:spcBef>
                <a:spcPts val="540"/>
              </a:spcBef>
            </a:pPr>
            <a:r>
              <a:rPr spc="-5" dirty="0">
                <a:solidFill>
                  <a:schemeClr val="tx1"/>
                </a:solidFill>
              </a:rPr>
              <a:t>Основные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факторы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риска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возникновения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асоциальных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подростковых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деструктивной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направленности</a:t>
            </a:r>
            <a:r>
              <a:rPr b="0" spc="-15" dirty="0">
                <a:solidFill>
                  <a:schemeClr val="tx1"/>
                </a:solidFill>
                <a:latin typeface="Calibri Light"/>
                <a:cs typeface="Calibri Light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69824" y="1424350"/>
            <a:ext cx="11559540" cy="5196205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19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dirty="0">
                <a:latin typeface="Calibri"/>
                <a:cs typeface="Calibri"/>
              </a:rPr>
              <a:t>деформация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семейных</a:t>
            </a:r>
            <a:r>
              <a:rPr sz="2400" i="1" spc="-5" dirty="0">
                <a:latin typeface="Calibri"/>
                <a:cs typeface="Calibri"/>
              </a:rPr>
              <a:t> отношений;</a:t>
            </a:r>
            <a:endParaRPr sz="2400">
              <a:latin typeface="Calibri"/>
              <a:cs typeface="Calibri"/>
            </a:endParaRPr>
          </a:p>
          <a:p>
            <a:pPr marL="12700" marR="711200">
              <a:lnSpc>
                <a:spcPct val="124600"/>
              </a:lnSpc>
              <a:spcBef>
                <a:spcPts val="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dirty="0">
                <a:latin typeface="Calibri"/>
                <a:cs typeface="Calibri"/>
              </a:rPr>
              <a:t>недостатки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учебно-воспитательной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работе образовательных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учреждений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организаций;</a:t>
            </a:r>
            <a:endParaRPr sz="2400">
              <a:latin typeface="Calibri"/>
              <a:cs typeface="Calibri"/>
            </a:endParaRPr>
          </a:p>
          <a:p>
            <a:pPr marL="354965" marR="1443355" indent="-342900">
              <a:lnSpc>
                <a:spcPts val="2590"/>
              </a:lnSpc>
              <a:spcBef>
                <a:spcPts val="103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нарушение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конструктивного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взаимодействия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подростков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молодёжи</a:t>
            </a:r>
            <a:r>
              <a:rPr sz="2400" i="1" spc="4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социальной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средой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и,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связи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</a:t>
            </a:r>
            <a:r>
              <a:rPr sz="2400" i="1" spc="-5" dirty="0">
                <a:latin typeface="Calibri"/>
                <a:cs typeface="Calibri"/>
              </a:rPr>
              <a:t> этим, </a:t>
            </a:r>
            <a:r>
              <a:rPr sz="2400" i="1" spc="-10" dirty="0">
                <a:latin typeface="Calibri"/>
                <a:cs typeface="Calibri"/>
              </a:rPr>
              <a:t>появление</a:t>
            </a:r>
            <a:r>
              <a:rPr sz="2400" i="1" dirty="0">
                <a:latin typeface="Calibri"/>
                <a:cs typeface="Calibri"/>
              </a:rPr>
              <a:t> первичных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форм;</a:t>
            </a:r>
            <a:endParaRPr sz="2400">
              <a:latin typeface="Calibri"/>
              <a:cs typeface="Calibri"/>
            </a:endParaRPr>
          </a:p>
          <a:p>
            <a:pPr marL="354965" marR="1431925" indent="-342900">
              <a:lnSpc>
                <a:spcPts val="2590"/>
              </a:lnSpc>
              <a:spcBef>
                <a:spcPts val="101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дезадаптации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девиации,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отсутствие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у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несовершеннолетних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твёрдых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нравственных </a:t>
            </a:r>
            <a:r>
              <a:rPr sz="2400" i="1" dirty="0">
                <a:latin typeface="Calibri"/>
                <a:cs typeface="Calibri"/>
              </a:rPr>
              <a:t>взглядов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убеждений;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67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dirty="0">
                <a:latin typeface="Calibri"/>
                <a:cs typeface="Calibri"/>
              </a:rPr>
              <a:t>перенос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общественно-организаторской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коммуникативной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активности</a:t>
            </a:r>
            <a:endParaRPr sz="2400">
              <a:latin typeface="Calibri"/>
              <a:cs typeface="Calibri"/>
            </a:endParaRPr>
          </a:p>
          <a:p>
            <a:pPr marL="354965" marR="5080">
              <a:lnSpc>
                <a:spcPts val="2590"/>
              </a:lnSpc>
              <a:spcBef>
                <a:spcPts val="180"/>
              </a:spcBef>
            </a:pPr>
            <a:r>
              <a:rPr sz="2400" i="1" spc="-5" dirty="0">
                <a:latin typeface="Calibri"/>
                <a:cs typeface="Calibri"/>
              </a:rPr>
              <a:t>подростков </a:t>
            </a:r>
            <a:r>
              <a:rPr sz="2400" i="1" dirty="0">
                <a:latin typeface="Calibri"/>
                <a:cs typeface="Calibri"/>
              </a:rPr>
              <a:t>в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сферу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свободного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общения,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которое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носит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поисковый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характер,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что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увеличивает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неформальный,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стихийно </a:t>
            </a:r>
            <a:r>
              <a:rPr sz="2400" i="1" spc="-5" dirty="0">
                <a:latin typeface="Calibri"/>
                <a:cs typeface="Calibri"/>
              </a:rPr>
              <a:t>возникающий,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неорганизованный 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асоциальный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характер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деятельности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отношений;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ts val="2735"/>
              </a:lnSpc>
              <a:spcBef>
                <a:spcPts val="68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постепенное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отчуждение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несовершеннолетних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первичных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социально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полезных</a:t>
            </a:r>
            <a:endParaRPr sz="2400">
              <a:latin typeface="Calibri"/>
              <a:cs typeface="Calibri"/>
            </a:endParaRPr>
          </a:p>
          <a:p>
            <a:pPr marL="354965">
              <a:lnSpc>
                <a:spcPts val="2735"/>
              </a:lnSpc>
            </a:pPr>
            <a:r>
              <a:rPr sz="2400" i="1" spc="-10" dirty="0">
                <a:latin typeface="Calibri"/>
                <a:cs typeface="Calibri"/>
              </a:rPr>
              <a:t>групп </a:t>
            </a:r>
            <a:r>
              <a:rPr sz="2400" i="1" spc="-5" dirty="0">
                <a:latin typeface="Calibri"/>
                <a:cs typeface="Calibri"/>
              </a:rPr>
              <a:t>(семьи,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класса, студенческой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группы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др.).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9878" y="579500"/>
            <a:ext cx="9979660" cy="82550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240665" marR="5080" indent="-228600">
              <a:lnSpc>
                <a:spcPts val="2940"/>
              </a:lnSpc>
              <a:spcBef>
                <a:spcPts val="540"/>
              </a:spcBef>
            </a:pPr>
            <a:r>
              <a:rPr spc="-5" dirty="0">
                <a:solidFill>
                  <a:schemeClr val="tx1"/>
                </a:solidFill>
              </a:rPr>
              <a:t>Основные</a:t>
            </a:r>
            <a:r>
              <a:rPr spc="2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факторы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риска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возникновения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асоциальных </a:t>
            </a:r>
            <a:r>
              <a:rPr spc="-76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подростковых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деструктивной</a:t>
            </a:r>
            <a:r>
              <a:rPr spc="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направленности</a:t>
            </a:r>
            <a:r>
              <a:rPr b="0" spc="-15" dirty="0">
                <a:solidFill>
                  <a:schemeClr val="tx1"/>
                </a:solidFill>
                <a:latin typeface="Calibri Light"/>
                <a:cs typeface="Calibri Light"/>
              </a:rPr>
              <a:t>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64819" y="1604533"/>
            <a:ext cx="9352915" cy="367792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20"/>
              </a:spcBef>
            </a:pPr>
            <a:r>
              <a:rPr sz="2400" b="1" i="1" spc="-5" dirty="0">
                <a:latin typeface="Calibri"/>
                <a:cs typeface="Calibri"/>
              </a:rPr>
              <a:t>Личностные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особенности</a:t>
            </a:r>
            <a:r>
              <a:rPr sz="2400" b="1" i="1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несовершеннолетних</a:t>
            </a:r>
            <a:r>
              <a:rPr sz="2400" i="1" spc="-5" dirty="0">
                <a:latin typeface="Calibri"/>
                <a:cs typeface="Calibri"/>
              </a:rPr>
              <a:t>: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dirty="0">
                <a:latin typeface="Calibri"/>
                <a:cs typeface="Calibri"/>
              </a:rPr>
              <a:t>повышенная</a:t>
            </a:r>
            <a:r>
              <a:rPr sz="2400" i="1" spc="-5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внушаемость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трудности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формирования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жизненных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ориентиров</a:t>
            </a:r>
            <a:r>
              <a:rPr sz="2400" i="1" spc="3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 </a:t>
            </a:r>
            <a:r>
              <a:rPr sz="2400" i="1" spc="-5" dirty="0">
                <a:latin typeface="Calibri"/>
                <a:cs typeface="Calibri"/>
              </a:rPr>
              <a:t>ценностей;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переживание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собственной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неуспешности;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трудности самопонимания,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отсутствие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адекватной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самооценки;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0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отсутствие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позитивных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жизненных </a:t>
            </a:r>
            <a:r>
              <a:rPr sz="2400" i="1" spc="-10" dirty="0">
                <a:latin typeface="Calibri"/>
                <a:cs typeface="Calibri"/>
              </a:rPr>
              <a:t>целей;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10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отсутствие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умений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взаимодействовать</a:t>
            </a:r>
            <a:r>
              <a:rPr sz="2400" i="1" spc="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с </a:t>
            </a:r>
            <a:r>
              <a:rPr sz="2400" i="1" spc="-10" dirty="0">
                <a:latin typeface="Calibri"/>
                <a:cs typeface="Calibri"/>
              </a:rPr>
              <a:t>окружающими;</a:t>
            </a:r>
            <a:endParaRPr sz="2400">
              <a:latin typeface="Calibri"/>
              <a:cs typeface="Calibri"/>
            </a:endParaRPr>
          </a:p>
          <a:p>
            <a:pPr marL="355600" indent="-342900">
              <a:lnSpc>
                <a:spcPct val="100000"/>
              </a:lnSpc>
              <a:spcBef>
                <a:spcPts val="725"/>
              </a:spcBef>
              <a:buFont typeface="Wingdings"/>
              <a:buChar char=""/>
              <a:tabLst>
                <a:tab pos="355600" algn="l"/>
              </a:tabLst>
            </a:pPr>
            <a:r>
              <a:rPr sz="2400" i="1" spc="-5" dirty="0">
                <a:latin typeface="Calibri"/>
                <a:cs typeface="Calibri"/>
              </a:rPr>
              <a:t>неустойчивость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эмоциональной </a:t>
            </a:r>
            <a:r>
              <a:rPr sz="2400" i="1" spc="-5" dirty="0">
                <a:latin typeface="Calibri"/>
                <a:cs typeface="Calibri"/>
              </a:rPr>
              <a:t>сферы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30325" y="436244"/>
            <a:ext cx="10541635" cy="83566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454659" marR="5080" indent="-442595">
              <a:lnSpc>
                <a:spcPts val="3020"/>
              </a:lnSpc>
              <a:spcBef>
                <a:spcPts val="480"/>
              </a:spcBef>
            </a:pPr>
            <a:r>
              <a:rPr spc="-10" dirty="0">
                <a:solidFill>
                  <a:schemeClr val="tx1"/>
                </a:solidFill>
              </a:rPr>
              <a:t>Распространение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идеологии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деструктивизма</a:t>
            </a:r>
            <a:r>
              <a:rPr spc="4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и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25" dirty="0">
                <a:solidFill>
                  <a:schemeClr val="tx1"/>
                </a:solidFill>
              </a:rPr>
              <a:t>вовлечение </a:t>
            </a:r>
            <a:r>
              <a:rPr spc="-76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подростков</a:t>
            </a:r>
            <a:r>
              <a:rPr spc="35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группы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деструктивной</a:t>
            </a:r>
            <a:r>
              <a:rPr spc="40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направленности: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09929" y="1424350"/>
            <a:ext cx="10203815" cy="4537710"/>
          </a:xfrm>
          <a:prstGeom prst="rect">
            <a:avLst/>
          </a:prstGeom>
        </p:spPr>
        <p:txBody>
          <a:bodyPr vert="horz" wrap="square" lIns="0" tIns="10413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19"/>
              </a:spcBef>
            </a:pPr>
            <a:r>
              <a:rPr sz="2400" b="1" i="1" dirty="0">
                <a:latin typeface="Calibri"/>
                <a:cs typeface="Calibri"/>
              </a:rPr>
              <a:t>Интернет:</a:t>
            </a:r>
            <a:endParaRPr sz="2400">
              <a:latin typeface="Calibri"/>
              <a:cs typeface="Calibri"/>
            </a:endParaRPr>
          </a:p>
          <a:p>
            <a:pPr marL="244475" indent="-232410">
              <a:lnSpc>
                <a:spcPts val="2735"/>
              </a:lnSpc>
              <a:spcBef>
                <a:spcPts val="720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i="1" spc="-5" dirty="0">
                <a:latin typeface="Calibri"/>
                <a:cs typeface="Calibri"/>
              </a:rPr>
              <a:t>Социальные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сети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информационные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порталы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(«ВКонтакте»,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«Фейсбук»,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i="1" spc="-5" dirty="0">
                <a:latin typeface="Calibri"/>
                <a:cs typeface="Calibri"/>
              </a:rPr>
              <a:t>«Медуза»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т.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п.)</a:t>
            </a:r>
            <a:endParaRPr sz="2400">
              <a:latin typeface="Calibri"/>
              <a:cs typeface="Calibri"/>
            </a:endParaRPr>
          </a:p>
          <a:p>
            <a:pPr marL="12700" marR="407034">
              <a:lnSpc>
                <a:spcPts val="2600"/>
              </a:lnSpc>
              <a:spcBef>
                <a:spcPts val="1030"/>
              </a:spcBef>
              <a:buSzPct val="95833"/>
              <a:buAutoNum type="arabicPeriod" startAt="2"/>
              <a:tabLst>
                <a:tab pos="245110" algn="l"/>
              </a:tabLst>
            </a:pPr>
            <a:r>
              <a:rPr sz="2400" i="1" spc="-5" dirty="0">
                <a:latin typeface="Calibri"/>
                <a:cs typeface="Calibri"/>
              </a:rPr>
              <a:t>Интернет-сообщества,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тематические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форумы </a:t>
            </a:r>
            <a:r>
              <a:rPr sz="2400" i="1" dirty="0">
                <a:latin typeface="Calibri"/>
                <a:cs typeface="Calibri"/>
              </a:rPr>
              <a:t>(например,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«Привет </a:t>
            </a:r>
            <a:r>
              <a:rPr sz="2400" dirty="0">
                <a:latin typeface="Calibri"/>
                <a:cs typeface="Calibri"/>
              </a:rPr>
              <a:t>со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дна»,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«Группа</a:t>
            </a:r>
            <a:r>
              <a:rPr sz="2400" dirty="0">
                <a:latin typeface="Calibri"/>
                <a:cs typeface="Calibri"/>
              </a:rPr>
              <a:t> смерти»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и </a:t>
            </a:r>
            <a:r>
              <a:rPr sz="2400" spc="-5" dirty="0">
                <a:latin typeface="Calibri"/>
                <a:cs typeface="Calibri"/>
              </a:rPr>
              <a:t>др)</a:t>
            </a:r>
            <a:endParaRPr sz="2400">
              <a:latin typeface="Calibri"/>
              <a:cs typeface="Calibri"/>
            </a:endParaRPr>
          </a:p>
          <a:p>
            <a:pPr marL="244475" indent="-232410">
              <a:lnSpc>
                <a:spcPct val="100000"/>
              </a:lnSpc>
              <a:spcBef>
                <a:spcPts val="660"/>
              </a:spcBef>
              <a:buSzPct val="95833"/>
              <a:buAutoNum type="arabicPeriod" startAt="2"/>
              <a:tabLst>
                <a:tab pos="245110" algn="l"/>
              </a:tabLst>
            </a:pPr>
            <a:r>
              <a:rPr sz="2400" i="1" spc="-5" dirty="0">
                <a:latin typeface="Calibri"/>
                <a:cs typeface="Calibri"/>
              </a:rPr>
              <a:t>Интернет-игры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(например,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«Большая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игра.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Сломай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систему!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др).</a:t>
            </a:r>
            <a:endParaRPr sz="2400">
              <a:latin typeface="Calibri"/>
              <a:cs typeface="Calibri"/>
            </a:endParaRPr>
          </a:p>
          <a:p>
            <a:pPr marL="79375">
              <a:lnSpc>
                <a:spcPct val="100000"/>
              </a:lnSpc>
              <a:spcBef>
                <a:spcPts val="720"/>
              </a:spcBef>
            </a:pPr>
            <a:r>
              <a:rPr sz="2400" b="1" i="1" spc="-10" dirty="0">
                <a:latin typeface="Calibri"/>
                <a:cs typeface="Calibri"/>
              </a:rPr>
              <a:t>Флешмоб-технология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  <a:spcBef>
                <a:spcPts val="710"/>
              </a:spcBef>
            </a:pPr>
            <a:r>
              <a:rPr sz="2400" i="1" spc="-5" dirty="0">
                <a:latin typeface="Calibri"/>
                <a:cs typeface="Calibri"/>
              </a:rPr>
              <a:t>Организация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проведение </a:t>
            </a:r>
            <a:r>
              <a:rPr sz="2400" i="1" spc="-5" dirty="0">
                <a:latin typeface="Calibri"/>
                <a:cs typeface="Calibri"/>
              </a:rPr>
              <a:t>акций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 </a:t>
            </a:r>
            <a:r>
              <a:rPr sz="2400" i="1" spc="-10" dirty="0">
                <a:latin typeface="Calibri"/>
                <a:cs typeface="Calibri"/>
              </a:rPr>
              <a:t>флешмоб-технологии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практически </a:t>
            </a:r>
            <a:r>
              <a:rPr sz="2400" i="1" spc="-5" dirty="0">
                <a:latin typeface="Calibri"/>
                <a:cs typeface="Calibri"/>
              </a:rPr>
              <a:t>не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ts val="2735"/>
              </a:lnSpc>
            </a:pPr>
            <a:r>
              <a:rPr sz="2400" i="1" dirty="0">
                <a:latin typeface="Calibri"/>
                <a:cs typeface="Calibri"/>
              </a:rPr>
              <a:t>подпадают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под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действие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законодательства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РФ.</a:t>
            </a:r>
            <a:endParaRPr sz="2400">
              <a:latin typeface="Calibri"/>
              <a:cs typeface="Calibri"/>
            </a:endParaRPr>
          </a:p>
          <a:p>
            <a:pPr marL="12700" marR="5080">
              <a:lnSpc>
                <a:spcPts val="2590"/>
              </a:lnSpc>
              <a:spcBef>
                <a:spcPts val="1040"/>
              </a:spcBef>
            </a:pPr>
            <a:r>
              <a:rPr sz="2400" i="1" dirty="0">
                <a:latin typeface="Calibri"/>
                <a:cs typeface="Calibri"/>
              </a:rPr>
              <a:t>Высокий</a:t>
            </a:r>
            <a:r>
              <a:rPr sz="2400" i="1" spc="-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уровень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скрытности,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что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осложняет</a:t>
            </a:r>
            <a:r>
              <a:rPr sz="2400" i="1" spc="1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их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своевременное</a:t>
            </a:r>
            <a:r>
              <a:rPr sz="2400" i="1" spc="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выявление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предупреждение.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5397" y="294512"/>
            <a:ext cx="99910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5" dirty="0">
                <a:solidFill>
                  <a:schemeClr val="tx1"/>
                </a:solidFill>
              </a:rPr>
              <a:t>Основные</a:t>
            </a:r>
            <a:r>
              <a:rPr spc="15" dirty="0">
                <a:solidFill>
                  <a:schemeClr val="tx1"/>
                </a:solidFill>
              </a:rPr>
              <a:t> </a:t>
            </a:r>
            <a:r>
              <a:rPr spc="-15" dirty="0">
                <a:solidFill>
                  <a:schemeClr val="tx1"/>
                </a:solidFill>
              </a:rPr>
              <a:t>деструктивные</a:t>
            </a:r>
            <a:r>
              <a:rPr spc="6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течения</a:t>
            </a:r>
            <a:r>
              <a:rPr spc="6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в</a:t>
            </a:r>
            <a:r>
              <a:rPr spc="1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50" dirty="0">
                <a:solidFill>
                  <a:schemeClr val="tx1"/>
                </a:solidFill>
              </a:rPr>
              <a:t> </a:t>
            </a:r>
            <a:r>
              <a:rPr spc="-20" dirty="0">
                <a:solidFill>
                  <a:schemeClr val="tx1"/>
                </a:solidFill>
              </a:rPr>
              <a:t>сетях: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24713" y="659383"/>
            <a:ext cx="9425940" cy="6160770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299085" indent="-232410">
              <a:lnSpc>
                <a:spcPct val="100000"/>
              </a:lnSpc>
              <a:spcBef>
                <a:spcPts val="820"/>
              </a:spcBef>
              <a:buSzPct val="95833"/>
              <a:buAutoNum type="arabicPeriod"/>
              <a:tabLst>
                <a:tab pos="299720" algn="l"/>
              </a:tabLst>
            </a:pPr>
            <a:r>
              <a:rPr sz="2400" i="1" spc="-10" dirty="0">
                <a:latin typeface="Calibri"/>
                <a:cs typeface="Calibri"/>
              </a:rPr>
              <a:t>Кибербуллинг(травля), троллинг</a:t>
            </a:r>
            <a:endParaRPr sz="2400" dirty="0">
              <a:latin typeface="Calibri"/>
              <a:cs typeface="Calibri"/>
            </a:endParaRPr>
          </a:p>
          <a:p>
            <a:pPr marL="12700" marR="1158240">
              <a:lnSpc>
                <a:spcPct val="124700"/>
              </a:lnSpc>
              <a:spcBef>
                <a:spcPts val="5"/>
              </a:spcBef>
              <a:buSzPct val="95833"/>
              <a:buAutoNum type="arabicPeriod"/>
              <a:tabLst>
                <a:tab pos="245110" algn="l"/>
              </a:tabLst>
            </a:pPr>
            <a:r>
              <a:rPr sz="2400" i="1" spc="-10" dirty="0">
                <a:latin typeface="Calibri"/>
                <a:cs typeface="Calibri"/>
              </a:rPr>
              <a:t>Экстремизм, </a:t>
            </a:r>
            <a:r>
              <a:rPr sz="2400" i="1" spc="-5" dirty="0">
                <a:latin typeface="Calibri"/>
                <a:cs typeface="Calibri"/>
              </a:rPr>
              <a:t>политизированные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деструктивные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движения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3.Наркомания,</a:t>
            </a:r>
            <a:r>
              <a:rPr sz="2400" i="1" spc="-5" dirty="0">
                <a:latin typeface="Calibri"/>
                <a:cs typeface="Calibri"/>
              </a:rPr>
              <a:t> педофилия, извращения</a:t>
            </a:r>
            <a:endParaRPr sz="2400" dirty="0">
              <a:latin typeface="Calibri"/>
              <a:cs typeface="Calibri"/>
            </a:endParaRPr>
          </a:p>
          <a:p>
            <a:pPr marL="244475" indent="-232410">
              <a:lnSpc>
                <a:spcPct val="100000"/>
              </a:lnSpc>
              <a:spcBef>
                <a:spcPts val="710"/>
              </a:spcBef>
              <a:buSzPct val="95833"/>
              <a:buAutoNum type="arabicPeriod" startAt="4"/>
              <a:tabLst>
                <a:tab pos="245110" algn="l"/>
              </a:tabLst>
            </a:pPr>
            <a:r>
              <a:rPr sz="2400" i="1" spc="-5" dirty="0">
                <a:latin typeface="Calibri"/>
                <a:cs typeface="Calibri"/>
              </a:rPr>
              <a:t>Опасные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игры</a:t>
            </a:r>
            <a:r>
              <a:rPr sz="2400" i="1" spc="-20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и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«Челленжди»</a:t>
            </a:r>
            <a:endParaRPr sz="2400" dirty="0">
              <a:latin typeface="Calibri"/>
              <a:cs typeface="Calibri"/>
            </a:endParaRPr>
          </a:p>
          <a:p>
            <a:pPr marL="12700" marR="1059180">
              <a:lnSpc>
                <a:spcPct val="124700"/>
              </a:lnSpc>
              <a:spcBef>
                <a:spcPts val="10"/>
              </a:spcBef>
              <a:buSzPct val="95833"/>
              <a:buAutoNum type="arabicPeriod" startAt="4"/>
              <a:tabLst>
                <a:tab pos="245110" algn="l"/>
              </a:tabLst>
            </a:pPr>
            <a:r>
              <a:rPr sz="2400" i="1" spc="-5" dirty="0">
                <a:latin typeface="Calibri"/>
                <a:cs typeface="Calibri"/>
              </a:rPr>
              <a:t>Опасные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субкультуры</a:t>
            </a:r>
            <a:r>
              <a:rPr sz="2400" i="1" spc="3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(Скулшутеры,</a:t>
            </a:r>
            <a:r>
              <a:rPr sz="2400" i="1" spc="5" dirty="0">
                <a:latin typeface="Calibri"/>
                <a:cs typeface="Calibri"/>
              </a:rPr>
              <a:t> </a:t>
            </a:r>
            <a:r>
              <a:rPr sz="2400" i="1" spc="-30" dirty="0">
                <a:latin typeface="Calibri"/>
                <a:cs typeface="Calibri"/>
              </a:rPr>
              <a:t>А.У.Е,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ультрадвижение) </a:t>
            </a:r>
            <a:r>
              <a:rPr sz="2400" i="1" spc="-5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6.Магнипулирование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сознанием, </a:t>
            </a:r>
            <a:r>
              <a:rPr sz="2400" i="1" spc="-10" dirty="0">
                <a:latin typeface="Calibri"/>
                <a:cs typeface="Calibri"/>
              </a:rPr>
              <a:t>шок-контент</a:t>
            </a:r>
            <a:endParaRPr sz="24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5"/>
              </a:spcBef>
            </a:pPr>
            <a:r>
              <a:rPr sz="2400" b="1" i="1" spc="-10" dirty="0">
                <a:latin typeface="Calibri"/>
                <a:cs typeface="Calibri"/>
              </a:rPr>
              <a:t>Идеология деструктивных</a:t>
            </a:r>
            <a:r>
              <a:rPr sz="2400" b="1" i="1" spc="-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движений: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2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Быть</a:t>
            </a:r>
            <a:r>
              <a:rPr sz="2400" i="1" spc="-3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убийцей/преступником</a:t>
            </a:r>
            <a:r>
              <a:rPr sz="2400" i="1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–круто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i="1" dirty="0">
                <a:latin typeface="Calibri"/>
                <a:cs typeface="Calibri"/>
              </a:rPr>
              <a:t>Причинять</a:t>
            </a:r>
            <a:r>
              <a:rPr sz="2400" i="1" spc="-10" dirty="0">
                <a:latin typeface="Calibri"/>
                <a:cs typeface="Calibri"/>
              </a:rPr>
              <a:t> другим</a:t>
            </a:r>
            <a:r>
              <a:rPr sz="2400" i="1" spc="-5" dirty="0">
                <a:latin typeface="Calibri"/>
                <a:cs typeface="Calibri"/>
              </a:rPr>
              <a:t> страдания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dirty="0">
                <a:latin typeface="Calibri"/>
                <a:cs typeface="Calibri"/>
              </a:rPr>
              <a:t>–приятно и</a:t>
            </a:r>
            <a:r>
              <a:rPr sz="2400" i="1" spc="-15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весело</a:t>
            </a:r>
            <a:endParaRPr sz="2400" dirty="0">
              <a:latin typeface="Calibri"/>
              <a:cs typeface="Calibri"/>
            </a:endParaRPr>
          </a:p>
          <a:p>
            <a:pPr marL="469900" indent="-457200">
              <a:lnSpc>
                <a:spcPct val="100000"/>
              </a:lnSpc>
              <a:spcBef>
                <a:spcPts val="710"/>
              </a:spcBef>
              <a:buAutoNum type="arabicPeriod"/>
              <a:tabLst>
                <a:tab pos="469265" algn="l"/>
                <a:tab pos="469900" algn="l"/>
                <a:tab pos="3360420" algn="l"/>
              </a:tabLst>
            </a:pPr>
            <a:r>
              <a:rPr sz="2400" i="1" spc="-10" dirty="0">
                <a:latin typeface="Calibri"/>
                <a:cs typeface="Calibri"/>
              </a:rPr>
              <a:t>Деструктив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10" dirty="0">
                <a:latin typeface="Calibri"/>
                <a:cs typeface="Calibri"/>
              </a:rPr>
              <a:t>делает	</a:t>
            </a:r>
            <a:r>
              <a:rPr sz="2400" i="1" spc="-5" dirty="0">
                <a:latin typeface="Calibri"/>
                <a:cs typeface="Calibri"/>
              </a:rPr>
              <a:t>твою</a:t>
            </a:r>
            <a:r>
              <a:rPr sz="2400" i="1" spc="-25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жизнь</a:t>
            </a:r>
            <a:r>
              <a:rPr sz="2400" i="1" spc="-3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ярче</a:t>
            </a:r>
            <a:endParaRPr sz="2400" dirty="0">
              <a:latin typeface="Calibri"/>
              <a:cs typeface="Calibri"/>
            </a:endParaRPr>
          </a:p>
          <a:p>
            <a:pPr marL="469900" marR="429259" indent="-457200">
              <a:lnSpc>
                <a:spcPts val="2590"/>
              </a:lnSpc>
              <a:spcBef>
                <a:spcPts val="1050"/>
              </a:spcBef>
              <a:buAutoNum type="arabicPeriod"/>
              <a:tabLst>
                <a:tab pos="469265" algn="l"/>
                <a:tab pos="469900" algn="l"/>
              </a:tabLst>
            </a:pPr>
            <a:r>
              <a:rPr sz="2400" i="1" spc="-5" dirty="0">
                <a:latin typeface="Calibri"/>
                <a:cs typeface="Calibri"/>
              </a:rPr>
              <a:t>Обесценивание</a:t>
            </a:r>
            <a:r>
              <a:rPr sz="2400" i="1" spc="-10" dirty="0">
                <a:latin typeface="Calibri"/>
                <a:cs typeface="Calibri"/>
              </a:rPr>
              <a:t> чужой</a:t>
            </a:r>
            <a:r>
              <a:rPr sz="2400" i="1" dirty="0">
                <a:latin typeface="Calibri"/>
                <a:cs typeface="Calibri"/>
              </a:rPr>
              <a:t> и</a:t>
            </a:r>
            <a:r>
              <a:rPr sz="2400" i="1" spc="-5" dirty="0">
                <a:latin typeface="Calibri"/>
                <a:cs typeface="Calibri"/>
              </a:rPr>
              <a:t> собственной</a:t>
            </a:r>
            <a:r>
              <a:rPr sz="2400" i="1" spc="10" dirty="0">
                <a:latin typeface="Calibri"/>
                <a:cs typeface="Calibri"/>
              </a:rPr>
              <a:t> </a:t>
            </a:r>
            <a:r>
              <a:rPr sz="2400" i="1" spc="-5" dirty="0">
                <a:latin typeface="Calibri"/>
                <a:cs typeface="Calibri"/>
              </a:rPr>
              <a:t>жизни, жизни общества</a:t>
            </a:r>
            <a:r>
              <a:rPr sz="2400" i="1" dirty="0">
                <a:latin typeface="Calibri"/>
                <a:cs typeface="Calibri"/>
              </a:rPr>
              <a:t> в </a:t>
            </a:r>
            <a:r>
              <a:rPr sz="2400" i="1" spc="-530" dirty="0">
                <a:latin typeface="Calibri"/>
                <a:cs typeface="Calibri"/>
              </a:rPr>
              <a:t> </a:t>
            </a:r>
            <a:r>
              <a:rPr sz="2400" i="1" spc="-15" dirty="0">
                <a:latin typeface="Calibri"/>
                <a:cs typeface="Calibri"/>
              </a:rPr>
              <a:t>целом</a:t>
            </a:r>
            <a:endParaRPr sz="2400" dirty="0">
              <a:latin typeface="Calibri"/>
              <a:cs typeface="Calibri"/>
            </a:endParaRPr>
          </a:p>
          <a:p>
            <a:pPr marL="2786380" marR="5080" indent="-2072639">
              <a:lnSpc>
                <a:spcPts val="2590"/>
              </a:lnSpc>
              <a:spcBef>
                <a:spcPts val="1000"/>
              </a:spcBef>
            </a:pPr>
            <a:r>
              <a:rPr sz="2400" b="1" i="1" spc="-15" dirty="0">
                <a:latin typeface="Calibri"/>
                <a:cs typeface="Calibri"/>
              </a:rPr>
              <a:t>Уровень</a:t>
            </a:r>
            <a:r>
              <a:rPr sz="2400" b="1" i="1" spc="-5" dirty="0">
                <a:latin typeface="Calibri"/>
                <a:cs typeface="Calibri"/>
              </a:rPr>
              <a:t> вовлеченности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подростков </a:t>
            </a:r>
            <a:r>
              <a:rPr sz="2400" b="1" i="1" dirty="0">
                <a:latin typeface="Calibri"/>
                <a:cs typeface="Calibri"/>
              </a:rPr>
              <a:t>в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деструктивные</a:t>
            </a:r>
            <a:r>
              <a:rPr sz="2400" b="1" i="1" spc="-5" dirty="0">
                <a:latin typeface="Calibri"/>
                <a:cs typeface="Calibri"/>
              </a:rPr>
              <a:t> течения </a:t>
            </a:r>
            <a:r>
              <a:rPr sz="2400" b="1" i="1" spc="-53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в</a:t>
            </a:r>
            <a:r>
              <a:rPr sz="2400" b="1" i="1" spc="-2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социальных</a:t>
            </a:r>
            <a:r>
              <a:rPr sz="2400" b="1" i="1" spc="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сетях</a:t>
            </a:r>
            <a:r>
              <a:rPr sz="2400" b="1" i="1" spc="-15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растёт.</a:t>
            </a:r>
            <a:endParaRPr sz="2400" dirty="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1873" y="450037"/>
            <a:ext cx="812673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solidFill>
                  <a:schemeClr val="tx1"/>
                </a:solidFill>
              </a:rPr>
              <a:t>Деструктивные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движения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социальных</a:t>
            </a:r>
            <a:r>
              <a:rPr spc="30" dirty="0">
                <a:solidFill>
                  <a:schemeClr val="tx1"/>
                </a:solidFill>
              </a:rPr>
              <a:t> </a:t>
            </a:r>
            <a:r>
              <a:rPr spc="-5" dirty="0">
                <a:solidFill>
                  <a:schemeClr val="tx1"/>
                </a:solidFill>
              </a:rPr>
              <a:t>медиа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16939" y="894333"/>
            <a:ext cx="10871835" cy="5415915"/>
          </a:xfrm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2700" marR="751205">
              <a:lnSpc>
                <a:spcPts val="2500"/>
              </a:lnSpc>
              <a:spcBef>
                <a:spcPts val="705"/>
              </a:spcBef>
              <a:buAutoNum type="arabicPeriod"/>
              <a:tabLst>
                <a:tab pos="337820" algn="l"/>
              </a:tabLst>
            </a:pPr>
            <a:r>
              <a:rPr sz="2600" i="1" spc="-15" dirty="0">
                <a:latin typeface="Calibri"/>
                <a:cs typeface="Calibri"/>
              </a:rPr>
              <a:t>Ультрадвижение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–ультрас,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i="1" spc="-30" dirty="0">
                <a:latin typeface="Calibri"/>
                <a:cs typeface="Calibri"/>
              </a:rPr>
              <a:t>А.У.Е,</a:t>
            </a:r>
            <a:r>
              <a:rPr sz="2600" i="1" spc="45" dirty="0">
                <a:latin typeface="Calibri"/>
                <a:cs typeface="Calibri"/>
              </a:rPr>
              <a:t> </a:t>
            </a:r>
            <a:r>
              <a:rPr sz="2600" i="1" spc="-15" dirty="0">
                <a:latin typeface="Calibri"/>
                <a:cs typeface="Calibri"/>
              </a:rPr>
              <a:t>околофутбола,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лесное</a:t>
            </a:r>
            <a:r>
              <a:rPr sz="2600" i="1" spc="2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движение,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хулиганы </a:t>
            </a:r>
            <a:r>
              <a:rPr sz="2600" i="1" dirty="0">
                <a:latin typeface="Calibri"/>
                <a:cs typeface="Calibri"/>
              </a:rPr>
              <a:t>и </a:t>
            </a:r>
            <a:r>
              <a:rPr sz="2600" i="1" spc="-5" dirty="0">
                <a:latin typeface="Calibri"/>
                <a:cs typeface="Calibri"/>
              </a:rPr>
              <a:t>т.д. </a:t>
            </a:r>
            <a:r>
              <a:rPr sz="2600" i="1" dirty="0">
                <a:latin typeface="Calibri"/>
                <a:cs typeface="Calibri"/>
              </a:rPr>
              <a:t>- </a:t>
            </a:r>
            <a:r>
              <a:rPr sz="2600" i="1" spc="-5" dirty="0">
                <a:latin typeface="Calibri"/>
                <a:cs typeface="Calibri"/>
              </a:rPr>
              <a:t>вовлечено </a:t>
            </a:r>
            <a:r>
              <a:rPr sz="2600" i="1" spc="-20" dirty="0">
                <a:latin typeface="Calibri"/>
                <a:cs typeface="Calibri"/>
              </a:rPr>
              <a:t>около </a:t>
            </a:r>
            <a:r>
              <a:rPr sz="2600" i="1" dirty="0">
                <a:latin typeface="Calibri"/>
                <a:cs typeface="Calibri"/>
              </a:rPr>
              <a:t>6 </a:t>
            </a:r>
            <a:r>
              <a:rPr sz="2600" i="1" spc="-5" dirty="0">
                <a:latin typeface="Calibri"/>
                <a:cs typeface="Calibri"/>
              </a:rPr>
              <a:t>млн. </a:t>
            </a:r>
            <a:r>
              <a:rPr sz="2600" i="1" spc="-10" dirty="0">
                <a:latin typeface="Calibri"/>
                <a:cs typeface="Calibri"/>
              </a:rPr>
              <a:t>пользователей </a:t>
            </a:r>
            <a:r>
              <a:rPr sz="2600" i="1" dirty="0">
                <a:latin typeface="Calibri"/>
                <a:cs typeface="Calibri"/>
              </a:rPr>
              <a:t>( </a:t>
            </a:r>
            <a:r>
              <a:rPr sz="2600" i="1" spc="-5" dirty="0">
                <a:latin typeface="Calibri"/>
                <a:cs typeface="Calibri"/>
              </a:rPr>
              <a:t>вовлечено </a:t>
            </a:r>
            <a:r>
              <a:rPr sz="2600" i="1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около </a:t>
            </a:r>
            <a:r>
              <a:rPr sz="2600" i="1" dirty="0">
                <a:latin typeface="Calibri"/>
                <a:cs typeface="Calibri"/>
              </a:rPr>
              <a:t>1 </a:t>
            </a:r>
            <a:r>
              <a:rPr sz="2600" i="1" spc="-5" dirty="0">
                <a:latin typeface="Calibri"/>
                <a:cs typeface="Calibri"/>
              </a:rPr>
              <a:t>млн. подростков)</a:t>
            </a:r>
            <a:endParaRPr sz="2600">
              <a:latin typeface="Calibri"/>
              <a:cs typeface="Calibri"/>
            </a:endParaRPr>
          </a:p>
          <a:p>
            <a:pPr marL="264160" indent="-252095">
              <a:lnSpc>
                <a:spcPct val="100000"/>
              </a:lnSpc>
              <a:spcBef>
                <a:spcPts val="385"/>
              </a:spcBef>
              <a:buAutoNum type="arabicPeriod"/>
              <a:tabLst>
                <a:tab pos="264795" algn="l"/>
                <a:tab pos="1786255" algn="l"/>
              </a:tabLst>
            </a:pPr>
            <a:r>
              <a:rPr sz="2600" i="1" spc="-5" dirty="0">
                <a:latin typeface="Calibri"/>
                <a:cs typeface="Calibri"/>
              </a:rPr>
              <a:t>Анархизм	</a:t>
            </a:r>
            <a:r>
              <a:rPr sz="2600" i="1" dirty="0">
                <a:latin typeface="Calibri"/>
                <a:cs typeface="Calibri"/>
              </a:rPr>
              <a:t>–</a:t>
            </a:r>
            <a:r>
              <a:rPr sz="2600" i="1" spc="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вовлечено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697</a:t>
            </a:r>
            <a:r>
              <a:rPr sz="2600" i="1" spc="-20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тыс. </a:t>
            </a:r>
            <a:r>
              <a:rPr sz="2600" i="1" spc="-10" dirty="0">
                <a:latin typeface="Calibri"/>
                <a:cs typeface="Calibri"/>
              </a:rPr>
              <a:t>пользователей</a:t>
            </a:r>
            <a:endParaRPr sz="2600">
              <a:latin typeface="Calibri"/>
              <a:cs typeface="Calibri"/>
            </a:endParaRPr>
          </a:p>
          <a:p>
            <a:pPr marL="12700" marR="1101725">
              <a:lnSpc>
                <a:spcPct val="80000"/>
              </a:lnSpc>
              <a:spcBef>
                <a:spcPts val="1010"/>
              </a:spcBef>
              <a:buAutoNum type="arabicPeriod"/>
              <a:tabLst>
                <a:tab pos="264795" algn="l"/>
              </a:tabLst>
            </a:pPr>
            <a:r>
              <a:rPr sz="2600" i="1" spc="-5" dirty="0">
                <a:latin typeface="Calibri"/>
                <a:cs typeface="Calibri"/>
              </a:rPr>
              <a:t>Девиантное </a:t>
            </a:r>
            <a:r>
              <a:rPr sz="2600" i="1" dirty="0">
                <a:latin typeface="Calibri"/>
                <a:cs typeface="Calibri"/>
              </a:rPr>
              <a:t>поведение, в </a:t>
            </a:r>
            <a:r>
              <a:rPr sz="2600" i="1" spc="-5" dirty="0">
                <a:latin typeface="Calibri"/>
                <a:cs typeface="Calibri"/>
              </a:rPr>
              <a:t>том </a:t>
            </a:r>
            <a:r>
              <a:rPr sz="2600" i="1" dirty="0">
                <a:latin typeface="Calibri"/>
                <a:cs typeface="Calibri"/>
              </a:rPr>
              <a:t>числе </a:t>
            </a:r>
            <a:r>
              <a:rPr sz="2600" i="1" spc="-10" dirty="0">
                <a:latin typeface="Calibri"/>
                <a:cs typeface="Calibri"/>
              </a:rPr>
              <a:t>шок-контент </a:t>
            </a:r>
            <a:r>
              <a:rPr sz="2600" i="1" spc="-5" dirty="0">
                <a:latin typeface="Calibri"/>
                <a:cs typeface="Calibri"/>
              </a:rPr>
              <a:t>вовлечено </a:t>
            </a:r>
            <a:r>
              <a:rPr sz="2600" i="1" dirty="0">
                <a:latin typeface="Calibri"/>
                <a:cs typeface="Calibri"/>
              </a:rPr>
              <a:t>630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тыс.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пользователей</a:t>
            </a:r>
            <a:endParaRPr sz="2600">
              <a:latin typeface="Calibri"/>
              <a:cs typeface="Calibri"/>
            </a:endParaRPr>
          </a:p>
          <a:p>
            <a:pPr marL="12700" marR="1967864" indent="73025">
              <a:lnSpc>
                <a:spcPts val="2500"/>
              </a:lnSpc>
              <a:spcBef>
                <a:spcPts val="969"/>
              </a:spcBef>
              <a:buAutoNum type="arabicPeriod"/>
              <a:tabLst>
                <a:tab pos="337820" algn="l"/>
                <a:tab pos="5332095" algn="l"/>
              </a:tabLst>
            </a:pPr>
            <a:r>
              <a:rPr sz="2600" i="1" spc="-10" dirty="0">
                <a:latin typeface="Calibri"/>
                <a:cs typeface="Calibri"/>
              </a:rPr>
              <a:t>Убийства, </a:t>
            </a:r>
            <a:r>
              <a:rPr sz="2600" i="1" dirty="0">
                <a:latin typeface="Calibri"/>
                <a:cs typeface="Calibri"/>
              </a:rPr>
              <a:t>серийные убийства, пытки </a:t>
            </a:r>
            <a:r>
              <a:rPr sz="2600" i="1" spc="-5" dirty="0">
                <a:latin typeface="Calibri"/>
                <a:cs typeface="Calibri"/>
              </a:rPr>
              <a:t>–группы </a:t>
            </a:r>
            <a:r>
              <a:rPr sz="2600" i="1" dirty="0">
                <a:latin typeface="Calibri"/>
                <a:cs typeface="Calibri"/>
              </a:rPr>
              <a:t>о </a:t>
            </a:r>
            <a:r>
              <a:rPr sz="2600" i="1" spc="-10" dirty="0">
                <a:latin typeface="Calibri"/>
                <a:cs typeface="Calibri"/>
              </a:rPr>
              <a:t>маньяках,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серийных</a:t>
            </a:r>
            <a:r>
              <a:rPr sz="2600" i="1" spc="-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убийцах –вовлечено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i="1" spc="-20" dirty="0">
                <a:latin typeface="Calibri"/>
                <a:cs typeface="Calibri"/>
              </a:rPr>
              <a:t>около	</a:t>
            </a:r>
            <a:r>
              <a:rPr sz="2600" i="1" dirty="0">
                <a:latin typeface="Calibri"/>
                <a:cs typeface="Calibri"/>
              </a:rPr>
              <a:t>300</a:t>
            </a:r>
            <a:r>
              <a:rPr sz="2600" i="1" spc="-4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тыс.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пользователей</a:t>
            </a:r>
            <a:endParaRPr sz="2600">
              <a:latin typeface="Calibri"/>
              <a:cs typeface="Calibri"/>
            </a:endParaRPr>
          </a:p>
          <a:p>
            <a:pPr marL="12700" marR="2752725">
              <a:lnSpc>
                <a:spcPct val="112100"/>
              </a:lnSpc>
              <a:spcBef>
                <a:spcPts val="10"/>
              </a:spcBef>
              <a:buAutoNum type="arabicPeriod"/>
              <a:tabLst>
                <a:tab pos="264795" algn="l"/>
              </a:tabLst>
            </a:pPr>
            <a:r>
              <a:rPr sz="2600" i="1" spc="-5" dirty="0">
                <a:latin typeface="Calibri"/>
                <a:cs typeface="Calibri"/>
              </a:rPr>
              <a:t>Сатанизм-вовлечено </a:t>
            </a:r>
            <a:r>
              <a:rPr sz="2600" i="1" spc="-10" dirty="0">
                <a:latin typeface="Calibri"/>
                <a:cs typeface="Calibri"/>
              </a:rPr>
              <a:t>более </a:t>
            </a:r>
            <a:r>
              <a:rPr sz="2600" i="1" dirty="0">
                <a:latin typeface="Calibri"/>
                <a:cs typeface="Calibri"/>
              </a:rPr>
              <a:t>150 тыс. </a:t>
            </a:r>
            <a:r>
              <a:rPr sz="2600" i="1" spc="-10" dirty="0">
                <a:latin typeface="Calibri"/>
                <a:cs typeface="Calibri"/>
              </a:rPr>
              <a:t>пользователей </a:t>
            </a:r>
            <a:r>
              <a:rPr sz="2600" i="1" spc="-5" dirty="0">
                <a:latin typeface="Calibri"/>
                <a:cs typeface="Calibri"/>
              </a:rPr>
              <a:t> 6.Наркомания </a:t>
            </a:r>
            <a:r>
              <a:rPr sz="2600" i="1" dirty="0">
                <a:latin typeface="Calibri"/>
                <a:cs typeface="Calibri"/>
              </a:rPr>
              <a:t>- </a:t>
            </a:r>
            <a:r>
              <a:rPr sz="2600" i="1" spc="-5" dirty="0">
                <a:latin typeface="Calibri"/>
                <a:cs typeface="Calibri"/>
              </a:rPr>
              <a:t>вовлечено </a:t>
            </a:r>
            <a:r>
              <a:rPr sz="2600" i="1" spc="-10" dirty="0">
                <a:latin typeface="Calibri"/>
                <a:cs typeface="Calibri"/>
              </a:rPr>
              <a:t>более </a:t>
            </a:r>
            <a:r>
              <a:rPr sz="2600" i="1" dirty="0">
                <a:latin typeface="Calibri"/>
                <a:cs typeface="Calibri"/>
              </a:rPr>
              <a:t>80 тыс. </a:t>
            </a:r>
            <a:r>
              <a:rPr sz="2600" i="1" spc="-10" dirty="0">
                <a:latin typeface="Calibri"/>
                <a:cs typeface="Calibri"/>
              </a:rPr>
              <a:t>пользователей </a:t>
            </a:r>
            <a:r>
              <a:rPr sz="2600" i="1" spc="-57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7.Нацизм -вовлечено </a:t>
            </a:r>
            <a:r>
              <a:rPr sz="2600" i="1" spc="-10" dirty="0">
                <a:latin typeface="Calibri"/>
                <a:cs typeface="Calibri"/>
              </a:rPr>
              <a:t>более </a:t>
            </a:r>
            <a:r>
              <a:rPr sz="2600" i="1" dirty="0">
                <a:latin typeface="Calibri"/>
                <a:cs typeface="Calibri"/>
              </a:rPr>
              <a:t>48 тыс. </a:t>
            </a:r>
            <a:r>
              <a:rPr sz="2600" i="1" spc="-10" dirty="0">
                <a:latin typeface="Calibri"/>
                <a:cs typeface="Calibri"/>
              </a:rPr>
              <a:t>пользователей </a:t>
            </a:r>
            <a:r>
              <a:rPr sz="2600" i="1" spc="-5" dirty="0">
                <a:latin typeface="Calibri"/>
                <a:cs typeface="Calibri"/>
              </a:rPr>
              <a:t> 8.Скулшутинг</a:t>
            </a:r>
            <a:r>
              <a:rPr sz="2600" i="1" spc="-5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–более</a:t>
            </a:r>
            <a:r>
              <a:rPr sz="2600" i="1" dirty="0">
                <a:latin typeface="Calibri"/>
                <a:cs typeface="Calibri"/>
              </a:rPr>
              <a:t> 18</a:t>
            </a:r>
            <a:r>
              <a:rPr sz="2600" i="1" spc="-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тыс.</a:t>
            </a:r>
            <a:r>
              <a:rPr sz="2600" i="1" spc="1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пользователей</a:t>
            </a:r>
            <a:endParaRPr sz="2600">
              <a:latin typeface="Calibri"/>
              <a:cs typeface="Calibri"/>
            </a:endParaRPr>
          </a:p>
          <a:p>
            <a:pPr marL="85090">
              <a:lnSpc>
                <a:spcPct val="100000"/>
              </a:lnSpc>
              <a:spcBef>
                <a:spcPts val="1980"/>
              </a:spcBef>
              <a:tabLst>
                <a:tab pos="9140190" algn="l"/>
              </a:tabLst>
            </a:pPr>
            <a:r>
              <a:rPr sz="2400" b="1" i="1" spc="-10" dirty="0">
                <a:latin typeface="Calibri"/>
                <a:cs typeface="Calibri"/>
              </a:rPr>
              <a:t>Деструктивному</a:t>
            </a:r>
            <a:r>
              <a:rPr sz="2400" b="1" i="1" spc="-40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воздействию</a:t>
            </a:r>
            <a:r>
              <a:rPr sz="2400" b="1" i="1" spc="15" dirty="0">
                <a:latin typeface="Calibri"/>
                <a:cs typeface="Calibri"/>
              </a:rPr>
              <a:t> </a:t>
            </a:r>
            <a:r>
              <a:rPr sz="2400" b="1" i="1" spc="-5" dirty="0">
                <a:latin typeface="Calibri"/>
                <a:cs typeface="Calibri"/>
              </a:rPr>
              <a:t>подвергается</a:t>
            </a:r>
            <a:r>
              <a:rPr sz="2400" b="1" i="1" spc="20" dirty="0">
                <a:latin typeface="Calibri"/>
                <a:cs typeface="Calibri"/>
              </a:rPr>
              <a:t> </a:t>
            </a:r>
            <a:r>
              <a:rPr sz="2400" b="1" i="1" spc="-20" dirty="0">
                <a:latin typeface="Calibri"/>
                <a:cs typeface="Calibri"/>
              </a:rPr>
              <a:t>около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dirty="0">
                <a:latin typeface="Calibri"/>
                <a:cs typeface="Calibri"/>
              </a:rPr>
              <a:t>5</a:t>
            </a:r>
            <a:r>
              <a:rPr sz="2400" b="1" i="1" spc="10" dirty="0">
                <a:latin typeface="Calibri"/>
                <a:cs typeface="Calibri"/>
              </a:rPr>
              <a:t> </a:t>
            </a:r>
            <a:r>
              <a:rPr sz="2400" b="1" i="1" spc="-10" dirty="0">
                <a:latin typeface="Calibri"/>
                <a:cs typeface="Calibri"/>
              </a:rPr>
              <a:t>миллионов	подростков.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2278</Words>
  <Application>Microsoft Office PowerPoint</Application>
  <PresentationFormat>Широкоэкранный</PresentationFormat>
  <Paragraphs>325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7" baseType="lpstr">
      <vt:lpstr>Arial</vt:lpstr>
      <vt:lpstr>Calibri</vt:lpstr>
      <vt:lpstr>Calibri Light</vt:lpstr>
      <vt:lpstr>Times New Roman</vt:lpstr>
      <vt:lpstr>Wingdings</vt:lpstr>
      <vt:lpstr>Office Theme</vt:lpstr>
      <vt:lpstr>Антитеррористический центр ЮИ АлтГУ Волонтерский отряд «Антиэкстремизм»</vt:lpstr>
      <vt:lpstr>Презентация PowerPoint</vt:lpstr>
      <vt:lpstr>Маркеры вовлечения обучающихся  в деструктивные группы:</vt:lpstr>
      <vt:lpstr>Общие маркеры вовлечения обучающихся в деструктивные сообщества в сети Интернет:</vt:lpstr>
      <vt:lpstr>Основные факторы риска возникновения асоциальных  подростковых групп деструктивной направленности:</vt:lpstr>
      <vt:lpstr>Основные факторы риска возникновения асоциальных  подростковых групп деструктивной направленности:</vt:lpstr>
      <vt:lpstr>Распространение идеологии деструктивизма и вовлечение  подростков в группы деструктивной направленности:</vt:lpstr>
      <vt:lpstr>Основные деструктивные течения в социальных сетях:</vt:lpstr>
      <vt:lpstr>Деструктивные движения социальных медиа</vt:lpstr>
      <vt:lpstr>Особенность вовлечения в деструктивные сообщества в социальных сетях :</vt:lpstr>
      <vt:lpstr>Особенности деструктивных групп в социальных сетях:</vt:lpstr>
      <vt:lpstr>Особенности деструктивных групп в социальных сетях:</vt:lpstr>
      <vt:lpstr>Особенности деструктивных групп в социальных сетях:</vt:lpstr>
      <vt:lpstr>Особенности деструктивных групп в социальных сетях:</vt:lpstr>
      <vt:lpstr>Особенности деструктивных групп в социальных сетях:</vt:lpstr>
      <vt:lpstr>Особенности деструктивных групп в социальных сетях:</vt:lpstr>
      <vt:lpstr>Презентация PowerPoint</vt:lpstr>
      <vt:lpstr>Деструктивные движения пропагандируют насилие  как способ избавления от напряжения</vt:lpstr>
      <vt:lpstr>Техники вовлечения подростков , которые используют</vt:lpstr>
      <vt:lpstr>«Воронка вовлечения»</vt:lpstr>
      <vt:lpstr>Презентация PowerPoint</vt:lpstr>
      <vt:lpstr>Презентация PowerPoint</vt:lpstr>
      <vt:lpstr>Депрессивно-суицидальный контент</vt:lpstr>
      <vt:lpstr>Сообщества анорексии</vt:lpstr>
      <vt:lpstr>Аниме</vt:lpstr>
      <vt:lpstr>«Колумбайнеры»</vt:lpstr>
      <vt:lpstr>«А.У.Е»</vt:lpstr>
      <vt:lpstr>«А.У.Е»</vt:lpstr>
      <vt:lpstr>«ОФФНИКИ», околофутбольные фанаты.</vt:lpstr>
      <vt:lpstr>Презентация PowerPoint</vt:lpstr>
      <vt:lpstr>Зачем вовлекают в деструктивные течения?</vt:lpstr>
      <vt:lpstr>Рекомендации по профилактике вовлечения  обучающихся в деструктивные сообщества:</vt:lpstr>
      <vt:lpstr>Рекомендации по профилактике вовлечения  обучающихся в деструктивные сообщества:</vt:lpstr>
      <vt:lpstr>Рекомендации по профилактике вовлечения  обучающихся в деструктивные сообщества:</vt:lpstr>
      <vt:lpstr>Рекомендации по профилактике вовлечения  обучающихся в деструктивные сообщества:</vt:lpstr>
      <vt:lpstr>Рекомендации по профилактике вовлечения  обучающихся в деструктивные сообщества:</vt:lpstr>
      <vt:lpstr>Рекомендации по профилактике вовлечения  обучающихся в деструктивные сообщества:</vt:lpstr>
      <vt:lpstr>Профилактическая работа:</vt:lpstr>
      <vt:lpstr>Презентация PowerPoint</vt:lpstr>
      <vt:lpstr>Программа негативного влияния деструктивных групп  на личность подростка включает:</vt:lpstr>
      <vt:lpstr>СПАСИБО ЗА ВНИМАНИЕ!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Юрий Козырев</dc:creator>
  <cp:lastModifiedBy>Учетная запись Майкрософт</cp:lastModifiedBy>
  <cp:revision>2</cp:revision>
  <dcterms:created xsi:type="dcterms:W3CDTF">2024-03-20T10:47:11Z</dcterms:created>
  <dcterms:modified xsi:type="dcterms:W3CDTF">2024-03-20T11:03:14Z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2021-12-06T00:00:00Z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2024-03-20T00:00:00Z</vt:filetime>
  </property>
</Properties>
</file>