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5" r:id="rId3"/>
    <p:sldId id="260" r:id="rId4"/>
    <p:sldId id="267" r:id="rId5"/>
    <p:sldId id="263" r:id="rId6"/>
    <p:sldId id="270" r:id="rId7"/>
    <p:sldId id="271" r:id="rId8"/>
    <p:sldId id="273" r:id="rId9"/>
    <p:sldId id="272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B202F"/>
    <a:srgbClr val="AEE4DA"/>
    <a:srgbClr val="98D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32" y="-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65807476589785"/>
          <c:y val="4.5362827421982707E-2"/>
          <c:w val="0.55783152748980103"/>
          <c:h val="0.86712548323965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баллов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76</c:v>
                </c:pt>
                <c:pt idx="2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число баллов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3366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43</c:v>
                </c:pt>
                <c:pt idx="1">
                  <c:v>45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эффективность %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53</c:v>
                </c:pt>
                <c:pt idx="1">
                  <c:v>57</c:v>
                </c:pt>
                <c:pt idx="2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22592"/>
        <c:axId val="54446336"/>
      </c:barChart>
      <c:catAx>
        <c:axId val="5182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4446336"/>
        <c:crosses val="autoZero"/>
        <c:auto val="1"/>
        <c:lblAlgn val="ctr"/>
        <c:lblOffset val="100"/>
        <c:noMultiLvlLbl val="0"/>
      </c:catAx>
      <c:valAx>
        <c:axId val="5444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822592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7948150424778442"/>
          <c:y val="8.8728103579588848E-3"/>
          <c:w val="0.3180910811819177"/>
          <c:h val="0.33946127816286986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43C5E-D679-4D1B-A8DC-5072B0D70F6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E5B8E-1AFB-4EA0-A4FC-DCC1555BF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5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E5B8E-1AFB-4EA0-A4FC-DCC1555BF8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8133D1-C74B-4BBB-8AC3-59F431F3F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F856729-3604-4189-AFF3-17D15D34D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5DC07E-B856-47BD-BB44-D9DD6A7E9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811283-AF32-4885-88E8-70DD4982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759BB1-9EAD-45D5-914E-461A8FF5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B82D88-3EF2-4CFE-9826-E72F2CCF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3" y="99000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A478467-D6A4-4888-A0F6-0A50FFB2808C}"/>
              </a:ext>
            </a:extLst>
          </p:cNvPr>
          <p:cNvSpPr/>
          <p:nvPr userDrawn="1"/>
        </p:nvSpPr>
        <p:spPr>
          <a:xfrm>
            <a:off x="0" y="1629000"/>
            <a:ext cx="12192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44F0124-1ECE-4873-A64F-812509AA9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63525"/>
            <a:ext cx="10515600" cy="946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B0D3B3E7-EABF-485E-8742-9F2C0C4A2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29000"/>
            <a:ext cx="10507883" cy="247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1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A864DD-A6A2-488E-AEC9-E130A0877D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184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="" xmlns:a16="http://schemas.microsoft.com/office/drawing/2014/main" id="{80102E0D-A8AA-4919-9585-229E13A5A8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57581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219D3523-1704-4342-A2B5-D66428D14B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4726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="" xmlns:a16="http://schemas.microsoft.com/office/drawing/2014/main" id="{D91506BE-0FFA-4607-90D4-6D03627ED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0482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="" xmlns:a16="http://schemas.microsoft.com/office/drawing/2014/main" id="{6B89AA82-F314-4295-9A64-81D213CB60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02810" y="3420000"/>
            <a:ext cx="2383937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6D8A02E8-835A-46E4-9F38-D291E959D5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6799" y="-1184"/>
            <a:ext cx="2437200" cy="3421184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5E1C26CE-3015-419F-A1B2-C6418810C9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1563" y="-1184"/>
            <a:ext cx="2383937" cy="34211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="" xmlns:a16="http://schemas.microsoft.com/office/drawing/2014/main" id="{75554382-6477-4F19-BE5F-0C31DA74FA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34201" y="1368000"/>
            <a:ext cx="2719750" cy="5499000"/>
          </a:xfrm>
          <a:solidFill>
            <a:schemeClr val="accent3"/>
          </a:solidFill>
        </p:spPr>
        <p:txBody>
          <a:bodyPr/>
          <a:lstStyle/>
          <a:p>
            <a:endParaRPr lang="ru-RU"/>
          </a:p>
        </p:txBody>
      </p:sp>
      <p:sp>
        <p:nvSpPr>
          <p:cNvPr id="5" name="Рисунок 2">
            <a:extLst>
              <a:ext uri="{FF2B5EF4-FFF2-40B4-BE49-F238E27FC236}">
                <a16:creationId xmlns="" xmlns:a16="http://schemas.microsoft.com/office/drawing/2014/main" id="{B7DFE74F-975C-4326-A296-61771DE33C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1975" y="1368000"/>
            <a:ext cx="2496001" cy="5499000"/>
          </a:xfr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="" xmlns:a16="http://schemas.microsoft.com/office/drawing/2014/main" id="{AD65C0D0-19AD-4919-96F6-EDBB609029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750" y="1368000"/>
            <a:ext cx="2496001" cy="549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63B9765-5C31-43C0-9B7A-4B99F963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15" y="369787"/>
            <a:ext cx="337746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1E58AB27-3D93-4838-8490-C911CBAEC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049" y="2219225"/>
            <a:ext cx="3378138" cy="42689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584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B06609-4BCE-4D59-B2A9-230BC2BC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6571C5-8602-463B-8680-623D16ED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92F123-7A08-49C3-A426-F4002BC9A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6548AF-70F0-42A9-A1DF-9A95BEEA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4BD1C4-B9C6-46A9-90B5-598F16EA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7536D94-7FEA-4015-BC2B-E10C13A1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9F5709-E365-4C49-89DF-EA48DD19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189F4F5-68B1-4A87-877A-A9DFACFC5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0E8CC67-2B6F-4448-B696-3389AD14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D337E4-4E5D-4AC1-AD01-51F96FD2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DDEF70-79E6-4759-A9EA-F33CFFC2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4C6935-EF6E-4A5C-AD40-C74417C0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5E2859-9593-42B3-8349-3A234C4D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120ED3-0A98-4FEB-9636-FB19C0C79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A12881-D545-421F-8B24-2E7EAD65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AFF368-3F5E-4C5C-9200-24B50A09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D50449-8FE1-45AE-829A-348D78B2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27A66FC-7C8C-4EA8-9D12-AEFD7E8DC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3D37BEE-7D50-4651-9497-BEC43806B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E35387-80DD-4418-A2C5-FBA82D43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A4DC9C-F6D1-4C23-B670-0398A2FE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88AF36-33FC-4DF0-B9AB-AEF92A96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96DD80-1B2E-4B80-A78A-8F9BAF27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77EE1C-6D5E-4362-A664-09E8DE85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2F7EED-CBDD-4B49-8F6F-E6E9C774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8BE7433-045C-4C11-890C-3DA237B9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D38F0E-1E20-4AA7-AF8D-DD76FE43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09DE47-355D-46B3-9A72-0504E290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A65E20F-5751-4510-8740-D98DFFE26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B51E6E-FF78-489E-AC92-44C20F3D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93A9CD-807B-48BD-A3A8-9F51A560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3016DC-A905-4AE2-9DF2-2DABEB72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D75A0E-ACE0-4BA2-8154-C12266EE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FC864B-F443-421B-AEC7-BA76B4D38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639EB0-A5B5-409B-8584-73543E0FA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EB4F60-0124-4814-BAA1-8F9C15E0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9A57C2-7481-4DCA-B086-113A65F3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62EEB6-73CF-4D41-BAD8-6D57F16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0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61C29A-81B3-40B0-A485-71181846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BB724F4-FBAD-4256-8B73-16279537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0D945A9-E50A-4791-8760-5193F93CB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5248FE9-BA59-4237-90BA-8D74EA2C6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320A18-79A1-48AA-A4C2-88207D2DD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C77AE1B-B5DF-4E3E-B8E6-0077BD9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59BA3CC-F197-4161-834C-B536C24B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E872781-E586-41FE-ADEF-D3804119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5E0000-9B98-4220-B402-5FB6C77B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C2CC871-B503-4C55-BB25-CB4E910D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11B1434-72FD-46BA-A132-E02E9650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4691C1E-E3CD-4959-B6B1-43D3087D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0BF6623-A7C3-4C0F-9BE9-BFDCED5BFA34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96DD80-1B2E-4B80-A78A-8F9BAF27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77EE1C-6D5E-4362-A664-09E8DE85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04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C032576-F7DC-4D23-8E98-71C3DF8A798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="" xmlns:a16="http://schemas.microsoft.com/office/drawing/2014/main" id="{77A791A9-2FCA-4BDE-B4A4-54B5BF46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1000" y="612000"/>
            <a:ext cx="3059853" cy="5634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4DCF512-3C1F-4F33-85B4-B0060EF5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5" y="609952"/>
            <a:ext cx="47250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826E9E20-A1E4-49C0-95F0-1E8CFBBAA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000" y="2324452"/>
            <a:ext cx="4725988" cy="43640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19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C032576-F7DC-4D23-8E98-71C3DF8A798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790B3FF-38BD-4067-99A1-5E1BDEABD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6000" y="612000"/>
            <a:ext cx="3059853" cy="5634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7761D9-DFCA-4341-B781-93F9D87D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000" y="365125"/>
            <a:ext cx="47250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3D52795-D7A3-40A9-9D88-8E23CBE1B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5625" y="2079625"/>
            <a:ext cx="4725988" cy="43640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69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EFCBEF-858B-4CFC-8964-402E0D8F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0EB109-D732-43A7-99B3-758B94C4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96F20B-C90C-46E3-88D4-6160AFD90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AAB6-34A4-4FF6-98E0-84D88E8BBF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C56E89-11B1-40CB-8682-45D56948C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7A8F6E-1D48-4B5A-810B-1E3EE55D7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="" xmlns:a16="http://schemas.microsoft.com/office/drawing/2014/main" id="{C26C6CDC-454F-4233-967E-C67A6B368D6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63" r:id="rId9"/>
    <p:sldLayoutId id="2147483664" r:id="rId10"/>
    <p:sldLayoutId id="2147483660" r:id="rId11"/>
    <p:sldLayoutId id="2147483661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mysttc.ru/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hyperlink" Target="http://mysttc.ru/html_2/learn_to_teach_project.htm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://teachers.mysttc.ru/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47AB74A3-871A-4914-BC3D-0FF16B74D98D}"/>
              </a:ext>
            </a:extLst>
          </p:cNvPr>
          <p:cNvSpPr/>
          <p:nvPr/>
        </p:nvSpPr>
        <p:spPr>
          <a:xfrm>
            <a:off x="-6847" y="2749901"/>
            <a:ext cx="12192000" cy="259632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BB5DBA49-6D1C-4F96-9F12-6661F1FE39AD}"/>
              </a:ext>
            </a:extLst>
          </p:cNvPr>
          <p:cNvSpPr/>
          <p:nvPr/>
        </p:nvSpPr>
        <p:spPr>
          <a:xfrm>
            <a:off x="8441051" y="43348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EE35DBC1-7BE3-4E6A-8917-7885B040DDC5}"/>
              </a:ext>
            </a:extLst>
          </p:cNvPr>
          <p:cNvSpPr/>
          <p:nvPr/>
        </p:nvSpPr>
        <p:spPr>
          <a:xfrm>
            <a:off x="9876000" y="122604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FC49FCCF-1E77-44D4-BF59-19841F5DAE0F}"/>
              </a:ext>
            </a:extLst>
          </p:cNvPr>
          <p:cNvSpPr/>
          <p:nvPr/>
        </p:nvSpPr>
        <p:spPr>
          <a:xfrm>
            <a:off x="7006102" y="122096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extLst>
              <a:ext uri="{FF2B5EF4-FFF2-40B4-BE49-F238E27FC236}">
                <a16:creationId xmlns="" xmlns:a16="http://schemas.microsoft.com/office/drawing/2014/main" id="{0EAD896D-D876-4A21-A878-3B92F2BF4624}"/>
              </a:ext>
            </a:extLst>
          </p:cNvPr>
          <p:cNvSpPr/>
          <p:nvPr/>
        </p:nvSpPr>
        <p:spPr>
          <a:xfrm>
            <a:off x="9891098" y="280508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4FFE612E-18C1-43BB-974B-721BC4EEFFED}"/>
              </a:ext>
            </a:extLst>
          </p:cNvPr>
          <p:cNvSpPr/>
          <p:nvPr/>
        </p:nvSpPr>
        <p:spPr>
          <a:xfrm>
            <a:off x="7006102" y="279417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>
            <a:extLst>
              <a:ext uri="{FF2B5EF4-FFF2-40B4-BE49-F238E27FC236}">
                <a16:creationId xmlns="" xmlns:a16="http://schemas.microsoft.com/office/drawing/2014/main" id="{3AC60871-E340-4568-82E5-EC3745C7B23A}"/>
              </a:ext>
            </a:extLst>
          </p:cNvPr>
          <p:cNvSpPr/>
          <p:nvPr/>
        </p:nvSpPr>
        <p:spPr>
          <a:xfrm>
            <a:off x="8441051" y="359156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>
            <a:extLst>
              <a:ext uri="{FF2B5EF4-FFF2-40B4-BE49-F238E27FC236}">
                <a16:creationId xmlns="" xmlns:a16="http://schemas.microsoft.com/office/drawing/2014/main" id="{2C56C12B-9C67-4370-83AD-46C2CE71EE06}"/>
              </a:ext>
            </a:extLst>
          </p:cNvPr>
          <p:cNvSpPr/>
          <p:nvPr/>
        </p:nvSpPr>
        <p:spPr>
          <a:xfrm>
            <a:off x="8441051" y="201860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B4658FD-F388-4A3D-9DA0-4F5F36B6B72A}"/>
              </a:ext>
            </a:extLst>
          </p:cNvPr>
          <p:cNvSpPr txBox="1"/>
          <p:nvPr/>
        </p:nvSpPr>
        <p:spPr>
          <a:xfrm>
            <a:off x="-6847" y="2742375"/>
            <a:ext cx="686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система </a:t>
            </a:r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адаптации и </a:t>
            </a:r>
            <a:endParaRPr lang="ru-RU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развития молодых </a:t>
            </a:r>
          </a:p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endParaRPr lang="ru-RU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D:\user\ds\НАСТАВНИЧЕСТВО\НАСТАВНИЧЕСТВО 22-23\ФОто наставничество 22-23\WhatsApp Image 2022-09-14 at 16.35.2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750" y="1344423"/>
            <a:ext cx="1852148" cy="1366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D:\user\ds\Фото с 2017\20220321_1606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98" y="2836337"/>
            <a:ext cx="1774800" cy="1389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D:\user\ds\Фото с 2017\Фото для сайта Министерства\Молодые преподаватели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62" y="2879974"/>
            <a:ext cx="1680024" cy="1337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D:\user\ds\НАСТАВНИЧЕСТВО\НАСТАВНИЧЕСТВО 22-23\Школа компетенций 22\Флеш-наставники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826" y="3815144"/>
            <a:ext cx="1774800" cy="1265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D:\user\ds\НАСТАВНИЧЕСТВО\НАСТАВНИЧЕСТВО 22-23\Школа компетенций 22\Фото Школа компетенций\20221026_16074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34" y="433481"/>
            <a:ext cx="1674985" cy="1406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111000" y="33790"/>
            <a:ext cx="6895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методические эфиры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РИП и БЛП «Реализация инновационных проектов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 Алтайского края»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000" y="5208270"/>
            <a:ext cx="114549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Кинцель Марина Георгиевна, заместитель директора по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научно-методической работе 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КГБПОУ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«Славгородский педагогический колледж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апреля 2024 года</a:t>
            </a:r>
            <a:endParaRPr lang="ru-RU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 descr="D:\user\ds\НАСТАВНИЧЕСТВО\НАСТАВНИЧЕСТВО 22-23\Школа компетенций 22\Фото Школа компетенций\20220830_11203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66" y="1344423"/>
            <a:ext cx="1665871" cy="1273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D:\users\Рабочий стол\Логотип СП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51000" y="189000"/>
            <a:ext cx="1260471" cy="813682"/>
          </a:xfrm>
          <a:prstGeom prst="rect">
            <a:avLst/>
          </a:prstGeom>
          <a:noFill/>
        </p:spPr>
      </p:pic>
      <p:pic>
        <p:nvPicPr>
          <p:cNvPr id="26" name="Рисунок 25" descr="D:\user\ds\Screenshot_1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68" y="2060348"/>
            <a:ext cx="1671965" cy="1498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114243" y="5557819"/>
            <a:ext cx="4365000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реализации проекта в рамках РИП 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– 2023 годы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752050" y="1181983"/>
            <a:ext cx="7056017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D:\users\Рабочий стол\Логотип С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63" y="189000"/>
            <a:ext cx="1260471" cy="81368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450223" y="481962"/>
            <a:ext cx="8071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КГБПОУ «Славгородский педагогический колледж»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69780" y="5605539"/>
            <a:ext cx="5895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Алтайский край, г. Славгород  </a:t>
            </a:r>
            <a:endParaRPr lang="ru-RU" altLang="ru-RU" sz="2000" b="1" dirty="0" smtClean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ул. Луначарского </a:t>
            </a:r>
            <a:r>
              <a:rPr lang="ru-RU" altLang="ru-RU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146</a:t>
            </a:r>
          </a:p>
          <a:p>
            <a:pPr algn="just">
              <a:spcBef>
                <a:spcPct val="0"/>
              </a:spcBef>
            </a:pPr>
            <a:r>
              <a:rPr lang="ru-RU" altLang="ru-RU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Тел. </a:t>
            </a:r>
            <a:r>
              <a:rPr lang="ru-RU" altLang="ru-RU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8(38568)54421,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zamMQ_spk@mail.ru</a:t>
            </a:r>
            <a:endParaRPr lang="ru-RU" altLang="ru-RU" sz="2000" b="1" dirty="0">
              <a:solidFill>
                <a:srgbClr val="C0000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pic>
        <p:nvPicPr>
          <p:cNvPr id="23" name="Рисунок 22" descr="D:\user\ds\КОНКУРСЫ УЧАСТИЯ НАГРАДЫ\Конкурсы 22-23\Конференция в Ребрихе 2023г\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00" y="2574001"/>
            <a:ext cx="2705140" cy="24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D:\user\ds\НАСТАВНИЧЕСТВО\НАСТАВНИЧЕСТВО 22-23\Школа компетенций 22\Фото Школа компетенций\20220830_0906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000" y="1481162"/>
            <a:ext cx="1939544" cy="251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068">
            <a:off x="1554049" y="2586252"/>
            <a:ext cx="3092478" cy="260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D:\user\ds\НАСТАВНИЧЕСТВО\НАСТАВНИЧЕСТВО 22-23\ФОто наставничество 22-23\1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02" y="3142504"/>
            <a:ext cx="2099156" cy="244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D:\user\ds\НАСТАВНИЧЕСТВО\НАСТАВНИЧЕСТВО 22-23\Школа компетенций 22\Фото Школа компетенций\20221019_16264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0" y="1314000"/>
            <a:ext cx="1979999" cy="267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1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 rot="5400000">
            <a:off x="2781975" y="3723094"/>
            <a:ext cx="4339650" cy="1321462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6C4CAAC-8F2B-488A-9075-E5C230F8706B}"/>
              </a:ext>
            </a:extLst>
          </p:cNvPr>
          <p:cNvSpPr/>
          <p:nvPr/>
        </p:nvSpPr>
        <p:spPr>
          <a:xfrm>
            <a:off x="0" y="0"/>
            <a:ext cx="4971000" cy="766313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03FE98B5-9140-49C0-887A-6D94B92458F0}"/>
              </a:ext>
            </a:extLst>
          </p:cNvPr>
          <p:cNvSpPr/>
          <p:nvPr/>
        </p:nvSpPr>
        <p:spPr>
          <a:xfrm>
            <a:off x="29172" y="49879"/>
            <a:ext cx="3636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И ПРИЧИНЫ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9172" y="766313"/>
            <a:ext cx="42962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педагогических работников</a:t>
            </a:r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Эффективный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 обновления педагогического коллектива –  прием на работу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успешных 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выпускников колледжа</a:t>
            </a:r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адаптации начинающих преподавателей на рабочем месте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alt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Коррекция траектории профессионального  развития начинающего </a:t>
            </a:r>
            <a:r>
              <a:rPr lang="ru-RU" alt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преподавателя</a:t>
            </a:r>
            <a:endParaRPr lang="ru-RU" altLang="ru-RU" b="1" dirty="0">
              <a:solidFill>
                <a:srgbClr val="0070C0"/>
              </a:solidFill>
            </a:endParaRPr>
          </a:p>
          <a:p>
            <a:pPr algn="just"/>
            <a:endParaRPr lang="ru-RU" altLang="ru-RU" b="1" i="1" dirty="0" smtClean="0">
              <a:solidFill>
                <a:srgbClr val="0099CC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6C4CAAC-8F2B-488A-9075-E5C230F8706B}"/>
              </a:ext>
            </a:extLst>
          </p:cNvPr>
          <p:cNvSpPr/>
          <p:nvPr/>
        </p:nvSpPr>
        <p:spPr>
          <a:xfrm rot="10800000">
            <a:off x="6862729" y="-1"/>
            <a:ext cx="5331000" cy="766313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3FE98B5-9140-49C0-887A-6D94B92458F0}"/>
              </a:ext>
            </a:extLst>
          </p:cNvPr>
          <p:cNvSpPr/>
          <p:nvPr/>
        </p:nvSpPr>
        <p:spPr>
          <a:xfrm>
            <a:off x="8555172" y="90793"/>
            <a:ext cx="3636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172" y="549000"/>
            <a:ext cx="341182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6" y="5163044"/>
            <a:ext cx="3149960" cy="168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7311000" y="460125"/>
            <a:ext cx="46350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60637" y="0"/>
            <a:ext cx="2925000" cy="92333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реализации методического проекта 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– 2025 годы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2730" y="1844668"/>
            <a:ext cx="7130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в проект не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от всего состава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педагогического коллектива</a:t>
            </a:r>
          </a:p>
          <a:p>
            <a:pPr algn="just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Обязательная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наставнических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Опытный преподаватель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начинающий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преподаватель»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нормативными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требованиями целевой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наставничества</a:t>
            </a:r>
          </a:p>
          <a:p>
            <a:pPr algn="just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наставляемыми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преподавателями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два года первой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на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заявленной квалификационной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</a:p>
          <a:p>
            <a:pPr algn="just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для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преподавателей 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5 обучающих и конкурсных мероприятий, ориентированных на освоение, совершенствование и демонстрацию профессиональных компетенций</a:t>
            </a:r>
          </a:p>
          <a:p>
            <a:pPr algn="just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5637" y="-100396"/>
            <a:ext cx="54063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3-х лет колледжной</a:t>
            </a:r>
          </a:p>
          <a:p>
            <a:pPr algn="just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открытого наставничества для совершенствования компетенций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начинающих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преподавателей, их закрепления  на рабочем месте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6C4CAAC-8F2B-488A-9075-E5C230F8706B}"/>
              </a:ext>
            </a:extLst>
          </p:cNvPr>
          <p:cNvSpPr/>
          <p:nvPr/>
        </p:nvSpPr>
        <p:spPr>
          <a:xfrm>
            <a:off x="4296000" y="0"/>
            <a:ext cx="4050000" cy="685800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22703"/>
              </p:ext>
            </p:extLst>
          </p:nvPr>
        </p:nvGraphicFramePr>
        <p:xfrm>
          <a:off x="-1" y="1037520"/>
          <a:ext cx="12192001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265"/>
                <a:gridCol w="3256265"/>
                <a:gridCol w="2846118"/>
                <a:gridCol w="28333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Состав</a:t>
                      </a:r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команды проекта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Функции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Ответственность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Документы и записи</a:t>
                      </a:r>
                      <a:endParaRPr lang="ru-RU" sz="180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Руководитель проекта (заместитель директора колледжа по научно-методической работе)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Координирует все виды работ в рамках проекта, осуществляет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перспективное планирование и коррекцию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Несет ответственность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перед директором колледжа и административным советом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Дорожная карта внедрения целевой модели наставничества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Положение о наставничестве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Годовая Программа наставничества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Ежегодный план реализации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Члены команды проекта (председатели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предметно-цикловых комиссий)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Осуществляют текущее (годовое) планирование деятельности ПЦК,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в которое входят мероприятия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Несут ответственность перед руководителем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Планы работы ПЦК на текущий учебный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Опытные и начинающие преподаватели, включенные в текущем году в реализацию проекта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Осуществляют оперативно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производственные действия по выполнению годовой Программы наставничества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Несут ответственность перед председателями ПЦК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 работы наставнической пары, индивидуальный  план работы преподавателя,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Листы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оценки эффективности деятельности  наставнической пары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61000" y="0"/>
            <a:ext cx="7920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25000"/>
              </a:schemeClr>
            </a:solidFill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КОМАНДА ПРОЕКТА,  ФУНКЦИИ И ОТВЕТСТВЕННОСТЬ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91189"/>
            <a:ext cx="121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ЦЕЛЬ КОМАНДЫ   — осуществление функций управления проектом для эффективного достижения его запланированных результатов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1125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56201"/>
              </p:ext>
            </p:extLst>
          </p:nvPr>
        </p:nvGraphicFramePr>
        <p:xfrm>
          <a:off x="-19235" y="0"/>
          <a:ext cx="12211235" cy="5690652"/>
        </p:xfrm>
        <a:graphic>
          <a:graphicData uri="http://schemas.openxmlformats.org/drawingml/2006/table">
            <a:tbl>
              <a:tblPr>
                <a:solidFill>
                  <a:srgbClr val="66CCFF"/>
                </a:solidFill>
              </a:tblPr>
              <a:tblGrid>
                <a:gridCol w="2121210"/>
                <a:gridCol w="5405347"/>
                <a:gridCol w="4684678"/>
              </a:tblGrid>
              <a:tr h="376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 </a:t>
                      </a:r>
                      <a:endParaRPr lang="ru-RU" sz="1800" b="1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Ресурс</a:t>
                      </a:r>
                      <a:endParaRPr lang="ru-RU" sz="1800" b="1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Источник ресурса</a:t>
                      </a:r>
                      <a:endParaRPr lang="ru-RU" sz="1800" b="1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88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Финансовый</a:t>
                      </a: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Стимулирующая часть фонда</a:t>
                      </a:r>
                      <a:r>
                        <a:rPr lang="ru-RU" sz="15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оплаты труда преподавателей, оплата деятельности наставников, поощрение победителей профессиональных конкурсов, эффективных наставнических пар до 20% от оклада, возможное привлечение грантовых средств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КГБПОУ «Славгородский педагогический колледж»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Первичная профсоюзная организация колледжа</a:t>
                      </a: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7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Технический</a:t>
                      </a: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Учебные</a:t>
                      </a:r>
                      <a:r>
                        <a:rPr lang="ru-RU" sz="1500" b="1" baseline="0" dirty="0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кабинеты, библиотека, ЦПДЭ, Мастерские компетенций</a:t>
                      </a:r>
                      <a:r>
                        <a:rPr lang="ru-RU" sz="1500" b="1" dirty="0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для проведения обучающих семинаров и мастер-классов</a:t>
                      </a: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КГБПОУ «Славгородский педагогический колледж»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31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Человеческий</a:t>
                      </a: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Преподаватели, члены администрации</a:t>
                      </a: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КГБПОУ «Славгородский педагогический колледж»</a:t>
                      </a: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1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Партнерский</a:t>
                      </a: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Консультанты по внедрению целевой модели наставничества в ПОО, согласованию планов РИП, расписаний СП, годовых отчетов</a:t>
                      </a: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Факультет развития профессионального образования КАУ ДПО «АИРО им. А.М. Топорова»</a:t>
                      </a: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412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Информационный</a:t>
                      </a: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Официальный сайт колледжа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3"/>
                        </a:rPr>
                        <a:t>http://mysttc.ru/</a:t>
                      </a:r>
                      <a:endParaRPr lang="ru-R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Блог преподавателя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4"/>
                        </a:rPr>
                        <a:t>http://teachers.mysttc.ru/</a:t>
                      </a:r>
                      <a:endParaRPr lang="ru-R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Страница РИП на сайте колледжа 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5"/>
                        </a:rPr>
                        <a:t>http://mysttc.ru/html_2/learn_to_teach_project.htm</a:t>
                      </a: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КГБПОУ «Славгородский педагогический колледж»</a:t>
                      </a:r>
                      <a:endParaRPr lang="ru-RU" sz="1500" b="1" dirty="0" smtClean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3597" marR="53597" marT="53597" marB="535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D:\user\ds\НАСТАВНИЧЕСТВО\НАСТАВНИЧЕСТВО 22-23\ФОто наставничество 22-23\Заставка на сайте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35" y="5559425"/>
            <a:ext cx="2667000" cy="129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user\ds\НАСТАВНИЧЕСТВО\НАСТАВНИЧЕСТВО 22-23\ФОто наставничество 22-23\WhatsApp Image 2022-09-14 at 16.35.22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00" y="5538153"/>
            <a:ext cx="1738235" cy="130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user\ds\НАСТАВНИЧЕСТВО\НАСТАВНИЧЕСТВО 22-23\Школа компетенций 22\Фото Школа компетенций\20220831_17142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83" y="5553400"/>
            <a:ext cx="1698605" cy="130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user\ds\НАСТАВНИЧЕСТВО\НАСТАВНИЧЕСТВО 22-23\Школа компетенций 22\Фото Школа компетенций\20221026_16081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241" y="5561290"/>
            <a:ext cx="1655120" cy="125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user\ds\НАСТАВНИЧЕСТВО\НАСТАВНИЧЕСТВО 22-23\Школа компетенций 22\Фото Школа компетенций\20221026_16072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41" y="5599673"/>
            <a:ext cx="1549400" cy="121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user\ds\НАСТАВНИЧЕСТВО\НАСТАВНИЧЕСТВО 22-23\Школа компетенций 22\Фото Школа компетенций\20221019_15523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019" y="5603723"/>
            <a:ext cx="1435100" cy="121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user\ds\НАСТАВНИЧЕСТВО\НАСТАВНИЧЕСТВО 22-23\Школа компетенций 22\Фото Школа компетенций\20220926_155351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61" y="5581414"/>
            <a:ext cx="1774019" cy="121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9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4590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Структура работ проекта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18" y="344776"/>
            <a:ext cx="745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проектных работ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5000" y="1329193"/>
            <a:ext cx="5670000" cy="369332"/>
          </a:xfrm>
          <a:prstGeom prst="rect">
            <a:avLst/>
          </a:prstGeom>
          <a:solidFill>
            <a:srgbClr val="AEE4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 в рамках проекта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18" y="853431"/>
            <a:ext cx="754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деятельности  команды проекта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5092" y="2067857"/>
            <a:ext cx="5220000" cy="369332"/>
          </a:xfrm>
          <a:prstGeom prst="rect">
            <a:avLst/>
          </a:prstGeom>
          <a:solidFill>
            <a:srgbClr val="AEE4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сопровождение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00" y="1697341"/>
            <a:ext cx="4342500" cy="369332"/>
          </a:xfrm>
          <a:prstGeom prst="rect">
            <a:avLst/>
          </a:prstGeom>
          <a:solidFill>
            <a:srgbClr val="AEE4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проекта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22929" y="2434194"/>
            <a:ext cx="4026000" cy="369332"/>
          </a:xfrm>
          <a:prstGeom prst="rect">
            <a:avLst/>
          </a:prstGeom>
          <a:solidFill>
            <a:srgbClr val="AEE4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Мониторинг результатов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77249808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5960" y="86001"/>
            <a:ext cx="1289883" cy="1633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d374aeec54ae7a19e38be116a846912a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54257" y="106891"/>
            <a:ext cx="1648476" cy="1591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 rot="20695529">
            <a:off x="10777717" y="656653"/>
            <a:ext cx="972608" cy="555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altLang="ru-RU" sz="1100" b="1" dirty="0">
                <a:solidFill>
                  <a:srgbClr val="0033CC"/>
                </a:solidFill>
                <a:latin typeface="Garamond" pitchFamily="18" charset="0"/>
              </a:rPr>
              <a:t>МОГУ</a:t>
            </a:r>
          </a:p>
          <a:p>
            <a:pPr algn="ctr"/>
            <a:r>
              <a:rPr lang="ru-RU" altLang="ru-RU" sz="1100" b="1" dirty="0">
                <a:solidFill>
                  <a:srgbClr val="0033CC"/>
                </a:solidFill>
                <a:latin typeface="Garamond" pitchFamily="18" charset="0"/>
              </a:rPr>
              <a:t>научить</a:t>
            </a:r>
            <a:endParaRPr lang="ru-RU" altLang="ru-RU" dirty="0">
              <a:solidFill>
                <a:srgbClr val="0033CC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 rot="699864">
            <a:off x="8529938" y="431699"/>
            <a:ext cx="897456" cy="3680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</a:rPr>
              <a:t>ХОЧУ</a:t>
            </a:r>
          </a:p>
          <a:p>
            <a:pPr algn="ctr"/>
            <a:r>
              <a:rPr lang="ru-RU" altLang="ru-RU" sz="1000" b="1" dirty="0">
                <a:solidFill>
                  <a:srgbClr val="0033CC"/>
                </a:solidFill>
              </a:rPr>
              <a:t>научиться</a:t>
            </a:r>
            <a:endParaRPr lang="ru-RU" altLang="ru-RU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" y="2079717"/>
            <a:ext cx="459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результативности методического проекта</a:t>
            </a:r>
            <a:endParaRPr lang="ru-RU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-203384" y="2638972"/>
            <a:ext cx="59506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800" b="1" dirty="0">
                <a:solidFill>
                  <a:srgbClr val="00B0F0"/>
                </a:solidFill>
              </a:rPr>
              <a:t>Показатель ожидаемого результата включенности </a:t>
            </a:r>
            <a:r>
              <a:rPr lang="ru-RU" altLang="ru-RU" sz="1800" b="1" dirty="0" smtClean="0">
                <a:solidFill>
                  <a:srgbClr val="00B0F0"/>
                </a:solidFill>
              </a:rPr>
              <a:t>преподавателей в </a:t>
            </a:r>
            <a:r>
              <a:rPr lang="ru-RU" altLang="ru-RU" sz="1800" b="1" dirty="0">
                <a:solidFill>
                  <a:srgbClr val="00B0F0"/>
                </a:solidFill>
              </a:rPr>
              <a:t>систему </a:t>
            </a:r>
            <a:r>
              <a:rPr lang="ru-RU" altLang="ru-RU" sz="1800" b="1" dirty="0" smtClean="0">
                <a:solidFill>
                  <a:srgbClr val="00B0F0"/>
                </a:solidFill>
              </a:rPr>
              <a:t>открытого наставничества </a:t>
            </a:r>
            <a:endParaRPr lang="ru-RU" altLang="ru-RU" sz="1800" dirty="0">
              <a:solidFill>
                <a:srgbClr val="00B0F0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51665"/>
              </p:ext>
            </p:extLst>
          </p:nvPr>
        </p:nvGraphicFramePr>
        <p:xfrm>
          <a:off x="216877" y="3474000"/>
          <a:ext cx="4728215" cy="1330905"/>
        </p:xfrm>
        <a:graphic>
          <a:graphicData uri="http://schemas.openxmlformats.org/drawingml/2006/table">
            <a:tbl>
              <a:tblPr/>
              <a:tblGrid>
                <a:gridCol w="859677"/>
                <a:gridCol w="798270"/>
                <a:gridCol w="798270"/>
                <a:gridCol w="798270"/>
                <a:gridCol w="736864"/>
                <a:gridCol w="736864"/>
              </a:tblGrid>
              <a:tr h="61854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b="1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600" b="1" kern="1400" dirty="0" smtClean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kern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4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600" b="1" kern="1400" dirty="0" smtClean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400" dirty="0" smtClean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</a:t>
                      </a:r>
                      <a:endParaRPr kumimoji="0" lang="ru-RU" sz="1600" b="1" kern="1400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600" b="1" kern="1400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209944"/>
              </p:ext>
            </p:extLst>
          </p:nvPr>
        </p:nvGraphicFramePr>
        <p:xfrm>
          <a:off x="6899723" y="2803526"/>
          <a:ext cx="5111215" cy="1849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141"/>
                <a:gridCol w="2678074"/>
              </a:tblGrid>
              <a:tr h="934823">
                <a:tc gridSpan="2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Отдельные итоги  оценки удовлетворенности   наставников и наставляемых совместной работой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306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НАСТАВНИКИ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НАСТАВЛЯЕМЫЕ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668">
                <a:tc grid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" name="Picture 2" descr="D:\user\ds\Screenshot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00" y="4149000"/>
            <a:ext cx="3890999" cy="26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-13728" y="5400833"/>
            <a:ext cx="534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B0F0"/>
                </a:solidFill>
              </a:rPr>
              <a:t>Коэффициент эффективности деятельности наставнической пары  не менее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8155" y="5810976"/>
            <a:ext cx="1173874" cy="507831"/>
          </a:xfrm>
          <a:prstGeom prst="rect">
            <a:avLst/>
          </a:prstGeom>
          <a:solidFill>
            <a:schemeClr val="accent6">
              <a:lumMod val="90000"/>
            </a:schemeClr>
          </a:solidFill>
          <a:ln w="38100">
            <a:solidFill>
              <a:srgbClr val="0033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80 %</a:t>
            </a:r>
            <a:endParaRPr lang="ru-RU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user\ds\НАУЧНО - МЕТОДИЧЕСКАЯ ДЕЯТЕЛЬНОСТЬ\Неделя начин. преподавателя 2021\Публикация о Неделе\20210524_160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7" y="36998"/>
            <a:ext cx="2610000" cy="211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user\ds\НАУЧНО - МЕТОДИЧЕСКАЯ ДЕЯТЕЛЬНОСТЬ\Неделя начин.преподавателя 2022\Публикация про Неделю\Заставк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18" y="36998"/>
            <a:ext cx="3040262" cy="21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user\ds\НАУЧНО - МЕТОДИЧЕСКАЯ ДЕЯТЕЛЬНОСТЬ\Неделя начин. преподавателя 2023\Публикации про Неделю\Заставка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99" y="8449"/>
            <a:ext cx="5038512" cy="22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772" y="2417145"/>
            <a:ext cx="8013227" cy="20313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тема </a:t>
            </a:r>
            <a:endParaRPr lang="ru-RU" alt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профессиональных компетенций преподавателей и студентов на основе создания колледжной системы открытого наставничества»</a:t>
            </a: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работы по теме  2021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 descr="D:\user\ds\Педсовет 26.06.23\13042023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00" y="2528701"/>
            <a:ext cx="2930673" cy="180821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user\ds\НАСТАВНИЧЕСТВО\НАСТАВНИЧЕСТВО 20-21\Фото\DSC026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3" y="4659823"/>
            <a:ext cx="3289517" cy="18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user\ds\НАСТАВНИЧЕСТВО\НАСТАВНИЧЕСТВО 22-23\ФОто наставничество 22-23\Заставка на сайт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00" y="4705112"/>
            <a:ext cx="3780000" cy="184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user\ds\Фестиваль РИП ПОО 2024\Фото\Застав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73" y="4676382"/>
            <a:ext cx="4186738" cy="189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835801" y="1629000"/>
            <a:ext cx="86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FFFF"/>
                </a:solidFill>
              </a:rPr>
              <a:t>2021</a:t>
            </a:r>
            <a:endParaRPr lang="ru-RU" altLang="ru-RU" sz="2000" b="1" dirty="0">
              <a:solidFill>
                <a:srgbClr val="00FFFF"/>
              </a:solidFill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430393" y="5994000"/>
            <a:ext cx="86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FFFF"/>
                </a:solidFill>
              </a:rPr>
              <a:t>2021</a:t>
            </a:r>
            <a:endParaRPr lang="ru-RU" altLang="ru-RU" sz="2000" b="1" dirty="0">
              <a:solidFill>
                <a:srgbClr val="00FFFF"/>
              </a:solidFill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466000" y="1748094"/>
            <a:ext cx="86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FFFF"/>
                </a:solidFill>
              </a:rPr>
              <a:t>2022</a:t>
            </a:r>
            <a:endParaRPr lang="ru-RU" altLang="ru-RU" sz="2000" b="1" dirty="0">
              <a:solidFill>
                <a:srgbClr val="00FFFF"/>
              </a:solidFill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9287614" y="1737591"/>
            <a:ext cx="86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FFFF"/>
                </a:solidFill>
              </a:rPr>
              <a:t>2023</a:t>
            </a:r>
            <a:endParaRPr lang="ru-RU" altLang="ru-RU" sz="2000" b="1" dirty="0">
              <a:solidFill>
                <a:srgbClr val="00FFFF"/>
              </a:solidFill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5728518" y="4705112"/>
            <a:ext cx="86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FFFF"/>
                </a:solidFill>
              </a:rPr>
              <a:t>2022</a:t>
            </a:r>
            <a:endParaRPr lang="ru-RU" altLang="ru-RU" sz="2000" b="1" dirty="0">
              <a:solidFill>
                <a:srgbClr val="00FFFF"/>
              </a:solidFill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9545975" y="6032416"/>
            <a:ext cx="86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FFFF"/>
                </a:solidFill>
              </a:rPr>
              <a:t>2023</a:t>
            </a:r>
            <a:endParaRPr lang="ru-RU" altLang="ru-RU" sz="2000" b="1" dirty="0">
              <a:solidFill>
                <a:srgbClr val="00FFFF"/>
              </a:solidFill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0766723" y="3936802"/>
            <a:ext cx="86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FFFF"/>
                </a:solidFill>
              </a:rPr>
              <a:t>2022</a:t>
            </a:r>
            <a:endParaRPr lang="ru-RU" altLang="ru-RU" sz="20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23B105A-A85B-4D60-B11B-AB27D94905A9}"/>
              </a:ext>
            </a:extLst>
          </p:cNvPr>
          <p:cNvSpPr txBox="1"/>
          <p:nvPr/>
        </p:nvSpPr>
        <p:spPr>
          <a:xfrm>
            <a:off x="-8578" y="0"/>
            <a:ext cx="12200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zh-CN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Апрель </a:t>
            </a:r>
            <a:r>
              <a:rPr lang="ru-RU" altLang="zh-CN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года СП - «Наставничество как инструмент развития качества  образования»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3B105A-A85B-4D60-B11B-AB27D94905A9}"/>
              </a:ext>
            </a:extLst>
          </p:cNvPr>
          <p:cNvSpPr txBox="1"/>
          <p:nvPr/>
        </p:nvSpPr>
        <p:spPr>
          <a:xfrm>
            <a:off x="14746" y="6150114"/>
            <a:ext cx="12177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zh-CN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Апрель 2023 </a:t>
            </a:r>
            <a:r>
              <a:rPr lang="ru-RU" altLang="zh-CN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СП - «Реализация </a:t>
            </a:r>
            <a:r>
              <a:rPr lang="ru-RU" altLang="zh-CN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«короткой программы» наставничества в </a:t>
            </a:r>
            <a:endParaRPr lang="ru-RU" altLang="zh-CN" sz="20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zh-CN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организации»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32" y="1462299"/>
            <a:ext cx="2179052" cy="1625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" y="2256348"/>
            <a:ext cx="2239898" cy="1764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>
            <a:extLst>
              <a:ext uri="{FF2B5EF4-FFF2-40B4-BE49-F238E27FC236}">
                <a16:creationId xmlns="" xmlns:a16="http://schemas.microsoft.com/office/drawing/2014/main" id="{FC49FCCF-1E77-44D4-BF59-19841F5DAE0F}"/>
              </a:ext>
            </a:extLst>
          </p:cNvPr>
          <p:cNvSpPr/>
          <p:nvPr/>
        </p:nvSpPr>
        <p:spPr>
          <a:xfrm>
            <a:off x="5364176" y="1369604"/>
            <a:ext cx="2239898" cy="180304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FC49FCCF-1E77-44D4-BF59-19841F5DAE0F}"/>
              </a:ext>
            </a:extLst>
          </p:cNvPr>
          <p:cNvSpPr/>
          <p:nvPr/>
        </p:nvSpPr>
        <p:spPr>
          <a:xfrm>
            <a:off x="5344157" y="3187360"/>
            <a:ext cx="2239898" cy="180304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FC49FCCF-1E77-44D4-BF59-19841F5DAE0F}"/>
              </a:ext>
            </a:extLst>
          </p:cNvPr>
          <p:cNvSpPr/>
          <p:nvPr/>
        </p:nvSpPr>
        <p:spPr>
          <a:xfrm>
            <a:off x="3576000" y="2274880"/>
            <a:ext cx="2239898" cy="180304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FC49FCCF-1E77-44D4-BF59-19841F5DAE0F}"/>
              </a:ext>
            </a:extLst>
          </p:cNvPr>
          <p:cNvSpPr/>
          <p:nvPr/>
        </p:nvSpPr>
        <p:spPr>
          <a:xfrm>
            <a:off x="1776000" y="1335604"/>
            <a:ext cx="2239898" cy="180304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extLst>
              <a:ext uri="{FF2B5EF4-FFF2-40B4-BE49-F238E27FC236}">
                <a16:creationId xmlns="" xmlns:a16="http://schemas.microsoft.com/office/drawing/2014/main" id="{FC49FCCF-1E77-44D4-BF59-19841F5DAE0F}"/>
              </a:ext>
            </a:extLst>
          </p:cNvPr>
          <p:cNvSpPr/>
          <p:nvPr/>
        </p:nvSpPr>
        <p:spPr>
          <a:xfrm>
            <a:off x="1776000" y="3138644"/>
            <a:ext cx="2239898" cy="180304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FC49FCCF-1E77-44D4-BF59-19841F5DAE0F}"/>
              </a:ext>
            </a:extLst>
          </p:cNvPr>
          <p:cNvSpPr/>
          <p:nvPr/>
        </p:nvSpPr>
        <p:spPr>
          <a:xfrm>
            <a:off x="20951" y="2237124"/>
            <a:ext cx="2239898" cy="180304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>
            <a:extLst>
              <a:ext uri="{FF2B5EF4-FFF2-40B4-BE49-F238E27FC236}">
                <a16:creationId xmlns="" xmlns:a16="http://schemas.microsoft.com/office/drawing/2014/main" id="{FC49FCCF-1E77-44D4-BF59-19841F5DAE0F}"/>
              </a:ext>
            </a:extLst>
          </p:cNvPr>
          <p:cNvSpPr/>
          <p:nvPr/>
        </p:nvSpPr>
        <p:spPr>
          <a:xfrm>
            <a:off x="7131000" y="2290388"/>
            <a:ext cx="2239898" cy="180304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93" y="1364124"/>
            <a:ext cx="2272730" cy="1723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D:\user\ds\Стажерки свои и чужие с 2016\Стажерская практика 17.04.23\Публикация\20230417_1131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19" y="3197697"/>
            <a:ext cx="2157566" cy="1822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8" y="2379544"/>
            <a:ext cx="2178930" cy="15861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60" y="2416940"/>
            <a:ext cx="2123499" cy="15488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 descr="D:\user\ds\Стажерки свои и чужие с 2016\Стажерская практика 17.04.23\ФОТО СП\20230417_12545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58" y="3310903"/>
            <a:ext cx="2160000" cy="166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0011" y="5226784"/>
            <a:ext cx="10973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На все интересующие меня вопросы по организации наставничества в образовательном учреждении </a:t>
            </a:r>
            <a:endParaRPr lang="ru-RU" b="1" i="1" dirty="0" smtClean="0"/>
          </a:p>
          <a:p>
            <a:pPr algn="just"/>
            <a:r>
              <a:rPr lang="ru-RU" b="1" i="1" dirty="0" smtClean="0"/>
              <a:t>я </a:t>
            </a:r>
            <a:r>
              <a:rPr lang="ru-RU" b="1" i="1" dirty="0"/>
              <a:t>получила компетентные ответы</a:t>
            </a:r>
            <a:r>
              <a:rPr lang="ru-RU" b="1" i="1" dirty="0" smtClean="0"/>
              <a:t>.</a:t>
            </a:r>
            <a:r>
              <a:rPr lang="ru-RU" i="1" dirty="0"/>
              <a:t> Наталья, СОШ№</a:t>
            </a:r>
            <a:r>
              <a:rPr lang="ru-RU" i="1" dirty="0" smtClean="0"/>
              <a:t>13                                      </a:t>
            </a:r>
          </a:p>
          <a:p>
            <a:pPr algn="just"/>
            <a:r>
              <a:rPr lang="ru-RU" i="1" dirty="0"/>
              <a:t> </a:t>
            </a:r>
            <a:r>
              <a:rPr lang="ru-RU" i="1" dirty="0" smtClean="0"/>
              <a:t>                                           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0011" y="538969"/>
            <a:ext cx="12042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«Вся информация актуальна, разнообразна и интересна. Все полученные знания буду использовать на практике. Мастер-классы были не забываемы</a:t>
            </a:r>
            <a:r>
              <a:rPr lang="ru-RU" b="1" i="1" dirty="0" smtClean="0"/>
              <a:t>». </a:t>
            </a:r>
            <a:r>
              <a:rPr lang="ru-RU" dirty="0" smtClean="0"/>
              <a:t>Ольга </a:t>
            </a:r>
            <a:r>
              <a:rPr lang="ru-RU" dirty="0"/>
              <a:t>Николаевна, Славгородский аграрный техникум</a:t>
            </a:r>
          </a:p>
          <a:p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453" y="1644743"/>
            <a:ext cx="1985019" cy="236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908" y="963246"/>
            <a:ext cx="2055258" cy="7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D:\user\ds\Педсовет 26.06.23\20112022_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58" y="4029893"/>
            <a:ext cx="1292025" cy="2871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D:\user\ds\Педсовет 26.06.23\21092022_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00" y="4159193"/>
            <a:ext cx="1641814" cy="106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1013963" y="4077920"/>
            <a:ext cx="86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FFFF"/>
                </a:solidFill>
              </a:rPr>
              <a:t>2022</a:t>
            </a:r>
            <a:endParaRPr lang="ru-RU" altLang="ru-RU" sz="2000" b="1" dirty="0">
              <a:solidFill>
                <a:srgbClr val="00FFFF"/>
              </a:solidFill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0797814" y="3620829"/>
            <a:ext cx="86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FFFF"/>
                </a:solidFill>
              </a:rPr>
              <a:t>2023</a:t>
            </a:r>
            <a:endParaRPr lang="ru-RU" altLang="ru-RU" sz="20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\ds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99238" cy="49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\Desktop\0510202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96" y="-1"/>
            <a:ext cx="4050000" cy="303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679">
            <a:off x="7970686" y="3093734"/>
            <a:ext cx="3794867" cy="3216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99" y="4232591"/>
            <a:ext cx="3043953" cy="2625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34" y="4232590"/>
            <a:ext cx="3116963" cy="2660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581663"/>
              </p:ext>
            </p:extLst>
          </p:nvPr>
        </p:nvGraphicFramePr>
        <p:xfrm>
          <a:off x="6096000" y="0"/>
          <a:ext cx="5516215" cy="1849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937"/>
                <a:gridCol w="2890278"/>
              </a:tblGrid>
              <a:tr h="934823">
                <a:tc gridSpan="2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Отдельные итоги  оценки удовлетворенности   наставников и наставляемых совместной работой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306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НАСТАВНИКИ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НАСТАВЛЯЕМЫЕ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668">
                <a:tc grid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41" y="1876021"/>
            <a:ext cx="4330021" cy="376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947391"/>
              </p:ext>
            </p:extLst>
          </p:nvPr>
        </p:nvGraphicFramePr>
        <p:xfrm>
          <a:off x="8617341" y="1696672"/>
          <a:ext cx="3574659" cy="4045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083"/>
                <a:gridCol w="898135"/>
                <a:gridCol w="1330441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Эффективность колледжного проекта «Хочу научиться -  могу научить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13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НАСТАВНИКИ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НАСТАВЛЯЕМЫЕ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77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7.8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20 - 21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9.2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98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9.6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9.4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18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36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плана наставничества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8.4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20 - 21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8.6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9.4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9.2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9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Насколько вы довольны совместной работой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8.6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20 - 21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9.2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" name="TextBox 50"/>
          <p:cNvSpPr txBox="1"/>
          <p:nvPr/>
        </p:nvSpPr>
        <p:spPr>
          <a:xfrm>
            <a:off x="1821000" y="954000"/>
            <a:ext cx="1173882" cy="584772"/>
          </a:xfrm>
          <a:prstGeom prst="rect">
            <a:avLst/>
          </a:prstGeom>
          <a:ln w="38100">
            <a:solidFill>
              <a:srgbClr val="0033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План  </a:t>
            </a:r>
          </a:p>
          <a:p>
            <a:pPr algn="ctr"/>
            <a:r>
              <a:rPr lang="ru-RU" alt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80 %</a:t>
            </a:r>
            <a:endParaRPr lang="ru-RU" sz="16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00" y="49485"/>
            <a:ext cx="534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99"/>
                </a:solidFill>
              </a:rPr>
              <a:t>Коэффициент эффективности деятельности наставнической пары  не менее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315473092"/>
              </p:ext>
            </p:extLst>
          </p:nvPr>
        </p:nvGraphicFramePr>
        <p:xfrm>
          <a:off x="0" y="1764000"/>
          <a:ext cx="4701000" cy="368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0" y="5645687"/>
            <a:ext cx="39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 dirty="0">
                <a:solidFill>
                  <a:srgbClr val="000099"/>
                </a:solidFill>
              </a:rPr>
              <a:t>Показатель ожидаемого результата включенности </a:t>
            </a:r>
            <a:r>
              <a:rPr lang="ru-RU" altLang="ru-RU" sz="1600" b="1" dirty="0" smtClean="0">
                <a:solidFill>
                  <a:srgbClr val="000099"/>
                </a:solidFill>
              </a:rPr>
              <a:t>преподавателей в </a:t>
            </a:r>
            <a:r>
              <a:rPr lang="ru-RU" altLang="ru-RU" sz="1600" b="1" dirty="0">
                <a:solidFill>
                  <a:srgbClr val="000099"/>
                </a:solidFill>
              </a:rPr>
              <a:t>систему </a:t>
            </a:r>
            <a:r>
              <a:rPr lang="ru-RU" altLang="ru-RU" sz="1600" b="1" dirty="0" smtClean="0">
                <a:solidFill>
                  <a:srgbClr val="000099"/>
                </a:solidFill>
              </a:rPr>
              <a:t>открытого наставничества </a:t>
            </a:r>
            <a:endParaRPr lang="ru-RU" altLang="ru-RU" sz="1600" dirty="0">
              <a:solidFill>
                <a:srgbClr val="000099"/>
              </a:solidFill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343377"/>
              </p:ext>
            </p:extLst>
          </p:nvPr>
        </p:nvGraphicFramePr>
        <p:xfrm>
          <a:off x="3891000" y="5559417"/>
          <a:ext cx="4728215" cy="1330905"/>
        </p:xfrm>
        <a:graphic>
          <a:graphicData uri="http://schemas.openxmlformats.org/drawingml/2006/table">
            <a:tbl>
              <a:tblPr/>
              <a:tblGrid>
                <a:gridCol w="859677"/>
                <a:gridCol w="798270"/>
                <a:gridCol w="817053"/>
                <a:gridCol w="779487"/>
                <a:gridCol w="736864"/>
                <a:gridCol w="736864"/>
              </a:tblGrid>
              <a:tr h="61854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400" b="1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400" b="1" kern="1400" dirty="0" smtClean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kern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4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400" b="1" kern="1400" dirty="0" smtClean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b="1" kern="1400" dirty="0" smtClean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</a:t>
                      </a:r>
                      <a:endParaRPr kumimoji="0" lang="ru-RU" sz="1400" b="1" kern="1400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400" b="1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ru-RU" sz="1400" b="1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ru-RU" sz="1400" b="1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400" b="1" kern="1400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575" marR="36575" marT="36566" marB="36566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8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Хобби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DD9D4"/>
      </a:accent1>
      <a:accent2>
        <a:srgbClr val="5C736F"/>
      </a:accent2>
      <a:accent3>
        <a:srgbClr val="F2F2F2"/>
      </a:accent3>
      <a:accent4>
        <a:srgbClr val="8C8C8C"/>
      </a:accent4>
      <a:accent5>
        <a:srgbClr val="262626"/>
      </a:accent5>
      <a:accent6>
        <a:srgbClr val="D8F2ED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828</Words>
  <Application>Microsoft Office PowerPoint</Application>
  <PresentationFormat>Произвольный</PresentationFormat>
  <Paragraphs>202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Зам по НМР</cp:lastModifiedBy>
  <cp:revision>99</cp:revision>
  <dcterms:created xsi:type="dcterms:W3CDTF">2020-07-26T04:48:07Z</dcterms:created>
  <dcterms:modified xsi:type="dcterms:W3CDTF">2024-04-01T01:20:38Z</dcterms:modified>
</cp:coreProperties>
</file>