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9" r:id="rId2"/>
    <p:sldMasterId id="2147483678" r:id="rId3"/>
  </p:sldMasterIdLst>
  <p:notesMasterIdLst>
    <p:notesMasterId r:id="rId28"/>
  </p:notesMasterIdLst>
  <p:sldIdLst>
    <p:sldId id="297" r:id="rId4"/>
    <p:sldId id="256" r:id="rId5"/>
    <p:sldId id="328" r:id="rId6"/>
    <p:sldId id="322" r:id="rId7"/>
    <p:sldId id="323" r:id="rId8"/>
    <p:sldId id="325" r:id="rId9"/>
    <p:sldId id="327" r:id="rId10"/>
    <p:sldId id="326" r:id="rId11"/>
    <p:sldId id="324" r:id="rId12"/>
    <p:sldId id="341" r:id="rId13"/>
    <p:sldId id="342" r:id="rId14"/>
    <p:sldId id="348" r:id="rId15"/>
    <p:sldId id="343" r:id="rId16"/>
    <p:sldId id="330" r:id="rId17"/>
    <p:sldId id="331" r:id="rId18"/>
    <p:sldId id="332" r:id="rId19"/>
    <p:sldId id="347" r:id="rId20"/>
    <p:sldId id="334" r:id="rId21"/>
    <p:sldId id="336" r:id="rId22"/>
    <p:sldId id="337" r:id="rId23"/>
    <p:sldId id="338" r:id="rId24"/>
    <p:sldId id="299" r:id="rId25"/>
    <p:sldId id="339" r:id="rId26"/>
    <p:sldId id="340" r:id="rId27"/>
  </p:sldIdLst>
  <p:sldSz cx="9144000" cy="5143500" type="screen16x9"/>
  <p:notesSz cx="6858000" cy="9144000"/>
  <p:embeddedFontLst>
    <p:embeddedFont>
      <p:font typeface="Jost" panose="020B0604020202020204" charset="-52"/>
      <p:regular r:id="rId29"/>
      <p:bold r:id="rId30"/>
      <p:italic r:id="rId31"/>
      <p:boldItalic r:id="rId32"/>
    </p:embeddedFont>
    <p:embeddedFont>
      <p:font typeface="Abhaya Libre" panose="020B0604020202020204" charset="0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716B"/>
    <a:srgbClr val="61948F"/>
    <a:srgbClr val="9C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F192B8-534E-4357-97EE-F4E1D07FE1A2}">
  <a:tblStyle styleId="{DBF192B8-534E-4357-97EE-F4E1D07FE1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EBDED41-F783-433E-BBC6-BFF15690B51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1.fntdata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98448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31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3ce2af5b7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3ce2af5b7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538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2325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3ce2af5b7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3ce2af5b7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8004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619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2265750" y="960600"/>
            <a:ext cx="4612500" cy="32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 dirty="0"/>
          </a:p>
        </p:txBody>
      </p:sp>
      <p:sp>
        <p:nvSpPr>
          <p:cNvPr id="60" name="Google Shape;60;p8"/>
          <p:cNvSpPr/>
          <p:nvPr/>
        </p:nvSpPr>
        <p:spPr>
          <a:xfrm flipH="1">
            <a:off x="7182852" y="2791325"/>
            <a:ext cx="1961147" cy="2349699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0" y="241450"/>
            <a:ext cx="1313225" cy="5961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390725" y="2227725"/>
            <a:ext cx="922500" cy="29133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3989250" y="4604000"/>
            <a:ext cx="2913300" cy="393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" name="Google Shape;65;p8"/>
          <p:cNvCxnSpPr/>
          <p:nvPr/>
        </p:nvCxnSpPr>
        <p:spPr>
          <a:xfrm flipH="1">
            <a:off x="390725" y="4800500"/>
            <a:ext cx="8169925" cy="24163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8"/>
          <p:cNvSpPr/>
          <p:nvPr/>
        </p:nvSpPr>
        <p:spPr>
          <a:xfrm>
            <a:off x="8206925" y="1583508"/>
            <a:ext cx="707400" cy="16395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4" name="Google Shape;64;p8"/>
          <p:cNvCxnSpPr>
            <a:stCxn id="59" idx="0"/>
          </p:cNvCxnSpPr>
          <p:nvPr/>
        </p:nvCxnSpPr>
        <p:spPr>
          <a:xfrm>
            <a:off x="8560625" y="1583508"/>
            <a:ext cx="0" cy="356399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64;p8"/>
          <p:cNvCxnSpPr/>
          <p:nvPr userDrawn="1"/>
        </p:nvCxnSpPr>
        <p:spPr>
          <a:xfrm>
            <a:off x="830179" y="241450"/>
            <a:ext cx="2161" cy="501033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2549400" y="1631588"/>
            <a:ext cx="40452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2549400" y="2276813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 dirty="0"/>
          </a:p>
        </p:txBody>
      </p:sp>
      <p:sp>
        <p:nvSpPr>
          <p:cNvPr id="69" name="Google Shape;69;p9"/>
          <p:cNvSpPr/>
          <p:nvPr/>
        </p:nvSpPr>
        <p:spPr>
          <a:xfrm rot="10800000" flipH="1">
            <a:off x="0" y="2166529"/>
            <a:ext cx="1422110" cy="16395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/>
          <p:nvPr/>
        </p:nvSpPr>
        <p:spPr>
          <a:xfrm rot="10800000">
            <a:off x="8109284" y="-2439"/>
            <a:ext cx="1034716" cy="153045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9"/>
          <p:cNvSpPr/>
          <p:nvPr/>
        </p:nvSpPr>
        <p:spPr>
          <a:xfrm rot="10800000" flipH="1">
            <a:off x="0" y="4301036"/>
            <a:ext cx="2913300" cy="5961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/>
          <p:nvPr/>
        </p:nvSpPr>
        <p:spPr>
          <a:xfrm rot="10800000" flipH="1">
            <a:off x="390725" y="-2450"/>
            <a:ext cx="677400" cy="29133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9"/>
          <p:cNvSpPr/>
          <p:nvPr/>
        </p:nvSpPr>
        <p:spPr>
          <a:xfrm rot="10800000" flipH="1">
            <a:off x="7362134" y="141678"/>
            <a:ext cx="1494300" cy="4866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4" name="Google Shape;74;p9"/>
          <p:cNvCxnSpPr/>
          <p:nvPr/>
        </p:nvCxnSpPr>
        <p:spPr>
          <a:xfrm rot="10800000">
            <a:off x="615230" y="-448851"/>
            <a:ext cx="0" cy="43509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" name="Google Shape;75;p9"/>
          <p:cNvCxnSpPr/>
          <p:nvPr/>
        </p:nvCxnSpPr>
        <p:spPr>
          <a:xfrm flipH="1">
            <a:off x="7362134" y="329373"/>
            <a:ext cx="1494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Google Shape;76;p9"/>
          <p:cNvCxnSpPr/>
          <p:nvPr/>
        </p:nvCxnSpPr>
        <p:spPr>
          <a:xfrm rot="10800000">
            <a:off x="0" y="4684323"/>
            <a:ext cx="3402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745375" y="298744"/>
            <a:ext cx="5629982" cy="8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0">
                <a:solidFill>
                  <a:schemeClr val="tx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cxnSp>
        <p:nvCxnSpPr>
          <p:cNvPr id="18" name="Google Shape;18;p3"/>
          <p:cNvCxnSpPr/>
          <p:nvPr/>
        </p:nvCxnSpPr>
        <p:spPr>
          <a:xfrm rot="10800000">
            <a:off x="-203124" y="539500"/>
            <a:ext cx="3129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15;p3"/>
          <p:cNvSpPr txBox="1">
            <a:spLocks/>
          </p:cNvSpPr>
          <p:nvPr userDrawn="1"/>
        </p:nvSpPr>
        <p:spPr>
          <a:xfrm>
            <a:off x="2587586" y="3922426"/>
            <a:ext cx="5629982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0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6163" y="1516063"/>
            <a:ext cx="7171405" cy="3300063"/>
          </a:xfrm>
        </p:spPr>
        <p:txBody>
          <a:bodyPr/>
          <a:lstStyle>
            <a:lvl1pPr>
              <a:defRPr sz="18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sz="4000"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 hasCustomPrompt="1"/>
          </p:nvPr>
        </p:nvSpPr>
        <p:spPr>
          <a:xfrm>
            <a:off x="3260609" y="1731650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3260610" y="2786700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3260611" y="3866482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258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42" name="Google Shape;142;p17"/>
          <p:cNvSpPr txBox="1">
            <a:spLocks noGrp="1"/>
          </p:cNvSpPr>
          <p:nvPr>
            <p:ph type="subTitle" idx="1" hasCustomPrompt="1"/>
          </p:nvPr>
        </p:nvSpPr>
        <p:spPr>
          <a:xfrm>
            <a:off x="802110" y="2887848"/>
            <a:ext cx="24411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2" hasCustomPrompt="1"/>
          </p:nvPr>
        </p:nvSpPr>
        <p:spPr>
          <a:xfrm>
            <a:off x="3351450" y="2887848"/>
            <a:ext cx="24411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4" name="Google Shape;144;p17"/>
          <p:cNvSpPr txBox="1">
            <a:spLocks noGrp="1"/>
          </p:cNvSpPr>
          <p:nvPr>
            <p:ph type="subTitle" idx="3" hasCustomPrompt="1"/>
          </p:nvPr>
        </p:nvSpPr>
        <p:spPr>
          <a:xfrm>
            <a:off x="5900790" y="2887848"/>
            <a:ext cx="24411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4"/>
          </p:nvPr>
        </p:nvSpPr>
        <p:spPr>
          <a:xfrm>
            <a:off x="802110" y="1430599"/>
            <a:ext cx="2441100" cy="7193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6" name="Google Shape;146;p17"/>
          <p:cNvSpPr txBox="1">
            <a:spLocks noGrp="1"/>
          </p:cNvSpPr>
          <p:nvPr>
            <p:ph type="subTitle" idx="5"/>
          </p:nvPr>
        </p:nvSpPr>
        <p:spPr>
          <a:xfrm>
            <a:off x="3322939" y="1407191"/>
            <a:ext cx="2441100" cy="7427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6"/>
          </p:nvPr>
        </p:nvSpPr>
        <p:spPr>
          <a:xfrm>
            <a:off x="5900790" y="1407191"/>
            <a:ext cx="2441100" cy="7427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8" name="Google Shape;148;p17"/>
          <p:cNvSpPr/>
          <p:nvPr/>
        </p:nvSpPr>
        <p:spPr>
          <a:xfrm>
            <a:off x="0" y="4100035"/>
            <a:ext cx="1041600" cy="10416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7"/>
          <p:cNvSpPr/>
          <p:nvPr/>
        </p:nvSpPr>
        <p:spPr>
          <a:xfrm flipH="1">
            <a:off x="959300" y="4594550"/>
            <a:ext cx="2913300" cy="442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7"/>
          <p:cNvSpPr/>
          <p:nvPr/>
        </p:nvSpPr>
        <p:spPr>
          <a:xfrm flipH="1">
            <a:off x="8421600" y="3701150"/>
            <a:ext cx="722400" cy="14331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1" name="Google Shape;151;p17"/>
          <p:cNvCxnSpPr/>
          <p:nvPr/>
        </p:nvCxnSpPr>
        <p:spPr>
          <a:xfrm rot="10800000">
            <a:off x="-40600" y="4815650"/>
            <a:ext cx="391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17"/>
          <p:cNvSpPr/>
          <p:nvPr/>
        </p:nvSpPr>
        <p:spPr>
          <a:xfrm flipH="1">
            <a:off x="7312200" y="0"/>
            <a:ext cx="1831800" cy="4422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7"/>
          <p:cNvSpPr/>
          <p:nvPr/>
        </p:nvSpPr>
        <p:spPr>
          <a:xfrm flipH="1">
            <a:off x="355781" y="0"/>
            <a:ext cx="366600" cy="16395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4" name="Google Shape;154;p17"/>
          <p:cNvCxnSpPr/>
          <p:nvPr/>
        </p:nvCxnSpPr>
        <p:spPr>
          <a:xfrm rot="10800000">
            <a:off x="7312200" y="221100"/>
            <a:ext cx="1831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Than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38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2265750" y="960600"/>
            <a:ext cx="4612500" cy="32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 dirty="0"/>
          </a:p>
        </p:txBody>
      </p:sp>
      <p:sp>
        <p:nvSpPr>
          <p:cNvPr id="60" name="Google Shape;60;p8"/>
          <p:cNvSpPr/>
          <p:nvPr/>
        </p:nvSpPr>
        <p:spPr>
          <a:xfrm flipH="1">
            <a:off x="7182852" y="2791325"/>
            <a:ext cx="1961147" cy="2349699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0" y="241450"/>
            <a:ext cx="1313225" cy="5961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390725" y="2227725"/>
            <a:ext cx="922500" cy="29133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3989250" y="4604000"/>
            <a:ext cx="2913300" cy="393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" name="Google Shape;65;p8"/>
          <p:cNvCxnSpPr/>
          <p:nvPr/>
        </p:nvCxnSpPr>
        <p:spPr>
          <a:xfrm flipH="1">
            <a:off x="390725" y="4800500"/>
            <a:ext cx="8169925" cy="24163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8"/>
          <p:cNvSpPr/>
          <p:nvPr/>
        </p:nvSpPr>
        <p:spPr>
          <a:xfrm>
            <a:off x="8206925" y="1583508"/>
            <a:ext cx="707400" cy="16395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4" name="Google Shape;64;p8"/>
          <p:cNvCxnSpPr>
            <a:stCxn id="59" idx="0"/>
          </p:cNvCxnSpPr>
          <p:nvPr/>
        </p:nvCxnSpPr>
        <p:spPr>
          <a:xfrm>
            <a:off x="8560625" y="1583508"/>
            <a:ext cx="0" cy="356399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64;p8"/>
          <p:cNvCxnSpPr/>
          <p:nvPr userDrawn="1"/>
        </p:nvCxnSpPr>
        <p:spPr>
          <a:xfrm>
            <a:off x="830179" y="241450"/>
            <a:ext cx="2161" cy="501033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1092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229497" y="539500"/>
            <a:ext cx="633769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57" name="Google Shape;157;p18"/>
          <p:cNvSpPr txBox="1">
            <a:spLocks noGrp="1"/>
          </p:cNvSpPr>
          <p:nvPr>
            <p:ph type="subTitle" idx="1"/>
          </p:nvPr>
        </p:nvSpPr>
        <p:spPr>
          <a:xfrm>
            <a:off x="2664288" y="1337775"/>
            <a:ext cx="49029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subTitle" idx="2"/>
          </p:nvPr>
        </p:nvSpPr>
        <p:spPr>
          <a:xfrm>
            <a:off x="2664288" y="1866975"/>
            <a:ext cx="4902900" cy="37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/>
          </a:p>
        </p:txBody>
      </p:sp>
      <p:sp>
        <p:nvSpPr>
          <p:cNvPr id="159" name="Google Shape;159;p18"/>
          <p:cNvSpPr txBox="1">
            <a:spLocks noGrp="1"/>
          </p:cNvSpPr>
          <p:nvPr>
            <p:ph type="subTitle" idx="3"/>
          </p:nvPr>
        </p:nvSpPr>
        <p:spPr>
          <a:xfrm>
            <a:off x="2664288" y="2462725"/>
            <a:ext cx="49029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subTitle" idx="4"/>
          </p:nvPr>
        </p:nvSpPr>
        <p:spPr>
          <a:xfrm>
            <a:off x="2664288" y="2991925"/>
            <a:ext cx="4902900" cy="37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subTitle" idx="5"/>
          </p:nvPr>
        </p:nvSpPr>
        <p:spPr>
          <a:xfrm>
            <a:off x="2664288" y="3587675"/>
            <a:ext cx="49029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subTitle" idx="6"/>
          </p:nvPr>
        </p:nvSpPr>
        <p:spPr>
          <a:xfrm>
            <a:off x="2664288" y="4116875"/>
            <a:ext cx="4902900" cy="37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/>
          </a:p>
        </p:txBody>
      </p:sp>
      <p:sp>
        <p:nvSpPr>
          <p:cNvPr id="163" name="Google Shape;163;p18"/>
          <p:cNvSpPr/>
          <p:nvPr/>
        </p:nvSpPr>
        <p:spPr>
          <a:xfrm rot="-5400000">
            <a:off x="8103050" y="4102500"/>
            <a:ext cx="1041000" cy="10410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35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2375" y="1187600"/>
            <a:ext cx="7699200" cy="13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/>
          <p:nvPr/>
        </p:nvSpPr>
        <p:spPr>
          <a:xfrm rot="10800000" flipH="1">
            <a:off x="0" y="2500"/>
            <a:ext cx="722400" cy="7224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0" y="2227700"/>
            <a:ext cx="438600" cy="291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" name="Google Shape;27;p4"/>
          <p:cNvCxnSpPr>
            <a:stCxn id="26" idx="0"/>
            <a:endCxn id="26" idx="2"/>
          </p:cNvCxnSpPr>
          <p:nvPr/>
        </p:nvCxnSpPr>
        <p:spPr>
          <a:xfrm>
            <a:off x="219300" y="2227700"/>
            <a:ext cx="0" cy="2913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722375" y="2683576"/>
            <a:ext cx="3630301" cy="2173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1"/>
          </p:nvPr>
        </p:nvSpPr>
        <p:spPr>
          <a:xfrm>
            <a:off x="4791274" y="2683576"/>
            <a:ext cx="3630301" cy="217328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187600"/>
            <a:ext cx="7699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474C0-00E4-4C9E-9CC8-7D7CEA9F6DB8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CB4D2-0743-46FA-8C62-59E251002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69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63" r:id="rId3"/>
    <p:sldLayoutId id="2147483682" r:id="rId4"/>
    <p:sldLayoutId id="2147483683" r:id="rId5"/>
    <p:sldLayoutId id="214748368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37A00-81BF-4465-9742-F9E89D04E614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85BD3-FBA0-4092-9C91-163B42BE8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61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jbGgon5JMoPA7w" TargetMode="External"/><Relationship Id="rId2" Type="http://schemas.openxmlformats.org/officeDocument/2006/relationships/hyperlink" Target="https://disk.yandex.ru/d/WQ5lT3rVqWPbNg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disk.yandex.ru/d/uGGvgQ-OV-FiJQ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823" y="865917"/>
            <a:ext cx="2980177" cy="4277583"/>
          </a:xfrm>
          <a:prstGeom prst="rect">
            <a:avLst/>
          </a:prstGeom>
          <a:scene3d>
            <a:camera prst="orthographicFront">
              <a:rot lat="0" lon="11099976" rev="0"/>
            </a:camera>
            <a:lightRig rig="threePt" dir="t"/>
          </a:scene3d>
        </p:spPr>
      </p:pic>
      <p:sp>
        <p:nvSpPr>
          <p:cNvPr id="10" name="Google Shape;633;p48"/>
          <p:cNvSpPr/>
          <p:nvPr/>
        </p:nvSpPr>
        <p:spPr>
          <a:xfrm rot="10800000">
            <a:off x="8110936" y="753855"/>
            <a:ext cx="1033063" cy="94690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EC4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1" y="1534078"/>
            <a:ext cx="4346214" cy="1833923"/>
          </a:xfrm>
        </p:spPr>
        <p:txBody>
          <a:bodyPr/>
          <a:lstStyle/>
          <a:p>
            <a:r>
              <a:rPr lang="ru-RU" dirty="0"/>
              <a:t>Результаты </a:t>
            </a:r>
            <a:r>
              <a:rPr lang="ru-RU" dirty="0" smtClean="0"/>
              <a:t>ГИА </a:t>
            </a:r>
            <a:r>
              <a:rPr lang="ru-RU" dirty="0"/>
              <a:t>2023 </a:t>
            </a:r>
            <a:r>
              <a:rPr lang="ru-RU" dirty="0" smtClean="0"/>
              <a:t>года в г. Новоалтайске. </a:t>
            </a:r>
            <a:r>
              <a:rPr lang="ru-RU" dirty="0"/>
              <a:t>Актуальные вопросы подготовки школьников к ГИА-2024.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79372" y="3480064"/>
            <a:ext cx="3170299" cy="1056078"/>
          </a:xfrm>
        </p:spPr>
        <p:txBody>
          <a:bodyPr/>
          <a:lstStyle/>
          <a:p>
            <a:pPr algn="l"/>
            <a:r>
              <a:rPr lang="ru-RU" sz="1200" dirty="0" smtClean="0"/>
              <a:t>       </a:t>
            </a:r>
            <a:r>
              <a:rPr lang="ru-RU" sz="1200" b="1" dirty="0" smtClean="0">
                <a:solidFill>
                  <a:srgbClr val="12716B"/>
                </a:solidFill>
                <a:latin typeface="+mn-lt"/>
                <a:cs typeface="Abhaya Libre" panose="020B0604020202020204" charset="0"/>
              </a:rPr>
              <a:t>Пенкина Лилия Владимировна руководитель ММО физики </a:t>
            </a:r>
            <a:r>
              <a:rPr lang="ru-RU" sz="1200" b="1" dirty="0" err="1" smtClean="0">
                <a:solidFill>
                  <a:srgbClr val="12716B"/>
                </a:solidFill>
                <a:latin typeface="+mn-lt"/>
                <a:cs typeface="Abhaya Libre" panose="020B0604020202020204" charset="0"/>
              </a:rPr>
              <a:t>г.Новоалтайска</a:t>
            </a:r>
            <a:r>
              <a:rPr lang="ru-RU" sz="1200" b="1" dirty="0" smtClean="0">
                <a:solidFill>
                  <a:srgbClr val="12716B"/>
                </a:solidFill>
                <a:latin typeface="+mn-lt"/>
                <a:cs typeface="Abhaya Libre" panose="020B0604020202020204" charset="0"/>
              </a:rPr>
              <a:t>, учитель физики МБОУ «СОШ №19 города Новоалтайска Алтайского края»</a:t>
            </a:r>
          </a:p>
          <a:p>
            <a:pPr algn="l"/>
            <a:endParaRPr lang="ru-RU" sz="1200" b="1" dirty="0">
              <a:solidFill>
                <a:srgbClr val="12716B"/>
              </a:solidFill>
              <a:latin typeface="+mn-lt"/>
              <a:cs typeface="Abhaya Libre" panose="020B060402020202020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652" y="145651"/>
            <a:ext cx="983795" cy="7157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149" y="-148306"/>
            <a:ext cx="2256590" cy="12693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47" y="-27007"/>
            <a:ext cx="1553581" cy="116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4180" t="45799" r="38279" b="13627"/>
          <a:stretch/>
        </p:blipFill>
        <p:spPr>
          <a:xfrm>
            <a:off x="824461" y="598045"/>
            <a:ext cx="7337044" cy="41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9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476" t="44108" r="40679" b="41138"/>
          <a:stretch/>
        </p:blipFill>
        <p:spPr>
          <a:xfrm>
            <a:off x="494675" y="1034321"/>
            <a:ext cx="8219008" cy="17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3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6;p33"/>
          <p:cNvSpPr/>
          <p:nvPr/>
        </p:nvSpPr>
        <p:spPr>
          <a:xfrm>
            <a:off x="1342884" y="2398681"/>
            <a:ext cx="740700" cy="5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06;p33"/>
          <p:cNvSpPr/>
          <p:nvPr/>
        </p:nvSpPr>
        <p:spPr>
          <a:xfrm>
            <a:off x="1342884" y="3535688"/>
            <a:ext cx="740700" cy="5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306;p33"/>
          <p:cNvSpPr/>
          <p:nvPr/>
        </p:nvSpPr>
        <p:spPr>
          <a:xfrm>
            <a:off x="1342884" y="1240456"/>
            <a:ext cx="740700" cy="5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29497" y="39931"/>
            <a:ext cx="6337691" cy="572700"/>
          </a:xfrm>
        </p:spPr>
        <p:txBody>
          <a:bodyPr/>
          <a:lstStyle/>
          <a:p>
            <a:r>
              <a:rPr lang="ru-RU" b="1" dirty="0"/>
              <a:t>Сделали подборку заданий по функциональной </a:t>
            </a:r>
            <a:r>
              <a:rPr lang="ru-RU" b="1" dirty="0" smtClean="0"/>
              <a:t>грамотности  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Задания 7 класс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pPr marL="0" indent="0"/>
            <a:r>
              <a:rPr lang="de-DE" dirty="0" smtClean="0">
                <a:solidFill>
                  <a:srgbClr val="0070C0"/>
                </a:solidFill>
                <a:hlinkClick r:id="rId2"/>
              </a:rPr>
              <a:t>https</a:t>
            </a:r>
            <a:r>
              <a:rPr lang="de-DE" dirty="0">
                <a:solidFill>
                  <a:srgbClr val="0070C0"/>
                </a:solidFill>
                <a:hlinkClick r:id="rId2"/>
              </a:rPr>
              <a:t>://disk.yandex.ru/d/WQ5lT3rVqWPbNg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Задания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8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класс</a:t>
            </a: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disk.yandex.ru/d/jbGgon5JMoPA7w</a:t>
            </a:r>
            <a:endParaRPr lang="ru-RU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Задания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9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класс</a:t>
            </a: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pPr marL="0" indent="0"/>
            <a:r>
              <a:rPr lang="de-DE" dirty="0">
                <a:hlinkClick r:id="rId4"/>
              </a:rPr>
              <a:t>https://disk.yandex.ru/d/uGGvgQ-OV-FiJQ</a:t>
            </a:r>
            <a:endParaRPr lang="ru-RU" dirty="0"/>
          </a:p>
        </p:txBody>
      </p:sp>
      <p:sp>
        <p:nvSpPr>
          <p:cNvPr id="14" name="Google Shape;306;p33"/>
          <p:cNvSpPr/>
          <p:nvPr/>
        </p:nvSpPr>
        <p:spPr>
          <a:xfrm>
            <a:off x="1408635" y="1294835"/>
            <a:ext cx="740700" cy="53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319;p33"/>
          <p:cNvGrpSpPr/>
          <p:nvPr/>
        </p:nvGrpSpPr>
        <p:grpSpPr>
          <a:xfrm>
            <a:off x="1595803" y="1380497"/>
            <a:ext cx="366364" cy="359075"/>
            <a:chOff x="-60988625" y="3740800"/>
            <a:chExt cx="316650" cy="310350"/>
          </a:xfrm>
        </p:grpSpPr>
        <p:sp>
          <p:nvSpPr>
            <p:cNvPr id="16" name="Google Shape;320;p33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1;p33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2;p33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306;p33"/>
          <p:cNvSpPr/>
          <p:nvPr/>
        </p:nvSpPr>
        <p:spPr>
          <a:xfrm>
            <a:off x="1408635" y="2453060"/>
            <a:ext cx="740700" cy="53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319;p33"/>
          <p:cNvGrpSpPr/>
          <p:nvPr/>
        </p:nvGrpSpPr>
        <p:grpSpPr>
          <a:xfrm>
            <a:off x="1595803" y="2538722"/>
            <a:ext cx="366364" cy="359075"/>
            <a:chOff x="-60988625" y="3740800"/>
            <a:chExt cx="316650" cy="310350"/>
          </a:xfrm>
        </p:grpSpPr>
        <p:sp>
          <p:nvSpPr>
            <p:cNvPr id="21" name="Google Shape;320;p33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1;p33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2;p33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306;p33"/>
          <p:cNvSpPr/>
          <p:nvPr/>
        </p:nvSpPr>
        <p:spPr>
          <a:xfrm>
            <a:off x="1408635" y="3590067"/>
            <a:ext cx="740700" cy="53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319;p33"/>
          <p:cNvGrpSpPr/>
          <p:nvPr/>
        </p:nvGrpSpPr>
        <p:grpSpPr>
          <a:xfrm>
            <a:off x="1595803" y="3675729"/>
            <a:ext cx="366364" cy="359075"/>
            <a:chOff x="-60988625" y="3740800"/>
            <a:chExt cx="316650" cy="310350"/>
          </a:xfrm>
        </p:grpSpPr>
        <p:sp>
          <p:nvSpPr>
            <p:cNvPr id="26" name="Google Shape;320;p33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21;p33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22;p33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81041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4877" t="31164" r="7336" b="40250"/>
          <a:stretch/>
        </p:blipFill>
        <p:spPr>
          <a:xfrm>
            <a:off x="644576" y="809469"/>
            <a:ext cx="8030214" cy="31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7"/>
          <p:cNvSpPr/>
          <p:nvPr/>
        </p:nvSpPr>
        <p:spPr>
          <a:xfrm>
            <a:off x="0" y="2899000"/>
            <a:ext cx="2283532" cy="23151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7"/>
          <p:cNvSpPr txBox="1">
            <a:spLocks noGrp="1"/>
          </p:cNvSpPr>
          <p:nvPr>
            <p:ph type="ctrTitle" idx="4294967295"/>
          </p:nvPr>
        </p:nvSpPr>
        <p:spPr>
          <a:xfrm>
            <a:off x="4659394" y="2509659"/>
            <a:ext cx="3116258" cy="7559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/>
              <a:t>Более подробная информация о заданиях и ошибках ОГЭ в разделе «Материалы мероприятий»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de-DE" sz="2000" b="1" dirty="0" smtClean="0">
                <a:solidFill>
                  <a:srgbClr val="12716B"/>
                </a:solidFill>
              </a:rPr>
              <a:t>https://iro22.ru/kumo/physics/helpful-information/#</a:t>
            </a:r>
            <a:r>
              <a:rPr lang="ru-RU" sz="2000" b="1" dirty="0" smtClean="0">
                <a:solidFill>
                  <a:srgbClr val="12716B"/>
                </a:solidFill>
              </a:rPr>
              <a:t/>
            </a:r>
            <a:br>
              <a:rPr lang="ru-RU" sz="2000" b="1" dirty="0" smtClean="0">
                <a:solidFill>
                  <a:srgbClr val="12716B"/>
                </a:solidFill>
              </a:rPr>
            </a:br>
            <a:endParaRPr sz="2000" b="1" dirty="0">
              <a:solidFill>
                <a:srgbClr val="12716B"/>
              </a:solidFill>
            </a:endParaRPr>
          </a:p>
        </p:txBody>
      </p:sp>
      <p:grpSp>
        <p:nvGrpSpPr>
          <p:cNvPr id="611" name="Google Shape;611;p47"/>
          <p:cNvGrpSpPr/>
          <p:nvPr/>
        </p:nvGrpSpPr>
        <p:grpSpPr>
          <a:xfrm>
            <a:off x="4948463" y="2876287"/>
            <a:ext cx="227164" cy="249837"/>
            <a:chOff x="1462169" y="1793977"/>
            <a:chExt cx="233156" cy="256427"/>
          </a:xfrm>
        </p:grpSpPr>
        <p:sp>
          <p:nvSpPr>
            <p:cNvPr id="612" name="Google Shape;612;p47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7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7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4" name="Google Shape;624;p47"/>
          <p:cNvSpPr/>
          <p:nvPr/>
        </p:nvSpPr>
        <p:spPr>
          <a:xfrm>
            <a:off x="7790125" y="2230200"/>
            <a:ext cx="1357200" cy="2913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47"/>
          <p:cNvSpPr/>
          <p:nvPr/>
        </p:nvSpPr>
        <p:spPr>
          <a:xfrm>
            <a:off x="6652150" y="4403350"/>
            <a:ext cx="1494300" cy="4866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" name="Google Shape;423;p38"/>
          <p:cNvCxnSpPr/>
          <p:nvPr/>
        </p:nvCxnSpPr>
        <p:spPr>
          <a:xfrm flipV="1">
            <a:off x="8759651" y="-132347"/>
            <a:ext cx="23402" cy="544814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423;p38"/>
          <p:cNvCxnSpPr/>
          <p:nvPr/>
        </p:nvCxnSpPr>
        <p:spPr>
          <a:xfrm flipV="1">
            <a:off x="0" y="4691917"/>
            <a:ext cx="9144000" cy="36095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48" y="1058653"/>
            <a:ext cx="3094306" cy="3147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68907" t="42382" r="10312" b="30665"/>
          <a:stretch/>
        </p:blipFill>
        <p:spPr>
          <a:xfrm>
            <a:off x="2780013" y="1744112"/>
            <a:ext cx="1660560" cy="17229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7" t="10787" r="12280" b="14101"/>
          <a:stretch/>
        </p:blipFill>
        <p:spPr>
          <a:xfrm>
            <a:off x="7629525" y="647803"/>
            <a:ext cx="1244461" cy="99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3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2113662" y="1515143"/>
            <a:ext cx="4589536" cy="2413519"/>
          </a:xfrm>
        </p:spPr>
        <p:txBody>
          <a:bodyPr/>
          <a:lstStyle/>
          <a:p>
            <a:r>
              <a:rPr lang="ru-RU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Результаты </a:t>
            </a:r>
            <a:r>
              <a:rPr lang="ru-RU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ЕГЭ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47" y="-27007"/>
            <a:ext cx="1553581" cy="116518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652" y="145651"/>
            <a:ext cx="983795" cy="71572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149" y="-148306"/>
            <a:ext cx="2256590" cy="126933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103276" y="1412032"/>
            <a:ext cx="4599922" cy="2619742"/>
          </a:xfrm>
          <a:prstGeom prst="roundRect">
            <a:avLst/>
          </a:prstGeom>
          <a:noFill/>
          <a:ln w="3175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785613" y="355531"/>
            <a:ext cx="169365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bhaya Libre" panose="02000503000000000000" pitchFamily="2" charset="0"/>
              </a:rPr>
              <a:t>Чтим традиции, </a:t>
            </a:r>
          </a:p>
          <a:p>
            <a:pPr algn="ctr"/>
            <a:r>
              <a:rPr lang="ru-RU" sz="1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bhaya Libre" panose="02000503000000000000" pitchFamily="2" charset="0"/>
              </a:rPr>
              <a:t>внедряем инновации</a:t>
            </a:r>
            <a:endParaRPr lang="ru-RU" sz="1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bhaya Libre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25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862914" y="461091"/>
            <a:ext cx="5629982" cy="893700"/>
          </a:xfrm>
        </p:spPr>
        <p:txBody>
          <a:bodyPr/>
          <a:lstStyle/>
          <a:p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12716B"/>
                </a:solidFill>
              </a:rPr>
              <a:t>Результаты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12716B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12716B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ЕГЭ</a:t>
            </a:r>
            <a:endParaRPr lang="ru-RU" b="1" dirty="0">
              <a:solidFill>
                <a:srgbClr val="12716B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09721"/>
              </p:ext>
            </p:extLst>
          </p:nvPr>
        </p:nvGraphicFramePr>
        <p:xfrm>
          <a:off x="740291" y="1354791"/>
          <a:ext cx="7657827" cy="3638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204">
                  <a:extLst>
                    <a:ext uri="{9D8B030D-6E8A-4147-A177-3AD203B41FA5}">
                      <a16:colId xmlns:a16="http://schemas.microsoft.com/office/drawing/2014/main" val="494128881"/>
                    </a:ext>
                  </a:extLst>
                </a:gridCol>
                <a:gridCol w="2113613">
                  <a:extLst>
                    <a:ext uri="{9D8B030D-6E8A-4147-A177-3AD203B41FA5}">
                      <a16:colId xmlns:a16="http://schemas.microsoft.com/office/drawing/2014/main" val="3879695997"/>
                    </a:ext>
                  </a:extLst>
                </a:gridCol>
                <a:gridCol w="3991010">
                  <a:extLst>
                    <a:ext uri="{9D8B030D-6E8A-4147-A177-3AD203B41FA5}">
                      <a16:colId xmlns:a16="http://schemas.microsoft.com/office/drawing/2014/main" val="507174037"/>
                    </a:ext>
                  </a:extLst>
                </a:gridCol>
              </a:tblGrid>
              <a:tr h="1405610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сдававших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сдававших от профильной </a:t>
                      </a: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17430"/>
                  </a:ext>
                </a:extLst>
              </a:tr>
              <a:tr h="5241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 dirty="0" smtClean="0">
                          <a:solidFill>
                            <a:srgbClr val="12716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3600" b="1" i="0" u="none" strike="noStrike" dirty="0">
                        <a:solidFill>
                          <a:srgbClr val="12716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 dirty="0">
                          <a:solidFill>
                            <a:srgbClr val="12716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dirty="0" smtClean="0"/>
                        <a:t>60,5%</a:t>
                      </a:r>
                      <a:endParaRPr lang="ru-RU" sz="3600" b="1" i="0" u="none" strike="noStrike" dirty="0">
                        <a:solidFill>
                          <a:srgbClr val="12716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93305104"/>
                  </a:ext>
                </a:extLst>
              </a:tr>
              <a:tr h="5241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 dirty="0" smtClean="0">
                          <a:solidFill>
                            <a:srgbClr val="12716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3600" b="1" i="0" u="none" strike="noStrike" dirty="0">
                        <a:solidFill>
                          <a:srgbClr val="12716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 dirty="0" smtClean="0">
                          <a:solidFill>
                            <a:srgbClr val="12716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3600" b="1" i="0" u="none" strike="noStrike" dirty="0">
                        <a:solidFill>
                          <a:srgbClr val="12716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dirty="0" smtClean="0"/>
                        <a:t>26,57%</a:t>
                      </a:r>
                      <a:endParaRPr lang="ru-RU" sz="3600" b="1" i="0" u="none" strike="noStrike" dirty="0">
                        <a:solidFill>
                          <a:srgbClr val="12716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20078744"/>
                  </a:ext>
                </a:extLst>
              </a:tr>
              <a:tr h="5241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 dirty="0" smtClean="0">
                          <a:solidFill>
                            <a:srgbClr val="12716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3600" b="1" i="0" u="none" strike="noStrike" dirty="0">
                        <a:solidFill>
                          <a:srgbClr val="12716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 dirty="0" smtClean="0">
                          <a:solidFill>
                            <a:srgbClr val="12716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3600" b="1" i="0" u="none" strike="noStrike" dirty="0">
                        <a:solidFill>
                          <a:srgbClr val="12716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dirty="0" smtClean="0"/>
                        <a:t>30,88%</a:t>
                      </a:r>
                      <a:endParaRPr lang="ru-RU" sz="3600" b="1" i="0" u="none" strike="noStrike" dirty="0">
                        <a:solidFill>
                          <a:srgbClr val="12716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6427913"/>
                  </a:ext>
                </a:extLst>
              </a:tr>
              <a:tr h="5241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 dirty="0" smtClean="0">
                          <a:solidFill>
                            <a:srgbClr val="12716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3600" b="1" i="0" u="none" strike="noStrike" dirty="0">
                        <a:solidFill>
                          <a:srgbClr val="12716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 dirty="0" smtClean="0">
                          <a:solidFill>
                            <a:srgbClr val="12716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3600" b="1" i="0" u="none" strike="noStrike" dirty="0">
                        <a:solidFill>
                          <a:srgbClr val="12716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 dirty="0" smtClean="0">
                          <a:solidFill>
                            <a:srgbClr val="12716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38,97</a:t>
                      </a:r>
                      <a:endParaRPr lang="ru-RU" sz="3600" b="1" i="0" u="none" strike="noStrike" dirty="0">
                        <a:solidFill>
                          <a:srgbClr val="12716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5857265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066429" y="59961"/>
            <a:ext cx="43316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и ИКТ </a:t>
            </a:r>
            <a:endParaRPr lang="ru-RU" sz="2800" b="1" dirty="0" smtClean="0">
              <a:solidFill>
                <a:srgbClr val="1271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sz="2800" b="1" dirty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(2022)</a:t>
            </a:r>
            <a:r>
              <a:rPr lang="ru-RU" sz="2800" dirty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28 человек (</a:t>
            </a:r>
            <a:r>
              <a:rPr lang="ru-RU" sz="2800" b="1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2023)</a:t>
            </a:r>
            <a:endParaRPr lang="ru-RU" sz="2800" dirty="0">
              <a:solidFill>
                <a:srgbClr val="1271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645459" y="1516063"/>
            <a:ext cx="7572109" cy="3300063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rgbClr val="12716B"/>
                </a:solidFill>
              </a:rPr>
              <a:t>Профильные классы имеют 5 школ из 11</a:t>
            </a:r>
          </a:p>
          <a:p>
            <a:pPr marL="0" indent="0">
              <a:buNone/>
            </a:pPr>
            <a:r>
              <a:rPr lang="ru-RU" dirty="0">
                <a:solidFill>
                  <a:srgbClr val="12716B"/>
                </a:solidFill>
              </a:rPr>
              <a:t> </a:t>
            </a:r>
            <a:r>
              <a:rPr lang="ru-RU" dirty="0" smtClean="0">
                <a:solidFill>
                  <a:srgbClr val="12716B"/>
                </a:solidFill>
              </a:rPr>
              <a:t>   СОШ №1</a:t>
            </a:r>
          </a:p>
          <a:p>
            <a:pPr marL="0" indent="179388">
              <a:buNone/>
            </a:pPr>
            <a:r>
              <a:rPr lang="ru-RU" dirty="0">
                <a:solidFill>
                  <a:srgbClr val="12716B"/>
                </a:solidFill>
              </a:rPr>
              <a:t>СОШ №</a:t>
            </a:r>
            <a:r>
              <a:rPr lang="ru-RU" dirty="0" smtClean="0">
                <a:solidFill>
                  <a:srgbClr val="12716B"/>
                </a:solidFill>
              </a:rPr>
              <a:t>10</a:t>
            </a:r>
          </a:p>
          <a:p>
            <a:pPr marL="0" indent="179388">
              <a:buNone/>
            </a:pPr>
            <a:r>
              <a:rPr lang="ru-RU" dirty="0">
                <a:solidFill>
                  <a:srgbClr val="12716B"/>
                </a:solidFill>
              </a:rPr>
              <a:t>СОШ №</a:t>
            </a:r>
            <a:r>
              <a:rPr lang="ru-RU" dirty="0" smtClean="0">
                <a:solidFill>
                  <a:srgbClr val="12716B"/>
                </a:solidFill>
              </a:rPr>
              <a:t>12</a:t>
            </a:r>
          </a:p>
          <a:p>
            <a:pPr marL="0" indent="179388">
              <a:buNone/>
            </a:pPr>
            <a:r>
              <a:rPr lang="ru-RU" dirty="0">
                <a:solidFill>
                  <a:srgbClr val="12716B"/>
                </a:solidFill>
              </a:rPr>
              <a:t>СОШ №</a:t>
            </a:r>
            <a:r>
              <a:rPr lang="ru-RU" dirty="0" smtClean="0">
                <a:solidFill>
                  <a:srgbClr val="12716B"/>
                </a:solidFill>
              </a:rPr>
              <a:t>19</a:t>
            </a:r>
          </a:p>
          <a:p>
            <a:pPr marL="0" indent="179388">
              <a:buNone/>
            </a:pPr>
            <a:r>
              <a:rPr lang="ru-RU" dirty="0" smtClean="0">
                <a:solidFill>
                  <a:srgbClr val="12716B"/>
                </a:solidFill>
              </a:rPr>
              <a:t>Лицей№8</a:t>
            </a:r>
            <a:endParaRPr lang="ru-RU" dirty="0">
              <a:solidFill>
                <a:srgbClr val="1271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2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12716B"/>
                </a:solidFill>
              </a:rPr>
              <a:t>Результаты </a:t>
            </a: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12716B"/>
                </a:solidFill>
              </a:rPr>
              <a:t>ЕГЭ</a:t>
            </a:r>
            <a:endParaRPr lang="ru-RU" b="1" dirty="0">
              <a:solidFill>
                <a:srgbClr val="12716B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355478"/>
              </p:ext>
            </p:extLst>
          </p:nvPr>
        </p:nvGraphicFramePr>
        <p:xfrm>
          <a:off x="628650" y="1370013"/>
          <a:ext cx="7711788" cy="3572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3158">
                  <a:extLst>
                    <a:ext uri="{9D8B030D-6E8A-4147-A177-3AD203B41FA5}">
                      <a16:colId xmlns:a16="http://schemas.microsoft.com/office/drawing/2014/main" val="1862377249"/>
                    </a:ext>
                  </a:extLst>
                </a:gridCol>
                <a:gridCol w="1286122">
                  <a:extLst>
                    <a:ext uri="{9D8B030D-6E8A-4147-A177-3AD203B41FA5}">
                      <a16:colId xmlns:a16="http://schemas.microsoft.com/office/drawing/2014/main" val="1183712049"/>
                    </a:ext>
                  </a:extLst>
                </a:gridCol>
                <a:gridCol w="1286122">
                  <a:extLst>
                    <a:ext uri="{9D8B030D-6E8A-4147-A177-3AD203B41FA5}">
                      <a16:colId xmlns:a16="http://schemas.microsoft.com/office/drawing/2014/main" val="1413913368"/>
                    </a:ext>
                  </a:extLst>
                </a:gridCol>
                <a:gridCol w="1403193">
                  <a:extLst>
                    <a:ext uri="{9D8B030D-6E8A-4147-A177-3AD203B41FA5}">
                      <a16:colId xmlns:a16="http://schemas.microsoft.com/office/drawing/2014/main" val="1616868051"/>
                    </a:ext>
                  </a:extLst>
                </a:gridCol>
                <a:gridCol w="1403193">
                  <a:extLst>
                    <a:ext uri="{9D8B030D-6E8A-4147-A177-3AD203B41FA5}">
                      <a16:colId xmlns:a16="http://schemas.microsoft.com/office/drawing/2014/main" val="3453796146"/>
                    </a:ext>
                  </a:extLst>
                </a:gridCol>
              </a:tblGrid>
              <a:tr h="4843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endParaRPr lang="ru-RU" sz="2000" b="1" i="0" u="none" strike="noStrike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</a:t>
                      </a:r>
                      <a:br>
                        <a:rPr lang="ru-RU" sz="20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участников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</a:t>
                      </a:r>
                      <a:br>
                        <a:rPr lang="ru-RU" sz="20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тестовый</a:t>
                      </a:r>
                      <a:br>
                        <a:rPr lang="ru-RU" sz="20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балл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Не набрали минимальное количество баллов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641954"/>
                  </a:ext>
                </a:extLst>
              </a:tr>
              <a:tr h="652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5265651"/>
                  </a:ext>
                </a:extLst>
              </a:tr>
              <a:tr h="6918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  <a:endParaRPr lang="ru-RU" sz="2000" b="1" i="0" u="none" strike="noStrike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55,33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2702780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  <a:endParaRPr lang="ru-RU" sz="2000" b="1" i="0" u="none" strike="noStrike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4939384"/>
                  </a:ext>
                </a:extLst>
              </a:tr>
              <a:tr h="5898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  <a:endParaRPr lang="ru-RU" sz="2000" b="1" i="0" u="none" strike="noStrike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78003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67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12716B"/>
                </a:solidFill>
              </a:rPr>
              <a:t>Результаты </a:t>
            </a: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12716B"/>
                </a:solidFill>
              </a:rPr>
              <a:t>ЕГЭ</a:t>
            </a:r>
            <a:endParaRPr lang="ru-RU" b="1" dirty="0">
              <a:solidFill>
                <a:srgbClr val="12716B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548144"/>
              </p:ext>
            </p:extLst>
          </p:nvPr>
        </p:nvGraphicFramePr>
        <p:xfrm>
          <a:off x="628650" y="1370013"/>
          <a:ext cx="7588919" cy="33771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9740">
                  <a:extLst>
                    <a:ext uri="{9D8B030D-6E8A-4147-A177-3AD203B41FA5}">
                      <a16:colId xmlns:a16="http://schemas.microsoft.com/office/drawing/2014/main" val="1862377249"/>
                    </a:ext>
                  </a:extLst>
                </a:gridCol>
                <a:gridCol w="1576393">
                  <a:extLst>
                    <a:ext uri="{9D8B030D-6E8A-4147-A177-3AD203B41FA5}">
                      <a16:colId xmlns:a16="http://schemas.microsoft.com/office/drawing/2014/main" val="1183712049"/>
                    </a:ext>
                  </a:extLst>
                </a:gridCol>
                <a:gridCol w="1576393">
                  <a:extLst>
                    <a:ext uri="{9D8B030D-6E8A-4147-A177-3AD203B41FA5}">
                      <a16:colId xmlns:a16="http://schemas.microsoft.com/office/drawing/2014/main" val="1413913368"/>
                    </a:ext>
                  </a:extLst>
                </a:gridCol>
                <a:gridCol w="1576393">
                  <a:extLst>
                    <a:ext uri="{9D8B030D-6E8A-4147-A177-3AD203B41FA5}">
                      <a16:colId xmlns:a16="http://schemas.microsoft.com/office/drawing/2014/main" val="2851428106"/>
                    </a:ext>
                  </a:extLst>
                </a:gridCol>
              </a:tblGrid>
              <a:tr h="484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Предмет/ОО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</a:t>
                      </a:r>
                      <a:br>
                        <a:rPr lang="ru-RU" sz="20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тестовый</a:t>
                      </a:r>
                      <a:br>
                        <a:rPr lang="ru-RU" sz="20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u="none" strike="noStrike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балл </a:t>
                      </a:r>
                      <a:r>
                        <a:rPr lang="ru-RU" sz="20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МОУО</a:t>
                      </a:r>
                      <a:endParaRPr lang="ru-RU" sz="20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</a:t>
                      </a:r>
                      <a:br>
                        <a:rPr lang="ru-RU" sz="20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тестовый</a:t>
                      </a:r>
                      <a:br>
                        <a:rPr lang="ru-RU" sz="20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u="none" strike="noStrike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балл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АК</a:t>
                      </a:r>
                      <a:endParaRPr lang="ru-RU" sz="2000" b="1" i="0" u="none" strike="noStrike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</a:t>
                      </a:r>
                      <a:br>
                        <a:rPr lang="ru-RU" sz="20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тестовый</a:t>
                      </a:r>
                      <a:br>
                        <a:rPr lang="ru-RU" sz="20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u="none" strike="noStrike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балл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РФ</a:t>
                      </a:r>
                      <a:endParaRPr lang="ru-RU" sz="2000" b="1" i="0" u="none" strike="noStrike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7641954"/>
                  </a:ext>
                </a:extLst>
              </a:tr>
              <a:tr h="6918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  <a:endParaRPr lang="ru-RU" sz="2000" b="1" i="0" u="none" strike="noStrike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55,33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51,46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54,85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2702780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  <a:endParaRPr lang="ru-RU" sz="2000" b="1" i="0" u="none" strike="noStrike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52,58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4939384"/>
                  </a:ext>
                </a:extLst>
              </a:tr>
              <a:tr h="5898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  <a:endParaRPr lang="ru-RU" sz="2000" b="1" i="0" u="none" strike="noStrike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50,93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78003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0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2113662" y="1515143"/>
            <a:ext cx="4589536" cy="2413519"/>
          </a:xfrm>
        </p:spPr>
        <p:txBody>
          <a:bodyPr/>
          <a:lstStyle/>
          <a:p>
            <a:r>
              <a:rPr lang="ru-RU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Результаты </a:t>
            </a:r>
            <a:r>
              <a:rPr lang="ru-RU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ОГЭ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47" y="-27007"/>
            <a:ext cx="1553581" cy="116518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652" y="145651"/>
            <a:ext cx="983795" cy="71572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149" y="-148306"/>
            <a:ext cx="2256590" cy="126933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103276" y="1412032"/>
            <a:ext cx="4599922" cy="2619742"/>
          </a:xfrm>
          <a:prstGeom prst="roundRect">
            <a:avLst/>
          </a:prstGeom>
          <a:noFill/>
          <a:ln w="3175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785613" y="355531"/>
            <a:ext cx="169365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bhaya Libre" panose="02000503000000000000" pitchFamily="2" charset="0"/>
              </a:rPr>
              <a:t>Чтим традиции, </a:t>
            </a:r>
          </a:p>
          <a:p>
            <a:pPr algn="ctr"/>
            <a:r>
              <a:rPr lang="ru-RU" sz="1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bhaya Libre" panose="02000503000000000000" pitchFamily="2" charset="0"/>
              </a:rPr>
              <a:t>внедряем инновации</a:t>
            </a:r>
            <a:endParaRPr lang="ru-RU" sz="1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bhaya Libre" panose="02000503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12716B"/>
                </a:solidFill>
              </a:rPr>
              <a:t>Результаты </a:t>
            </a: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12716B"/>
                </a:solidFill>
              </a:rPr>
              <a:t>ЕГЭ</a:t>
            </a:r>
            <a:endParaRPr lang="ru-RU" b="1" dirty="0">
              <a:solidFill>
                <a:srgbClr val="12716B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066382"/>
              </p:ext>
            </p:extLst>
          </p:nvPr>
        </p:nvGraphicFramePr>
        <p:xfrm>
          <a:off x="715606" y="1192444"/>
          <a:ext cx="7689519" cy="3551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2102">
                  <a:extLst>
                    <a:ext uri="{9D8B030D-6E8A-4147-A177-3AD203B41FA5}">
                      <a16:colId xmlns:a16="http://schemas.microsoft.com/office/drawing/2014/main" val="1862377249"/>
                    </a:ext>
                  </a:extLst>
                </a:gridCol>
                <a:gridCol w="1649139">
                  <a:extLst>
                    <a:ext uri="{9D8B030D-6E8A-4147-A177-3AD203B41FA5}">
                      <a16:colId xmlns:a16="http://schemas.microsoft.com/office/drawing/2014/main" val="3453796146"/>
                    </a:ext>
                  </a:extLst>
                </a:gridCol>
                <a:gridCol w="1649139">
                  <a:extLst>
                    <a:ext uri="{9D8B030D-6E8A-4147-A177-3AD203B41FA5}">
                      <a16:colId xmlns:a16="http://schemas.microsoft.com/office/drawing/2014/main" val="3553646540"/>
                    </a:ext>
                  </a:extLst>
                </a:gridCol>
                <a:gridCol w="1649139">
                  <a:extLst>
                    <a:ext uri="{9D8B030D-6E8A-4147-A177-3AD203B41FA5}">
                      <a16:colId xmlns:a16="http://schemas.microsoft.com/office/drawing/2014/main" val="4002728863"/>
                    </a:ext>
                  </a:extLst>
                </a:gridCol>
              </a:tblGrid>
              <a:tr h="21443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Предмет/ОО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Не набрали минимальное количество </a:t>
                      </a:r>
                      <a:r>
                        <a:rPr lang="ru-RU" sz="2000" b="1" i="0" u="none" strike="noStrike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баллов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МОУО</a:t>
                      </a:r>
                    </a:p>
                    <a:p>
                      <a:pPr algn="ctr" fontAlgn="ctr"/>
                      <a:endParaRPr lang="ru-RU" sz="2000" b="1" i="0" u="none" strike="noStrike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Не набрали минимальное количество баллов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</a:t>
                      </a:r>
                    </a:p>
                    <a:p>
                      <a:pPr algn="ctr" fontAlgn="ctr"/>
                      <a:endParaRPr lang="ru-RU" sz="2000" b="1" i="0" u="none" strike="noStrike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2000" b="1" i="0" u="none" strike="noStrike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Не набрали минимальное количество баллов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pPr algn="ctr" fontAlgn="ctr"/>
                      <a:endParaRPr lang="ru-RU" sz="2000" b="1" i="0" u="none" strike="noStrike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7641954"/>
                  </a:ext>
                </a:extLst>
              </a:tr>
              <a:tr h="6922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  <a:endParaRPr lang="ru-RU" sz="2000" b="1" i="0" u="none" strike="noStrike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6,02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5,85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2702780"/>
                  </a:ext>
                </a:extLst>
              </a:tr>
              <a:tr h="7147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  <a:endParaRPr lang="ru-RU" sz="2000" b="1" i="0" u="none" strike="noStrike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4939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3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2067" t="58429" r="14086" b="15610"/>
          <a:stretch/>
        </p:blipFill>
        <p:spPr>
          <a:xfrm>
            <a:off x="140677" y="896815"/>
            <a:ext cx="9003323" cy="25321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7502" y="3922835"/>
            <a:ext cx="513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Устинова Елена Викторовна</a:t>
            </a:r>
            <a:endParaRPr lang="ru-RU" sz="2400" dirty="0">
              <a:solidFill>
                <a:srgbClr val="1271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20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Заголовок слайда</a:t>
            </a:r>
            <a:endParaRPr lang="ru-RU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Текст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Текст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Текст</a:t>
            </a:r>
          </a:p>
          <a:p>
            <a:endParaRPr lang="ru-RU" dirty="0"/>
          </a:p>
        </p:txBody>
      </p:sp>
      <p:sp>
        <p:nvSpPr>
          <p:cNvPr id="10" name="Google Shape;16;p3"/>
          <p:cNvSpPr txBox="1">
            <a:spLocks/>
          </p:cNvSpPr>
          <p:nvPr/>
        </p:nvSpPr>
        <p:spPr>
          <a:xfrm>
            <a:off x="1013428" y="1602477"/>
            <a:ext cx="1245900" cy="8937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4800" b="1" i="0" u="none" strike="noStrike" cap="none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Google Shape;16;p3"/>
          <p:cNvSpPr txBox="1">
            <a:spLocks/>
          </p:cNvSpPr>
          <p:nvPr/>
        </p:nvSpPr>
        <p:spPr>
          <a:xfrm>
            <a:off x="1013428" y="3768882"/>
            <a:ext cx="1245900" cy="8937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4800" b="1" i="0" u="none" strike="noStrike" cap="none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2" name="Google Shape;16;p3"/>
          <p:cNvSpPr txBox="1">
            <a:spLocks/>
          </p:cNvSpPr>
          <p:nvPr/>
        </p:nvSpPr>
        <p:spPr>
          <a:xfrm>
            <a:off x="1013428" y="2685679"/>
            <a:ext cx="1245900" cy="8937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4800" b="1" i="0" u="none" strike="noStrike" cap="none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r>
              <a:rPr lang="ru-RU" dirty="0" smtClean="0"/>
              <a:t>2</a:t>
            </a:r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953207" y="1624947"/>
            <a:ext cx="6221" cy="8937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013428" y="1783788"/>
            <a:ext cx="1245900" cy="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53207" y="2685679"/>
            <a:ext cx="6221" cy="8937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953207" y="3746411"/>
            <a:ext cx="6221" cy="8937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1013428" y="2849476"/>
            <a:ext cx="1245900" cy="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1013428" y="3955982"/>
            <a:ext cx="1245900" cy="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942" t="19495" r="15674" b="12716"/>
          <a:stretch/>
        </p:blipFill>
        <p:spPr>
          <a:xfrm>
            <a:off x="589084" y="0"/>
            <a:ext cx="7926266" cy="517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4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7"/>
          <p:cNvSpPr/>
          <p:nvPr/>
        </p:nvSpPr>
        <p:spPr>
          <a:xfrm>
            <a:off x="0" y="2899000"/>
            <a:ext cx="2283532" cy="23151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7"/>
          <p:cNvSpPr txBox="1">
            <a:spLocks noGrp="1"/>
          </p:cNvSpPr>
          <p:nvPr>
            <p:ph type="ctrTitle" idx="4294967295"/>
          </p:nvPr>
        </p:nvSpPr>
        <p:spPr>
          <a:xfrm>
            <a:off x="4659394" y="2509659"/>
            <a:ext cx="3116258" cy="7559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/>
              <a:t>Более подробная информация о заданиях и ошибках ЕГЭ в разделе «Материалы мероприятий»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de-DE" sz="2000" b="1" dirty="0">
                <a:solidFill>
                  <a:srgbClr val="12716B"/>
                </a:solidFill>
              </a:rPr>
              <a:t>https://iro22.ru/kumo/physics/helpful-information/#</a:t>
            </a:r>
            <a:endParaRPr sz="2000" b="1" dirty="0">
              <a:solidFill>
                <a:srgbClr val="12716B"/>
              </a:solidFill>
            </a:endParaRPr>
          </a:p>
        </p:txBody>
      </p:sp>
      <p:grpSp>
        <p:nvGrpSpPr>
          <p:cNvPr id="611" name="Google Shape;611;p47"/>
          <p:cNvGrpSpPr/>
          <p:nvPr/>
        </p:nvGrpSpPr>
        <p:grpSpPr>
          <a:xfrm>
            <a:off x="4948463" y="2876287"/>
            <a:ext cx="227164" cy="249837"/>
            <a:chOff x="1462169" y="1793977"/>
            <a:chExt cx="233156" cy="256427"/>
          </a:xfrm>
        </p:grpSpPr>
        <p:sp>
          <p:nvSpPr>
            <p:cNvPr id="612" name="Google Shape;612;p47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7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7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4" name="Google Shape;624;p47"/>
          <p:cNvSpPr/>
          <p:nvPr/>
        </p:nvSpPr>
        <p:spPr>
          <a:xfrm>
            <a:off x="7790125" y="2230200"/>
            <a:ext cx="1357200" cy="2913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47"/>
          <p:cNvSpPr/>
          <p:nvPr/>
        </p:nvSpPr>
        <p:spPr>
          <a:xfrm>
            <a:off x="6652150" y="4403350"/>
            <a:ext cx="1494300" cy="4866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" name="Google Shape;423;p38"/>
          <p:cNvCxnSpPr/>
          <p:nvPr/>
        </p:nvCxnSpPr>
        <p:spPr>
          <a:xfrm flipV="1">
            <a:off x="8759651" y="-132347"/>
            <a:ext cx="23402" cy="544814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423;p38"/>
          <p:cNvCxnSpPr/>
          <p:nvPr/>
        </p:nvCxnSpPr>
        <p:spPr>
          <a:xfrm flipV="1">
            <a:off x="0" y="4691917"/>
            <a:ext cx="9144000" cy="36095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48" y="1058653"/>
            <a:ext cx="3094306" cy="3147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68907" t="42382" r="10312" b="30665"/>
          <a:stretch/>
        </p:blipFill>
        <p:spPr>
          <a:xfrm>
            <a:off x="2780013" y="1744112"/>
            <a:ext cx="1660560" cy="17229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7" t="10787" r="12280" b="14101"/>
          <a:stretch/>
        </p:blipFill>
        <p:spPr>
          <a:xfrm>
            <a:off x="7629525" y="647803"/>
            <a:ext cx="1244461" cy="99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2113662" y="1515143"/>
            <a:ext cx="4589536" cy="2413519"/>
          </a:xfrm>
        </p:spPr>
        <p:txBody>
          <a:bodyPr/>
          <a:lstStyle/>
          <a:p>
            <a:r>
              <a:rPr lang="ru-RU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Спасибо за внимание</a:t>
            </a:r>
            <a:endParaRPr lang="ru-RU" sz="1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47" y="-27007"/>
            <a:ext cx="1553581" cy="116518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652" y="145651"/>
            <a:ext cx="983795" cy="71572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149" y="-148306"/>
            <a:ext cx="2256590" cy="126933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103276" y="1412032"/>
            <a:ext cx="4599922" cy="2619742"/>
          </a:xfrm>
          <a:prstGeom prst="roundRect">
            <a:avLst/>
          </a:prstGeom>
          <a:noFill/>
          <a:ln w="3175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785613" y="355531"/>
            <a:ext cx="169365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bhaya Libre" panose="02000503000000000000" pitchFamily="2" charset="0"/>
              </a:rPr>
              <a:t>Чтим традиции, </a:t>
            </a:r>
          </a:p>
          <a:p>
            <a:pPr algn="ctr"/>
            <a:r>
              <a:rPr lang="ru-RU" sz="1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bhaya Libre" panose="02000503000000000000" pitchFamily="2" charset="0"/>
              </a:rPr>
              <a:t>внедряем инновации</a:t>
            </a:r>
            <a:endParaRPr lang="ru-RU" sz="1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bhaya Libre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2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12716B"/>
                </a:solidFill>
              </a:rPr>
              <a:t>Результаты 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12716B"/>
                </a:solidFill>
              </a:rPr>
              <a:t>ОГЭ</a:t>
            </a:r>
            <a:endParaRPr lang="ru-RU" b="1" dirty="0">
              <a:solidFill>
                <a:srgbClr val="12716B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842836"/>
              </p:ext>
            </p:extLst>
          </p:nvPr>
        </p:nvGraphicFramePr>
        <p:xfrm>
          <a:off x="1314834" y="923503"/>
          <a:ext cx="6491064" cy="3425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522">
                  <a:extLst>
                    <a:ext uri="{9D8B030D-6E8A-4147-A177-3AD203B41FA5}">
                      <a16:colId xmlns:a16="http://schemas.microsoft.com/office/drawing/2014/main" val="494128881"/>
                    </a:ext>
                  </a:extLst>
                </a:gridCol>
                <a:gridCol w="4117542">
                  <a:extLst>
                    <a:ext uri="{9D8B030D-6E8A-4147-A177-3AD203B41FA5}">
                      <a16:colId xmlns:a16="http://schemas.microsoft.com/office/drawing/2014/main" val="3879695997"/>
                    </a:ext>
                  </a:extLst>
                </a:gridCol>
              </a:tblGrid>
              <a:tr h="645321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сдающих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17430"/>
                  </a:ext>
                </a:extLst>
              </a:tr>
              <a:tr h="69508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2019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(11,6%)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3305104"/>
                  </a:ext>
                </a:extLst>
              </a:tr>
              <a:tr h="69508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2022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74 (9,7%)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078744"/>
                  </a:ext>
                </a:extLst>
              </a:tr>
              <a:tr h="69508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2023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61 (6,5%)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27913"/>
                  </a:ext>
                </a:extLst>
              </a:tr>
              <a:tr h="69508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2024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76 (7,1%)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689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44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12716B"/>
                </a:solidFill>
              </a:rPr>
              <a:t>Результаты ОГЭ</a:t>
            </a:r>
            <a:endParaRPr lang="ru-RU" b="1" dirty="0">
              <a:solidFill>
                <a:srgbClr val="12716B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362858"/>
              </p:ext>
            </p:extLst>
          </p:nvPr>
        </p:nvGraphicFramePr>
        <p:xfrm>
          <a:off x="966525" y="1376959"/>
          <a:ext cx="7330680" cy="3136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560">
                  <a:extLst>
                    <a:ext uri="{9D8B030D-6E8A-4147-A177-3AD203B41FA5}">
                      <a16:colId xmlns:a16="http://schemas.microsoft.com/office/drawing/2014/main" val="494128881"/>
                    </a:ext>
                  </a:extLst>
                </a:gridCol>
                <a:gridCol w="2443560">
                  <a:extLst>
                    <a:ext uri="{9D8B030D-6E8A-4147-A177-3AD203B41FA5}">
                      <a16:colId xmlns:a16="http://schemas.microsoft.com/office/drawing/2014/main" val="3879695997"/>
                    </a:ext>
                  </a:extLst>
                </a:gridCol>
                <a:gridCol w="2443560">
                  <a:extLst>
                    <a:ext uri="{9D8B030D-6E8A-4147-A177-3AD203B41FA5}">
                      <a16:colId xmlns:a16="http://schemas.microsoft.com/office/drawing/2014/main" val="3037402814"/>
                    </a:ext>
                  </a:extLst>
                </a:gridCol>
              </a:tblGrid>
              <a:tr h="1051196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успеваемости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17430"/>
                  </a:ext>
                </a:extLst>
              </a:tr>
              <a:tr h="69508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2019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61,9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3305104"/>
                  </a:ext>
                </a:extLst>
              </a:tr>
              <a:tr h="69508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2022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51,35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97,3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078744"/>
                  </a:ext>
                </a:extLst>
              </a:tr>
              <a:tr h="69508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2023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50,82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98,36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27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12716B"/>
                </a:solidFill>
              </a:rPr>
              <a:t>Результаты ОГЭ</a:t>
            </a:r>
            <a:endParaRPr lang="ru-RU" b="1" dirty="0">
              <a:solidFill>
                <a:srgbClr val="12716B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521615"/>
              </p:ext>
            </p:extLst>
          </p:nvPr>
        </p:nvGraphicFramePr>
        <p:xfrm>
          <a:off x="628650" y="1516063"/>
          <a:ext cx="7711787" cy="34761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0149">
                  <a:extLst>
                    <a:ext uri="{9D8B030D-6E8A-4147-A177-3AD203B41FA5}">
                      <a16:colId xmlns:a16="http://schemas.microsoft.com/office/drawing/2014/main" val="4025555672"/>
                    </a:ext>
                  </a:extLst>
                </a:gridCol>
                <a:gridCol w="1543544">
                  <a:extLst>
                    <a:ext uri="{9D8B030D-6E8A-4147-A177-3AD203B41FA5}">
                      <a16:colId xmlns:a16="http://schemas.microsoft.com/office/drawing/2014/main" val="3954533127"/>
                    </a:ext>
                  </a:extLst>
                </a:gridCol>
                <a:gridCol w="1684047">
                  <a:extLst>
                    <a:ext uri="{9D8B030D-6E8A-4147-A177-3AD203B41FA5}">
                      <a16:colId xmlns:a16="http://schemas.microsoft.com/office/drawing/2014/main" val="2893687098"/>
                    </a:ext>
                  </a:extLst>
                </a:gridCol>
                <a:gridCol w="1684047">
                  <a:extLst>
                    <a:ext uri="{9D8B030D-6E8A-4147-A177-3AD203B41FA5}">
                      <a16:colId xmlns:a16="http://schemas.microsoft.com/office/drawing/2014/main" val="3920105107"/>
                    </a:ext>
                  </a:extLst>
                </a:gridCol>
              </a:tblGrid>
              <a:tr h="48438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сдававших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отметок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227399"/>
                  </a:ext>
                </a:extLst>
              </a:tr>
              <a:tr h="652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«5»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«2»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2470950"/>
                  </a:ext>
                </a:extLst>
              </a:tr>
              <a:tr h="779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(9,27%)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(2%)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6575837"/>
                  </a:ext>
                </a:extLst>
              </a:tr>
              <a:tr h="779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(5,41%)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(2,7%)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4082249"/>
                  </a:ext>
                </a:extLst>
              </a:tr>
              <a:tr h="779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(13,11%)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(1,64%)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9687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1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12716B"/>
                </a:solidFill>
              </a:rPr>
              <a:t>Результаты </a:t>
            </a: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12716B"/>
                </a:solidFill>
              </a:rPr>
              <a:t>ОГЭ 2023</a:t>
            </a:r>
            <a:endParaRPr lang="ru-RU" b="1" dirty="0">
              <a:solidFill>
                <a:srgbClr val="12716B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563774"/>
              </p:ext>
            </p:extLst>
          </p:nvPr>
        </p:nvGraphicFramePr>
        <p:xfrm>
          <a:off x="1046163" y="1749824"/>
          <a:ext cx="7330680" cy="2533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136">
                  <a:extLst>
                    <a:ext uri="{9D8B030D-6E8A-4147-A177-3AD203B41FA5}">
                      <a16:colId xmlns:a16="http://schemas.microsoft.com/office/drawing/2014/main" val="494128881"/>
                    </a:ext>
                  </a:extLst>
                </a:gridCol>
                <a:gridCol w="1466136">
                  <a:extLst>
                    <a:ext uri="{9D8B030D-6E8A-4147-A177-3AD203B41FA5}">
                      <a16:colId xmlns:a16="http://schemas.microsoft.com/office/drawing/2014/main" val="3879695997"/>
                    </a:ext>
                  </a:extLst>
                </a:gridCol>
                <a:gridCol w="1466136">
                  <a:extLst>
                    <a:ext uri="{9D8B030D-6E8A-4147-A177-3AD203B41FA5}">
                      <a16:colId xmlns:a16="http://schemas.microsoft.com/office/drawing/2014/main" val="3037402814"/>
                    </a:ext>
                  </a:extLst>
                </a:gridCol>
                <a:gridCol w="1466136">
                  <a:extLst>
                    <a:ext uri="{9D8B030D-6E8A-4147-A177-3AD203B41FA5}">
                      <a16:colId xmlns:a16="http://schemas.microsoft.com/office/drawing/2014/main" val="676022423"/>
                    </a:ext>
                  </a:extLst>
                </a:gridCol>
                <a:gridCol w="1466136">
                  <a:extLst>
                    <a:ext uri="{9D8B030D-6E8A-4147-A177-3AD203B41FA5}">
                      <a16:colId xmlns:a16="http://schemas.microsoft.com/office/drawing/2014/main" val="2979408176"/>
                    </a:ext>
                  </a:extLst>
                </a:gridCol>
              </a:tblGrid>
              <a:tr h="1051196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</a:t>
                      </a:r>
                      <a:b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участников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</a:t>
                      </a:r>
                      <a:b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отметка</a:t>
                      </a:r>
                    </a:p>
                    <a:p>
                      <a:pPr indent="-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234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Cредняя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34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отметка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34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 первичный 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Cредний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первичный </a:t>
                      </a:r>
                      <a:endParaRPr lang="ru-RU" sz="2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17430"/>
                  </a:ext>
                </a:extLst>
              </a:tr>
              <a:tr h="695085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3,62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2715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8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03811" y="1504089"/>
            <a:ext cx="5629982" cy="89370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12716B"/>
                </a:solidFill>
              </a:rPr>
              <a:t>В «не лидеры» края школы города не попали </a:t>
            </a:r>
            <a:endParaRPr lang="ru-RU" b="1" dirty="0">
              <a:solidFill>
                <a:srgbClr val="1271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12716B"/>
                </a:solidFill>
              </a:rPr>
              <a:t>Лидер в городе</a:t>
            </a:r>
            <a:endParaRPr lang="ru-RU" b="1" dirty="0">
              <a:solidFill>
                <a:srgbClr val="12716B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143189"/>
              </p:ext>
            </p:extLst>
          </p:nvPr>
        </p:nvGraphicFramePr>
        <p:xfrm>
          <a:off x="556401" y="1318088"/>
          <a:ext cx="8007929" cy="2396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08">
                  <a:extLst>
                    <a:ext uri="{9D8B030D-6E8A-4147-A177-3AD203B41FA5}">
                      <a16:colId xmlns:a16="http://schemas.microsoft.com/office/drawing/2014/main" val="360092493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94128881"/>
                    </a:ext>
                  </a:extLst>
                </a:gridCol>
                <a:gridCol w="1399309">
                  <a:extLst>
                    <a:ext uri="{9D8B030D-6E8A-4147-A177-3AD203B41FA5}">
                      <a16:colId xmlns:a16="http://schemas.microsoft.com/office/drawing/2014/main" val="3879695997"/>
                    </a:ext>
                  </a:extLst>
                </a:gridCol>
                <a:gridCol w="1399730">
                  <a:extLst>
                    <a:ext uri="{9D8B030D-6E8A-4147-A177-3AD203B41FA5}">
                      <a16:colId xmlns:a16="http://schemas.microsoft.com/office/drawing/2014/main" val="3037402814"/>
                    </a:ext>
                  </a:extLst>
                </a:gridCol>
                <a:gridCol w="1470382">
                  <a:extLst>
                    <a:ext uri="{9D8B030D-6E8A-4147-A177-3AD203B41FA5}">
                      <a16:colId xmlns:a16="http://schemas.microsoft.com/office/drawing/2014/main" val="1136346764"/>
                    </a:ext>
                  </a:extLst>
                </a:gridCol>
              </a:tblGrid>
              <a:tr h="1051196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</a:t>
                      </a:r>
                      <a:b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участников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</a:t>
                      </a:r>
                      <a:b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отметка</a:t>
                      </a:r>
                    </a:p>
                    <a:p>
                      <a:pPr algn="ctr"/>
                      <a:r>
                        <a:rPr lang="ru-RU" dirty="0" smtClean="0"/>
                        <a:t>ОО</a:t>
                      </a:r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</a:t>
                      </a:r>
                      <a:b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отметка</a:t>
                      </a:r>
                    </a:p>
                    <a:p>
                      <a:pPr indent="-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234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Cредняя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34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отметка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34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край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17430"/>
                  </a:ext>
                </a:extLst>
              </a:tr>
              <a:tr h="6950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МБОУ "Гимназия №166 </a:t>
                      </a:r>
                      <a:r>
                        <a:rPr lang="ru-RU" sz="2200" b="1" i="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г.Новоалтайска</a:t>
                      </a:r>
                      <a:r>
                        <a:rPr lang="ru-RU" sz="22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176975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23950" y="41148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400" dirty="0" err="1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Связова</a:t>
            </a:r>
            <a:r>
              <a:rPr lang="ru-RU" sz="2400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Галина Петровна</a:t>
            </a:r>
            <a:endParaRPr lang="ru-RU" sz="2400" dirty="0">
              <a:solidFill>
                <a:srgbClr val="1271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"/>
          <p:cNvPicPr>
            <a:picLocks noChangeAspect="1"/>
          </p:cNvPicPr>
          <p:nvPr/>
        </p:nvPicPr>
        <p:blipFill rotWithShape="1">
          <a:blip r:embed="rId2"/>
          <a:srcRect t="14811" r="1970"/>
          <a:stretch/>
        </p:blipFill>
        <p:spPr>
          <a:xfrm>
            <a:off x="595746" y="0"/>
            <a:ext cx="7922287" cy="516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ли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аголовок и тек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Фото и тек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2141</TotalTime>
  <Words>397</Words>
  <Application>Microsoft Office PowerPoint</Application>
  <PresentationFormat>Экран (16:9)</PresentationFormat>
  <Paragraphs>181</Paragraphs>
  <Slides>24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Times New Roman</vt:lpstr>
      <vt:lpstr>Jost</vt:lpstr>
      <vt:lpstr>Abhaya Libre</vt:lpstr>
      <vt:lpstr>Calibri</vt:lpstr>
      <vt:lpstr>Calibri Light</vt:lpstr>
      <vt:lpstr>Титульный лист</vt:lpstr>
      <vt:lpstr>Заголовок и текст</vt:lpstr>
      <vt:lpstr>Фото и текст</vt:lpstr>
      <vt:lpstr>Результаты ГИА 2023 года в г. Новоалтайске. Актуальные вопросы подготовки школьников к ГИА-2024.</vt:lpstr>
      <vt:lpstr>Результаты ОГЭ </vt:lpstr>
      <vt:lpstr>Результаты ОГЭ</vt:lpstr>
      <vt:lpstr>Результаты ОГЭ</vt:lpstr>
      <vt:lpstr>Результаты ОГЭ</vt:lpstr>
      <vt:lpstr>Результаты ОГЭ 2023</vt:lpstr>
      <vt:lpstr>В «не лидеры» края школы города не попали </vt:lpstr>
      <vt:lpstr>Лидер в городе</vt:lpstr>
      <vt:lpstr>Презентация PowerPoint</vt:lpstr>
      <vt:lpstr>Презентация PowerPoint</vt:lpstr>
      <vt:lpstr>Презентация PowerPoint</vt:lpstr>
      <vt:lpstr>Сделали подборку заданий по функциональной грамотности  </vt:lpstr>
      <vt:lpstr>Презентация PowerPoint</vt:lpstr>
      <vt:lpstr>Более подробная информация о заданиях и ошибках ОГЭ в разделе «Материалы мероприятий»  https://iro22.ru/kumo/physics/helpful-information/# </vt:lpstr>
      <vt:lpstr>Результаты ЕГЭ </vt:lpstr>
      <vt:lpstr>Результаты ЕГЭ</vt:lpstr>
      <vt:lpstr>Презентация PowerPoint</vt:lpstr>
      <vt:lpstr>Результаты ЕГЭ</vt:lpstr>
      <vt:lpstr>Результаты ЕГЭ</vt:lpstr>
      <vt:lpstr>Результаты ЕГЭ</vt:lpstr>
      <vt:lpstr>Презентация PowerPoint</vt:lpstr>
      <vt:lpstr>Заголовок слайда</vt:lpstr>
      <vt:lpstr>Более подробная информация о заданиях и ошибках ЕГЭ в разделе «Материалы мероприятий»  https://iro22.ru/kumo/physics/helpful-information/#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Elegant And Classy Style Agency</dc:title>
  <dc:creator>Таратун Е.В.</dc:creator>
  <cp:lastModifiedBy>монома</cp:lastModifiedBy>
  <cp:revision>152</cp:revision>
  <dcterms:modified xsi:type="dcterms:W3CDTF">2024-03-29T06:40:29Z</dcterms:modified>
</cp:coreProperties>
</file>