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6" r:id="rId5"/>
    <p:sldId id="263" r:id="rId6"/>
    <p:sldId id="274" r:id="rId7"/>
    <p:sldId id="270" r:id="rId8"/>
    <p:sldId id="285" r:id="rId9"/>
    <p:sldId id="286" r:id="rId10"/>
    <p:sldId id="287" r:id="rId11"/>
    <p:sldId id="288" r:id="rId12"/>
    <p:sldId id="289" r:id="rId13"/>
    <p:sldId id="290" r:id="rId14"/>
    <p:sldId id="284" r:id="rId15"/>
    <p:sldId id="281" r:id="rId16"/>
    <p:sldId id="291" r:id="rId17"/>
    <p:sldId id="292" r:id="rId18"/>
    <p:sldId id="293" r:id="rId19"/>
    <p:sldId id="279" r:id="rId20"/>
    <p:sldId id="275" r:id="rId2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66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1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7789" y="638809"/>
            <a:ext cx="11971020" cy="45720"/>
          </a:xfrm>
          <a:custGeom>
            <a:avLst/>
            <a:gdLst/>
            <a:ahLst/>
            <a:cxnLst/>
            <a:rect l="l" t="t" r="r" b="b"/>
            <a:pathLst>
              <a:path w="11971020" h="45720">
                <a:moveTo>
                  <a:pt x="11971020" y="0"/>
                </a:moveTo>
                <a:lnTo>
                  <a:pt x="0" y="0"/>
                </a:lnTo>
                <a:lnTo>
                  <a:pt x="0" y="45720"/>
                </a:lnTo>
                <a:lnTo>
                  <a:pt x="11971020" y="45720"/>
                </a:lnTo>
                <a:lnTo>
                  <a:pt x="11971020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7789" y="638809"/>
            <a:ext cx="11971020" cy="45720"/>
          </a:xfrm>
          <a:custGeom>
            <a:avLst/>
            <a:gdLst/>
            <a:ahLst/>
            <a:cxnLst/>
            <a:rect l="l" t="t" r="r" b="b"/>
            <a:pathLst>
              <a:path w="11971020" h="45720">
                <a:moveTo>
                  <a:pt x="0" y="45720"/>
                </a:moveTo>
                <a:lnTo>
                  <a:pt x="11971020" y="45720"/>
                </a:lnTo>
                <a:lnTo>
                  <a:pt x="11971020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7789" y="781050"/>
            <a:ext cx="4485640" cy="45720"/>
          </a:xfrm>
          <a:custGeom>
            <a:avLst/>
            <a:gdLst/>
            <a:ahLst/>
            <a:cxnLst/>
            <a:rect l="l" t="t" r="r" b="b"/>
            <a:pathLst>
              <a:path w="4485640" h="45719">
                <a:moveTo>
                  <a:pt x="4485640" y="0"/>
                </a:moveTo>
                <a:lnTo>
                  <a:pt x="0" y="0"/>
                </a:lnTo>
                <a:lnTo>
                  <a:pt x="0" y="45720"/>
                </a:lnTo>
                <a:lnTo>
                  <a:pt x="4485640" y="45720"/>
                </a:lnTo>
                <a:lnTo>
                  <a:pt x="4485640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7789" y="781050"/>
            <a:ext cx="4485640" cy="45720"/>
          </a:xfrm>
          <a:custGeom>
            <a:avLst/>
            <a:gdLst/>
            <a:ahLst/>
            <a:cxnLst/>
            <a:rect l="l" t="t" r="r" b="b"/>
            <a:pathLst>
              <a:path w="4485640" h="45719">
                <a:moveTo>
                  <a:pt x="0" y="45720"/>
                </a:moveTo>
                <a:lnTo>
                  <a:pt x="4485640" y="45720"/>
                </a:lnTo>
                <a:lnTo>
                  <a:pt x="4485640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ln w="12700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1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6364" y="75882"/>
            <a:ext cx="11939270" cy="746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1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39515" y="3034728"/>
            <a:ext cx="7921625" cy="3569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1F4E7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9.png"/><Relationship Id="rId7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9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9.png"/><Relationship Id="rId7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9.pn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dsulybka58@mail.ru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-ba.ru/products/iktdo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9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81910" y="455040"/>
            <a:ext cx="7656830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30"/>
              </a:lnSpc>
              <a:spcBef>
                <a:spcPts val="100"/>
              </a:spcBef>
            </a:pPr>
            <a:r>
              <a:rPr sz="1800" dirty="0" err="1">
                <a:latin typeface="Microsoft Sans Serif"/>
                <a:cs typeface="Microsoft Sans Serif"/>
              </a:rPr>
              <a:t>Муниципальное</a:t>
            </a:r>
            <a:r>
              <a:rPr sz="1800" spc="-55" dirty="0">
                <a:latin typeface="Microsoft Sans Serif"/>
                <a:cs typeface="Microsoft Sans Serif"/>
              </a:rPr>
              <a:t> </a:t>
            </a:r>
            <a:r>
              <a:rPr lang="ru-RU" sz="1800" spc="-55" dirty="0" smtClean="0">
                <a:latin typeface="Microsoft Sans Serif"/>
                <a:cs typeface="Microsoft Sans Serif"/>
              </a:rPr>
              <a:t> </a:t>
            </a:r>
            <a:r>
              <a:rPr lang="ru-RU" sz="1800" spc="-10" dirty="0" smtClean="0">
                <a:latin typeface="Microsoft Sans Serif"/>
                <a:cs typeface="Microsoft Sans Serif"/>
              </a:rPr>
              <a:t>казенное </a:t>
            </a:r>
            <a:r>
              <a:rPr lang="ru-RU" sz="1800" spc="-10" dirty="0" err="1" smtClean="0">
                <a:latin typeface="Microsoft Sans Serif"/>
                <a:cs typeface="Microsoft Sans Serif"/>
              </a:rPr>
              <a:t>д</a:t>
            </a:r>
            <a:r>
              <a:rPr sz="1800" spc="-10" dirty="0" err="1" smtClean="0">
                <a:latin typeface="Microsoft Sans Serif"/>
                <a:cs typeface="Microsoft Sans Serif"/>
              </a:rPr>
              <a:t>ошкольное</a:t>
            </a:r>
            <a:r>
              <a:rPr sz="1800" spc="-70" dirty="0" smtClean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образовательное</a:t>
            </a:r>
            <a:r>
              <a:rPr sz="1800" spc="-5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учреждение</a:t>
            </a:r>
            <a:endParaRPr sz="1800" dirty="0">
              <a:latin typeface="Microsoft Sans Serif"/>
              <a:cs typeface="Microsoft Sans Serif"/>
            </a:endParaRPr>
          </a:p>
          <a:p>
            <a:pPr marL="1270" algn="ctr">
              <a:lnSpc>
                <a:spcPts val="2130"/>
              </a:lnSpc>
            </a:pPr>
            <a:r>
              <a:rPr lang="ru-RU" sz="1800" spc="-25" dirty="0" smtClean="0">
                <a:latin typeface="Microsoft Sans Serif"/>
                <a:cs typeface="Microsoft Sans Serif"/>
              </a:rPr>
              <a:t>Ребрихинский </a:t>
            </a:r>
            <a:r>
              <a:rPr sz="1800" spc="-25" dirty="0" err="1" smtClean="0">
                <a:latin typeface="Microsoft Sans Serif"/>
                <a:cs typeface="Microsoft Sans Serif"/>
              </a:rPr>
              <a:t>детский</a:t>
            </a:r>
            <a:r>
              <a:rPr sz="1800" spc="-30" dirty="0" smtClean="0">
                <a:latin typeface="Microsoft Sans Serif"/>
                <a:cs typeface="Microsoft Sans Serif"/>
              </a:rPr>
              <a:t> </a:t>
            </a:r>
            <a:r>
              <a:rPr sz="1800" dirty="0" err="1">
                <a:latin typeface="Microsoft Sans Serif"/>
                <a:cs typeface="Microsoft Sans Serif"/>
              </a:rPr>
              <a:t>сад</a:t>
            </a:r>
            <a:r>
              <a:rPr sz="1800" spc="-30" dirty="0">
                <a:latin typeface="Microsoft Sans Serif"/>
                <a:cs typeface="Microsoft Sans Serif"/>
              </a:rPr>
              <a:t> </a:t>
            </a:r>
            <a:r>
              <a:rPr lang="ru-RU" sz="1800" spc="125" dirty="0" smtClean="0">
                <a:latin typeface="Microsoft Sans Serif"/>
                <a:cs typeface="Microsoft Sans Serif"/>
              </a:rPr>
              <a:t>«Улыбка»</a:t>
            </a:r>
            <a:endParaRPr sz="18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790" y="4593356"/>
            <a:ext cx="2214177" cy="15610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87180" y="4036058"/>
            <a:ext cx="3004820" cy="27355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19442" y="1503616"/>
            <a:ext cx="10862945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algn="ctr">
              <a:spcBef>
                <a:spcPts val="100"/>
              </a:spcBef>
            </a:pPr>
            <a:r>
              <a:rPr lang="ru-RU" sz="3200" b="1" dirty="0">
                <a:solidFill>
                  <a:srgbClr val="002060"/>
                </a:solidFill>
              </a:rPr>
              <a:t>«Возможности использования информационно- коммуникативных технологий в дошкольном образовании при взаимодействии с семьями воспитанников ДОУ</a:t>
            </a:r>
            <a:r>
              <a:rPr lang="ru-RU" sz="3200" b="1" dirty="0" smtClean="0">
                <a:solidFill>
                  <a:srgbClr val="002060"/>
                </a:solidFill>
              </a:rPr>
              <a:t>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453880" y="4036059"/>
            <a:ext cx="436880" cy="162560"/>
          </a:xfrm>
          <a:custGeom>
            <a:avLst/>
            <a:gdLst/>
            <a:ahLst/>
            <a:cxnLst/>
            <a:rect l="l" t="t" r="r" b="b"/>
            <a:pathLst>
              <a:path w="436879" h="162560">
                <a:moveTo>
                  <a:pt x="436879" y="0"/>
                </a:moveTo>
                <a:lnTo>
                  <a:pt x="0" y="0"/>
                </a:lnTo>
                <a:lnTo>
                  <a:pt x="0" y="162560"/>
                </a:lnTo>
                <a:lnTo>
                  <a:pt x="436879" y="162560"/>
                </a:lnTo>
                <a:lnTo>
                  <a:pt x="4368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413121" y="5989954"/>
            <a:ext cx="12833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40" dirty="0" smtClean="0">
                <a:latin typeface="Microsoft Sans Serif"/>
                <a:cs typeface="Microsoft Sans Serif"/>
              </a:rPr>
              <a:t>Ребриха</a:t>
            </a:r>
            <a:r>
              <a:rPr sz="1800" spc="-40" dirty="0" smtClean="0">
                <a:latin typeface="Microsoft Sans Serif"/>
                <a:cs typeface="Microsoft Sans Serif"/>
              </a:rPr>
              <a:t>,</a:t>
            </a:r>
            <a:r>
              <a:rPr sz="1800" spc="-75" dirty="0" smtClean="0">
                <a:latin typeface="Microsoft Sans Serif"/>
                <a:cs typeface="Microsoft Sans Serif"/>
              </a:rPr>
              <a:t> </a:t>
            </a:r>
            <a:r>
              <a:rPr sz="1800" spc="-20" dirty="0" smtClean="0">
                <a:latin typeface="Microsoft Sans Serif"/>
                <a:cs typeface="Microsoft Sans Serif"/>
              </a:rPr>
              <a:t>202</a:t>
            </a:r>
            <a:r>
              <a:rPr lang="ru-RU" sz="1800" spc="-20" dirty="0" smtClean="0">
                <a:latin typeface="Microsoft Sans Serif"/>
                <a:cs typeface="Microsoft Sans Serif"/>
              </a:rPr>
              <a:t>4</a:t>
            </a:r>
            <a:endParaRPr sz="1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Стажерская практика «Цифровая образовательная среда как средство повышения качества и доступности дошкольного образования в ДОУ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676401"/>
            <a:ext cx="11658600" cy="76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905000"/>
            <a:ext cx="4500880" cy="53339"/>
          </a:xfrm>
          <a:prstGeom prst="rect">
            <a:avLst/>
          </a:prstGeom>
        </p:spPr>
      </p:pic>
      <p:pic>
        <p:nvPicPr>
          <p:cNvPr id="9" name="Рисунок 8" descr="C:\Users\User\Desktop\IMG_20230410_121734_592_220x185-equ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14600"/>
            <a:ext cx="3505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IMG_20230410_121734_076_220x165-equ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2438400"/>
            <a:ext cx="38100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User\Desktop\площадка 2022\основне документ план программа\формы отчета\статья и фото\IMG_20221103_10435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1600200"/>
            <a:ext cx="4419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\Desktop\площадка 2022\основне документ план программа\формы отчета\статья и фото\IMG_20221103_1044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4114800"/>
            <a:ext cx="356235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Родительское собрание «Познаем и развиваемся»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9" name="Рисунок 8" descr="C:\Users\User\Desktop\IMG_20230410_121734_512_220x165-equ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124200"/>
            <a:ext cx="38862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IMG_20230410_121734_655_220x165-equ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3276600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IMG_20230410_121734_470_220x165-equa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838200"/>
            <a:ext cx="4038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4098" name="Picture 2" descr="C:\Users\User\Desktop\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048000"/>
            <a:ext cx="5278438" cy="3178160"/>
          </a:xfrm>
          <a:prstGeom prst="rect">
            <a:avLst/>
          </a:prstGeom>
          <a:noFill/>
        </p:spPr>
      </p:pic>
      <p:pic>
        <p:nvPicPr>
          <p:cNvPr id="4100" name="Picture 4" descr="C:\Users\User\Desktop\9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04800"/>
            <a:ext cx="5353363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125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200400"/>
            <a:ext cx="5259002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C:\Users\User\Downloads\2024-04-02_02-19-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04800"/>
            <a:ext cx="5562600" cy="2605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9" name="Picture 2" descr="C:\Users\User\Desktop\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1000"/>
            <a:ext cx="5986421" cy="2514600"/>
          </a:xfrm>
          <a:prstGeom prst="rect">
            <a:avLst/>
          </a:prstGeom>
          <a:noFill/>
        </p:spPr>
      </p:pic>
      <p:pic>
        <p:nvPicPr>
          <p:cNvPr id="2053" name="Picture 5" descr="C:\Users\User\Desktop\99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81000"/>
            <a:ext cx="5124087" cy="2590800"/>
          </a:xfrm>
          <a:prstGeom prst="rect">
            <a:avLst/>
          </a:prstGeom>
          <a:noFill/>
        </p:spPr>
      </p:pic>
      <p:pic>
        <p:nvPicPr>
          <p:cNvPr id="2054" name="Picture 6" descr="C:\Users\User\Desktop\25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352800"/>
            <a:ext cx="5498370" cy="2895600"/>
          </a:xfrm>
          <a:prstGeom prst="rect">
            <a:avLst/>
          </a:prstGeom>
          <a:noFill/>
        </p:spPr>
      </p:pic>
      <p:pic>
        <p:nvPicPr>
          <p:cNvPr id="2055" name="Picture 7" descr="C:\Users\User\Desktop\42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352800"/>
            <a:ext cx="5274315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ownloads\photo1711964944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657600"/>
            <a:ext cx="2286000" cy="2891694"/>
          </a:xfrm>
          <a:prstGeom prst="rect">
            <a:avLst/>
          </a:prstGeom>
          <a:noFill/>
        </p:spPr>
      </p:pic>
      <p:pic>
        <p:nvPicPr>
          <p:cNvPr id="5123" name="Picture 3" descr="C:\Users\User\Downloads\photo17119656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810000"/>
            <a:ext cx="3133515" cy="2895600"/>
          </a:xfrm>
          <a:prstGeom prst="rect">
            <a:avLst/>
          </a:prstGeom>
          <a:noFill/>
        </p:spPr>
      </p:pic>
      <p:pic>
        <p:nvPicPr>
          <p:cNvPr id="5124" name="Picture 4" descr="C:\Users\User\Desktop\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33400"/>
            <a:ext cx="5224922" cy="2903538"/>
          </a:xfrm>
          <a:prstGeom prst="rect">
            <a:avLst/>
          </a:prstGeom>
          <a:noFill/>
        </p:spPr>
      </p:pic>
      <p:pic>
        <p:nvPicPr>
          <p:cNvPr id="5125" name="Picture 5" descr="C:\Users\User\Desktop\8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33400"/>
            <a:ext cx="5228872" cy="2778885"/>
          </a:xfrm>
          <a:prstGeom prst="rect">
            <a:avLst/>
          </a:prstGeom>
          <a:noFill/>
        </p:spPr>
      </p:pic>
      <p:pic>
        <p:nvPicPr>
          <p:cNvPr id="3074" name="Picture 2" descr="C:\Users\User\Desktop\75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962400"/>
            <a:ext cx="4562258" cy="184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dirty="0" smtClean="0"/>
              <a:t>Повышение квалификации педагогов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17" name="Picture 15" descr="C:\Users\User\Pictures\img3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4495800"/>
            <a:ext cx="1524100" cy="2097194"/>
          </a:xfrm>
          <a:prstGeom prst="rect">
            <a:avLst/>
          </a:prstGeom>
          <a:noFill/>
        </p:spPr>
      </p:pic>
      <p:pic>
        <p:nvPicPr>
          <p:cNvPr id="19" name="Picture 13" descr="C:\Users\User\Pictures\img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4114800"/>
            <a:ext cx="1517524" cy="2088232"/>
          </a:xfrm>
          <a:prstGeom prst="rect">
            <a:avLst/>
          </a:prstGeom>
          <a:noFill/>
        </p:spPr>
      </p:pic>
      <p:pic>
        <p:nvPicPr>
          <p:cNvPr id="20" name="Picture 21" descr="C:\Users\User\Pictures\img3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990017" y="5068383"/>
            <a:ext cx="1412776" cy="1944010"/>
          </a:xfrm>
          <a:prstGeom prst="rect">
            <a:avLst/>
          </a:prstGeom>
          <a:noFill/>
        </p:spPr>
      </p:pic>
      <p:pic>
        <p:nvPicPr>
          <p:cNvPr id="21" name="Picture 6" descr="C:\Users\User\Pictures\img3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1552627" y="2333573"/>
            <a:ext cx="1368152" cy="1882606"/>
          </a:xfrm>
          <a:prstGeom prst="rect">
            <a:avLst/>
          </a:prstGeom>
          <a:noFill/>
        </p:spPr>
      </p:pic>
      <p:pic>
        <p:nvPicPr>
          <p:cNvPr id="22" name="Picture 5" descr="C:\Users\User\Pictures\img36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3082572" y="3699230"/>
            <a:ext cx="1399762" cy="1926103"/>
          </a:xfrm>
          <a:prstGeom prst="rect">
            <a:avLst/>
          </a:prstGeom>
          <a:noFill/>
        </p:spPr>
      </p:pic>
      <p:pic>
        <p:nvPicPr>
          <p:cNvPr id="23" name="Picture 18" descr="C:\Users\User\Pictures\img3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500802" y="870798"/>
            <a:ext cx="1447800" cy="1992204"/>
          </a:xfrm>
          <a:prstGeom prst="rect">
            <a:avLst/>
          </a:prstGeom>
          <a:noFill/>
        </p:spPr>
      </p:pic>
      <p:pic>
        <p:nvPicPr>
          <p:cNvPr id="26" name="Picture 14" descr="C:\Users\User\Pictures\img37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82200" y="4495800"/>
            <a:ext cx="1525582" cy="2099320"/>
          </a:xfrm>
          <a:prstGeom prst="rect">
            <a:avLst/>
          </a:prstGeom>
          <a:noFill/>
        </p:spPr>
      </p:pic>
      <p:pic>
        <p:nvPicPr>
          <p:cNvPr id="31" name="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57200" y="4724400"/>
            <a:ext cx="2362200" cy="1689099"/>
          </a:xfrm>
          <a:prstGeom prst="rect">
            <a:avLst/>
          </a:prstGeom>
        </p:spPr>
      </p:pic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419600" y="914400"/>
          <a:ext cx="7416800" cy="3183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6800"/>
              </a:tblGrid>
              <a:tr h="57024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«Наставничество в области патриотических проектов»</a:t>
                      </a:r>
                    </a:p>
                  </a:txBody>
                  <a:tcPr/>
                </a:tc>
              </a:tr>
              <a:tr h="1059020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 «Реализация индивидуальных траекторий обучения и социализации детей с ОВЗ в рамках реализации инклюзии в соответствии с требованиями ФАОП»</a:t>
                      </a:r>
                      <a:endParaRPr lang="ru-RU" dirty="0" smtClean="0"/>
                    </a:p>
                  </a:txBody>
                  <a:tcPr/>
                </a:tc>
              </a:tr>
              <a:tr h="814631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«Практика эффективного взаимодействия педагога с родителями дошкольников в условиях повышенной </a:t>
                      </a:r>
                      <a:r>
                        <a:rPr lang="ru-RU" sz="1800" dirty="0" err="1" smtClean="0"/>
                        <a:t>конфликтогенности</a:t>
                      </a:r>
                      <a:r>
                        <a:rPr lang="ru-RU" sz="1800" dirty="0" smtClean="0"/>
                        <a:t> образовательного социума»</a:t>
                      </a:r>
                      <a:endParaRPr lang="ru-RU" dirty="0"/>
                    </a:p>
                  </a:txBody>
                  <a:tcPr/>
                </a:tc>
              </a:tr>
              <a:tr h="570242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«Речевое развитие ребенка в соответствии с ФОП и ФАОП дошкольного и начального общего образования»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Достижения и результаты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9" name="Picture 2" descr="C:\Users\User\Pictures\img3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61947"/>
            <a:ext cx="1593787" cy="2193085"/>
          </a:xfrm>
          <a:prstGeom prst="rect">
            <a:avLst/>
          </a:prstGeom>
          <a:noFill/>
        </p:spPr>
      </p:pic>
      <p:pic>
        <p:nvPicPr>
          <p:cNvPr id="10" name="Picture 2" descr="C:\Users\User\Pictures\img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8400" y="3733800"/>
            <a:ext cx="1563455" cy="2151347"/>
          </a:xfrm>
          <a:prstGeom prst="rect">
            <a:avLst/>
          </a:prstGeom>
          <a:noFill/>
        </p:spPr>
      </p:pic>
      <p:pic>
        <p:nvPicPr>
          <p:cNvPr id="11" name="Picture 12" descr="C:\Users\User\Pictures\img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1447800"/>
            <a:ext cx="1600200" cy="2201910"/>
          </a:xfrm>
          <a:prstGeom prst="rect">
            <a:avLst/>
          </a:prstGeom>
          <a:noFill/>
        </p:spPr>
      </p:pic>
      <p:pic>
        <p:nvPicPr>
          <p:cNvPr id="12" name="Picture 9" descr="C:\Users\User\Pictures\img3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1419147"/>
            <a:ext cx="1626217" cy="2237709"/>
          </a:xfrm>
          <a:prstGeom prst="rect">
            <a:avLst/>
          </a:prstGeom>
          <a:noFill/>
        </p:spPr>
      </p:pic>
      <p:pic>
        <p:nvPicPr>
          <p:cNvPr id="13" name="Picture 7" descr="C:\Users\User\Pictures\img37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4114800"/>
            <a:ext cx="1600200" cy="2278109"/>
          </a:xfrm>
          <a:prstGeom prst="rect">
            <a:avLst/>
          </a:prstGeom>
          <a:noFill/>
        </p:spPr>
      </p:pic>
      <p:pic>
        <p:nvPicPr>
          <p:cNvPr id="14" name="Picture 20" descr="C:\Users\User\Pictures\img38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4343400"/>
            <a:ext cx="1562061" cy="2149430"/>
          </a:xfrm>
          <a:prstGeom prst="rect">
            <a:avLst/>
          </a:prstGeom>
          <a:noFill/>
        </p:spPr>
      </p:pic>
      <p:pic>
        <p:nvPicPr>
          <p:cNvPr id="15" name="Picture 16" descr="C:\Users\User\Pictures\img3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7600" y="4419600"/>
            <a:ext cx="1622248" cy="2232248"/>
          </a:xfrm>
          <a:prstGeom prst="rect">
            <a:avLst/>
          </a:prstGeom>
          <a:noFill/>
        </p:spPr>
      </p:pic>
      <p:pic>
        <p:nvPicPr>
          <p:cNvPr id="16" name="Picture 19" descr="C:\Users\User\Pictures\img38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3429000"/>
            <a:ext cx="1495180" cy="2057400"/>
          </a:xfrm>
          <a:prstGeom prst="rect">
            <a:avLst/>
          </a:prstGeom>
          <a:noFill/>
        </p:spPr>
      </p:pic>
      <p:pic>
        <p:nvPicPr>
          <p:cNvPr id="17" name="Picture 12" descr="C:\Users\User\Pictures\img3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143000"/>
            <a:ext cx="1676400" cy="2306763"/>
          </a:xfrm>
          <a:prstGeom prst="rect">
            <a:avLst/>
          </a:prstGeom>
          <a:noFill/>
        </p:spPr>
      </p:pic>
      <p:pic>
        <p:nvPicPr>
          <p:cNvPr id="18" name="Picture 9" descr="C:\Users\User\Pictures\img37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1295400"/>
            <a:ext cx="1550017" cy="2132856"/>
          </a:xfrm>
          <a:prstGeom prst="rect">
            <a:avLst/>
          </a:prstGeom>
          <a:noFill/>
        </p:spPr>
      </p:pic>
      <p:pic>
        <p:nvPicPr>
          <p:cNvPr id="19" name="Picture 8" descr="C:\Users\User\Pictures\img37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113776" y="1066800"/>
            <a:ext cx="1594345" cy="2193852"/>
          </a:xfrm>
          <a:prstGeom prst="rect">
            <a:avLst/>
          </a:prstGeom>
          <a:noFill/>
        </p:spPr>
      </p:pic>
      <p:pic>
        <p:nvPicPr>
          <p:cNvPr id="20" name="Picture 16" descr="C:\Users\User\Pictures\img3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3886200"/>
            <a:ext cx="1622248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Воспитательно-образовательный процесс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9" name="Picture 4" descr="C:\Users\User\Desktop\площадка 2022\икт фото\381971816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990600"/>
            <a:ext cx="3771773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8" descr="C:\Users\User\Desktop\площадка 2022\икт фото\photo1680455172(3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914400"/>
            <a:ext cx="3889377" cy="290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User\AppData\Local\Microsoft\Windows\INetCache\Content.Word\IMG_20230331_1132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4038600"/>
            <a:ext cx="3581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ndrey\Desktop\IMG_20230323_15593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3886200"/>
            <a:ext cx="35814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User\Desktop\QFXrZsNKA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1219200"/>
            <a:ext cx="38862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43400" y="9144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Проект  «Удивительный мир цифры»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990600"/>
            <a:ext cx="3581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Развлечение «Компьютер  -помощник ученых»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60198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Игровое экспериментирование  с песком «Наш заповедник»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29601" y="9144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Игровой практикум «Поиграем с компьютером»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4400" y="38862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«Игра с музыкальными звуками»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Взаимодействие с родителями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4099" name="Picture 3" descr="C:\Users\User\Desktop\3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0600"/>
            <a:ext cx="4800600" cy="2749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8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3810000"/>
            <a:ext cx="4038599" cy="2901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258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733800"/>
            <a:ext cx="3477819" cy="287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\Desktop\363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3733800"/>
            <a:ext cx="3482975" cy="283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User\Desktop\47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914400"/>
            <a:ext cx="5087938" cy="293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364" y="75883"/>
            <a:ext cx="11939270" cy="984885"/>
          </a:xfrm>
        </p:spPr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723549"/>
          </a:xfrm>
        </p:spPr>
        <p:txBody>
          <a:bodyPr/>
          <a:lstStyle/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b="0" dirty="0" smtClean="0"/>
          </a:p>
          <a:p>
            <a:pPr fontAlgn="t"/>
            <a:endParaRPr lang="ru-RU" b="0" dirty="0" smtClean="0"/>
          </a:p>
          <a:p>
            <a:pPr fontAlgn="t"/>
            <a:endParaRPr lang="ru-RU" b="0" dirty="0" smtClean="0"/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юю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3810000"/>
            <a:ext cx="3120648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User\Desktop\зз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3810000"/>
            <a:ext cx="2867715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User\Desktop\жж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810000"/>
            <a:ext cx="2839496" cy="261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User\Desktop\ь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09600"/>
            <a:ext cx="4942185" cy="267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C:\Users\User\Desktop\р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609600"/>
            <a:ext cx="3200400" cy="269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7" name="Picture 7" descr="C:\Users\User\Desktop\п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799" y="609600"/>
            <a:ext cx="3204013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9" name="Picture 9" descr="C:\Users\User\Desktop\им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3810000"/>
            <a:ext cx="268459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620" y="234886"/>
            <a:ext cx="631253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ИНФОРМАЦИОННАЯ</a:t>
            </a:r>
            <a:r>
              <a:rPr spc="-50" dirty="0"/>
              <a:t> </a:t>
            </a:r>
            <a:r>
              <a:rPr spc="-10" dirty="0"/>
              <a:t>СПРАВКА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871219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998219"/>
            <a:ext cx="4500880" cy="53339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205739" y="1213179"/>
          <a:ext cx="11643994" cy="52981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34129"/>
                <a:gridCol w="7809865"/>
              </a:tblGrid>
              <a:tr h="378382">
                <a:tc>
                  <a:txBody>
                    <a:bodyPr/>
                    <a:lstStyle/>
                    <a:p>
                      <a:pPr marL="3175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31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2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lang="ru-RU" sz="22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рганизация</a:t>
                      </a:r>
                      <a:r>
                        <a:rPr lang="ru-RU" sz="2200" b="1" spc="-75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2200" b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</a:p>
                  </a:txBody>
                  <a:tcPr marL="0" marR="0" marT="40005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ts val="2655"/>
                        </a:lnSpc>
                      </a:pPr>
                      <a:r>
                        <a:rPr sz="2200" spc="-25" dirty="0" smtClean="0">
                          <a:latin typeface="Microsoft Sans Serif"/>
                          <a:cs typeface="Microsoft Sans Serif"/>
                        </a:rPr>
                        <a:t>М</a:t>
                      </a:r>
                      <a:r>
                        <a:rPr lang="ru-RU" sz="2200" spc="-25" dirty="0" smtClean="0"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2200" spc="-25" dirty="0" smtClean="0">
                          <a:latin typeface="Microsoft Sans Serif"/>
                          <a:cs typeface="Microsoft Sans Serif"/>
                        </a:rPr>
                        <a:t>ДОУ</a:t>
                      </a:r>
                      <a:r>
                        <a:rPr sz="2200" spc="-40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2200" spc="165" dirty="0" smtClean="0">
                          <a:latin typeface="Microsoft Sans Serif"/>
                          <a:cs typeface="Microsoft Sans Serif"/>
                        </a:rPr>
                        <a:t>Ребрихинский детский сад «Улыбка»</a:t>
                      </a:r>
                    </a:p>
                  </a:txBody>
                  <a:tcPr marL="0" marR="0" marT="0" marB="0"/>
                </a:tc>
              </a:tr>
              <a:tr h="1487471">
                <a:tc>
                  <a:txBody>
                    <a:bodyPr/>
                    <a:lstStyle/>
                    <a:p>
                      <a:pPr marL="3175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Инновационный</a:t>
                      </a:r>
                      <a:r>
                        <a:rPr lang="ru-RU" sz="2200" b="1" i="1" spc="-114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2200" b="1" i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проект</a:t>
                      </a:r>
                    </a:p>
                  </a:txBody>
                  <a:tcPr marL="0" marR="0" marT="201295" marB="0"/>
                </a:tc>
                <a:tc>
                  <a:txBody>
                    <a:bodyPr/>
                    <a:lstStyle/>
                    <a:p>
                      <a:pPr marL="18542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0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Microsoft Sans Serif" pitchFamily="34" charset="0"/>
                          <a:ea typeface="+mn-ea"/>
                          <a:cs typeface="Microsoft Sans Serif" pitchFamily="34" charset="0"/>
                        </a:rPr>
                        <a:t>«Цифровая образовательная среда как средство повышения качества и доступности дошкольного образования в МКДОУ Ребрихинский детский сад «Улыбка»</a:t>
                      </a:r>
                      <a:endParaRPr lang="ru-RU" sz="2200" spc="165" dirty="0" smtClean="0">
                        <a:latin typeface="Microsoft Sans Serif" pitchFamily="34" charset="0"/>
                        <a:cs typeface="Microsoft Sans Serif" pitchFamily="34" charset="0"/>
                      </a:endParaRPr>
                    </a:p>
                  </a:txBody>
                  <a:tcPr marL="0" marR="0" marT="132080" marB="0"/>
                </a:tc>
              </a:tr>
              <a:tr h="1837500">
                <a:tc>
                  <a:txBody>
                    <a:bodyPr/>
                    <a:lstStyle/>
                    <a:p>
                      <a:pPr marL="3175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Руководитель организации</a:t>
                      </a:r>
                      <a:endParaRPr lang="ru-RU" sz="2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  <a:p>
                      <a:pPr marL="3175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Руководители</a:t>
                      </a:r>
                      <a:r>
                        <a:rPr lang="ru-RU" sz="2200" b="1" spc="-14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ru-RU" sz="2200" b="1" spc="-1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проекта</a:t>
                      </a:r>
                      <a:endParaRPr lang="ru-RU" sz="2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28600" marB="0"/>
                </a:tc>
                <a:tc>
                  <a:txBody>
                    <a:bodyPr/>
                    <a:lstStyle/>
                    <a:p>
                      <a:pPr marL="7200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3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spc="165" dirty="0" smtClean="0">
                          <a:latin typeface="Microsoft Sans Serif"/>
                          <a:cs typeface="Microsoft Sans Serif"/>
                        </a:rPr>
                        <a:t>Казанцева Татьяна Юрьевна, заведующий МКДОУ</a:t>
                      </a:r>
                      <a:endParaRPr lang="ru-RU" sz="2200" dirty="0" smtClean="0">
                        <a:latin typeface="Microsoft Sans Serif"/>
                        <a:cs typeface="Microsoft Sans Serif"/>
                      </a:endParaRPr>
                    </a:p>
                    <a:p>
                      <a:pPr marL="7200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139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err="1" smtClean="0">
                          <a:latin typeface="Microsoft Sans Serif"/>
                          <a:cs typeface="Microsoft Sans Serif"/>
                        </a:rPr>
                        <a:t>Попелышева</a:t>
                      </a:r>
                      <a:r>
                        <a:rPr lang="ru-RU" sz="2200" dirty="0" smtClean="0">
                          <a:latin typeface="Microsoft Sans Serif"/>
                          <a:cs typeface="Microsoft Sans Serif"/>
                        </a:rPr>
                        <a:t> Светлана Васильевна,</a:t>
                      </a:r>
                      <a:r>
                        <a:rPr lang="ru-RU" sz="2200" baseline="0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2200" dirty="0" smtClean="0">
                          <a:latin typeface="Microsoft Sans Serif"/>
                          <a:cs typeface="Microsoft Sans Serif"/>
                        </a:rPr>
                        <a:t>старший воспитатель МКДОУ</a:t>
                      </a:r>
                    </a:p>
                  </a:txBody>
                  <a:tcPr marL="0" marR="0" marT="176530" marB="0"/>
                </a:tc>
              </a:tr>
              <a:tr h="66326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215"/>
                        </a:spcBef>
                      </a:pPr>
                      <a:r>
                        <a:rPr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База</a:t>
                      </a:r>
                      <a:r>
                        <a:rPr sz="2200" b="1" spc="-55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1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выполнения</a:t>
                      </a:r>
                      <a:endParaRPr sz="2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81305" marB="0"/>
                </a:tc>
                <a:tc>
                  <a:txBody>
                    <a:bodyPr/>
                    <a:lstStyle/>
                    <a:p>
                      <a:pPr marL="185420">
                        <a:lnSpc>
                          <a:spcPct val="100000"/>
                        </a:lnSpc>
                        <a:spcBef>
                          <a:spcPts val="1670"/>
                        </a:spcBef>
                      </a:pPr>
                      <a:r>
                        <a:rPr lang="ru-RU" sz="2200" dirty="0" smtClean="0">
                          <a:latin typeface="Microsoft Sans Serif"/>
                          <a:cs typeface="Microsoft Sans Serif"/>
                        </a:rPr>
                        <a:t>Воспитанники, родители, педагоги</a:t>
                      </a:r>
                      <a:endParaRPr sz="22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12090" marB="0"/>
                </a:tc>
              </a:tr>
              <a:tr h="92552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855"/>
                        </a:spcBef>
                      </a:pPr>
                      <a:r>
                        <a:rPr sz="2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Срок</a:t>
                      </a:r>
                      <a:r>
                        <a:rPr sz="2200" b="1" spc="-2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1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выполнения</a:t>
                      </a:r>
                      <a:endParaRPr sz="2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200" b="1" spc="-1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проекта</a:t>
                      </a:r>
                      <a:endParaRPr sz="2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235585" marB="0"/>
                </a:tc>
                <a:tc>
                  <a:txBody>
                    <a:bodyPr/>
                    <a:lstStyle/>
                    <a:p>
                      <a:pPr marL="223520">
                        <a:lnSpc>
                          <a:spcPct val="100000"/>
                        </a:lnSpc>
                        <a:spcBef>
                          <a:spcPts val="1450"/>
                        </a:spcBef>
                      </a:pPr>
                      <a:r>
                        <a:rPr lang="ru-RU" sz="2200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75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dirty="0" smtClean="0">
                          <a:latin typeface="Microsoft Sans Serif"/>
                          <a:cs typeface="Microsoft Sans Serif"/>
                        </a:rPr>
                        <a:t>2022</a:t>
                      </a:r>
                      <a:r>
                        <a:rPr lang="ru-RU" sz="2200" dirty="0" smtClean="0">
                          <a:latin typeface="Microsoft Sans Serif"/>
                          <a:cs typeface="Microsoft Sans Serif"/>
                        </a:rPr>
                        <a:t> г </a:t>
                      </a:r>
                      <a:r>
                        <a:rPr sz="2200" dirty="0" smtClean="0">
                          <a:latin typeface="Microsoft Sans Serif"/>
                          <a:cs typeface="Microsoft Sans Serif"/>
                        </a:rPr>
                        <a:t>-</a:t>
                      </a:r>
                      <a:r>
                        <a:rPr sz="2200" spc="-65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lang="ru-RU" sz="2200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80" dirty="0" smtClean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20" dirty="0" smtClean="0">
                          <a:latin typeface="Microsoft Sans Serif"/>
                          <a:cs typeface="Microsoft Sans Serif"/>
                        </a:rPr>
                        <a:t>202</a:t>
                      </a:r>
                      <a:r>
                        <a:rPr lang="ru-RU" sz="2200" spc="-20" dirty="0" smtClean="0">
                          <a:latin typeface="Microsoft Sans Serif"/>
                          <a:cs typeface="Microsoft Sans Serif"/>
                        </a:rPr>
                        <a:t>3 г</a:t>
                      </a:r>
                      <a:endParaRPr sz="22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4150" marB="0"/>
                </a:tc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9200" y="4267200"/>
            <a:ext cx="33528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0960" y="27940"/>
            <a:ext cx="8981440" cy="41706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6995" y="997203"/>
            <a:ext cx="18332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8920">
              <a:lnSpc>
                <a:spcPct val="100000"/>
              </a:lnSpc>
              <a:spcBef>
                <a:spcPts val="100"/>
              </a:spcBef>
            </a:pPr>
            <a:r>
              <a:rPr sz="2000" b="0" i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Мотивация </a:t>
            </a:r>
            <a:r>
              <a:rPr sz="2000" b="0" i="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педагогических</a:t>
            </a:r>
            <a:endParaRPr sz="2000">
              <a:latin typeface="Microsoft Sans Serif"/>
              <a:cs typeface="Microsoft Sans Serif"/>
            </a:endParaRPr>
          </a:p>
          <a:p>
            <a:pPr marL="502920">
              <a:lnSpc>
                <a:spcPct val="100000"/>
              </a:lnSpc>
            </a:pPr>
            <a:r>
              <a:rPr sz="2000" b="0" i="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кадров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8195" y="1459229"/>
            <a:ext cx="2369820" cy="15517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340" marR="172720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Инициатива</a:t>
            </a:r>
            <a:r>
              <a:rPr sz="2000" spc="-10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всех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участников</a:t>
            </a:r>
            <a:endParaRPr sz="20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(педагогов,</a:t>
            </a:r>
            <a:endParaRPr sz="2000" dirty="0">
              <a:latin typeface="Microsoft Sans Serif"/>
              <a:cs typeface="Microsoft Sans Serif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2000" spc="-10" dirty="0" err="1">
                <a:solidFill>
                  <a:srgbClr val="FFFFFF"/>
                </a:solidFill>
                <a:latin typeface="Microsoft Sans Serif"/>
                <a:cs typeface="Microsoft Sans Serif"/>
              </a:rPr>
              <a:t>воспитанников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 err="1" smtClean="0">
                <a:solidFill>
                  <a:srgbClr val="FFFFFF"/>
                </a:solidFill>
                <a:latin typeface="Microsoft Sans Serif"/>
                <a:cs typeface="Microsoft Sans Serif"/>
              </a:rPr>
              <a:t>родителей</a:t>
            </a:r>
            <a:r>
              <a:rPr sz="2000" spc="-50" dirty="0" smtClean="0">
                <a:solidFill>
                  <a:srgbClr val="FFFFFF"/>
                </a:solidFill>
                <a:latin typeface="Microsoft Sans Serif"/>
                <a:cs typeface="Microsoft Sans Serif"/>
              </a:rPr>
              <a:t>)</a:t>
            </a:r>
            <a:endParaRPr sz="2000" dirty="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7150" y="1105153"/>
            <a:ext cx="217805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Открытый</a:t>
            </a:r>
            <a:r>
              <a:rPr sz="2000" spc="-6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диалог</a:t>
            </a:r>
            <a:endParaRPr sz="2000">
              <a:latin typeface="Microsoft Sans Serif"/>
              <a:cs typeface="Microsoft Sans Serif"/>
            </a:endParaRPr>
          </a:p>
          <a:p>
            <a:pPr marL="72390" algn="ctr">
              <a:lnSpc>
                <a:spcPct val="100000"/>
              </a:lnSpc>
            </a:pPr>
            <a:r>
              <a:rPr sz="20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endParaRPr sz="20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0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взаимопонимание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78980" y="3997959"/>
            <a:ext cx="4752339" cy="278892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998459" y="4515104"/>
            <a:ext cx="1656080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762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212A35"/>
                </a:solidFill>
                <a:latin typeface="Times New Roman"/>
                <a:cs typeface="Times New Roman"/>
              </a:rPr>
              <a:t>УСПЕХ</a:t>
            </a:r>
            <a:endParaRPr sz="1800">
              <a:latin typeface="Times New Roman"/>
              <a:cs typeface="Times New Roman"/>
            </a:endParaRPr>
          </a:p>
          <a:p>
            <a:pPr marL="12700" marR="5080" algn="ctr">
              <a:lnSpc>
                <a:spcPts val="3500"/>
              </a:lnSpc>
              <a:spcBef>
                <a:spcPts val="120"/>
              </a:spcBef>
            </a:pPr>
            <a:r>
              <a:rPr sz="1800" b="1" spc="-40" dirty="0">
                <a:solidFill>
                  <a:srgbClr val="212A35"/>
                </a:solidFill>
                <a:latin typeface="Times New Roman"/>
                <a:cs typeface="Times New Roman"/>
              </a:rPr>
              <a:t>НАЧИНАЕТСЯ </a:t>
            </a:r>
            <a:r>
              <a:rPr sz="1800" b="1" spc="-10" dirty="0">
                <a:solidFill>
                  <a:srgbClr val="212A35"/>
                </a:solidFill>
                <a:latin typeface="Times New Roman"/>
                <a:cs typeface="Times New Roman"/>
              </a:rPr>
              <a:t>ЗДЕСЬ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607300" y="3745623"/>
            <a:ext cx="1191260" cy="855344"/>
            <a:chOff x="7607300" y="3745623"/>
            <a:chExt cx="1191260" cy="855344"/>
          </a:xfrm>
        </p:grpSpPr>
        <p:sp>
          <p:nvSpPr>
            <p:cNvPr id="9" name="object 9"/>
            <p:cNvSpPr/>
            <p:nvPr/>
          </p:nvSpPr>
          <p:spPr>
            <a:xfrm>
              <a:off x="7612380" y="3750703"/>
              <a:ext cx="1181100" cy="845185"/>
            </a:xfrm>
            <a:custGeom>
              <a:avLst/>
              <a:gdLst/>
              <a:ahLst/>
              <a:cxnLst/>
              <a:rect l="l" t="t" r="r" b="b"/>
              <a:pathLst>
                <a:path w="1181100" h="845185">
                  <a:moveTo>
                    <a:pt x="932447" y="0"/>
                  </a:moveTo>
                  <a:lnTo>
                    <a:pt x="870284" y="4854"/>
                  </a:lnTo>
                  <a:lnTo>
                    <a:pt x="808121" y="18446"/>
                  </a:lnTo>
                  <a:lnTo>
                    <a:pt x="745957" y="38834"/>
                  </a:lnTo>
                  <a:lnTo>
                    <a:pt x="683794" y="64076"/>
                  </a:lnTo>
                  <a:lnTo>
                    <a:pt x="528386" y="135677"/>
                  </a:lnTo>
                  <a:lnTo>
                    <a:pt x="497305" y="149512"/>
                  </a:lnTo>
                  <a:lnTo>
                    <a:pt x="435142" y="174754"/>
                  </a:lnTo>
                  <a:lnTo>
                    <a:pt x="372978" y="195142"/>
                  </a:lnTo>
                  <a:lnTo>
                    <a:pt x="310815" y="208734"/>
                  </a:lnTo>
                  <a:lnTo>
                    <a:pt x="248652" y="213588"/>
                  </a:lnTo>
                  <a:lnTo>
                    <a:pt x="217571" y="212132"/>
                  </a:lnTo>
                  <a:lnTo>
                    <a:pt x="155407" y="200239"/>
                  </a:lnTo>
                  <a:lnTo>
                    <a:pt x="93244" y="174754"/>
                  </a:lnTo>
                  <a:lnTo>
                    <a:pt x="31081" y="133735"/>
                  </a:lnTo>
                  <a:lnTo>
                    <a:pt x="0" y="106794"/>
                  </a:lnTo>
                  <a:lnTo>
                    <a:pt x="0" y="738238"/>
                  </a:lnTo>
                  <a:lnTo>
                    <a:pt x="31081" y="765179"/>
                  </a:lnTo>
                  <a:lnTo>
                    <a:pt x="62163" y="787752"/>
                  </a:lnTo>
                  <a:lnTo>
                    <a:pt x="124326" y="820761"/>
                  </a:lnTo>
                  <a:lnTo>
                    <a:pt x="186489" y="839207"/>
                  </a:lnTo>
                  <a:lnTo>
                    <a:pt x="248652" y="845032"/>
                  </a:lnTo>
                  <a:lnTo>
                    <a:pt x="279734" y="843819"/>
                  </a:lnTo>
                  <a:lnTo>
                    <a:pt x="341897" y="834353"/>
                  </a:lnTo>
                  <a:lnTo>
                    <a:pt x="404060" y="817120"/>
                  </a:lnTo>
                  <a:lnTo>
                    <a:pt x="466223" y="794062"/>
                  </a:lnTo>
                  <a:lnTo>
                    <a:pt x="528386" y="767121"/>
                  </a:lnTo>
                  <a:lnTo>
                    <a:pt x="652713" y="709355"/>
                  </a:lnTo>
                  <a:lnTo>
                    <a:pt x="683794" y="695520"/>
                  </a:lnTo>
                  <a:lnTo>
                    <a:pt x="745957" y="670278"/>
                  </a:lnTo>
                  <a:lnTo>
                    <a:pt x="808121" y="649890"/>
                  </a:lnTo>
                  <a:lnTo>
                    <a:pt x="870284" y="636298"/>
                  </a:lnTo>
                  <a:lnTo>
                    <a:pt x="932447" y="631444"/>
                  </a:lnTo>
                  <a:lnTo>
                    <a:pt x="963528" y="632900"/>
                  </a:lnTo>
                  <a:lnTo>
                    <a:pt x="1025692" y="644793"/>
                  </a:lnTo>
                  <a:lnTo>
                    <a:pt x="1087855" y="670278"/>
                  </a:lnTo>
                  <a:lnTo>
                    <a:pt x="1150018" y="711297"/>
                  </a:lnTo>
                  <a:lnTo>
                    <a:pt x="1181100" y="738238"/>
                  </a:lnTo>
                  <a:lnTo>
                    <a:pt x="1181100" y="106794"/>
                  </a:lnTo>
                  <a:lnTo>
                    <a:pt x="1150018" y="79853"/>
                  </a:lnTo>
                  <a:lnTo>
                    <a:pt x="1118936" y="57280"/>
                  </a:lnTo>
                  <a:lnTo>
                    <a:pt x="1056773" y="24271"/>
                  </a:lnTo>
                  <a:lnTo>
                    <a:pt x="994610" y="5825"/>
                  </a:lnTo>
                  <a:lnTo>
                    <a:pt x="963528" y="1456"/>
                  </a:lnTo>
                  <a:lnTo>
                    <a:pt x="932447" y="0"/>
                  </a:lnTo>
                  <a:close/>
                </a:path>
              </a:pathLst>
            </a:custGeom>
            <a:solidFill>
              <a:srgbClr val="F1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612380" y="3750703"/>
              <a:ext cx="1181100" cy="845185"/>
            </a:xfrm>
            <a:custGeom>
              <a:avLst/>
              <a:gdLst/>
              <a:ahLst/>
              <a:cxnLst/>
              <a:rect l="l" t="t" r="r" b="b"/>
              <a:pathLst>
                <a:path w="1181100" h="845185">
                  <a:moveTo>
                    <a:pt x="1181100" y="106794"/>
                  </a:moveTo>
                  <a:lnTo>
                    <a:pt x="1150018" y="79853"/>
                  </a:lnTo>
                  <a:lnTo>
                    <a:pt x="1118936" y="57280"/>
                  </a:lnTo>
                  <a:lnTo>
                    <a:pt x="1056773" y="24271"/>
                  </a:lnTo>
                  <a:lnTo>
                    <a:pt x="994610" y="5825"/>
                  </a:lnTo>
                  <a:lnTo>
                    <a:pt x="932447" y="0"/>
                  </a:lnTo>
                  <a:lnTo>
                    <a:pt x="901365" y="1213"/>
                  </a:lnTo>
                  <a:lnTo>
                    <a:pt x="839202" y="10679"/>
                  </a:lnTo>
                  <a:lnTo>
                    <a:pt x="777039" y="27912"/>
                  </a:lnTo>
                  <a:lnTo>
                    <a:pt x="714876" y="50970"/>
                  </a:lnTo>
                  <a:lnTo>
                    <a:pt x="652713" y="77911"/>
                  </a:lnTo>
                  <a:lnTo>
                    <a:pt x="590550" y="106794"/>
                  </a:lnTo>
                  <a:lnTo>
                    <a:pt x="559468" y="121357"/>
                  </a:lnTo>
                  <a:lnTo>
                    <a:pt x="497305" y="149512"/>
                  </a:lnTo>
                  <a:lnTo>
                    <a:pt x="435142" y="174754"/>
                  </a:lnTo>
                  <a:lnTo>
                    <a:pt x="372978" y="195142"/>
                  </a:lnTo>
                  <a:lnTo>
                    <a:pt x="310815" y="208734"/>
                  </a:lnTo>
                  <a:lnTo>
                    <a:pt x="248652" y="213588"/>
                  </a:lnTo>
                  <a:lnTo>
                    <a:pt x="217571" y="212132"/>
                  </a:lnTo>
                  <a:lnTo>
                    <a:pt x="155407" y="200239"/>
                  </a:lnTo>
                  <a:lnTo>
                    <a:pt x="93244" y="174754"/>
                  </a:lnTo>
                  <a:lnTo>
                    <a:pt x="31081" y="133735"/>
                  </a:lnTo>
                  <a:lnTo>
                    <a:pt x="0" y="106794"/>
                  </a:lnTo>
                  <a:lnTo>
                    <a:pt x="0" y="738238"/>
                  </a:lnTo>
                  <a:lnTo>
                    <a:pt x="31081" y="765179"/>
                  </a:lnTo>
                  <a:lnTo>
                    <a:pt x="62163" y="787752"/>
                  </a:lnTo>
                  <a:lnTo>
                    <a:pt x="124326" y="820761"/>
                  </a:lnTo>
                  <a:lnTo>
                    <a:pt x="186489" y="839207"/>
                  </a:lnTo>
                  <a:lnTo>
                    <a:pt x="248652" y="845032"/>
                  </a:lnTo>
                  <a:lnTo>
                    <a:pt x="279734" y="843819"/>
                  </a:lnTo>
                  <a:lnTo>
                    <a:pt x="341897" y="834353"/>
                  </a:lnTo>
                  <a:lnTo>
                    <a:pt x="404060" y="817120"/>
                  </a:lnTo>
                  <a:lnTo>
                    <a:pt x="466223" y="794062"/>
                  </a:lnTo>
                  <a:lnTo>
                    <a:pt x="528386" y="767121"/>
                  </a:lnTo>
                  <a:lnTo>
                    <a:pt x="590549" y="738238"/>
                  </a:lnTo>
                  <a:lnTo>
                    <a:pt x="621631" y="723675"/>
                  </a:lnTo>
                  <a:lnTo>
                    <a:pt x="683794" y="695520"/>
                  </a:lnTo>
                  <a:lnTo>
                    <a:pt x="745957" y="670278"/>
                  </a:lnTo>
                  <a:lnTo>
                    <a:pt x="808121" y="649890"/>
                  </a:lnTo>
                  <a:lnTo>
                    <a:pt x="870284" y="636298"/>
                  </a:lnTo>
                  <a:lnTo>
                    <a:pt x="932447" y="631444"/>
                  </a:lnTo>
                  <a:lnTo>
                    <a:pt x="963528" y="632900"/>
                  </a:lnTo>
                  <a:lnTo>
                    <a:pt x="1025692" y="644793"/>
                  </a:lnTo>
                  <a:lnTo>
                    <a:pt x="1087855" y="670278"/>
                  </a:lnTo>
                  <a:lnTo>
                    <a:pt x="1150018" y="711297"/>
                  </a:lnTo>
                  <a:lnTo>
                    <a:pt x="1181100" y="738238"/>
                  </a:lnTo>
                  <a:lnTo>
                    <a:pt x="1181100" y="106794"/>
                  </a:lnTo>
                  <a:close/>
                </a:path>
              </a:pathLst>
            </a:custGeom>
            <a:ln w="10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44460" y="4036060"/>
              <a:ext cx="919479" cy="32258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7543800" y="3886200"/>
            <a:ext cx="1295399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100" b="1" dirty="0" smtClean="0">
                <a:solidFill>
                  <a:srgbClr val="212A35"/>
                </a:solidFill>
                <a:latin typeface="Calibri"/>
                <a:cs typeface="Calibri"/>
              </a:rPr>
              <a:t>М</a:t>
            </a:r>
            <a:r>
              <a:rPr lang="ru-RU" sz="1100" b="1" dirty="0" smtClean="0">
                <a:solidFill>
                  <a:srgbClr val="212A35"/>
                </a:solidFill>
                <a:latin typeface="Calibri"/>
                <a:cs typeface="Calibri"/>
              </a:rPr>
              <a:t>К</a:t>
            </a:r>
            <a:r>
              <a:rPr sz="1100" b="1" dirty="0" smtClean="0">
                <a:solidFill>
                  <a:srgbClr val="212A35"/>
                </a:solidFill>
                <a:latin typeface="Calibri"/>
                <a:cs typeface="Calibri"/>
              </a:rPr>
              <a:t>ДОУ</a:t>
            </a:r>
            <a:r>
              <a:rPr sz="1100" b="1" spc="-30" dirty="0" smtClean="0">
                <a:solidFill>
                  <a:srgbClr val="212A35"/>
                </a:solidFill>
                <a:latin typeface="Calibri"/>
                <a:cs typeface="Calibri"/>
              </a:rPr>
              <a:t> </a:t>
            </a:r>
            <a:r>
              <a:rPr lang="ru-RU" sz="1100" b="1" spc="-25" dirty="0" smtClean="0">
                <a:solidFill>
                  <a:srgbClr val="212A35"/>
                </a:solidFill>
                <a:latin typeface="Calibri"/>
                <a:cs typeface="Calibri"/>
              </a:rPr>
              <a:t>Ребрихинский </a:t>
            </a:r>
            <a:r>
              <a:rPr lang="ru-RU" sz="1100" b="1" spc="-25" dirty="0" err="1" smtClean="0">
                <a:solidFill>
                  <a:srgbClr val="212A35"/>
                </a:solidFill>
                <a:latin typeface="Calibri"/>
                <a:cs typeface="Calibri"/>
              </a:rPr>
              <a:t>д</a:t>
            </a:r>
            <a:r>
              <a:rPr lang="ru-RU" sz="1100" b="1" spc="-25" dirty="0" smtClean="0">
                <a:solidFill>
                  <a:srgbClr val="212A35"/>
                </a:solidFill>
                <a:latin typeface="Calibri"/>
                <a:cs typeface="Calibri"/>
              </a:rPr>
              <a:t>/с «Улыбка»</a:t>
            </a:r>
            <a:endParaRPr sz="1100" dirty="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865879" y="2247900"/>
            <a:ext cx="3952240" cy="2042160"/>
            <a:chOff x="3865879" y="2247900"/>
            <a:chExt cx="3952240" cy="2042160"/>
          </a:xfrm>
        </p:grpSpPr>
        <p:sp>
          <p:nvSpPr>
            <p:cNvPr id="14" name="object 14"/>
            <p:cNvSpPr/>
            <p:nvPr/>
          </p:nvSpPr>
          <p:spPr>
            <a:xfrm>
              <a:off x="3870960" y="2252979"/>
              <a:ext cx="398780" cy="391160"/>
            </a:xfrm>
            <a:custGeom>
              <a:avLst/>
              <a:gdLst/>
              <a:ahLst/>
              <a:cxnLst/>
              <a:rect l="l" t="t" r="r" b="b"/>
              <a:pathLst>
                <a:path w="398779" h="391160">
                  <a:moveTo>
                    <a:pt x="398780" y="127000"/>
                  </a:moveTo>
                  <a:lnTo>
                    <a:pt x="272161" y="127000"/>
                  </a:lnTo>
                  <a:lnTo>
                    <a:pt x="272161" y="0"/>
                  </a:lnTo>
                  <a:lnTo>
                    <a:pt x="126619" y="0"/>
                  </a:lnTo>
                  <a:lnTo>
                    <a:pt x="126619" y="127000"/>
                  </a:lnTo>
                  <a:lnTo>
                    <a:pt x="0" y="127000"/>
                  </a:lnTo>
                  <a:lnTo>
                    <a:pt x="0" y="264160"/>
                  </a:lnTo>
                  <a:lnTo>
                    <a:pt x="126619" y="264160"/>
                  </a:lnTo>
                  <a:lnTo>
                    <a:pt x="126619" y="391160"/>
                  </a:lnTo>
                  <a:lnTo>
                    <a:pt x="272161" y="391160"/>
                  </a:lnTo>
                  <a:lnTo>
                    <a:pt x="272161" y="264160"/>
                  </a:lnTo>
                  <a:lnTo>
                    <a:pt x="398780" y="264160"/>
                  </a:lnTo>
                  <a:lnTo>
                    <a:pt x="398780" y="127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70959" y="2252980"/>
              <a:ext cx="398780" cy="391160"/>
            </a:xfrm>
            <a:custGeom>
              <a:avLst/>
              <a:gdLst/>
              <a:ahLst/>
              <a:cxnLst/>
              <a:rect l="l" t="t" r="r" b="b"/>
              <a:pathLst>
                <a:path w="398779" h="391160">
                  <a:moveTo>
                    <a:pt x="0" y="126619"/>
                  </a:moveTo>
                  <a:lnTo>
                    <a:pt x="126618" y="126619"/>
                  </a:lnTo>
                  <a:lnTo>
                    <a:pt x="126618" y="0"/>
                  </a:lnTo>
                  <a:lnTo>
                    <a:pt x="272161" y="0"/>
                  </a:lnTo>
                  <a:lnTo>
                    <a:pt x="272161" y="126619"/>
                  </a:lnTo>
                  <a:lnTo>
                    <a:pt x="398779" y="126619"/>
                  </a:lnTo>
                  <a:lnTo>
                    <a:pt x="398779" y="264541"/>
                  </a:lnTo>
                  <a:lnTo>
                    <a:pt x="272161" y="264541"/>
                  </a:lnTo>
                  <a:lnTo>
                    <a:pt x="272161" y="391160"/>
                  </a:lnTo>
                  <a:lnTo>
                    <a:pt x="126618" y="391160"/>
                  </a:lnTo>
                  <a:lnTo>
                    <a:pt x="126618" y="264541"/>
                  </a:lnTo>
                  <a:lnTo>
                    <a:pt x="0" y="264541"/>
                  </a:lnTo>
                  <a:lnTo>
                    <a:pt x="0" y="126619"/>
                  </a:lnTo>
                  <a:close/>
                </a:path>
              </a:pathLst>
            </a:custGeom>
            <a:ln w="10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11720" y="2369819"/>
              <a:ext cx="401320" cy="391160"/>
            </a:xfrm>
            <a:custGeom>
              <a:avLst/>
              <a:gdLst/>
              <a:ahLst/>
              <a:cxnLst/>
              <a:rect l="l" t="t" r="r" b="b"/>
              <a:pathLst>
                <a:path w="401320" h="391160">
                  <a:moveTo>
                    <a:pt x="401320" y="127000"/>
                  </a:moveTo>
                  <a:lnTo>
                    <a:pt x="274701" y="127000"/>
                  </a:lnTo>
                  <a:lnTo>
                    <a:pt x="274701" y="0"/>
                  </a:lnTo>
                  <a:lnTo>
                    <a:pt x="126619" y="0"/>
                  </a:lnTo>
                  <a:lnTo>
                    <a:pt x="126619" y="127000"/>
                  </a:lnTo>
                  <a:lnTo>
                    <a:pt x="0" y="127000"/>
                  </a:lnTo>
                  <a:lnTo>
                    <a:pt x="0" y="264160"/>
                  </a:lnTo>
                  <a:lnTo>
                    <a:pt x="126619" y="264160"/>
                  </a:lnTo>
                  <a:lnTo>
                    <a:pt x="126619" y="391160"/>
                  </a:lnTo>
                  <a:lnTo>
                    <a:pt x="274701" y="391160"/>
                  </a:lnTo>
                  <a:lnTo>
                    <a:pt x="274701" y="264160"/>
                  </a:lnTo>
                  <a:lnTo>
                    <a:pt x="401320" y="264160"/>
                  </a:lnTo>
                  <a:lnTo>
                    <a:pt x="401320" y="127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11720" y="2369820"/>
              <a:ext cx="401320" cy="391160"/>
            </a:xfrm>
            <a:custGeom>
              <a:avLst/>
              <a:gdLst/>
              <a:ahLst/>
              <a:cxnLst/>
              <a:rect l="l" t="t" r="r" b="b"/>
              <a:pathLst>
                <a:path w="401320" h="391160">
                  <a:moveTo>
                    <a:pt x="0" y="126618"/>
                  </a:moveTo>
                  <a:lnTo>
                    <a:pt x="126619" y="126618"/>
                  </a:lnTo>
                  <a:lnTo>
                    <a:pt x="126619" y="0"/>
                  </a:lnTo>
                  <a:lnTo>
                    <a:pt x="274700" y="0"/>
                  </a:lnTo>
                  <a:lnTo>
                    <a:pt x="274700" y="126618"/>
                  </a:lnTo>
                  <a:lnTo>
                    <a:pt x="401320" y="126618"/>
                  </a:lnTo>
                  <a:lnTo>
                    <a:pt x="401320" y="264540"/>
                  </a:lnTo>
                  <a:lnTo>
                    <a:pt x="274700" y="264540"/>
                  </a:lnTo>
                  <a:lnTo>
                    <a:pt x="274700" y="391159"/>
                  </a:lnTo>
                  <a:lnTo>
                    <a:pt x="126619" y="391159"/>
                  </a:lnTo>
                  <a:lnTo>
                    <a:pt x="126619" y="264540"/>
                  </a:lnTo>
                  <a:lnTo>
                    <a:pt x="0" y="264540"/>
                  </a:lnTo>
                  <a:lnTo>
                    <a:pt x="0" y="126618"/>
                  </a:lnTo>
                  <a:close/>
                </a:path>
              </a:pathLst>
            </a:custGeom>
            <a:ln w="10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56019" y="3947160"/>
              <a:ext cx="886459" cy="342900"/>
            </a:xfrm>
            <a:prstGeom prst="rect">
              <a:avLst/>
            </a:prstGeom>
          </p:spPr>
        </p:pic>
      </p:grpSp>
      <p:graphicFrame>
        <p:nvGraphicFramePr>
          <p:cNvPr id="19" name="Содержимое 4"/>
          <p:cNvGraphicFramePr>
            <a:graphicFrameLocks noGrp="1"/>
          </p:cNvGraphicFramePr>
          <p:nvPr>
            <p:ph sz="half" idx="3"/>
          </p:nvPr>
        </p:nvGraphicFramePr>
        <p:xfrm>
          <a:off x="381000" y="4419601"/>
          <a:ext cx="65532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300"/>
                <a:gridCol w="1638300"/>
                <a:gridCol w="1638300"/>
                <a:gridCol w="1638300"/>
              </a:tblGrid>
              <a:tr h="92842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 электронной почты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Сайт ОО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Инновационная деятельность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ВК</a:t>
                      </a:r>
                      <a:endParaRPr lang="ru-RU" dirty="0"/>
                    </a:p>
                  </a:txBody>
                  <a:tcPr/>
                </a:tc>
              </a:tr>
              <a:tr h="1128978">
                <a:tc>
                  <a:txBody>
                    <a:bodyPr/>
                    <a:lstStyle/>
                    <a:p>
                      <a:endParaRPr lang="ru-RU" dirty="0" smtClean="0">
                        <a:hlinkClick r:id="rId6"/>
                      </a:endParaRPr>
                    </a:p>
                    <a:p>
                      <a:r>
                        <a:rPr lang="en-US" dirty="0" smtClean="0">
                          <a:hlinkClick r:id="rId6"/>
                        </a:rPr>
                        <a:t>dsulybka58@mail.ru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" name="Picture 2" descr="C:\Users\User\Downloads\qr-code(31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5410200"/>
            <a:ext cx="1069848" cy="990600"/>
          </a:xfrm>
          <a:prstGeom prst="rect">
            <a:avLst/>
          </a:prstGeom>
          <a:noFill/>
        </p:spPr>
      </p:pic>
      <p:pic>
        <p:nvPicPr>
          <p:cNvPr id="21" name="Picture 2" descr="C:\Users\User\Downloads\qr-code(30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5410200"/>
            <a:ext cx="990600" cy="990600"/>
          </a:xfrm>
          <a:prstGeom prst="rect">
            <a:avLst/>
          </a:prstGeom>
          <a:noFill/>
        </p:spPr>
      </p:pic>
      <p:pic>
        <p:nvPicPr>
          <p:cNvPr id="22" name="Picture 3" descr="C:\Users\User\Downloads\qr-code(32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5410200"/>
            <a:ext cx="990600" cy="990600"/>
          </a:xfrm>
          <a:prstGeom prst="rect">
            <a:avLst/>
          </a:prstGeom>
          <a:noFill/>
        </p:spPr>
      </p:pic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381000" y="3962400"/>
          <a:ext cx="2006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66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НАШИ КОНТАКТЫ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dirty="0" smtClean="0"/>
              <a:t>Компоненты цифровой среды:</a:t>
            </a:r>
            <a:endParaRPr lang="ru-RU" dirty="0"/>
          </a:p>
        </p:txBody>
      </p:sp>
      <p:grpSp>
        <p:nvGrpSpPr>
          <p:cNvPr id="3" name="object 3"/>
          <p:cNvGrpSpPr/>
          <p:nvPr/>
        </p:nvGrpSpPr>
        <p:grpSpPr>
          <a:xfrm>
            <a:off x="381000" y="1003300"/>
            <a:ext cx="11201400" cy="5453380"/>
            <a:chOff x="426719" y="998219"/>
            <a:chExt cx="11201400" cy="5453380"/>
          </a:xfrm>
        </p:grpSpPr>
        <p:sp>
          <p:nvSpPr>
            <p:cNvPr id="4" name="object 4"/>
            <p:cNvSpPr/>
            <p:nvPr/>
          </p:nvSpPr>
          <p:spPr>
            <a:xfrm>
              <a:off x="7741919" y="4643119"/>
              <a:ext cx="3886200" cy="1805939"/>
            </a:xfrm>
            <a:custGeom>
              <a:avLst/>
              <a:gdLst/>
              <a:ahLst/>
              <a:cxnLst/>
              <a:rect l="l" t="t" r="r" b="b"/>
              <a:pathLst>
                <a:path w="4127500" h="1805940">
                  <a:moveTo>
                    <a:pt x="0" y="180594"/>
                  </a:moveTo>
                  <a:lnTo>
                    <a:pt x="6454" y="132600"/>
                  </a:lnTo>
                  <a:lnTo>
                    <a:pt x="24666" y="89464"/>
                  </a:lnTo>
                  <a:lnTo>
                    <a:pt x="52911" y="52911"/>
                  </a:lnTo>
                  <a:lnTo>
                    <a:pt x="89464" y="24666"/>
                  </a:lnTo>
                  <a:lnTo>
                    <a:pt x="132600" y="6454"/>
                  </a:lnTo>
                  <a:lnTo>
                    <a:pt x="180594" y="0"/>
                  </a:lnTo>
                  <a:lnTo>
                    <a:pt x="3946906" y="0"/>
                  </a:lnTo>
                  <a:lnTo>
                    <a:pt x="3994899" y="6454"/>
                  </a:lnTo>
                  <a:lnTo>
                    <a:pt x="4038035" y="24666"/>
                  </a:lnTo>
                  <a:lnTo>
                    <a:pt x="4074588" y="52911"/>
                  </a:lnTo>
                  <a:lnTo>
                    <a:pt x="4102833" y="89464"/>
                  </a:lnTo>
                  <a:lnTo>
                    <a:pt x="4121045" y="132600"/>
                  </a:lnTo>
                  <a:lnTo>
                    <a:pt x="4127500" y="180594"/>
                  </a:lnTo>
                  <a:lnTo>
                    <a:pt x="4127500" y="1625346"/>
                  </a:lnTo>
                  <a:lnTo>
                    <a:pt x="4121045" y="1673357"/>
                  </a:lnTo>
                  <a:lnTo>
                    <a:pt x="4102833" y="1716498"/>
                  </a:lnTo>
                  <a:lnTo>
                    <a:pt x="4074588" y="1753047"/>
                  </a:lnTo>
                  <a:lnTo>
                    <a:pt x="4038035" y="1781285"/>
                  </a:lnTo>
                  <a:lnTo>
                    <a:pt x="3994899" y="1799489"/>
                  </a:lnTo>
                  <a:lnTo>
                    <a:pt x="3946906" y="1805940"/>
                  </a:lnTo>
                  <a:lnTo>
                    <a:pt x="180594" y="1805940"/>
                  </a:lnTo>
                  <a:lnTo>
                    <a:pt x="132600" y="1799488"/>
                  </a:lnTo>
                  <a:lnTo>
                    <a:pt x="89464" y="1781282"/>
                  </a:lnTo>
                  <a:lnTo>
                    <a:pt x="52911" y="1753042"/>
                  </a:lnTo>
                  <a:lnTo>
                    <a:pt x="24666" y="1716492"/>
                  </a:lnTo>
                  <a:lnTo>
                    <a:pt x="6454" y="1673352"/>
                  </a:lnTo>
                  <a:lnTo>
                    <a:pt x="0" y="1625346"/>
                  </a:lnTo>
                  <a:lnTo>
                    <a:pt x="0" y="180594"/>
                  </a:lnTo>
                  <a:close/>
                </a:path>
              </a:pathLst>
            </a:custGeom>
            <a:ln w="25400">
              <a:solidFill>
                <a:srgbClr val="ACE9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6719" y="4643119"/>
              <a:ext cx="3533140" cy="1808480"/>
            </a:xfrm>
            <a:custGeom>
              <a:avLst/>
              <a:gdLst/>
              <a:ahLst/>
              <a:cxnLst/>
              <a:rect l="l" t="t" r="r" b="b"/>
              <a:pathLst>
                <a:path w="4447540" h="1808479">
                  <a:moveTo>
                    <a:pt x="0" y="180847"/>
                  </a:moveTo>
                  <a:lnTo>
                    <a:pt x="6460" y="132791"/>
                  </a:lnTo>
                  <a:lnTo>
                    <a:pt x="24692" y="89596"/>
                  </a:lnTo>
                  <a:lnTo>
                    <a:pt x="52971" y="52990"/>
                  </a:lnTo>
                  <a:lnTo>
                    <a:pt x="89573" y="24703"/>
                  </a:lnTo>
                  <a:lnTo>
                    <a:pt x="132773" y="6464"/>
                  </a:lnTo>
                  <a:lnTo>
                    <a:pt x="180848" y="0"/>
                  </a:lnTo>
                  <a:lnTo>
                    <a:pt x="4266692" y="0"/>
                  </a:lnTo>
                  <a:lnTo>
                    <a:pt x="4314748" y="6464"/>
                  </a:lnTo>
                  <a:lnTo>
                    <a:pt x="4357943" y="24703"/>
                  </a:lnTo>
                  <a:lnTo>
                    <a:pt x="4394549" y="52990"/>
                  </a:lnTo>
                  <a:lnTo>
                    <a:pt x="4422836" y="89596"/>
                  </a:lnTo>
                  <a:lnTo>
                    <a:pt x="4441075" y="132791"/>
                  </a:lnTo>
                  <a:lnTo>
                    <a:pt x="4447540" y="180847"/>
                  </a:lnTo>
                  <a:lnTo>
                    <a:pt x="4447540" y="1627632"/>
                  </a:lnTo>
                  <a:lnTo>
                    <a:pt x="4441075" y="1675706"/>
                  </a:lnTo>
                  <a:lnTo>
                    <a:pt x="4422836" y="1718906"/>
                  </a:lnTo>
                  <a:lnTo>
                    <a:pt x="4394549" y="1755508"/>
                  </a:lnTo>
                  <a:lnTo>
                    <a:pt x="4357943" y="1783787"/>
                  </a:lnTo>
                  <a:lnTo>
                    <a:pt x="4314748" y="1802019"/>
                  </a:lnTo>
                  <a:lnTo>
                    <a:pt x="4266692" y="1808479"/>
                  </a:lnTo>
                  <a:lnTo>
                    <a:pt x="180848" y="1808479"/>
                  </a:lnTo>
                  <a:lnTo>
                    <a:pt x="132773" y="1802019"/>
                  </a:lnTo>
                  <a:lnTo>
                    <a:pt x="89573" y="1783787"/>
                  </a:lnTo>
                  <a:lnTo>
                    <a:pt x="52971" y="1755508"/>
                  </a:lnTo>
                  <a:lnTo>
                    <a:pt x="24692" y="1718906"/>
                  </a:lnTo>
                  <a:lnTo>
                    <a:pt x="6460" y="1675706"/>
                  </a:lnTo>
                  <a:lnTo>
                    <a:pt x="0" y="1627632"/>
                  </a:lnTo>
                  <a:lnTo>
                    <a:pt x="0" y="180847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970519" y="1061719"/>
              <a:ext cx="3624579" cy="1805939"/>
            </a:xfrm>
            <a:custGeom>
              <a:avLst/>
              <a:gdLst/>
              <a:ahLst/>
              <a:cxnLst/>
              <a:rect l="l" t="t" r="r" b="b"/>
              <a:pathLst>
                <a:path w="3624579" h="1805939">
                  <a:moveTo>
                    <a:pt x="0" y="180594"/>
                  </a:moveTo>
                  <a:lnTo>
                    <a:pt x="6454" y="132600"/>
                  </a:lnTo>
                  <a:lnTo>
                    <a:pt x="24666" y="89464"/>
                  </a:lnTo>
                  <a:lnTo>
                    <a:pt x="52911" y="52911"/>
                  </a:lnTo>
                  <a:lnTo>
                    <a:pt x="89464" y="24666"/>
                  </a:lnTo>
                  <a:lnTo>
                    <a:pt x="132600" y="6454"/>
                  </a:lnTo>
                  <a:lnTo>
                    <a:pt x="180594" y="0"/>
                  </a:lnTo>
                  <a:lnTo>
                    <a:pt x="3443986" y="0"/>
                  </a:lnTo>
                  <a:lnTo>
                    <a:pt x="3491979" y="6454"/>
                  </a:lnTo>
                  <a:lnTo>
                    <a:pt x="3535115" y="24666"/>
                  </a:lnTo>
                  <a:lnTo>
                    <a:pt x="3571668" y="52911"/>
                  </a:lnTo>
                  <a:lnTo>
                    <a:pt x="3599913" y="89464"/>
                  </a:lnTo>
                  <a:lnTo>
                    <a:pt x="3618125" y="132600"/>
                  </a:lnTo>
                  <a:lnTo>
                    <a:pt x="3624579" y="180594"/>
                  </a:lnTo>
                  <a:lnTo>
                    <a:pt x="3624579" y="1625346"/>
                  </a:lnTo>
                  <a:lnTo>
                    <a:pt x="3618125" y="1673339"/>
                  </a:lnTo>
                  <a:lnTo>
                    <a:pt x="3599913" y="1716475"/>
                  </a:lnTo>
                  <a:lnTo>
                    <a:pt x="3571668" y="1753028"/>
                  </a:lnTo>
                  <a:lnTo>
                    <a:pt x="3535115" y="1781273"/>
                  </a:lnTo>
                  <a:lnTo>
                    <a:pt x="3491979" y="1799485"/>
                  </a:lnTo>
                  <a:lnTo>
                    <a:pt x="3443986" y="1805940"/>
                  </a:lnTo>
                  <a:lnTo>
                    <a:pt x="180594" y="1805940"/>
                  </a:lnTo>
                  <a:lnTo>
                    <a:pt x="132600" y="1799485"/>
                  </a:lnTo>
                  <a:lnTo>
                    <a:pt x="89464" y="1781273"/>
                  </a:lnTo>
                  <a:lnTo>
                    <a:pt x="52911" y="1753028"/>
                  </a:lnTo>
                  <a:lnTo>
                    <a:pt x="24666" y="1716475"/>
                  </a:lnTo>
                  <a:lnTo>
                    <a:pt x="6454" y="1673339"/>
                  </a:lnTo>
                  <a:lnTo>
                    <a:pt x="0" y="1625346"/>
                  </a:lnTo>
                  <a:lnTo>
                    <a:pt x="0" y="180594"/>
                  </a:lnTo>
                  <a:close/>
                </a:path>
              </a:pathLst>
            </a:custGeom>
            <a:ln w="25400">
              <a:solidFill>
                <a:srgbClr val="46D77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14679" y="998219"/>
              <a:ext cx="3538220" cy="1805939"/>
            </a:xfrm>
            <a:custGeom>
              <a:avLst/>
              <a:gdLst/>
              <a:ahLst/>
              <a:cxnLst/>
              <a:rect l="l" t="t" r="r" b="b"/>
              <a:pathLst>
                <a:path w="3538220" h="1805939">
                  <a:moveTo>
                    <a:pt x="0" y="180593"/>
                  </a:moveTo>
                  <a:lnTo>
                    <a:pt x="6451" y="132600"/>
                  </a:lnTo>
                  <a:lnTo>
                    <a:pt x="24657" y="89464"/>
                  </a:lnTo>
                  <a:lnTo>
                    <a:pt x="52897" y="52911"/>
                  </a:lnTo>
                  <a:lnTo>
                    <a:pt x="89447" y="24666"/>
                  </a:lnTo>
                  <a:lnTo>
                    <a:pt x="132587" y="6454"/>
                  </a:lnTo>
                  <a:lnTo>
                    <a:pt x="180594" y="0"/>
                  </a:lnTo>
                  <a:lnTo>
                    <a:pt x="3357626" y="0"/>
                  </a:lnTo>
                  <a:lnTo>
                    <a:pt x="3405619" y="6454"/>
                  </a:lnTo>
                  <a:lnTo>
                    <a:pt x="3448755" y="24666"/>
                  </a:lnTo>
                  <a:lnTo>
                    <a:pt x="3485308" y="52911"/>
                  </a:lnTo>
                  <a:lnTo>
                    <a:pt x="3513553" y="89464"/>
                  </a:lnTo>
                  <a:lnTo>
                    <a:pt x="3531765" y="132600"/>
                  </a:lnTo>
                  <a:lnTo>
                    <a:pt x="3538220" y="180593"/>
                  </a:lnTo>
                  <a:lnTo>
                    <a:pt x="3538220" y="1625345"/>
                  </a:lnTo>
                  <a:lnTo>
                    <a:pt x="3531765" y="1673339"/>
                  </a:lnTo>
                  <a:lnTo>
                    <a:pt x="3513553" y="1716475"/>
                  </a:lnTo>
                  <a:lnTo>
                    <a:pt x="3485308" y="1753028"/>
                  </a:lnTo>
                  <a:lnTo>
                    <a:pt x="3448755" y="1781273"/>
                  </a:lnTo>
                  <a:lnTo>
                    <a:pt x="3405619" y="1799485"/>
                  </a:lnTo>
                  <a:lnTo>
                    <a:pt x="3357626" y="1805939"/>
                  </a:lnTo>
                  <a:lnTo>
                    <a:pt x="180594" y="1805939"/>
                  </a:lnTo>
                  <a:lnTo>
                    <a:pt x="132587" y="1799485"/>
                  </a:lnTo>
                  <a:lnTo>
                    <a:pt x="89447" y="1781273"/>
                  </a:lnTo>
                  <a:lnTo>
                    <a:pt x="52897" y="1753028"/>
                  </a:lnTo>
                  <a:lnTo>
                    <a:pt x="24657" y="1716475"/>
                  </a:lnTo>
                  <a:lnTo>
                    <a:pt x="6451" y="1673339"/>
                  </a:lnTo>
                  <a:lnTo>
                    <a:pt x="0" y="1625345"/>
                  </a:lnTo>
                  <a:lnTo>
                    <a:pt x="0" y="180593"/>
                  </a:lnTo>
                  <a:close/>
                </a:path>
              </a:pathLst>
            </a:custGeom>
            <a:ln w="25400">
              <a:solidFill>
                <a:srgbClr val="4AACC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72459" y="1330959"/>
              <a:ext cx="2562860" cy="2275840"/>
            </a:xfrm>
            <a:custGeom>
              <a:avLst/>
              <a:gdLst/>
              <a:ahLst/>
              <a:cxnLst/>
              <a:rect l="l" t="t" r="r" b="b"/>
              <a:pathLst>
                <a:path w="2562860" h="2275840">
                  <a:moveTo>
                    <a:pt x="2562860" y="0"/>
                  </a:moveTo>
                  <a:lnTo>
                    <a:pt x="2511818" y="442"/>
                  </a:lnTo>
                  <a:lnTo>
                    <a:pt x="2461019" y="1763"/>
                  </a:lnTo>
                  <a:lnTo>
                    <a:pt x="2410473" y="3956"/>
                  </a:lnTo>
                  <a:lnTo>
                    <a:pt x="2360187" y="7012"/>
                  </a:lnTo>
                  <a:lnTo>
                    <a:pt x="2310171" y="10922"/>
                  </a:lnTo>
                  <a:lnTo>
                    <a:pt x="2260435" y="15678"/>
                  </a:lnTo>
                  <a:lnTo>
                    <a:pt x="2210988" y="21273"/>
                  </a:lnTo>
                  <a:lnTo>
                    <a:pt x="2161839" y="27698"/>
                  </a:lnTo>
                  <a:lnTo>
                    <a:pt x="2112997" y="34945"/>
                  </a:lnTo>
                  <a:lnTo>
                    <a:pt x="2064471" y="43005"/>
                  </a:lnTo>
                  <a:lnTo>
                    <a:pt x="2016271" y="51871"/>
                  </a:lnTo>
                  <a:lnTo>
                    <a:pt x="1968406" y="61535"/>
                  </a:lnTo>
                  <a:lnTo>
                    <a:pt x="1920886" y="71987"/>
                  </a:lnTo>
                  <a:lnTo>
                    <a:pt x="1873718" y="83220"/>
                  </a:lnTo>
                  <a:lnTo>
                    <a:pt x="1826913" y="95226"/>
                  </a:lnTo>
                  <a:lnTo>
                    <a:pt x="1780480" y="107997"/>
                  </a:lnTo>
                  <a:lnTo>
                    <a:pt x="1734428" y="121524"/>
                  </a:lnTo>
                  <a:lnTo>
                    <a:pt x="1688766" y="135799"/>
                  </a:lnTo>
                  <a:lnTo>
                    <a:pt x="1643504" y="150813"/>
                  </a:lnTo>
                  <a:lnTo>
                    <a:pt x="1598651" y="166560"/>
                  </a:lnTo>
                  <a:lnTo>
                    <a:pt x="1554215" y="183030"/>
                  </a:lnTo>
                  <a:lnTo>
                    <a:pt x="1510207" y="200216"/>
                  </a:lnTo>
                  <a:lnTo>
                    <a:pt x="1466635" y="218108"/>
                  </a:lnTo>
                  <a:lnTo>
                    <a:pt x="1423509" y="236700"/>
                  </a:lnTo>
                  <a:lnTo>
                    <a:pt x="1380837" y="255982"/>
                  </a:lnTo>
                  <a:lnTo>
                    <a:pt x="1338630" y="275947"/>
                  </a:lnTo>
                  <a:lnTo>
                    <a:pt x="1296896" y="296587"/>
                  </a:lnTo>
                  <a:lnTo>
                    <a:pt x="1255645" y="317892"/>
                  </a:lnTo>
                  <a:lnTo>
                    <a:pt x="1214885" y="339856"/>
                  </a:lnTo>
                  <a:lnTo>
                    <a:pt x="1174627" y="362469"/>
                  </a:lnTo>
                  <a:lnTo>
                    <a:pt x="1134878" y="385724"/>
                  </a:lnTo>
                  <a:lnTo>
                    <a:pt x="1095649" y="409612"/>
                  </a:lnTo>
                  <a:lnTo>
                    <a:pt x="1056949" y="434126"/>
                  </a:lnTo>
                  <a:lnTo>
                    <a:pt x="1018787" y="459256"/>
                  </a:lnTo>
                  <a:lnTo>
                    <a:pt x="981172" y="484995"/>
                  </a:lnTo>
                  <a:lnTo>
                    <a:pt x="944113" y="511335"/>
                  </a:lnTo>
                  <a:lnTo>
                    <a:pt x="907620" y="538268"/>
                  </a:lnTo>
                  <a:lnTo>
                    <a:pt x="871702" y="565784"/>
                  </a:lnTo>
                  <a:lnTo>
                    <a:pt x="836368" y="593877"/>
                  </a:lnTo>
                  <a:lnTo>
                    <a:pt x="801627" y="622537"/>
                  </a:lnTo>
                  <a:lnTo>
                    <a:pt x="767489" y="651757"/>
                  </a:lnTo>
                  <a:lnTo>
                    <a:pt x="733963" y="681529"/>
                  </a:lnTo>
                  <a:lnTo>
                    <a:pt x="701057" y="711844"/>
                  </a:lnTo>
                  <a:lnTo>
                    <a:pt x="668782" y="742694"/>
                  </a:lnTo>
                  <a:lnTo>
                    <a:pt x="637146" y="774071"/>
                  </a:lnTo>
                  <a:lnTo>
                    <a:pt x="606159" y="805966"/>
                  </a:lnTo>
                  <a:lnTo>
                    <a:pt x="575830" y="838372"/>
                  </a:lnTo>
                  <a:lnTo>
                    <a:pt x="546168" y="871280"/>
                  </a:lnTo>
                  <a:lnTo>
                    <a:pt x="517182" y="904683"/>
                  </a:lnTo>
                  <a:lnTo>
                    <a:pt x="488882" y="938571"/>
                  </a:lnTo>
                  <a:lnTo>
                    <a:pt x="461277" y="972937"/>
                  </a:lnTo>
                  <a:lnTo>
                    <a:pt x="434375" y="1007772"/>
                  </a:lnTo>
                  <a:lnTo>
                    <a:pt x="408188" y="1043069"/>
                  </a:lnTo>
                  <a:lnTo>
                    <a:pt x="382722" y="1078819"/>
                  </a:lnTo>
                  <a:lnTo>
                    <a:pt x="357988" y="1115014"/>
                  </a:lnTo>
                  <a:lnTo>
                    <a:pt x="333996" y="1151645"/>
                  </a:lnTo>
                  <a:lnTo>
                    <a:pt x="310753" y="1188705"/>
                  </a:lnTo>
                  <a:lnTo>
                    <a:pt x="288270" y="1226186"/>
                  </a:lnTo>
                  <a:lnTo>
                    <a:pt x="266556" y="1264079"/>
                  </a:lnTo>
                  <a:lnTo>
                    <a:pt x="245619" y="1302375"/>
                  </a:lnTo>
                  <a:lnTo>
                    <a:pt x="225470" y="1341067"/>
                  </a:lnTo>
                  <a:lnTo>
                    <a:pt x="206116" y="1380147"/>
                  </a:lnTo>
                  <a:lnTo>
                    <a:pt x="187569" y="1419606"/>
                  </a:lnTo>
                  <a:lnTo>
                    <a:pt x="169836" y="1459437"/>
                  </a:lnTo>
                  <a:lnTo>
                    <a:pt x="152927" y="1499630"/>
                  </a:lnTo>
                  <a:lnTo>
                    <a:pt x="136852" y="1540178"/>
                  </a:lnTo>
                  <a:lnTo>
                    <a:pt x="121619" y="1581073"/>
                  </a:lnTo>
                  <a:lnTo>
                    <a:pt x="107238" y="1622306"/>
                  </a:lnTo>
                  <a:lnTo>
                    <a:pt x="93717" y="1663870"/>
                  </a:lnTo>
                  <a:lnTo>
                    <a:pt x="81067" y="1705755"/>
                  </a:lnTo>
                  <a:lnTo>
                    <a:pt x="69296" y="1747954"/>
                  </a:lnTo>
                  <a:lnTo>
                    <a:pt x="58414" y="1790459"/>
                  </a:lnTo>
                  <a:lnTo>
                    <a:pt x="48430" y="1833261"/>
                  </a:lnTo>
                  <a:lnTo>
                    <a:pt x="39353" y="1876353"/>
                  </a:lnTo>
                  <a:lnTo>
                    <a:pt x="31192" y="1919725"/>
                  </a:lnTo>
                  <a:lnTo>
                    <a:pt x="23957" y="1963371"/>
                  </a:lnTo>
                  <a:lnTo>
                    <a:pt x="17656" y="2007281"/>
                  </a:lnTo>
                  <a:lnTo>
                    <a:pt x="12299" y="2051447"/>
                  </a:lnTo>
                  <a:lnTo>
                    <a:pt x="7896" y="2095862"/>
                  </a:lnTo>
                  <a:lnTo>
                    <a:pt x="4455" y="2140517"/>
                  </a:lnTo>
                  <a:lnTo>
                    <a:pt x="1986" y="2185403"/>
                  </a:lnTo>
                  <a:lnTo>
                    <a:pt x="498" y="2230514"/>
                  </a:lnTo>
                  <a:lnTo>
                    <a:pt x="0" y="2275840"/>
                  </a:lnTo>
                  <a:lnTo>
                    <a:pt x="2562860" y="2275840"/>
                  </a:lnTo>
                  <a:lnTo>
                    <a:pt x="2562860" y="0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72459" y="1330959"/>
              <a:ext cx="2562860" cy="2275840"/>
            </a:xfrm>
            <a:custGeom>
              <a:avLst/>
              <a:gdLst/>
              <a:ahLst/>
              <a:cxnLst/>
              <a:rect l="l" t="t" r="r" b="b"/>
              <a:pathLst>
                <a:path w="2562860" h="2275840">
                  <a:moveTo>
                    <a:pt x="0" y="2275840"/>
                  </a:moveTo>
                  <a:lnTo>
                    <a:pt x="498" y="2230514"/>
                  </a:lnTo>
                  <a:lnTo>
                    <a:pt x="1986" y="2185403"/>
                  </a:lnTo>
                  <a:lnTo>
                    <a:pt x="4455" y="2140517"/>
                  </a:lnTo>
                  <a:lnTo>
                    <a:pt x="7896" y="2095862"/>
                  </a:lnTo>
                  <a:lnTo>
                    <a:pt x="12299" y="2051447"/>
                  </a:lnTo>
                  <a:lnTo>
                    <a:pt x="17656" y="2007281"/>
                  </a:lnTo>
                  <a:lnTo>
                    <a:pt x="23957" y="1963371"/>
                  </a:lnTo>
                  <a:lnTo>
                    <a:pt x="31192" y="1919725"/>
                  </a:lnTo>
                  <a:lnTo>
                    <a:pt x="39353" y="1876353"/>
                  </a:lnTo>
                  <a:lnTo>
                    <a:pt x="48430" y="1833261"/>
                  </a:lnTo>
                  <a:lnTo>
                    <a:pt x="58414" y="1790459"/>
                  </a:lnTo>
                  <a:lnTo>
                    <a:pt x="69296" y="1747954"/>
                  </a:lnTo>
                  <a:lnTo>
                    <a:pt x="81067" y="1705755"/>
                  </a:lnTo>
                  <a:lnTo>
                    <a:pt x="93717" y="1663870"/>
                  </a:lnTo>
                  <a:lnTo>
                    <a:pt x="107238" y="1622306"/>
                  </a:lnTo>
                  <a:lnTo>
                    <a:pt x="121619" y="1581073"/>
                  </a:lnTo>
                  <a:lnTo>
                    <a:pt x="136852" y="1540178"/>
                  </a:lnTo>
                  <a:lnTo>
                    <a:pt x="152927" y="1499630"/>
                  </a:lnTo>
                  <a:lnTo>
                    <a:pt x="169836" y="1459437"/>
                  </a:lnTo>
                  <a:lnTo>
                    <a:pt x="187569" y="1419606"/>
                  </a:lnTo>
                  <a:lnTo>
                    <a:pt x="206116" y="1380147"/>
                  </a:lnTo>
                  <a:lnTo>
                    <a:pt x="225470" y="1341067"/>
                  </a:lnTo>
                  <a:lnTo>
                    <a:pt x="245619" y="1302375"/>
                  </a:lnTo>
                  <a:lnTo>
                    <a:pt x="266556" y="1264079"/>
                  </a:lnTo>
                  <a:lnTo>
                    <a:pt x="288270" y="1226186"/>
                  </a:lnTo>
                  <a:lnTo>
                    <a:pt x="310753" y="1188705"/>
                  </a:lnTo>
                  <a:lnTo>
                    <a:pt x="333996" y="1151645"/>
                  </a:lnTo>
                  <a:lnTo>
                    <a:pt x="357988" y="1115014"/>
                  </a:lnTo>
                  <a:lnTo>
                    <a:pt x="382722" y="1078819"/>
                  </a:lnTo>
                  <a:lnTo>
                    <a:pt x="408188" y="1043069"/>
                  </a:lnTo>
                  <a:lnTo>
                    <a:pt x="434375" y="1007772"/>
                  </a:lnTo>
                  <a:lnTo>
                    <a:pt x="461277" y="972937"/>
                  </a:lnTo>
                  <a:lnTo>
                    <a:pt x="488882" y="938571"/>
                  </a:lnTo>
                  <a:lnTo>
                    <a:pt x="517182" y="904683"/>
                  </a:lnTo>
                  <a:lnTo>
                    <a:pt x="546168" y="871280"/>
                  </a:lnTo>
                  <a:lnTo>
                    <a:pt x="575830" y="838372"/>
                  </a:lnTo>
                  <a:lnTo>
                    <a:pt x="606159" y="805966"/>
                  </a:lnTo>
                  <a:lnTo>
                    <a:pt x="637146" y="774071"/>
                  </a:lnTo>
                  <a:lnTo>
                    <a:pt x="668782" y="742694"/>
                  </a:lnTo>
                  <a:lnTo>
                    <a:pt x="701057" y="711844"/>
                  </a:lnTo>
                  <a:lnTo>
                    <a:pt x="733963" y="681529"/>
                  </a:lnTo>
                  <a:lnTo>
                    <a:pt x="767489" y="651757"/>
                  </a:lnTo>
                  <a:lnTo>
                    <a:pt x="801627" y="622537"/>
                  </a:lnTo>
                  <a:lnTo>
                    <a:pt x="836368" y="593877"/>
                  </a:lnTo>
                  <a:lnTo>
                    <a:pt x="871702" y="565784"/>
                  </a:lnTo>
                  <a:lnTo>
                    <a:pt x="907620" y="538268"/>
                  </a:lnTo>
                  <a:lnTo>
                    <a:pt x="944113" y="511335"/>
                  </a:lnTo>
                  <a:lnTo>
                    <a:pt x="981172" y="484995"/>
                  </a:lnTo>
                  <a:lnTo>
                    <a:pt x="1018787" y="459256"/>
                  </a:lnTo>
                  <a:lnTo>
                    <a:pt x="1056949" y="434126"/>
                  </a:lnTo>
                  <a:lnTo>
                    <a:pt x="1095649" y="409612"/>
                  </a:lnTo>
                  <a:lnTo>
                    <a:pt x="1134878" y="385724"/>
                  </a:lnTo>
                  <a:lnTo>
                    <a:pt x="1174627" y="362469"/>
                  </a:lnTo>
                  <a:lnTo>
                    <a:pt x="1214885" y="339856"/>
                  </a:lnTo>
                  <a:lnTo>
                    <a:pt x="1255645" y="317892"/>
                  </a:lnTo>
                  <a:lnTo>
                    <a:pt x="1296896" y="296587"/>
                  </a:lnTo>
                  <a:lnTo>
                    <a:pt x="1338630" y="275947"/>
                  </a:lnTo>
                  <a:lnTo>
                    <a:pt x="1380837" y="255982"/>
                  </a:lnTo>
                  <a:lnTo>
                    <a:pt x="1423509" y="236700"/>
                  </a:lnTo>
                  <a:lnTo>
                    <a:pt x="1466635" y="218108"/>
                  </a:lnTo>
                  <a:lnTo>
                    <a:pt x="1510207" y="200216"/>
                  </a:lnTo>
                  <a:lnTo>
                    <a:pt x="1554215" y="183030"/>
                  </a:lnTo>
                  <a:lnTo>
                    <a:pt x="1598651" y="166560"/>
                  </a:lnTo>
                  <a:lnTo>
                    <a:pt x="1643504" y="150813"/>
                  </a:lnTo>
                  <a:lnTo>
                    <a:pt x="1688766" y="135799"/>
                  </a:lnTo>
                  <a:lnTo>
                    <a:pt x="1734428" y="121524"/>
                  </a:lnTo>
                  <a:lnTo>
                    <a:pt x="1780480" y="107997"/>
                  </a:lnTo>
                  <a:lnTo>
                    <a:pt x="1826913" y="95226"/>
                  </a:lnTo>
                  <a:lnTo>
                    <a:pt x="1873718" y="83220"/>
                  </a:lnTo>
                  <a:lnTo>
                    <a:pt x="1920886" y="71987"/>
                  </a:lnTo>
                  <a:lnTo>
                    <a:pt x="1968406" y="61535"/>
                  </a:lnTo>
                  <a:lnTo>
                    <a:pt x="2016271" y="51871"/>
                  </a:lnTo>
                  <a:lnTo>
                    <a:pt x="2064471" y="43005"/>
                  </a:lnTo>
                  <a:lnTo>
                    <a:pt x="2112997" y="34945"/>
                  </a:lnTo>
                  <a:lnTo>
                    <a:pt x="2161839" y="27698"/>
                  </a:lnTo>
                  <a:lnTo>
                    <a:pt x="2210988" y="21273"/>
                  </a:lnTo>
                  <a:lnTo>
                    <a:pt x="2260435" y="15678"/>
                  </a:lnTo>
                  <a:lnTo>
                    <a:pt x="2310171" y="10922"/>
                  </a:lnTo>
                  <a:lnTo>
                    <a:pt x="2360187" y="7012"/>
                  </a:lnTo>
                  <a:lnTo>
                    <a:pt x="2410473" y="3956"/>
                  </a:lnTo>
                  <a:lnTo>
                    <a:pt x="2461019" y="1763"/>
                  </a:lnTo>
                  <a:lnTo>
                    <a:pt x="2511818" y="442"/>
                  </a:lnTo>
                  <a:lnTo>
                    <a:pt x="2562860" y="0"/>
                  </a:lnTo>
                  <a:lnTo>
                    <a:pt x="2562860" y="2275840"/>
                  </a:lnTo>
                  <a:lnTo>
                    <a:pt x="0" y="2275840"/>
                  </a:lnTo>
                  <a:close/>
                </a:path>
              </a:pathLst>
            </a:custGeom>
            <a:ln w="253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03899" y="1323339"/>
              <a:ext cx="2415540" cy="2293620"/>
            </a:xfrm>
            <a:custGeom>
              <a:avLst/>
              <a:gdLst/>
              <a:ahLst/>
              <a:cxnLst/>
              <a:rect l="l" t="t" r="r" b="b"/>
              <a:pathLst>
                <a:path w="2415540" h="2293620">
                  <a:moveTo>
                    <a:pt x="0" y="0"/>
                  </a:moveTo>
                  <a:lnTo>
                    <a:pt x="0" y="2293620"/>
                  </a:lnTo>
                  <a:lnTo>
                    <a:pt x="2415540" y="2293620"/>
                  </a:lnTo>
                  <a:lnTo>
                    <a:pt x="2415047" y="2246816"/>
                  </a:lnTo>
                  <a:lnTo>
                    <a:pt x="2413574" y="2200240"/>
                  </a:lnTo>
                  <a:lnTo>
                    <a:pt x="2411131" y="2153902"/>
                  </a:lnTo>
                  <a:lnTo>
                    <a:pt x="2407727" y="2107810"/>
                  </a:lnTo>
                  <a:lnTo>
                    <a:pt x="2403371" y="2061972"/>
                  </a:lnTo>
                  <a:lnTo>
                    <a:pt x="2398073" y="2016398"/>
                  </a:lnTo>
                  <a:lnTo>
                    <a:pt x="2391843" y="1971097"/>
                  </a:lnTo>
                  <a:lnTo>
                    <a:pt x="2384688" y="1926077"/>
                  </a:lnTo>
                  <a:lnTo>
                    <a:pt x="2376620" y="1881347"/>
                  </a:lnTo>
                  <a:lnTo>
                    <a:pt x="2367647" y="1836917"/>
                  </a:lnTo>
                  <a:lnTo>
                    <a:pt x="2357778" y="1792795"/>
                  </a:lnTo>
                  <a:lnTo>
                    <a:pt x="2347023" y="1748990"/>
                  </a:lnTo>
                  <a:lnTo>
                    <a:pt x="2335392" y="1705511"/>
                  </a:lnTo>
                  <a:lnTo>
                    <a:pt x="2322893" y="1662366"/>
                  </a:lnTo>
                  <a:lnTo>
                    <a:pt x="2309536" y="1619566"/>
                  </a:lnTo>
                  <a:lnTo>
                    <a:pt x="2295330" y="1577118"/>
                  </a:lnTo>
                  <a:lnTo>
                    <a:pt x="2280285" y="1535031"/>
                  </a:lnTo>
                  <a:lnTo>
                    <a:pt x="2264411" y="1493315"/>
                  </a:lnTo>
                  <a:lnTo>
                    <a:pt x="2247715" y="1451978"/>
                  </a:lnTo>
                  <a:lnTo>
                    <a:pt x="2230209" y="1411029"/>
                  </a:lnTo>
                  <a:lnTo>
                    <a:pt x="2211900" y="1370477"/>
                  </a:lnTo>
                  <a:lnTo>
                    <a:pt x="2192799" y="1330331"/>
                  </a:lnTo>
                  <a:lnTo>
                    <a:pt x="2172915" y="1290600"/>
                  </a:lnTo>
                  <a:lnTo>
                    <a:pt x="2152257" y="1251292"/>
                  </a:lnTo>
                  <a:lnTo>
                    <a:pt x="2130835" y="1212417"/>
                  </a:lnTo>
                  <a:lnTo>
                    <a:pt x="2108658" y="1173984"/>
                  </a:lnTo>
                  <a:lnTo>
                    <a:pt x="2085735" y="1136000"/>
                  </a:lnTo>
                  <a:lnTo>
                    <a:pt x="2062075" y="1098476"/>
                  </a:lnTo>
                  <a:lnTo>
                    <a:pt x="2037689" y="1061421"/>
                  </a:lnTo>
                  <a:lnTo>
                    <a:pt x="2012585" y="1024842"/>
                  </a:lnTo>
                  <a:lnTo>
                    <a:pt x="1986773" y="988749"/>
                  </a:lnTo>
                  <a:lnTo>
                    <a:pt x="1960262" y="953150"/>
                  </a:lnTo>
                  <a:lnTo>
                    <a:pt x="1933061" y="918056"/>
                  </a:lnTo>
                  <a:lnTo>
                    <a:pt x="1905180" y="883474"/>
                  </a:lnTo>
                  <a:lnTo>
                    <a:pt x="1876629" y="849413"/>
                  </a:lnTo>
                  <a:lnTo>
                    <a:pt x="1847416" y="815883"/>
                  </a:lnTo>
                  <a:lnTo>
                    <a:pt x="1817551" y="782892"/>
                  </a:lnTo>
                  <a:lnTo>
                    <a:pt x="1787043" y="750449"/>
                  </a:lnTo>
                  <a:lnTo>
                    <a:pt x="1755901" y="718563"/>
                  </a:lnTo>
                  <a:lnTo>
                    <a:pt x="1724136" y="687243"/>
                  </a:lnTo>
                  <a:lnTo>
                    <a:pt x="1691756" y="656497"/>
                  </a:lnTo>
                  <a:lnTo>
                    <a:pt x="1658771" y="626336"/>
                  </a:lnTo>
                  <a:lnTo>
                    <a:pt x="1625190" y="596766"/>
                  </a:lnTo>
                  <a:lnTo>
                    <a:pt x="1591022" y="567799"/>
                  </a:lnTo>
                  <a:lnTo>
                    <a:pt x="1556277" y="539441"/>
                  </a:lnTo>
                  <a:lnTo>
                    <a:pt x="1520965" y="511703"/>
                  </a:lnTo>
                  <a:lnTo>
                    <a:pt x="1485093" y="484593"/>
                  </a:lnTo>
                  <a:lnTo>
                    <a:pt x="1448673" y="458119"/>
                  </a:lnTo>
                  <a:lnTo>
                    <a:pt x="1411713" y="432292"/>
                  </a:lnTo>
                  <a:lnTo>
                    <a:pt x="1374222" y="407119"/>
                  </a:lnTo>
                  <a:lnTo>
                    <a:pt x="1336211" y="382610"/>
                  </a:lnTo>
                  <a:lnTo>
                    <a:pt x="1297687" y="358773"/>
                  </a:lnTo>
                  <a:lnTo>
                    <a:pt x="1258662" y="335618"/>
                  </a:lnTo>
                  <a:lnTo>
                    <a:pt x="1219143" y="313153"/>
                  </a:lnTo>
                  <a:lnTo>
                    <a:pt x="1179141" y="291388"/>
                  </a:lnTo>
                  <a:lnTo>
                    <a:pt x="1138664" y="270330"/>
                  </a:lnTo>
                  <a:lnTo>
                    <a:pt x="1097723" y="249989"/>
                  </a:lnTo>
                  <a:lnTo>
                    <a:pt x="1056326" y="230374"/>
                  </a:lnTo>
                  <a:lnTo>
                    <a:pt x="1014483" y="211494"/>
                  </a:lnTo>
                  <a:lnTo>
                    <a:pt x="972203" y="193357"/>
                  </a:lnTo>
                  <a:lnTo>
                    <a:pt x="929496" y="175973"/>
                  </a:lnTo>
                  <a:lnTo>
                    <a:pt x="886370" y="159350"/>
                  </a:lnTo>
                  <a:lnTo>
                    <a:pt x="842836" y="143498"/>
                  </a:lnTo>
                  <a:lnTo>
                    <a:pt x="798903" y="128425"/>
                  </a:lnTo>
                  <a:lnTo>
                    <a:pt x="754579" y="114139"/>
                  </a:lnTo>
                  <a:lnTo>
                    <a:pt x="709875" y="100651"/>
                  </a:lnTo>
                  <a:lnTo>
                    <a:pt x="664800" y="87968"/>
                  </a:lnTo>
                  <a:lnTo>
                    <a:pt x="619362" y="76101"/>
                  </a:lnTo>
                  <a:lnTo>
                    <a:pt x="573572" y="65056"/>
                  </a:lnTo>
                  <a:lnTo>
                    <a:pt x="527439" y="54845"/>
                  </a:lnTo>
                  <a:lnTo>
                    <a:pt x="480972" y="45474"/>
                  </a:lnTo>
                  <a:lnTo>
                    <a:pt x="434181" y="36954"/>
                  </a:lnTo>
                  <a:lnTo>
                    <a:pt x="387074" y="29293"/>
                  </a:lnTo>
                  <a:lnTo>
                    <a:pt x="339662" y="22500"/>
                  </a:lnTo>
                  <a:lnTo>
                    <a:pt x="291953" y="16584"/>
                  </a:lnTo>
                  <a:lnTo>
                    <a:pt x="243957" y="11553"/>
                  </a:lnTo>
                  <a:lnTo>
                    <a:pt x="195683" y="7418"/>
                  </a:lnTo>
                  <a:lnTo>
                    <a:pt x="147141" y="4186"/>
                  </a:lnTo>
                  <a:lnTo>
                    <a:pt x="98341" y="1866"/>
                  </a:lnTo>
                  <a:lnTo>
                    <a:pt x="49290" y="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6D7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03899" y="1323339"/>
              <a:ext cx="2415540" cy="2293620"/>
            </a:xfrm>
            <a:custGeom>
              <a:avLst/>
              <a:gdLst/>
              <a:ahLst/>
              <a:cxnLst/>
              <a:rect l="l" t="t" r="r" b="b"/>
              <a:pathLst>
                <a:path w="2415540" h="2293620">
                  <a:moveTo>
                    <a:pt x="0" y="0"/>
                  </a:moveTo>
                  <a:lnTo>
                    <a:pt x="49290" y="468"/>
                  </a:lnTo>
                  <a:lnTo>
                    <a:pt x="98341" y="1866"/>
                  </a:lnTo>
                  <a:lnTo>
                    <a:pt x="147141" y="4186"/>
                  </a:lnTo>
                  <a:lnTo>
                    <a:pt x="195683" y="7418"/>
                  </a:lnTo>
                  <a:lnTo>
                    <a:pt x="243957" y="11553"/>
                  </a:lnTo>
                  <a:lnTo>
                    <a:pt x="291953" y="16584"/>
                  </a:lnTo>
                  <a:lnTo>
                    <a:pt x="339662" y="22500"/>
                  </a:lnTo>
                  <a:lnTo>
                    <a:pt x="387074" y="29293"/>
                  </a:lnTo>
                  <a:lnTo>
                    <a:pt x="434181" y="36954"/>
                  </a:lnTo>
                  <a:lnTo>
                    <a:pt x="480972" y="45474"/>
                  </a:lnTo>
                  <a:lnTo>
                    <a:pt x="527439" y="54845"/>
                  </a:lnTo>
                  <a:lnTo>
                    <a:pt x="573572" y="65056"/>
                  </a:lnTo>
                  <a:lnTo>
                    <a:pt x="619362" y="76101"/>
                  </a:lnTo>
                  <a:lnTo>
                    <a:pt x="664800" y="87968"/>
                  </a:lnTo>
                  <a:lnTo>
                    <a:pt x="709875" y="100651"/>
                  </a:lnTo>
                  <a:lnTo>
                    <a:pt x="754579" y="114139"/>
                  </a:lnTo>
                  <a:lnTo>
                    <a:pt x="798903" y="128425"/>
                  </a:lnTo>
                  <a:lnTo>
                    <a:pt x="842836" y="143498"/>
                  </a:lnTo>
                  <a:lnTo>
                    <a:pt x="886370" y="159350"/>
                  </a:lnTo>
                  <a:lnTo>
                    <a:pt x="929496" y="175973"/>
                  </a:lnTo>
                  <a:lnTo>
                    <a:pt x="972203" y="193357"/>
                  </a:lnTo>
                  <a:lnTo>
                    <a:pt x="1014483" y="211494"/>
                  </a:lnTo>
                  <a:lnTo>
                    <a:pt x="1056326" y="230374"/>
                  </a:lnTo>
                  <a:lnTo>
                    <a:pt x="1097723" y="249989"/>
                  </a:lnTo>
                  <a:lnTo>
                    <a:pt x="1138664" y="270330"/>
                  </a:lnTo>
                  <a:lnTo>
                    <a:pt x="1179141" y="291388"/>
                  </a:lnTo>
                  <a:lnTo>
                    <a:pt x="1219143" y="313153"/>
                  </a:lnTo>
                  <a:lnTo>
                    <a:pt x="1258662" y="335618"/>
                  </a:lnTo>
                  <a:lnTo>
                    <a:pt x="1297687" y="358773"/>
                  </a:lnTo>
                  <a:lnTo>
                    <a:pt x="1336211" y="382610"/>
                  </a:lnTo>
                  <a:lnTo>
                    <a:pt x="1374222" y="407119"/>
                  </a:lnTo>
                  <a:lnTo>
                    <a:pt x="1411713" y="432292"/>
                  </a:lnTo>
                  <a:lnTo>
                    <a:pt x="1448673" y="458119"/>
                  </a:lnTo>
                  <a:lnTo>
                    <a:pt x="1485093" y="484593"/>
                  </a:lnTo>
                  <a:lnTo>
                    <a:pt x="1520965" y="511703"/>
                  </a:lnTo>
                  <a:lnTo>
                    <a:pt x="1556277" y="539441"/>
                  </a:lnTo>
                  <a:lnTo>
                    <a:pt x="1591022" y="567799"/>
                  </a:lnTo>
                  <a:lnTo>
                    <a:pt x="1625190" y="596766"/>
                  </a:lnTo>
                  <a:lnTo>
                    <a:pt x="1658771" y="626336"/>
                  </a:lnTo>
                  <a:lnTo>
                    <a:pt x="1691756" y="656497"/>
                  </a:lnTo>
                  <a:lnTo>
                    <a:pt x="1724136" y="687243"/>
                  </a:lnTo>
                  <a:lnTo>
                    <a:pt x="1755901" y="718563"/>
                  </a:lnTo>
                  <a:lnTo>
                    <a:pt x="1787043" y="750449"/>
                  </a:lnTo>
                  <a:lnTo>
                    <a:pt x="1817551" y="782892"/>
                  </a:lnTo>
                  <a:lnTo>
                    <a:pt x="1847416" y="815883"/>
                  </a:lnTo>
                  <a:lnTo>
                    <a:pt x="1876629" y="849413"/>
                  </a:lnTo>
                  <a:lnTo>
                    <a:pt x="1905180" y="883474"/>
                  </a:lnTo>
                  <a:lnTo>
                    <a:pt x="1933061" y="918056"/>
                  </a:lnTo>
                  <a:lnTo>
                    <a:pt x="1960262" y="953150"/>
                  </a:lnTo>
                  <a:lnTo>
                    <a:pt x="1986773" y="988749"/>
                  </a:lnTo>
                  <a:lnTo>
                    <a:pt x="2012585" y="1024842"/>
                  </a:lnTo>
                  <a:lnTo>
                    <a:pt x="2037689" y="1061421"/>
                  </a:lnTo>
                  <a:lnTo>
                    <a:pt x="2062075" y="1098476"/>
                  </a:lnTo>
                  <a:lnTo>
                    <a:pt x="2085735" y="1136000"/>
                  </a:lnTo>
                  <a:lnTo>
                    <a:pt x="2108658" y="1173984"/>
                  </a:lnTo>
                  <a:lnTo>
                    <a:pt x="2130835" y="1212417"/>
                  </a:lnTo>
                  <a:lnTo>
                    <a:pt x="2152257" y="1251292"/>
                  </a:lnTo>
                  <a:lnTo>
                    <a:pt x="2172915" y="1290600"/>
                  </a:lnTo>
                  <a:lnTo>
                    <a:pt x="2192799" y="1330331"/>
                  </a:lnTo>
                  <a:lnTo>
                    <a:pt x="2211900" y="1370477"/>
                  </a:lnTo>
                  <a:lnTo>
                    <a:pt x="2230209" y="1411029"/>
                  </a:lnTo>
                  <a:lnTo>
                    <a:pt x="2247715" y="1451978"/>
                  </a:lnTo>
                  <a:lnTo>
                    <a:pt x="2264411" y="1493315"/>
                  </a:lnTo>
                  <a:lnTo>
                    <a:pt x="2280285" y="1535031"/>
                  </a:lnTo>
                  <a:lnTo>
                    <a:pt x="2295330" y="1577118"/>
                  </a:lnTo>
                  <a:lnTo>
                    <a:pt x="2309536" y="1619566"/>
                  </a:lnTo>
                  <a:lnTo>
                    <a:pt x="2322893" y="1662366"/>
                  </a:lnTo>
                  <a:lnTo>
                    <a:pt x="2335392" y="1705511"/>
                  </a:lnTo>
                  <a:lnTo>
                    <a:pt x="2347023" y="1748990"/>
                  </a:lnTo>
                  <a:lnTo>
                    <a:pt x="2357778" y="1792795"/>
                  </a:lnTo>
                  <a:lnTo>
                    <a:pt x="2367647" y="1836917"/>
                  </a:lnTo>
                  <a:lnTo>
                    <a:pt x="2376620" y="1881347"/>
                  </a:lnTo>
                  <a:lnTo>
                    <a:pt x="2384688" y="1926077"/>
                  </a:lnTo>
                  <a:lnTo>
                    <a:pt x="2391843" y="1971097"/>
                  </a:lnTo>
                  <a:lnTo>
                    <a:pt x="2398073" y="2016398"/>
                  </a:lnTo>
                  <a:lnTo>
                    <a:pt x="2403371" y="2061972"/>
                  </a:lnTo>
                  <a:lnTo>
                    <a:pt x="2407727" y="2107810"/>
                  </a:lnTo>
                  <a:lnTo>
                    <a:pt x="2411131" y="2153902"/>
                  </a:lnTo>
                  <a:lnTo>
                    <a:pt x="2413574" y="2200240"/>
                  </a:lnTo>
                  <a:lnTo>
                    <a:pt x="2415047" y="2246816"/>
                  </a:lnTo>
                  <a:lnTo>
                    <a:pt x="2415540" y="2293620"/>
                  </a:lnTo>
                  <a:lnTo>
                    <a:pt x="0" y="2293620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31840" y="3931919"/>
              <a:ext cx="2413000" cy="2230120"/>
            </a:xfrm>
            <a:custGeom>
              <a:avLst/>
              <a:gdLst/>
              <a:ahLst/>
              <a:cxnLst/>
              <a:rect l="l" t="t" r="r" b="b"/>
              <a:pathLst>
                <a:path w="2413000" h="2230120">
                  <a:moveTo>
                    <a:pt x="2413000" y="0"/>
                  </a:moveTo>
                  <a:lnTo>
                    <a:pt x="0" y="0"/>
                  </a:lnTo>
                  <a:lnTo>
                    <a:pt x="0" y="2230119"/>
                  </a:lnTo>
                  <a:lnTo>
                    <a:pt x="50482" y="2229641"/>
                  </a:lnTo>
                  <a:lnTo>
                    <a:pt x="100712" y="2228212"/>
                  </a:lnTo>
                  <a:lnTo>
                    <a:pt x="150679" y="2225842"/>
                  </a:lnTo>
                  <a:lnTo>
                    <a:pt x="200374" y="2222540"/>
                  </a:lnTo>
                  <a:lnTo>
                    <a:pt x="249786" y="2218315"/>
                  </a:lnTo>
                  <a:lnTo>
                    <a:pt x="298905" y="2213176"/>
                  </a:lnTo>
                  <a:lnTo>
                    <a:pt x="347721" y="2207134"/>
                  </a:lnTo>
                  <a:lnTo>
                    <a:pt x="396224" y="2200197"/>
                  </a:lnTo>
                  <a:lnTo>
                    <a:pt x="444404" y="2192374"/>
                  </a:lnTo>
                  <a:lnTo>
                    <a:pt x="492250" y="2183676"/>
                  </a:lnTo>
                  <a:lnTo>
                    <a:pt x="539754" y="2174110"/>
                  </a:lnTo>
                  <a:lnTo>
                    <a:pt x="586904" y="2163688"/>
                  </a:lnTo>
                  <a:lnTo>
                    <a:pt x="633691" y="2152417"/>
                  </a:lnTo>
                  <a:lnTo>
                    <a:pt x="680104" y="2140307"/>
                  </a:lnTo>
                  <a:lnTo>
                    <a:pt x="726133" y="2127368"/>
                  </a:lnTo>
                  <a:lnTo>
                    <a:pt x="771769" y="2113608"/>
                  </a:lnTo>
                  <a:lnTo>
                    <a:pt x="817002" y="2099037"/>
                  </a:lnTo>
                  <a:lnTo>
                    <a:pt x="861820" y="2083665"/>
                  </a:lnTo>
                  <a:lnTo>
                    <a:pt x="906214" y="2067501"/>
                  </a:lnTo>
                  <a:lnTo>
                    <a:pt x="950175" y="2050554"/>
                  </a:lnTo>
                  <a:lnTo>
                    <a:pt x="993691" y="2032833"/>
                  </a:lnTo>
                  <a:lnTo>
                    <a:pt x="1036754" y="2014347"/>
                  </a:lnTo>
                  <a:lnTo>
                    <a:pt x="1079352" y="1995107"/>
                  </a:lnTo>
                  <a:lnTo>
                    <a:pt x="1121476" y="1975121"/>
                  </a:lnTo>
                  <a:lnTo>
                    <a:pt x="1163115" y="1954399"/>
                  </a:lnTo>
                  <a:lnTo>
                    <a:pt x="1204260" y="1932949"/>
                  </a:lnTo>
                  <a:lnTo>
                    <a:pt x="1244901" y="1910782"/>
                  </a:lnTo>
                  <a:lnTo>
                    <a:pt x="1285027" y="1887906"/>
                  </a:lnTo>
                  <a:lnTo>
                    <a:pt x="1324628" y="1864331"/>
                  </a:lnTo>
                  <a:lnTo>
                    <a:pt x="1363694" y="1840066"/>
                  </a:lnTo>
                  <a:lnTo>
                    <a:pt x="1402216" y="1815121"/>
                  </a:lnTo>
                  <a:lnTo>
                    <a:pt x="1440183" y="1789505"/>
                  </a:lnTo>
                  <a:lnTo>
                    <a:pt x="1477585" y="1763226"/>
                  </a:lnTo>
                  <a:lnTo>
                    <a:pt x="1514411" y="1736296"/>
                  </a:lnTo>
                  <a:lnTo>
                    <a:pt x="1550653" y="1708721"/>
                  </a:lnTo>
                  <a:lnTo>
                    <a:pt x="1586299" y="1680513"/>
                  </a:lnTo>
                  <a:lnTo>
                    <a:pt x="1621340" y="1651680"/>
                  </a:lnTo>
                  <a:lnTo>
                    <a:pt x="1655766" y="1622232"/>
                  </a:lnTo>
                  <a:lnTo>
                    <a:pt x="1689566" y="1592178"/>
                  </a:lnTo>
                  <a:lnTo>
                    <a:pt x="1722731" y="1561527"/>
                  </a:lnTo>
                  <a:lnTo>
                    <a:pt x="1755250" y="1530289"/>
                  </a:lnTo>
                  <a:lnTo>
                    <a:pt x="1787113" y="1498473"/>
                  </a:lnTo>
                  <a:lnTo>
                    <a:pt x="1818311" y="1466088"/>
                  </a:lnTo>
                  <a:lnTo>
                    <a:pt x="1848833" y="1433143"/>
                  </a:lnTo>
                  <a:lnTo>
                    <a:pt x="1878668" y="1399649"/>
                  </a:lnTo>
                  <a:lnTo>
                    <a:pt x="1907808" y="1365613"/>
                  </a:lnTo>
                  <a:lnTo>
                    <a:pt x="1936242" y="1331046"/>
                  </a:lnTo>
                  <a:lnTo>
                    <a:pt x="1963959" y="1295957"/>
                  </a:lnTo>
                  <a:lnTo>
                    <a:pt x="1990951" y="1260355"/>
                  </a:lnTo>
                  <a:lnTo>
                    <a:pt x="2017206" y="1224250"/>
                  </a:lnTo>
                  <a:lnTo>
                    <a:pt x="2042714" y="1187650"/>
                  </a:lnTo>
                  <a:lnTo>
                    <a:pt x="2067467" y="1150565"/>
                  </a:lnTo>
                  <a:lnTo>
                    <a:pt x="2091452" y="1113005"/>
                  </a:lnTo>
                  <a:lnTo>
                    <a:pt x="2114661" y="1074978"/>
                  </a:lnTo>
                  <a:lnTo>
                    <a:pt x="2137083" y="1036494"/>
                  </a:lnTo>
                  <a:lnTo>
                    <a:pt x="2158709" y="997563"/>
                  </a:lnTo>
                  <a:lnTo>
                    <a:pt x="2179527" y="958193"/>
                  </a:lnTo>
                  <a:lnTo>
                    <a:pt x="2199529" y="918394"/>
                  </a:lnTo>
                  <a:lnTo>
                    <a:pt x="2218703" y="878176"/>
                  </a:lnTo>
                  <a:lnTo>
                    <a:pt x="2237041" y="837547"/>
                  </a:lnTo>
                  <a:lnTo>
                    <a:pt x="2254531" y="796516"/>
                  </a:lnTo>
                  <a:lnTo>
                    <a:pt x="2271164" y="755094"/>
                  </a:lnTo>
                  <a:lnTo>
                    <a:pt x="2286930" y="713290"/>
                  </a:lnTo>
                  <a:lnTo>
                    <a:pt x="2301818" y="671112"/>
                  </a:lnTo>
                  <a:lnTo>
                    <a:pt x="2315819" y="628571"/>
                  </a:lnTo>
                  <a:lnTo>
                    <a:pt x="2328922" y="585675"/>
                  </a:lnTo>
                  <a:lnTo>
                    <a:pt x="2341118" y="542434"/>
                  </a:lnTo>
                  <a:lnTo>
                    <a:pt x="2352396" y="498856"/>
                  </a:lnTo>
                  <a:lnTo>
                    <a:pt x="2362746" y="454953"/>
                  </a:lnTo>
                  <a:lnTo>
                    <a:pt x="2372158" y="410731"/>
                  </a:lnTo>
                  <a:lnTo>
                    <a:pt x="2380622" y="366202"/>
                  </a:lnTo>
                  <a:lnTo>
                    <a:pt x="2388128" y="321375"/>
                  </a:lnTo>
                  <a:lnTo>
                    <a:pt x="2394666" y="276257"/>
                  </a:lnTo>
                  <a:lnTo>
                    <a:pt x="2400226" y="230860"/>
                  </a:lnTo>
                  <a:lnTo>
                    <a:pt x="2404798" y="185192"/>
                  </a:lnTo>
                  <a:lnTo>
                    <a:pt x="2408371" y="139263"/>
                  </a:lnTo>
                  <a:lnTo>
                    <a:pt x="2410936" y="93081"/>
                  </a:lnTo>
                  <a:lnTo>
                    <a:pt x="2412482" y="46657"/>
                  </a:lnTo>
                  <a:lnTo>
                    <a:pt x="2413000" y="0"/>
                  </a:lnTo>
                  <a:close/>
                </a:path>
              </a:pathLst>
            </a:custGeom>
            <a:solidFill>
              <a:srgbClr val="ACE9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31840" y="3931919"/>
              <a:ext cx="2413000" cy="2230120"/>
            </a:xfrm>
            <a:custGeom>
              <a:avLst/>
              <a:gdLst/>
              <a:ahLst/>
              <a:cxnLst/>
              <a:rect l="l" t="t" r="r" b="b"/>
              <a:pathLst>
                <a:path w="2413000" h="2230120">
                  <a:moveTo>
                    <a:pt x="2413000" y="0"/>
                  </a:moveTo>
                  <a:lnTo>
                    <a:pt x="2412482" y="46657"/>
                  </a:lnTo>
                  <a:lnTo>
                    <a:pt x="2410936" y="93081"/>
                  </a:lnTo>
                  <a:lnTo>
                    <a:pt x="2408371" y="139263"/>
                  </a:lnTo>
                  <a:lnTo>
                    <a:pt x="2404798" y="185192"/>
                  </a:lnTo>
                  <a:lnTo>
                    <a:pt x="2400226" y="230860"/>
                  </a:lnTo>
                  <a:lnTo>
                    <a:pt x="2394666" y="276257"/>
                  </a:lnTo>
                  <a:lnTo>
                    <a:pt x="2388128" y="321375"/>
                  </a:lnTo>
                  <a:lnTo>
                    <a:pt x="2380622" y="366202"/>
                  </a:lnTo>
                  <a:lnTo>
                    <a:pt x="2372158" y="410731"/>
                  </a:lnTo>
                  <a:lnTo>
                    <a:pt x="2362746" y="454953"/>
                  </a:lnTo>
                  <a:lnTo>
                    <a:pt x="2352396" y="498856"/>
                  </a:lnTo>
                  <a:lnTo>
                    <a:pt x="2341118" y="542434"/>
                  </a:lnTo>
                  <a:lnTo>
                    <a:pt x="2328922" y="585675"/>
                  </a:lnTo>
                  <a:lnTo>
                    <a:pt x="2315819" y="628571"/>
                  </a:lnTo>
                  <a:lnTo>
                    <a:pt x="2301818" y="671112"/>
                  </a:lnTo>
                  <a:lnTo>
                    <a:pt x="2286930" y="713290"/>
                  </a:lnTo>
                  <a:lnTo>
                    <a:pt x="2271164" y="755094"/>
                  </a:lnTo>
                  <a:lnTo>
                    <a:pt x="2254531" y="796516"/>
                  </a:lnTo>
                  <a:lnTo>
                    <a:pt x="2237041" y="837547"/>
                  </a:lnTo>
                  <a:lnTo>
                    <a:pt x="2218703" y="878176"/>
                  </a:lnTo>
                  <a:lnTo>
                    <a:pt x="2199529" y="918394"/>
                  </a:lnTo>
                  <a:lnTo>
                    <a:pt x="2179527" y="958193"/>
                  </a:lnTo>
                  <a:lnTo>
                    <a:pt x="2158709" y="997563"/>
                  </a:lnTo>
                  <a:lnTo>
                    <a:pt x="2137083" y="1036494"/>
                  </a:lnTo>
                  <a:lnTo>
                    <a:pt x="2114661" y="1074978"/>
                  </a:lnTo>
                  <a:lnTo>
                    <a:pt x="2091452" y="1113005"/>
                  </a:lnTo>
                  <a:lnTo>
                    <a:pt x="2067467" y="1150565"/>
                  </a:lnTo>
                  <a:lnTo>
                    <a:pt x="2042714" y="1187650"/>
                  </a:lnTo>
                  <a:lnTo>
                    <a:pt x="2017206" y="1224250"/>
                  </a:lnTo>
                  <a:lnTo>
                    <a:pt x="1990951" y="1260355"/>
                  </a:lnTo>
                  <a:lnTo>
                    <a:pt x="1963959" y="1295957"/>
                  </a:lnTo>
                  <a:lnTo>
                    <a:pt x="1936242" y="1331046"/>
                  </a:lnTo>
                  <a:lnTo>
                    <a:pt x="1907808" y="1365613"/>
                  </a:lnTo>
                  <a:lnTo>
                    <a:pt x="1878668" y="1399649"/>
                  </a:lnTo>
                  <a:lnTo>
                    <a:pt x="1848833" y="1433143"/>
                  </a:lnTo>
                  <a:lnTo>
                    <a:pt x="1818311" y="1466088"/>
                  </a:lnTo>
                  <a:lnTo>
                    <a:pt x="1787113" y="1498473"/>
                  </a:lnTo>
                  <a:lnTo>
                    <a:pt x="1755250" y="1530289"/>
                  </a:lnTo>
                  <a:lnTo>
                    <a:pt x="1722731" y="1561527"/>
                  </a:lnTo>
                  <a:lnTo>
                    <a:pt x="1689566" y="1592178"/>
                  </a:lnTo>
                  <a:lnTo>
                    <a:pt x="1655766" y="1622232"/>
                  </a:lnTo>
                  <a:lnTo>
                    <a:pt x="1621340" y="1651680"/>
                  </a:lnTo>
                  <a:lnTo>
                    <a:pt x="1586299" y="1680513"/>
                  </a:lnTo>
                  <a:lnTo>
                    <a:pt x="1550653" y="1708721"/>
                  </a:lnTo>
                  <a:lnTo>
                    <a:pt x="1514411" y="1736296"/>
                  </a:lnTo>
                  <a:lnTo>
                    <a:pt x="1477585" y="1763226"/>
                  </a:lnTo>
                  <a:lnTo>
                    <a:pt x="1440183" y="1789505"/>
                  </a:lnTo>
                  <a:lnTo>
                    <a:pt x="1402216" y="1815121"/>
                  </a:lnTo>
                  <a:lnTo>
                    <a:pt x="1363694" y="1840066"/>
                  </a:lnTo>
                  <a:lnTo>
                    <a:pt x="1324628" y="1864331"/>
                  </a:lnTo>
                  <a:lnTo>
                    <a:pt x="1285027" y="1887906"/>
                  </a:lnTo>
                  <a:lnTo>
                    <a:pt x="1244901" y="1910782"/>
                  </a:lnTo>
                  <a:lnTo>
                    <a:pt x="1204260" y="1932949"/>
                  </a:lnTo>
                  <a:lnTo>
                    <a:pt x="1163115" y="1954399"/>
                  </a:lnTo>
                  <a:lnTo>
                    <a:pt x="1121476" y="1975121"/>
                  </a:lnTo>
                  <a:lnTo>
                    <a:pt x="1079352" y="1995107"/>
                  </a:lnTo>
                  <a:lnTo>
                    <a:pt x="1036754" y="2014347"/>
                  </a:lnTo>
                  <a:lnTo>
                    <a:pt x="993691" y="2032833"/>
                  </a:lnTo>
                  <a:lnTo>
                    <a:pt x="950175" y="2050554"/>
                  </a:lnTo>
                  <a:lnTo>
                    <a:pt x="906214" y="2067501"/>
                  </a:lnTo>
                  <a:lnTo>
                    <a:pt x="861820" y="2083665"/>
                  </a:lnTo>
                  <a:lnTo>
                    <a:pt x="817002" y="2099037"/>
                  </a:lnTo>
                  <a:lnTo>
                    <a:pt x="771769" y="2113608"/>
                  </a:lnTo>
                  <a:lnTo>
                    <a:pt x="726133" y="2127368"/>
                  </a:lnTo>
                  <a:lnTo>
                    <a:pt x="680104" y="2140307"/>
                  </a:lnTo>
                  <a:lnTo>
                    <a:pt x="633691" y="2152417"/>
                  </a:lnTo>
                  <a:lnTo>
                    <a:pt x="586904" y="2163688"/>
                  </a:lnTo>
                  <a:lnTo>
                    <a:pt x="539754" y="2174110"/>
                  </a:lnTo>
                  <a:lnTo>
                    <a:pt x="492250" y="2183676"/>
                  </a:lnTo>
                  <a:lnTo>
                    <a:pt x="444404" y="2192374"/>
                  </a:lnTo>
                  <a:lnTo>
                    <a:pt x="396224" y="2200197"/>
                  </a:lnTo>
                  <a:lnTo>
                    <a:pt x="347721" y="2207134"/>
                  </a:lnTo>
                  <a:lnTo>
                    <a:pt x="298905" y="2213176"/>
                  </a:lnTo>
                  <a:lnTo>
                    <a:pt x="249786" y="2218315"/>
                  </a:lnTo>
                  <a:lnTo>
                    <a:pt x="200374" y="2222540"/>
                  </a:lnTo>
                  <a:lnTo>
                    <a:pt x="150679" y="2225842"/>
                  </a:lnTo>
                  <a:lnTo>
                    <a:pt x="100712" y="2228212"/>
                  </a:lnTo>
                  <a:lnTo>
                    <a:pt x="50482" y="2229641"/>
                  </a:lnTo>
                  <a:lnTo>
                    <a:pt x="0" y="2230119"/>
                  </a:lnTo>
                  <a:lnTo>
                    <a:pt x="0" y="0"/>
                  </a:lnTo>
                  <a:lnTo>
                    <a:pt x="2413000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05480" y="3944619"/>
              <a:ext cx="2578100" cy="2230120"/>
            </a:xfrm>
            <a:custGeom>
              <a:avLst/>
              <a:gdLst/>
              <a:ahLst/>
              <a:cxnLst/>
              <a:rect l="l" t="t" r="r" b="b"/>
              <a:pathLst>
                <a:path w="2578100" h="2230120">
                  <a:moveTo>
                    <a:pt x="2578099" y="0"/>
                  </a:moveTo>
                  <a:lnTo>
                    <a:pt x="0" y="0"/>
                  </a:lnTo>
                  <a:lnTo>
                    <a:pt x="513" y="44954"/>
                  </a:lnTo>
                  <a:lnTo>
                    <a:pt x="2047" y="89693"/>
                  </a:lnTo>
                  <a:lnTo>
                    <a:pt x="4591" y="134206"/>
                  </a:lnTo>
                  <a:lnTo>
                    <a:pt x="8137" y="178487"/>
                  </a:lnTo>
                  <a:lnTo>
                    <a:pt x="12674" y="222526"/>
                  </a:lnTo>
                  <a:lnTo>
                    <a:pt x="18193" y="266316"/>
                  </a:lnTo>
                  <a:lnTo>
                    <a:pt x="24684" y="309847"/>
                  </a:lnTo>
                  <a:lnTo>
                    <a:pt x="32138" y="353113"/>
                  </a:lnTo>
                  <a:lnTo>
                    <a:pt x="40545" y="396103"/>
                  </a:lnTo>
                  <a:lnTo>
                    <a:pt x="49895" y="438810"/>
                  </a:lnTo>
                  <a:lnTo>
                    <a:pt x="60179" y="481227"/>
                  </a:lnTo>
                  <a:lnTo>
                    <a:pt x="71388" y="523343"/>
                  </a:lnTo>
                  <a:lnTo>
                    <a:pt x="83510" y="565151"/>
                  </a:lnTo>
                  <a:lnTo>
                    <a:pt x="96537" y="606643"/>
                  </a:lnTo>
                  <a:lnTo>
                    <a:pt x="110460" y="647811"/>
                  </a:lnTo>
                  <a:lnTo>
                    <a:pt x="125268" y="688645"/>
                  </a:lnTo>
                  <a:lnTo>
                    <a:pt x="140952" y="729139"/>
                  </a:lnTo>
                  <a:lnTo>
                    <a:pt x="157503" y="769282"/>
                  </a:lnTo>
                  <a:lnTo>
                    <a:pt x="174910" y="809068"/>
                  </a:lnTo>
                  <a:lnTo>
                    <a:pt x="193164" y="848487"/>
                  </a:lnTo>
                  <a:lnTo>
                    <a:pt x="212256" y="887531"/>
                  </a:lnTo>
                  <a:lnTo>
                    <a:pt x="232176" y="926193"/>
                  </a:lnTo>
                  <a:lnTo>
                    <a:pt x="252913" y="964463"/>
                  </a:lnTo>
                  <a:lnTo>
                    <a:pt x="274460" y="1002334"/>
                  </a:lnTo>
                  <a:lnTo>
                    <a:pt x="296805" y="1039797"/>
                  </a:lnTo>
                  <a:lnTo>
                    <a:pt x="319939" y="1076843"/>
                  </a:lnTo>
                  <a:lnTo>
                    <a:pt x="343853" y="1113465"/>
                  </a:lnTo>
                  <a:lnTo>
                    <a:pt x="368538" y="1149654"/>
                  </a:lnTo>
                  <a:lnTo>
                    <a:pt x="393982" y="1185402"/>
                  </a:lnTo>
                  <a:lnTo>
                    <a:pt x="420178" y="1220700"/>
                  </a:lnTo>
                  <a:lnTo>
                    <a:pt x="447114" y="1255541"/>
                  </a:lnTo>
                  <a:lnTo>
                    <a:pt x="474782" y="1289915"/>
                  </a:lnTo>
                  <a:lnTo>
                    <a:pt x="503172" y="1323814"/>
                  </a:lnTo>
                  <a:lnTo>
                    <a:pt x="532275" y="1357231"/>
                  </a:lnTo>
                  <a:lnTo>
                    <a:pt x="562080" y="1390156"/>
                  </a:lnTo>
                  <a:lnTo>
                    <a:pt x="592578" y="1422582"/>
                  </a:lnTo>
                  <a:lnTo>
                    <a:pt x="623759" y="1454500"/>
                  </a:lnTo>
                  <a:lnTo>
                    <a:pt x="655614" y="1485902"/>
                  </a:lnTo>
                  <a:lnTo>
                    <a:pt x="688133" y="1516779"/>
                  </a:lnTo>
                  <a:lnTo>
                    <a:pt x="721307" y="1547124"/>
                  </a:lnTo>
                  <a:lnTo>
                    <a:pt x="755126" y="1576927"/>
                  </a:lnTo>
                  <a:lnTo>
                    <a:pt x="789579" y="1606180"/>
                  </a:lnTo>
                  <a:lnTo>
                    <a:pt x="824659" y="1634876"/>
                  </a:lnTo>
                  <a:lnTo>
                    <a:pt x="860354" y="1663006"/>
                  </a:lnTo>
                  <a:lnTo>
                    <a:pt x="896656" y="1690561"/>
                  </a:lnTo>
                  <a:lnTo>
                    <a:pt x="933555" y="1717533"/>
                  </a:lnTo>
                  <a:lnTo>
                    <a:pt x="971040" y="1743915"/>
                  </a:lnTo>
                  <a:lnTo>
                    <a:pt x="1009104" y="1769696"/>
                  </a:lnTo>
                  <a:lnTo>
                    <a:pt x="1047735" y="1794870"/>
                  </a:lnTo>
                  <a:lnTo>
                    <a:pt x="1086924" y="1819428"/>
                  </a:lnTo>
                  <a:lnTo>
                    <a:pt x="1126661" y="1843361"/>
                  </a:lnTo>
                  <a:lnTo>
                    <a:pt x="1166938" y="1866662"/>
                  </a:lnTo>
                  <a:lnTo>
                    <a:pt x="1207744" y="1889321"/>
                  </a:lnTo>
                  <a:lnTo>
                    <a:pt x="1249070" y="1911331"/>
                  </a:lnTo>
                  <a:lnTo>
                    <a:pt x="1290906" y="1932683"/>
                  </a:lnTo>
                  <a:lnTo>
                    <a:pt x="1333242" y="1953369"/>
                  </a:lnTo>
                  <a:lnTo>
                    <a:pt x="1376069" y="1973381"/>
                  </a:lnTo>
                  <a:lnTo>
                    <a:pt x="1419378" y="1992710"/>
                  </a:lnTo>
                  <a:lnTo>
                    <a:pt x="1463157" y="2011347"/>
                  </a:lnTo>
                  <a:lnTo>
                    <a:pt x="1507399" y="2029286"/>
                  </a:lnTo>
                  <a:lnTo>
                    <a:pt x="1552093" y="2046516"/>
                  </a:lnTo>
                  <a:lnTo>
                    <a:pt x="1597230" y="2063031"/>
                  </a:lnTo>
                  <a:lnTo>
                    <a:pt x="1642800" y="2078821"/>
                  </a:lnTo>
                  <a:lnTo>
                    <a:pt x="1688793" y="2093878"/>
                  </a:lnTo>
                  <a:lnTo>
                    <a:pt x="1735200" y="2108194"/>
                  </a:lnTo>
                  <a:lnTo>
                    <a:pt x="1782011" y="2121761"/>
                  </a:lnTo>
                  <a:lnTo>
                    <a:pt x="1829217" y="2134571"/>
                  </a:lnTo>
                  <a:lnTo>
                    <a:pt x="1876808" y="2146614"/>
                  </a:lnTo>
                  <a:lnTo>
                    <a:pt x="1924774" y="2157882"/>
                  </a:lnTo>
                  <a:lnTo>
                    <a:pt x="1973105" y="2168369"/>
                  </a:lnTo>
                  <a:lnTo>
                    <a:pt x="2021793" y="2178064"/>
                  </a:lnTo>
                  <a:lnTo>
                    <a:pt x="2070827" y="2186959"/>
                  </a:lnTo>
                  <a:lnTo>
                    <a:pt x="2120197" y="2195047"/>
                  </a:lnTo>
                  <a:lnTo>
                    <a:pt x="2169895" y="2202319"/>
                  </a:lnTo>
                  <a:lnTo>
                    <a:pt x="2219911" y="2208767"/>
                  </a:lnTo>
                  <a:lnTo>
                    <a:pt x="2270234" y="2214382"/>
                  </a:lnTo>
                  <a:lnTo>
                    <a:pt x="2320855" y="2219156"/>
                  </a:lnTo>
                  <a:lnTo>
                    <a:pt x="2371765" y="2223081"/>
                  </a:lnTo>
                  <a:lnTo>
                    <a:pt x="2422955" y="2226148"/>
                  </a:lnTo>
                  <a:lnTo>
                    <a:pt x="2474413" y="2228349"/>
                  </a:lnTo>
                  <a:lnTo>
                    <a:pt x="2526131" y="2229675"/>
                  </a:lnTo>
                  <a:lnTo>
                    <a:pt x="2578099" y="2230119"/>
                  </a:lnTo>
                  <a:lnTo>
                    <a:pt x="2578099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05480" y="3944619"/>
              <a:ext cx="2578100" cy="2230120"/>
            </a:xfrm>
            <a:custGeom>
              <a:avLst/>
              <a:gdLst/>
              <a:ahLst/>
              <a:cxnLst/>
              <a:rect l="l" t="t" r="r" b="b"/>
              <a:pathLst>
                <a:path w="2578100" h="2230120">
                  <a:moveTo>
                    <a:pt x="2578099" y="2230119"/>
                  </a:moveTo>
                  <a:lnTo>
                    <a:pt x="2526131" y="2229675"/>
                  </a:lnTo>
                  <a:lnTo>
                    <a:pt x="2474413" y="2228349"/>
                  </a:lnTo>
                  <a:lnTo>
                    <a:pt x="2422955" y="2226148"/>
                  </a:lnTo>
                  <a:lnTo>
                    <a:pt x="2371765" y="2223081"/>
                  </a:lnTo>
                  <a:lnTo>
                    <a:pt x="2320855" y="2219156"/>
                  </a:lnTo>
                  <a:lnTo>
                    <a:pt x="2270234" y="2214382"/>
                  </a:lnTo>
                  <a:lnTo>
                    <a:pt x="2219911" y="2208767"/>
                  </a:lnTo>
                  <a:lnTo>
                    <a:pt x="2169895" y="2202319"/>
                  </a:lnTo>
                  <a:lnTo>
                    <a:pt x="2120197" y="2195047"/>
                  </a:lnTo>
                  <a:lnTo>
                    <a:pt x="2070827" y="2186959"/>
                  </a:lnTo>
                  <a:lnTo>
                    <a:pt x="2021793" y="2178064"/>
                  </a:lnTo>
                  <a:lnTo>
                    <a:pt x="1973105" y="2168369"/>
                  </a:lnTo>
                  <a:lnTo>
                    <a:pt x="1924774" y="2157882"/>
                  </a:lnTo>
                  <a:lnTo>
                    <a:pt x="1876808" y="2146614"/>
                  </a:lnTo>
                  <a:lnTo>
                    <a:pt x="1829217" y="2134571"/>
                  </a:lnTo>
                  <a:lnTo>
                    <a:pt x="1782011" y="2121761"/>
                  </a:lnTo>
                  <a:lnTo>
                    <a:pt x="1735200" y="2108194"/>
                  </a:lnTo>
                  <a:lnTo>
                    <a:pt x="1688793" y="2093878"/>
                  </a:lnTo>
                  <a:lnTo>
                    <a:pt x="1642800" y="2078821"/>
                  </a:lnTo>
                  <a:lnTo>
                    <a:pt x="1597230" y="2063031"/>
                  </a:lnTo>
                  <a:lnTo>
                    <a:pt x="1552093" y="2046516"/>
                  </a:lnTo>
                  <a:lnTo>
                    <a:pt x="1507399" y="2029286"/>
                  </a:lnTo>
                  <a:lnTo>
                    <a:pt x="1463157" y="2011347"/>
                  </a:lnTo>
                  <a:lnTo>
                    <a:pt x="1419378" y="1992710"/>
                  </a:lnTo>
                  <a:lnTo>
                    <a:pt x="1376069" y="1973381"/>
                  </a:lnTo>
                  <a:lnTo>
                    <a:pt x="1333242" y="1953369"/>
                  </a:lnTo>
                  <a:lnTo>
                    <a:pt x="1290906" y="1932683"/>
                  </a:lnTo>
                  <a:lnTo>
                    <a:pt x="1249070" y="1911331"/>
                  </a:lnTo>
                  <a:lnTo>
                    <a:pt x="1207744" y="1889321"/>
                  </a:lnTo>
                  <a:lnTo>
                    <a:pt x="1166938" y="1866662"/>
                  </a:lnTo>
                  <a:lnTo>
                    <a:pt x="1126661" y="1843361"/>
                  </a:lnTo>
                  <a:lnTo>
                    <a:pt x="1086924" y="1819428"/>
                  </a:lnTo>
                  <a:lnTo>
                    <a:pt x="1047735" y="1794870"/>
                  </a:lnTo>
                  <a:lnTo>
                    <a:pt x="1009104" y="1769696"/>
                  </a:lnTo>
                  <a:lnTo>
                    <a:pt x="971040" y="1743915"/>
                  </a:lnTo>
                  <a:lnTo>
                    <a:pt x="933555" y="1717533"/>
                  </a:lnTo>
                  <a:lnTo>
                    <a:pt x="896656" y="1690561"/>
                  </a:lnTo>
                  <a:lnTo>
                    <a:pt x="860354" y="1663006"/>
                  </a:lnTo>
                  <a:lnTo>
                    <a:pt x="824659" y="1634876"/>
                  </a:lnTo>
                  <a:lnTo>
                    <a:pt x="789579" y="1606180"/>
                  </a:lnTo>
                  <a:lnTo>
                    <a:pt x="755126" y="1576927"/>
                  </a:lnTo>
                  <a:lnTo>
                    <a:pt x="721307" y="1547124"/>
                  </a:lnTo>
                  <a:lnTo>
                    <a:pt x="688133" y="1516779"/>
                  </a:lnTo>
                  <a:lnTo>
                    <a:pt x="655614" y="1485902"/>
                  </a:lnTo>
                  <a:lnTo>
                    <a:pt x="623759" y="1454500"/>
                  </a:lnTo>
                  <a:lnTo>
                    <a:pt x="592578" y="1422582"/>
                  </a:lnTo>
                  <a:lnTo>
                    <a:pt x="562080" y="1390156"/>
                  </a:lnTo>
                  <a:lnTo>
                    <a:pt x="532275" y="1357231"/>
                  </a:lnTo>
                  <a:lnTo>
                    <a:pt x="503172" y="1323814"/>
                  </a:lnTo>
                  <a:lnTo>
                    <a:pt x="474782" y="1289915"/>
                  </a:lnTo>
                  <a:lnTo>
                    <a:pt x="447114" y="1255541"/>
                  </a:lnTo>
                  <a:lnTo>
                    <a:pt x="420178" y="1220700"/>
                  </a:lnTo>
                  <a:lnTo>
                    <a:pt x="393982" y="1185402"/>
                  </a:lnTo>
                  <a:lnTo>
                    <a:pt x="368538" y="1149654"/>
                  </a:lnTo>
                  <a:lnTo>
                    <a:pt x="343853" y="1113465"/>
                  </a:lnTo>
                  <a:lnTo>
                    <a:pt x="319939" y="1076843"/>
                  </a:lnTo>
                  <a:lnTo>
                    <a:pt x="296805" y="1039797"/>
                  </a:lnTo>
                  <a:lnTo>
                    <a:pt x="274460" y="1002334"/>
                  </a:lnTo>
                  <a:lnTo>
                    <a:pt x="252913" y="964463"/>
                  </a:lnTo>
                  <a:lnTo>
                    <a:pt x="232176" y="926193"/>
                  </a:lnTo>
                  <a:lnTo>
                    <a:pt x="212256" y="887531"/>
                  </a:lnTo>
                  <a:lnTo>
                    <a:pt x="193164" y="848487"/>
                  </a:lnTo>
                  <a:lnTo>
                    <a:pt x="174910" y="809068"/>
                  </a:lnTo>
                  <a:lnTo>
                    <a:pt x="157503" y="769282"/>
                  </a:lnTo>
                  <a:lnTo>
                    <a:pt x="140952" y="729139"/>
                  </a:lnTo>
                  <a:lnTo>
                    <a:pt x="125268" y="688645"/>
                  </a:lnTo>
                  <a:lnTo>
                    <a:pt x="110460" y="647811"/>
                  </a:lnTo>
                  <a:lnTo>
                    <a:pt x="96537" y="606643"/>
                  </a:lnTo>
                  <a:lnTo>
                    <a:pt x="83510" y="565151"/>
                  </a:lnTo>
                  <a:lnTo>
                    <a:pt x="71388" y="523343"/>
                  </a:lnTo>
                  <a:lnTo>
                    <a:pt x="60179" y="481227"/>
                  </a:lnTo>
                  <a:lnTo>
                    <a:pt x="49895" y="438810"/>
                  </a:lnTo>
                  <a:lnTo>
                    <a:pt x="40545" y="396103"/>
                  </a:lnTo>
                  <a:lnTo>
                    <a:pt x="32138" y="353113"/>
                  </a:lnTo>
                  <a:lnTo>
                    <a:pt x="24684" y="309847"/>
                  </a:lnTo>
                  <a:lnTo>
                    <a:pt x="18193" y="266316"/>
                  </a:lnTo>
                  <a:lnTo>
                    <a:pt x="12674" y="222526"/>
                  </a:lnTo>
                  <a:lnTo>
                    <a:pt x="8137" y="178487"/>
                  </a:lnTo>
                  <a:lnTo>
                    <a:pt x="4591" y="134206"/>
                  </a:lnTo>
                  <a:lnTo>
                    <a:pt x="2047" y="89693"/>
                  </a:lnTo>
                  <a:lnTo>
                    <a:pt x="513" y="44954"/>
                  </a:lnTo>
                  <a:lnTo>
                    <a:pt x="0" y="0"/>
                  </a:lnTo>
                  <a:lnTo>
                    <a:pt x="2578099" y="0"/>
                  </a:lnTo>
                  <a:lnTo>
                    <a:pt x="2578099" y="223011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62000" y="1295400"/>
            <a:ext cx="3124199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latin typeface="Microsoft Sans Serif"/>
                <a:cs typeface="Microsoft Sans Serif"/>
              </a:rPr>
              <a:t>В</a:t>
            </a:r>
            <a:r>
              <a:rPr sz="1800" spc="-10" dirty="0" err="1" smtClean="0">
                <a:latin typeface="Microsoft Sans Serif"/>
                <a:cs typeface="Microsoft Sans Serif"/>
              </a:rPr>
              <a:t>заимодействие</a:t>
            </a:r>
            <a:r>
              <a:rPr lang="ru-RU" sz="1800" spc="-10" dirty="0" smtClean="0">
                <a:latin typeface="Microsoft Sans Serif"/>
                <a:cs typeface="Microsoft Sans Serif"/>
              </a:rPr>
              <a:t> всех участников образовательных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spc="-10" dirty="0" smtClean="0">
                <a:latin typeface="Microsoft Sans Serif"/>
                <a:cs typeface="Microsoft Sans Serif"/>
              </a:rPr>
              <a:t>отношений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2955" y="4983860"/>
            <a:ext cx="2922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0765">
              <a:lnSpc>
                <a:spcPct val="100000"/>
              </a:lnSpc>
              <a:spcBef>
                <a:spcPts val="100"/>
              </a:spcBef>
            </a:pPr>
            <a:r>
              <a:rPr sz="1800" spc="-10" dirty="0" err="1" smtClean="0">
                <a:latin typeface="Microsoft Sans Serif"/>
                <a:cs typeface="Microsoft Sans Serif"/>
              </a:rPr>
              <a:t>Реализаци</a:t>
            </a:r>
            <a:r>
              <a:rPr lang="ru-RU" sz="1800" spc="-10" dirty="0" smtClean="0">
                <a:latin typeface="Microsoft Sans Serif"/>
                <a:cs typeface="Microsoft Sans Serif"/>
              </a:rPr>
              <a:t>я</a:t>
            </a:r>
            <a:r>
              <a:rPr sz="1800" spc="-10" dirty="0" smtClean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индивидуальных </a:t>
            </a:r>
            <a:r>
              <a:rPr sz="1800" spc="-25" dirty="0">
                <a:latin typeface="Microsoft Sans Serif"/>
                <a:cs typeface="Microsoft Sans Serif"/>
              </a:rPr>
              <a:t>образовательных</a:t>
            </a:r>
            <a:endParaRPr sz="18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Microsoft Sans Serif"/>
                <a:cs typeface="Microsoft Sans Serif"/>
              </a:rPr>
              <a:t>траекторий</a:t>
            </a:r>
            <a:r>
              <a:rPr sz="1800" spc="-70" dirty="0">
                <a:latin typeface="Microsoft Sans Serif"/>
                <a:cs typeface="Microsoft Sans Serif"/>
              </a:rPr>
              <a:t> </a:t>
            </a:r>
            <a:r>
              <a:rPr sz="1800" spc="-10" dirty="0">
                <a:latin typeface="Microsoft Sans Serif"/>
                <a:cs typeface="Microsoft Sans Serif"/>
              </a:rPr>
              <a:t>развития</a:t>
            </a:r>
            <a:r>
              <a:rPr sz="1800" spc="-85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детей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01000" y="4724400"/>
            <a:ext cx="3581400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spc="-20" dirty="0" smtClean="0">
                <a:latin typeface="Microsoft Sans Serif"/>
                <a:cs typeface="Microsoft Sans Serif"/>
              </a:rPr>
              <a:t>Расширение образовательного пространства за счет внедрения и систематизации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ru-RU" sz="1800" spc="-20" dirty="0" smtClean="0">
                <a:latin typeface="Microsoft Sans Serif"/>
                <a:cs typeface="Microsoft Sans Serif"/>
              </a:rPr>
              <a:t>современных цифровых технологий для организации деятельности воспитанников</a:t>
            </a: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07739" y="1861820"/>
            <a:ext cx="1500505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endParaRPr lang="ru-RU" sz="1600" b="1" spc="-20" dirty="0" smtClean="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spcBef>
                <a:spcPts val="100"/>
              </a:spcBef>
            </a:pPr>
            <a:endParaRPr lang="ru-RU" sz="1600" b="1" spc="-20" dirty="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spcBef>
                <a:spcPts val="100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63034" y="4528248"/>
            <a:ext cx="134874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sz="1600" b="1" spc="-10" dirty="0" smtClean="0">
                <a:latin typeface="Arial"/>
                <a:cs typeface="Arial"/>
              </a:rPr>
              <a:t> </a:t>
            </a:r>
            <a:endParaRPr sz="1600" dirty="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343400" y="2286000"/>
            <a:ext cx="2819400" cy="2743200"/>
            <a:chOff x="4178198" y="1988947"/>
            <a:chExt cx="3223996" cy="3220935"/>
          </a:xfrm>
        </p:grpSpPr>
        <p:sp>
          <p:nvSpPr>
            <p:cNvPr id="25" name="object 25"/>
            <p:cNvSpPr/>
            <p:nvPr/>
          </p:nvSpPr>
          <p:spPr>
            <a:xfrm>
              <a:off x="4964430" y="2871469"/>
              <a:ext cx="1475740" cy="1417320"/>
            </a:xfrm>
            <a:custGeom>
              <a:avLst/>
              <a:gdLst/>
              <a:ahLst/>
              <a:cxnLst/>
              <a:rect l="l" t="t" r="r" b="b"/>
              <a:pathLst>
                <a:path w="1475739" h="1417320">
                  <a:moveTo>
                    <a:pt x="1475739" y="0"/>
                  </a:moveTo>
                  <a:lnTo>
                    <a:pt x="0" y="0"/>
                  </a:lnTo>
                  <a:lnTo>
                    <a:pt x="0" y="1417319"/>
                  </a:lnTo>
                  <a:lnTo>
                    <a:pt x="1475739" y="1417319"/>
                  </a:lnTo>
                  <a:lnTo>
                    <a:pt x="1475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64430" y="2871469"/>
              <a:ext cx="1475740" cy="1417320"/>
            </a:xfrm>
            <a:custGeom>
              <a:avLst/>
              <a:gdLst/>
              <a:ahLst/>
              <a:cxnLst/>
              <a:rect l="l" t="t" r="r" b="b"/>
              <a:pathLst>
                <a:path w="1475739" h="1417320">
                  <a:moveTo>
                    <a:pt x="0" y="1417319"/>
                  </a:moveTo>
                  <a:lnTo>
                    <a:pt x="1475739" y="1417319"/>
                  </a:lnTo>
                  <a:lnTo>
                    <a:pt x="1475739" y="0"/>
                  </a:lnTo>
                  <a:lnTo>
                    <a:pt x="0" y="0"/>
                  </a:lnTo>
                  <a:lnTo>
                    <a:pt x="0" y="141731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8198" y="1988947"/>
              <a:ext cx="3223996" cy="322093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0" y="2928619"/>
              <a:ext cx="1358900" cy="135889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5105399" y="3285490"/>
              <a:ext cx="1425443" cy="584200"/>
            </a:xfrm>
            <a:custGeom>
              <a:avLst/>
              <a:gdLst/>
              <a:ahLst/>
              <a:cxnLst/>
              <a:rect l="l" t="t" r="r" b="b"/>
              <a:pathLst>
                <a:path w="604520" h="584200">
                  <a:moveTo>
                    <a:pt x="302260" y="0"/>
                  </a:moveTo>
                  <a:lnTo>
                    <a:pt x="253245" y="3823"/>
                  </a:lnTo>
                  <a:lnTo>
                    <a:pt x="206743" y="14894"/>
                  </a:lnTo>
                  <a:lnTo>
                    <a:pt x="163378" y="32609"/>
                  </a:lnTo>
                  <a:lnTo>
                    <a:pt x="123773" y="56367"/>
                  </a:lnTo>
                  <a:lnTo>
                    <a:pt x="88550" y="85566"/>
                  </a:lnTo>
                  <a:lnTo>
                    <a:pt x="58334" y="119603"/>
                  </a:lnTo>
                  <a:lnTo>
                    <a:pt x="33748" y="157877"/>
                  </a:lnTo>
                  <a:lnTo>
                    <a:pt x="15414" y="199786"/>
                  </a:lnTo>
                  <a:lnTo>
                    <a:pt x="3957" y="244727"/>
                  </a:lnTo>
                  <a:lnTo>
                    <a:pt x="0" y="292100"/>
                  </a:lnTo>
                  <a:lnTo>
                    <a:pt x="3957" y="339472"/>
                  </a:lnTo>
                  <a:lnTo>
                    <a:pt x="15414" y="384413"/>
                  </a:lnTo>
                  <a:lnTo>
                    <a:pt x="33748" y="426322"/>
                  </a:lnTo>
                  <a:lnTo>
                    <a:pt x="58334" y="464596"/>
                  </a:lnTo>
                  <a:lnTo>
                    <a:pt x="88550" y="498633"/>
                  </a:lnTo>
                  <a:lnTo>
                    <a:pt x="123773" y="527832"/>
                  </a:lnTo>
                  <a:lnTo>
                    <a:pt x="163378" y="551590"/>
                  </a:lnTo>
                  <a:lnTo>
                    <a:pt x="206743" y="569305"/>
                  </a:lnTo>
                  <a:lnTo>
                    <a:pt x="253245" y="580376"/>
                  </a:lnTo>
                  <a:lnTo>
                    <a:pt x="302260" y="584200"/>
                  </a:lnTo>
                  <a:lnTo>
                    <a:pt x="351274" y="580376"/>
                  </a:lnTo>
                  <a:lnTo>
                    <a:pt x="397776" y="569305"/>
                  </a:lnTo>
                  <a:lnTo>
                    <a:pt x="441141" y="551590"/>
                  </a:lnTo>
                  <a:lnTo>
                    <a:pt x="480746" y="527832"/>
                  </a:lnTo>
                  <a:lnTo>
                    <a:pt x="515969" y="498633"/>
                  </a:lnTo>
                  <a:lnTo>
                    <a:pt x="546185" y="464596"/>
                  </a:lnTo>
                  <a:lnTo>
                    <a:pt x="570771" y="426322"/>
                  </a:lnTo>
                  <a:lnTo>
                    <a:pt x="589105" y="384413"/>
                  </a:lnTo>
                  <a:lnTo>
                    <a:pt x="600562" y="339472"/>
                  </a:lnTo>
                  <a:lnTo>
                    <a:pt x="604519" y="292100"/>
                  </a:lnTo>
                  <a:lnTo>
                    <a:pt x="600562" y="244727"/>
                  </a:lnTo>
                  <a:lnTo>
                    <a:pt x="589105" y="199786"/>
                  </a:lnTo>
                  <a:lnTo>
                    <a:pt x="570771" y="157877"/>
                  </a:lnTo>
                  <a:lnTo>
                    <a:pt x="546185" y="119603"/>
                  </a:lnTo>
                  <a:lnTo>
                    <a:pt x="515969" y="85566"/>
                  </a:lnTo>
                  <a:lnTo>
                    <a:pt x="480746" y="56367"/>
                  </a:lnTo>
                  <a:lnTo>
                    <a:pt x="441141" y="32609"/>
                  </a:lnTo>
                  <a:lnTo>
                    <a:pt x="397776" y="14894"/>
                  </a:lnTo>
                  <a:lnTo>
                    <a:pt x="351274" y="3823"/>
                  </a:lnTo>
                  <a:lnTo>
                    <a:pt x="3022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Цифровая среда</a:t>
              </a:r>
              <a:endParaRPr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5477510" y="3285489"/>
              <a:ext cx="604520" cy="584200"/>
            </a:xfrm>
            <a:custGeom>
              <a:avLst/>
              <a:gdLst/>
              <a:ahLst/>
              <a:cxnLst/>
              <a:rect l="l" t="t" r="r" b="b"/>
              <a:pathLst>
                <a:path w="604520" h="584200">
                  <a:moveTo>
                    <a:pt x="0" y="292100"/>
                  </a:moveTo>
                  <a:lnTo>
                    <a:pt x="3957" y="244727"/>
                  </a:lnTo>
                  <a:lnTo>
                    <a:pt x="15414" y="199786"/>
                  </a:lnTo>
                  <a:lnTo>
                    <a:pt x="33748" y="157877"/>
                  </a:lnTo>
                  <a:lnTo>
                    <a:pt x="58334" y="119603"/>
                  </a:lnTo>
                  <a:lnTo>
                    <a:pt x="88550" y="85566"/>
                  </a:lnTo>
                  <a:lnTo>
                    <a:pt x="123773" y="56367"/>
                  </a:lnTo>
                  <a:lnTo>
                    <a:pt x="163378" y="32609"/>
                  </a:lnTo>
                  <a:lnTo>
                    <a:pt x="206743" y="14894"/>
                  </a:lnTo>
                  <a:lnTo>
                    <a:pt x="253245" y="3823"/>
                  </a:lnTo>
                  <a:lnTo>
                    <a:pt x="302260" y="0"/>
                  </a:lnTo>
                  <a:lnTo>
                    <a:pt x="351274" y="3823"/>
                  </a:lnTo>
                  <a:lnTo>
                    <a:pt x="397776" y="14894"/>
                  </a:lnTo>
                  <a:lnTo>
                    <a:pt x="441141" y="32609"/>
                  </a:lnTo>
                  <a:lnTo>
                    <a:pt x="480746" y="56367"/>
                  </a:lnTo>
                  <a:lnTo>
                    <a:pt x="515969" y="85566"/>
                  </a:lnTo>
                  <a:lnTo>
                    <a:pt x="546185" y="119603"/>
                  </a:lnTo>
                  <a:lnTo>
                    <a:pt x="570771" y="157877"/>
                  </a:lnTo>
                  <a:lnTo>
                    <a:pt x="589105" y="199786"/>
                  </a:lnTo>
                  <a:lnTo>
                    <a:pt x="600562" y="244727"/>
                  </a:lnTo>
                  <a:lnTo>
                    <a:pt x="604519" y="292100"/>
                  </a:lnTo>
                  <a:lnTo>
                    <a:pt x="600562" y="339472"/>
                  </a:lnTo>
                  <a:lnTo>
                    <a:pt x="589105" y="384413"/>
                  </a:lnTo>
                  <a:lnTo>
                    <a:pt x="570771" y="426322"/>
                  </a:lnTo>
                  <a:lnTo>
                    <a:pt x="546185" y="464596"/>
                  </a:lnTo>
                  <a:lnTo>
                    <a:pt x="515969" y="498633"/>
                  </a:lnTo>
                  <a:lnTo>
                    <a:pt x="480746" y="527832"/>
                  </a:lnTo>
                  <a:lnTo>
                    <a:pt x="441141" y="551590"/>
                  </a:lnTo>
                  <a:lnTo>
                    <a:pt x="397776" y="569305"/>
                  </a:lnTo>
                  <a:lnTo>
                    <a:pt x="351274" y="580376"/>
                  </a:lnTo>
                  <a:lnTo>
                    <a:pt x="302260" y="584200"/>
                  </a:lnTo>
                  <a:lnTo>
                    <a:pt x="253245" y="580376"/>
                  </a:lnTo>
                  <a:lnTo>
                    <a:pt x="206743" y="569305"/>
                  </a:lnTo>
                  <a:lnTo>
                    <a:pt x="163378" y="551590"/>
                  </a:lnTo>
                  <a:lnTo>
                    <a:pt x="123773" y="527832"/>
                  </a:lnTo>
                  <a:lnTo>
                    <a:pt x="88550" y="498633"/>
                  </a:lnTo>
                  <a:lnTo>
                    <a:pt x="58334" y="464596"/>
                  </a:lnTo>
                  <a:lnTo>
                    <a:pt x="33748" y="426322"/>
                  </a:lnTo>
                  <a:lnTo>
                    <a:pt x="15414" y="384413"/>
                  </a:lnTo>
                  <a:lnTo>
                    <a:pt x="3957" y="339472"/>
                  </a:lnTo>
                  <a:lnTo>
                    <a:pt x="0" y="29210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105400" y="3124200"/>
            <a:ext cx="1295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endParaRPr lang="ru-RU" sz="1200" b="1" dirty="0"/>
          </a:p>
        </p:txBody>
      </p:sp>
      <p:sp>
        <p:nvSpPr>
          <p:cNvPr id="32" name="Прямоугольник 31"/>
          <p:cNvSpPr/>
          <p:nvPr/>
        </p:nvSpPr>
        <p:spPr>
          <a:xfrm rot="10800000" flipV="1">
            <a:off x="5943600" y="4371860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Техническое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оснащение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57600" y="4419600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нформационные образовательные ресурсы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048001" y="24384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Коммуникационные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каналы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943600" y="2209800"/>
            <a:ext cx="198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омпетенции педагога в работе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001000" y="1295400"/>
            <a:ext cx="350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Разнообразие видов</a:t>
            </a:r>
          </a:p>
          <a:p>
            <a:r>
              <a:rPr lang="ru-RU" dirty="0" smtClean="0"/>
              <a:t>деятельности с использование цифровых образовательных</a:t>
            </a:r>
          </a:p>
          <a:p>
            <a:r>
              <a:rPr lang="ru-RU" dirty="0" smtClean="0"/>
              <a:t>    инструментов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9" y="632459"/>
            <a:ext cx="11983720" cy="58419"/>
            <a:chOff x="91439" y="632459"/>
            <a:chExt cx="11983720" cy="58419"/>
          </a:xfrm>
        </p:grpSpPr>
        <p:sp>
          <p:nvSpPr>
            <p:cNvPr id="3" name="object 3"/>
            <p:cNvSpPr/>
            <p:nvPr/>
          </p:nvSpPr>
          <p:spPr>
            <a:xfrm>
              <a:off x="97789" y="638809"/>
              <a:ext cx="11971020" cy="45720"/>
            </a:xfrm>
            <a:custGeom>
              <a:avLst/>
              <a:gdLst/>
              <a:ahLst/>
              <a:cxnLst/>
              <a:rect l="l" t="t" r="r" b="b"/>
              <a:pathLst>
                <a:path w="11971020" h="45720">
                  <a:moveTo>
                    <a:pt x="1197102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1971020" y="45720"/>
                  </a:lnTo>
                  <a:lnTo>
                    <a:pt x="11971020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789" y="638809"/>
              <a:ext cx="11971020" cy="45720"/>
            </a:xfrm>
            <a:custGeom>
              <a:avLst/>
              <a:gdLst/>
              <a:ahLst/>
              <a:cxnLst/>
              <a:rect l="l" t="t" r="r" b="b"/>
              <a:pathLst>
                <a:path w="11971020" h="45720">
                  <a:moveTo>
                    <a:pt x="0" y="45720"/>
                  </a:moveTo>
                  <a:lnTo>
                    <a:pt x="11971020" y="45720"/>
                  </a:lnTo>
                  <a:lnTo>
                    <a:pt x="1197102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1439" y="774700"/>
            <a:ext cx="4498340" cy="58419"/>
            <a:chOff x="91439" y="774700"/>
            <a:chExt cx="4498340" cy="58419"/>
          </a:xfrm>
        </p:grpSpPr>
        <p:sp>
          <p:nvSpPr>
            <p:cNvPr id="6" name="object 6"/>
            <p:cNvSpPr/>
            <p:nvPr/>
          </p:nvSpPr>
          <p:spPr>
            <a:xfrm>
              <a:off x="97789" y="781050"/>
              <a:ext cx="4485640" cy="45720"/>
            </a:xfrm>
            <a:custGeom>
              <a:avLst/>
              <a:gdLst/>
              <a:ahLst/>
              <a:cxnLst/>
              <a:rect l="l" t="t" r="r" b="b"/>
              <a:pathLst>
                <a:path w="4485640" h="45719">
                  <a:moveTo>
                    <a:pt x="44856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485640" y="45720"/>
                  </a:lnTo>
                  <a:lnTo>
                    <a:pt x="4485640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789" y="781050"/>
              <a:ext cx="4485640" cy="45720"/>
            </a:xfrm>
            <a:custGeom>
              <a:avLst/>
              <a:gdLst/>
              <a:ahLst/>
              <a:cxnLst/>
              <a:rect l="l" t="t" r="r" b="b"/>
              <a:pathLst>
                <a:path w="4485640" h="45719">
                  <a:moveTo>
                    <a:pt x="0" y="45720"/>
                  </a:moveTo>
                  <a:lnTo>
                    <a:pt x="4485640" y="45720"/>
                  </a:lnTo>
                  <a:lnTo>
                    <a:pt x="448564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МИССИЯ</a:t>
            </a:r>
            <a:r>
              <a:rPr spc="-65" dirty="0"/>
              <a:t> </a:t>
            </a:r>
            <a:r>
              <a:rPr spc="-10" dirty="0"/>
              <a:t>ИННОВАЦИОННОГО</a:t>
            </a:r>
            <a:r>
              <a:rPr spc="-110" dirty="0"/>
              <a:t> </a:t>
            </a:r>
            <a:r>
              <a:rPr spc="-10" dirty="0"/>
              <a:t>ПРОЕКТА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48017" y="990600"/>
            <a:ext cx="10871835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080" algn="ctr">
              <a:lnSpc>
                <a:spcPct val="100000"/>
              </a:lnSpc>
              <a:spcBef>
                <a:spcPts val="100"/>
              </a:spcBef>
            </a:pPr>
            <a:r>
              <a:rPr sz="2400" spc="-3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Показать,</a:t>
            </a:r>
            <a:r>
              <a:rPr sz="2400" spc="-4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что</a:t>
            </a:r>
            <a:r>
              <a:rPr sz="2400" spc="-4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в</a:t>
            </a:r>
            <a:r>
              <a:rPr sz="2400" spc="-6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условиях</a:t>
            </a:r>
            <a:r>
              <a:rPr sz="2400" spc="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2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дошкольного</a:t>
            </a:r>
            <a:r>
              <a:rPr sz="2400" spc="-4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1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образовательного учреждения</a:t>
            </a:r>
            <a:r>
              <a:rPr sz="2400" spc="-5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4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возможно,</a:t>
            </a:r>
            <a:r>
              <a:rPr sz="2400" spc="-8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2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необходимо</a:t>
            </a:r>
            <a:r>
              <a:rPr sz="2400" spc="-8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и</a:t>
            </a:r>
            <a:r>
              <a:rPr sz="2400" spc="-11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25" dirty="0" err="1">
                <a:latin typeface="Microsoft JhengHei" pitchFamily="34" charset="-120"/>
                <a:ea typeface="Microsoft JhengHei" pitchFamily="34" charset="-120"/>
                <a:cs typeface="Microsoft Sans Serif"/>
              </a:rPr>
              <a:t>целесообразно</a:t>
            </a:r>
            <a:r>
              <a:rPr sz="2400" spc="-9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10" dirty="0" err="1" smtClean="0">
                <a:latin typeface="Microsoft JhengHei" pitchFamily="34" charset="-120"/>
                <a:ea typeface="Microsoft JhengHei" pitchFamily="34" charset="-120"/>
                <a:cs typeface="Microsoft Sans Serif"/>
              </a:rPr>
              <a:t>создание</a:t>
            </a:r>
            <a:r>
              <a:rPr sz="2400" spc="-10" dirty="0" smtClean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lang="ru-RU" sz="2400" spc="-10" dirty="0" smtClean="0">
                <a:latin typeface="Microsoft Sans Serif"/>
                <a:ea typeface="Microsoft JhengHei" pitchFamily="34" charset="-120"/>
                <a:cs typeface="Microsoft Sans Serif"/>
              </a:rPr>
              <a:t>цифровой </a:t>
            </a:r>
            <a:r>
              <a:rPr sz="2400" spc="-30" dirty="0" err="1" smtClean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образовательной</a:t>
            </a:r>
            <a:r>
              <a:rPr sz="2400" spc="-65" dirty="0" smtClean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среды,</a:t>
            </a:r>
            <a:r>
              <a:rPr sz="2400" spc="-14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направленной</a:t>
            </a:r>
            <a:r>
              <a:rPr sz="2400" spc="-10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25" dirty="0" err="1">
                <a:latin typeface="Microsoft JhengHei" pitchFamily="34" charset="-120"/>
                <a:ea typeface="Microsoft JhengHei" pitchFamily="34" charset="-120"/>
                <a:cs typeface="Microsoft Sans Serif"/>
              </a:rPr>
              <a:t>на</a:t>
            </a:r>
            <a:r>
              <a:rPr sz="2400" spc="-25" dirty="0">
                <a:latin typeface="Microsoft JhengHei" pitchFamily="34" charset="-120"/>
                <a:ea typeface="Microsoft JhengHei" pitchFamily="34" charset="-120"/>
                <a:cs typeface="Microsoft Sans Serif"/>
              </a:rPr>
              <a:t> </a:t>
            </a:r>
            <a:r>
              <a:rPr sz="2400" spc="-20" dirty="0" err="1" smtClean="0">
                <a:latin typeface="Microsoft JhengHei" pitchFamily="34" charset="-120"/>
                <a:ea typeface="Microsoft JhengHei" pitchFamily="34" charset="-120"/>
                <a:cs typeface="Microsoft Sans Serif"/>
              </a:rPr>
              <a:t>формирование</a:t>
            </a:r>
            <a:r>
              <a:rPr lang="ru-RU" sz="2400" dirty="0">
                <a:ea typeface="Microsoft JhengHei" pitchFamily="34" charset="-120"/>
              </a:rPr>
              <a:t>, </a:t>
            </a:r>
            <a:r>
              <a:rPr lang="ru-RU" sz="2400" dirty="0" smtClean="0">
                <a:ea typeface="Microsoft JhengHei" pitchFamily="34" charset="-120"/>
              </a:rPr>
              <a:t>творческой</a:t>
            </a:r>
            <a:r>
              <a:rPr lang="ru-RU" sz="2400" dirty="0">
                <a:ea typeface="Microsoft JhengHei" pitchFamily="34" charset="-120"/>
              </a:rPr>
              <a:t>, </a:t>
            </a:r>
            <a:r>
              <a:rPr lang="ru-RU" sz="2400" dirty="0" smtClean="0">
                <a:ea typeface="Microsoft JhengHei" pitchFamily="34" charset="-120"/>
              </a:rPr>
              <a:t>социально  </a:t>
            </a:r>
            <a:r>
              <a:rPr lang="ru-RU" sz="2400" dirty="0">
                <a:ea typeface="Microsoft JhengHei" pitchFamily="34" charset="-120"/>
              </a:rPr>
              <a:t>активной личности, а также </a:t>
            </a:r>
            <a:r>
              <a:rPr lang="ru-RU" sz="2400" dirty="0" smtClean="0">
                <a:ea typeface="Microsoft JhengHei" pitchFamily="34" charset="-120"/>
              </a:rPr>
              <a:t>компетентности </a:t>
            </a:r>
            <a:r>
              <a:rPr lang="ru-RU" sz="2400" dirty="0">
                <a:ea typeface="Microsoft JhengHei" pitchFamily="34" charset="-120"/>
              </a:rPr>
              <a:t>участников образовательного процесса в решении учебно-познавательных и профессиональных задач с применением информационно-коммуникационных технологий </a:t>
            </a:r>
            <a:endParaRPr sz="2400" dirty="0">
              <a:latin typeface="Microsoft JhengHei" pitchFamily="34" charset="-120"/>
              <a:ea typeface="Microsoft JhengHei" pitchFamily="34" charset="-120"/>
              <a:cs typeface="Microsoft Sans Serif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3176" y="3962400"/>
            <a:ext cx="5015034" cy="2659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39" y="632459"/>
            <a:ext cx="11983720" cy="58419"/>
            <a:chOff x="91439" y="632459"/>
            <a:chExt cx="11983720" cy="58419"/>
          </a:xfrm>
        </p:grpSpPr>
        <p:sp>
          <p:nvSpPr>
            <p:cNvPr id="3" name="object 3"/>
            <p:cNvSpPr/>
            <p:nvPr/>
          </p:nvSpPr>
          <p:spPr>
            <a:xfrm>
              <a:off x="97789" y="638809"/>
              <a:ext cx="11971020" cy="45720"/>
            </a:xfrm>
            <a:custGeom>
              <a:avLst/>
              <a:gdLst/>
              <a:ahLst/>
              <a:cxnLst/>
              <a:rect l="l" t="t" r="r" b="b"/>
              <a:pathLst>
                <a:path w="11971020" h="45720">
                  <a:moveTo>
                    <a:pt x="1197102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11971020" y="45720"/>
                  </a:lnTo>
                  <a:lnTo>
                    <a:pt x="11971020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7789" y="638809"/>
              <a:ext cx="11971020" cy="45720"/>
            </a:xfrm>
            <a:custGeom>
              <a:avLst/>
              <a:gdLst/>
              <a:ahLst/>
              <a:cxnLst/>
              <a:rect l="l" t="t" r="r" b="b"/>
              <a:pathLst>
                <a:path w="11971020" h="45720">
                  <a:moveTo>
                    <a:pt x="0" y="45720"/>
                  </a:moveTo>
                  <a:lnTo>
                    <a:pt x="11971020" y="45720"/>
                  </a:lnTo>
                  <a:lnTo>
                    <a:pt x="1197102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1439" y="774700"/>
            <a:ext cx="4498340" cy="58419"/>
            <a:chOff x="91439" y="774700"/>
            <a:chExt cx="4498340" cy="58419"/>
          </a:xfrm>
        </p:grpSpPr>
        <p:sp>
          <p:nvSpPr>
            <p:cNvPr id="6" name="object 6"/>
            <p:cNvSpPr/>
            <p:nvPr/>
          </p:nvSpPr>
          <p:spPr>
            <a:xfrm>
              <a:off x="97789" y="781050"/>
              <a:ext cx="4485640" cy="45720"/>
            </a:xfrm>
            <a:custGeom>
              <a:avLst/>
              <a:gdLst/>
              <a:ahLst/>
              <a:cxnLst/>
              <a:rect l="l" t="t" r="r" b="b"/>
              <a:pathLst>
                <a:path w="4485640" h="45719">
                  <a:moveTo>
                    <a:pt x="4485640" y="0"/>
                  </a:moveTo>
                  <a:lnTo>
                    <a:pt x="0" y="0"/>
                  </a:lnTo>
                  <a:lnTo>
                    <a:pt x="0" y="45720"/>
                  </a:lnTo>
                  <a:lnTo>
                    <a:pt x="4485640" y="45720"/>
                  </a:lnTo>
                  <a:lnTo>
                    <a:pt x="4485640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7789" y="781050"/>
              <a:ext cx="4485640" cy="45720"/>
            </a:xfrm>
            <a:custGeom>
              <a:avLst/>
              <a:gdLst/>
              <a:ahLst/>
              <a:cxnLst/>
              <a:rect l="l" t="t" r="r" b="b"/>
              <a:pathLst>
                <a:path w="4485640" h="45719">
                  <a:moveTo>
                    <a:pt x="0" y="45720"/>
                  </a:moveTo>
                  <a:lnTo>
                    <a:pt x="4485640" y="45720"/>
                  </a:lnTo>
                  <a:lnTo>
                    <a:pt x="4485640" y="0"/>
                  </a:lnTo>
                  <a:lnTo>
                    <a:pt x="0" y="0"/>
                  </a:lnTo>
                  <a:lnTo>
                    <a:pt x="0" y="457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ЦЕЛЕВЫЕ</a:t>
            </a:r>
            <a:r>
              <a:rPr spc="-105" dirty="0"/>
              <a:t> </a:t>
            </a:r>
            <a:r>
              <a:rPr dirty="0"/>
              <a:t>ОРИЕНТИРЫ</a:t>
            </a:r>
            <a:r>
              <a:rPr spc="-70" dirty="0"/>
              <a:t> </a:t>
            </a:r>
            <a:r>
              <a:rPr spc="-10" dirty="0"/>
              <a:t>ИННОВАЦИОННОГО</a:t>
            </a:r>
            <a:r>
              <a:rPr spc="-110" dirty="0"/>
              <a:t> </a:t>
            </a:r>
            <a:r>
              <a:rPr spc="-10" dirty="0"/>
              <a:t>ПРОЕКТА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57200" y="990600"/>
            <a:ext cx="11004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0" dirty="0">
                <a:solidFill>
                  <a:srgbClr val="C55A11"/>
                </a:solidFill>
                <a:latin typeface="Arial"/>
                <a:cs typeface="Arial"/>
              </a:rPr>
              <a:t>ЦЕЛЬ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37" y="1600200"/>
            <a:ext cx="160210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30" dirty="0">
                <a:solidFill>
                  <a:srgbClr val="C55A11"/>
                </a:solidFill>
                <a:latin typeface="Arial"/>
                <a:cs typeface="Arial"/>
              </a:rPr>
              <a:t>ЗАДАЧИ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85800" y="2057400"/>
            <a:ext cx="11266169" cy="2590800"/>
          </a:xfrm>
          <a:custGeom>
            <a:avLst/>
            <a:gdLst/>
            <a:ahLst/>
            <a:cxnLst/>
            <a:rect l="l" t="t" r="r" b="b"/>
            <a:pathLst>
              <a:path w="9984740" h="1071879">
                <a:moveTo>
                  <a:pt x="0" y="1071880"/>
                </a:moveTo>
                <a:lnTo>
                  <a:pt x="9984740" y="1071880"/>
                </a:lnTo>
                <a:lnTo>
                  <a:pt x="9984740" y="0"/>
                </a:lnTo>
                <a:lnTo>
                  <a:pt x="0" y="0"/>
                </a:lnTo>
                <a:lnTo>
                  <a:pt x="0" y="1071880"/>
                </a:lnTo>
                <a:close/>
              </a:path>
            </a:pathLst>
          </a:custGeom>
          <a:ln w="127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5800" y="4800600"/>
            <a:ext cx="11277600" cy="1752600"/>
          </a:xfrm>
          <a:custGeom>
            <a:avLst/>
            <a:gdLst/>
            <a:ahLst/>
            <a:cxnLst/>
            <a:rect l="l" t="t" r="r" b="b"/>
            <a:pathLst>
              <a:path w="9984740" h="858520">
                <a:moveTo>
                  <a:pt x="0" y="858519"/>
                </a:moveTo>
                <a:lnTo>
                  <a:pt x="9984740" y="858519"/>
                </a:lnTo>
                <a:lnTo>
                  <a:pt x="9984740" y="0"/>
                </a:lnTo>
                <a:lnTo>
                  <a:pt x="0" y="0"/>
                </a:lnTo>
                <a:lnTo>
                  <a:pt x="0" y="858519"/>
                </a:lnTo>
                <a:close/>
              </a:path>
            </a:pathLst>
          </a:custGeom>
          <a:ln w="127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967229" y="930910"/>
            <a:ext cx="9824720" cy="734175"/>
          </a:xfrm>
          <a:prstGeom prst="rect">
            <a:avLst/>
          </a:prstGeom>
          <a:ln w="12700">
            <a:solidFill>
              <a:srgbClr val="92D050"/>
            </a:solidFill>
          </a:ln>
        </p:spPr>
        <p:txBody>
          <a:bodyPr vert="horz" wrap="square" lIns="0" tIns="117475" rIns="0" bIns="0" rtlCol="0">
            <a:spAutoFit/>
          </a:bodyPr>
          <a:lstStyle/>
          <a:p>
            <a:pPr marL="88900" marR="82550" algn="just">
              <a:lnSpc>
                <a:spcPct val="100000"/>
              </a:lnSpc>
              <a:spcBef>
                <a:spcPts val="925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условий, способствующих развитию информационной культуры воспитанников, педагогов и родителей, повышению качества реализации ФОП ДО. 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8200" y="2057400"/>
            <a:ext cx="11049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Обеспечить информационную и методическую поддержку деятельности педагогических работников, повышение компетентности педагогических кадров в области применения информационных и телекоммуникационных технологий.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Экономить время подготовки к занятиям.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Повысить удобство проведения педагогической диагностики и наблюдения за образовательным процессом.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Обогатить условия образовательного процесса для мотивации и активизации воспитанников.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Оптимизировать время при подготовке и проведения конкурсов, аттестации, других мероприятий.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Самостоятельно планировать траекторию своего профессионального развития.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85800" y="4857526"/>
            <a:ext cx="1219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Расширить образовательные возможности ребенка.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Повысить прозрачность образовательного процесса.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Облегчить коммуникацию со всеми участниками образовательного процесса.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Стать активным участником образовательного процесса.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Получить поддержку, помощь и консультацию специалистов.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dirty="0"/>
              <a:t>ЛЕСТНИЦА</a:t>
            </a:r>
            <a:r>
              <a:rPr spc="-220" dirty="0"/>
              <a:t> </a:t>
            </a:r>
            <a:r>
              <a:rPr spc="-10" dirty="0"/>
              <a:t>УСПЕХА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00" y="1889761"/>
            <a:ext cx="9024620" cy="496823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-761999" y="838200"/>
            <a:ext cx="8915400" cy="22903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51455">
              <a:lnSpc>
                <a:spcPct val="100000"/>
              </a:lnSpc>
              <a:spcBef>
                <a:spcPts val="765"/>
              </a:spcBef>
            </a:pPr>
            <a:endParaRPr lang="ru-RU" dirty="0" smtClean="0"/>
          </a:p>
          <a:p>
            <a:pPr marL="2751455">
              <a:lnSpc>
                <a:spcPct val="100000"/>
              </a:lnSpc>
              <a:spcBef>
                <a:spcPts val="765"/>
              </a:spcBef>
            </a:pPr>
            <a:endParaRPr lang="ru-RU" dirty="0" smtClean="0"/>
          </a:p>
          <a:p>
            <a:pPr marL="2751455">
              <a:lnSpc>
                <a:spcPct val="100000"/>
              </a:lnSpc>
              <a:spcBef>
                <a:spcPts val="765"/>
              </a:spcBef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spc="-50" dirty="0">
              <a:solidFill>
                <a:schemeClr val="accent6">
                  <a:lumMod val="75000"/>
                </a:schemeClr>
              </a:solidFill>
            </a:endParaRPr>
          </a:p>
          <a:p>
            <a:pPr marL="2751455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  <a:endParaRPr lang="ru-RU" spc="-1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751455"/>
            <a:r>
              <a:rPr lang="ru-RU" spc="-10" dirty="0" smtClean="0">
                <a:solidFill>
                  <a:schemeClr val="accent6">
                    <a:lumMod val="75000"/>
                  </a:schemeClr>
                </a:solidFill>
              </a:rPr>
              <a:t>                </a:t>
            </a:r>
          </a:p>
          <a:p>
            <a:pPr marL="2751455"/>
            <a:r>
              <a:rPr lang="ru-RU" spc="-10" dirty="0" smtClean="0">
                <a:solidFill>
                  <a:srgbClr val="002060"/>
                </a:solidFill>
              </a:rPr>
              <a:t>						</a:t>
            </a:r>
            <a:endParaRPr lang="ru-RU" spc="-10" dirty="0" smtClean="0"/>
          </a:p>
          <a:p>
            <a:pPr marL="2751455"/>
            <a:r>
              <a:rPr lang="ru-RU" spc="-10" dirty="0" smtClean="0">
                <a:solidFill>
                  <a:srgbClr val="002060"/>
                </a:solidFill>
              </a:rPr>
              <a:t>	      </a:t>
            </a:r>
          </a:p>
          <a:p>
            <a:pPr marL="925194" marR="2048510">
              <a:lnSpc>
                <a:spcPct val="100000"/>
              </a:lnSpc>
              <a:spcBef>
                <a:spcPts val="815"/>
              </a:spcBef>
            </a:pPr>
            <a:r>
              <a:rPr lang="ru-RU" spc="-10" dirty="0" smtClean="0">
                <a:solidFill>
                  <a:srgbClr val="002060"/>
                </a:solidFill>
              </a:rPr>
              <a:t>                      </a:t>
            </a:r>
            <a:endParaRPr spc="-1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6248400"/>
            <a:ext cx="1007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0" dirty="0" smtClean="0">
                <a:solidFill>
                  <a:schemeClr val="accent6">
                    <a:lumMod val="75000"/>
                  </a:schemeClr>
                </a:solidFill>
              </a:rPr>
              <a:t>Оснащение ДОУ необходимым оборудованием рабочих мест педагогов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5334000"/>
            <a:ext cx="800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0" dirty="0" smtClean="0">
                <a:solidFill>
                  <a:srgbClr val="002060"/>
                </a:solidFill>
              </a:rPr>
              <a:t>     Создание творческой группы, занимающейся  разработкой и        реализацией инновационного проекта; сопровождение официального сайта </a:t>
            </a:r>
            <a:r>
              <a:rPr lang="ru-RU" dirty="0" smtClean="0">
                <a:solidFill>
                  <a:srgbClr val="002060"/>
                </a:solidFill>
              </a:rPr>
              <a:t>,профиля</a:t>
            </a:r>
            <a:r>
              <a:rPr lang="ru-RU" spc="-4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ВK,</a:t>
            </a:r>
            <a:r>
              <a:rPr lang="ru-RU" spc="-70" dirty="0" smtClean="0">
                <a:solidFill>
                  <a:srgbClr val="002060"/>
                </a:solidFill>
              </a:rPr>
              <a:t> </a:t>
            </a:r>
            <a:r>
              <a:rPr lang="ru-RU" spc="-10" dirty="0" err="1" smtClean="0">
                <a:solidFill>
                  <a:srgbClr val="002060"/>
                </a:solidFill>
              </a:rPr>
              <a:t>Telegram</a:t>
            </a:r>
            <a:r>
              <a:rPr lang="ru-RU" spc="-10" dirty="0" smtClean="0">
                <a:solidFill>
                  <a:srgbClr val="002060"/>
                </a:solidFill>
              </a:rPr>
              <a:t>, </a:t>
            </a:r>
            <a:r>
              <a:rPr lang="ru-RU" spc="-10" dirty="0" err="1" smtClean="0">
                <a:solidFill>
                  <a:srgbClr val="002060"/>
                </a:solidFill>
              </a:rPr>
              <a:t>Сферум</a:t>
            </a:r>
            <a:r>
              <a:rPr lang="ru-RU" spc="-10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00600" y="45720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0" dirty="0" smtClean="0">
                <a:solidFill>
                  <a:schemeClr val="accent6">
                    <a:lumMod val="75000"/>
                  </a:schemeClr>
                </a:solidFill>
              </a:rPr>
              <a:t>Повышение квалификации педагогов по использованию ИКТ в образовательном процессе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2600" y="36576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Участие</a:t>
            </a:r>
            <a:r>
              <a:rPr lang="ru-RU" spc="-25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в</a:t>
            </a:r>
            <a:r>
              <a:rPr lang="ru-RU" spc="-75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мероприятиях</a:t>
            </a:r>
            <a:r>
              <a:rPr lang="ru-RU" spc="-55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муниципального </a:t>
            </a:r>
            <a:r>
              <a:rPr lang="ru-RU" spc="-90" dirty="0" smtClean="0">
                <a:solidFill>
                  <a:srgbClr val="002060"/>
                </a:solidFill>
              </a:rPr>
              <a:t> </a:t>
            </a:r>
            <a:r>
              <a:rPr lang="ru-RU" spc="-50" dirty="0" smtClean="0">
                <a:solidFill>
                  <a:srgbClr val="002060"/>
                </a:solidFill>
              </a:rPr>
              <a:t>и </a:t>
            </a:r>
            <a:r>
              <a:rPr lang="ru-RU" dirty="0" smtClean="0">
                <a:solidFill>
                  <a:srgbClr val="002060"/>
                </a:solidFill>
              </a:rPr>
              <a:t>регионального</a:t>
            </a:r>
            <a:r>
              <a:rPr lang="ru-RU" spc="-55" dirty="0" smtClean="0">
                <a:solidFill>
                  <a:srgbClr val="002060"/>
                </a:solidFill>
              </a:rPr>
              <a:t> </a:t>
            </a:r>
            <a:r>
              <a:rPr lang="ru-RU" spc="-10" dirty="0" smtClean="0">
                <a:solidFill>
                  <a:srgbClr val="002060"/>
                </a:solidFill>
              </a:rPr>
              <a:t>уровней, </a:t>
            </a:r>
            <a:r>
              <a:rPr lang="ru-RU" dirty="0" smtClean="0">
                <a:solidFill>
                  <a:srgbClr val="002060"/>
                </a:solidFill>
              </a:rPr>
              <a:t>конкурсы,</a:t>
            </a:r>
            <a:r>
              <a:rPr lang="ru-RU" spc="-9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марафоны,</a:t>
            </a:r>
            <a:r>
              <a:rPr lang="ru-RU" spc="-6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фестивали</a:t>
            </a:r>
            <a:r>
              <a:rPr lang="ru-RU" spc="-55" dirty="0" smtClean="0">
                <a:solidFill>
                  <a:srgbClr val="002060"/>
                </a:solidFill>
              </a:rPr>
              <a:t> </a:t>
            </a:r>
            <a:r>
              <a:rPr lang="ru-RU" spc="-10" dirty="0" err="1" smtClean="0">
                <a:solidFill>
                  <a:srgbClr val="002060"/>
                </a:solidFill>
              </a:rPr>
              <a:t>итд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19" name="object 7"/>
          <p:cNvGrpSpPr/>
          <p:nvPr/>
        </p:nvGrpSpPr>
        <p:grpSpPr>
          <a:xfrm>
            <a:off x="304800" y="685800"/>
            <a:ext cx="8252459" cy="5323840"/>
            <a:chOff x="657860" y="607060"/>
            <a:chExt cx="8252459" cy="5323840"/>
          </a:xfrm>
        </p:grpSpPr>
        <p:pic>
          <p:nvPicPr>
            <p:cNvPr id="20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860" y="4950460"/>
              <a:ext cx="988060" cy="980440"/>
            </a:xfrm>
            <a:prstGeom prst="rect">
              <a:avLst/>
            </a:prstGeom>
          </p:spPr>
        </p:pic>
        <p:pic>
          <p:nvPicPr>
            <p:cNvPr id="21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2260" y="3959860"/>
              <a:ext cx="988059" cy="980440"/>
            </a:xfrm>
            <a:prstGeom prst="rect">
              <a:avLst/>
            </a:prstGeom>
          </p:spPr>
        </p:pic>
        <p:pic>
          <p:nvPicPr>
            <p:cNvPr id="22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2860" y="3350260"/>
              <a:ext cx="988060" cy="980440"/>
            </a:xfrm>
            <a:prstGeom prst="rect">
              <a:avLst/>
            </a:prstGeom>
          </p:spPr>
        </p:pic>
        <p:pic>
          <p:nvPicPr>
            <p:cNvPr id="23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01060" y="2588260"/>
              <a:ext cx="988060" cy="982980"/>
            </a:xfrm>
            <a:prstGeom prst="rect">
              <a:avLst/>
            </a:prstGeom>
          </p:spPr>
        </p:pic>
        <p:pic>
          <p:nvPicPr>
            <p:cNvPr id="24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1660" y="1750060"/>
              <a:ext cx="988060" cy="982979"/>
            </a:xfrm>
            <a:prstGeom prst="rect">
              <a:avLst/>
            </a:prstGeom>
          </p:spPr>
        </p:pic>
        <p:pic>
          <p:nvPicPr>
            <p:cNvPr id="25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2260" y="1140460"/>
              <a:ext cx="988060" cy="980439"/>
            </a:xfrm>
            <a:prstGeom prst="rect">
              <a:avLst/>
            </a:prstGeom>
          </p:spPr>
        </p:pic>
        <p:pic>
          <p:nvPicPr>
            <p:cNvPr id="26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68260" y="607060"/>
              <a:ext cx="1242059" cy="1242060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6705600" y="21336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pc="-10" dirty="0" smtClean="0">
                <a:solidFill>
                  <a:srgbClr val="002060"/>
                </a:solidFill>
              </a:rPr>
              <a:t>Трансляция</a:t>
            </a:r>
            <a:r>
              <a:rPr lang="ru-RU" spc="-4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опыта</a:t>
            </a:r>
            <a:r>
              <a:rPr lang="ru-RU" spc="-1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работы</a:t>
            </a:r>
            <a:r>
              <a:rPr lang="ru-RU" spc="-1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ДОУ</a:t>
            </a:r>
            <a:r>
              <a:rPr lang="ru-RU" spc="-35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spc="-30" dirty="0" smtClean="0">
                <a:solidFill>
                  <a:srgbClr val="002060"/>
                </a:solidFill>
              </a:rPr>
              <a:t> </a:t>
            </a:r>
            <a:r>
              <a:rPr lang="ru-RU" spc="-20" dirty="0" smtClean="0">
                <a:solidFill>
                  <a:srgbClr val="002060"/>
                </a:solidFill>
              </a:rPr>
              <a:t>мастер-</a:t>
            </a:r>
            <a:r>
              <a:rPr lang="ru-RU" spc="-10" dirty="0" smtClean="0">
                <a:solidFill>
                  <a:srgbClr val="002060"/>
                </a:solidFill>
              </a:rPr>
              <a:t>классы, видеоролики,</a:t>
            </a:r>
            <a:r>
              <a:rPr lang="ru-RU" spc="-40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семинары,</a:t>
            </a:r>
            <a:r>
              <a:rPr lang="ru-RU" spc="-5" dirty="0" smtClean="0">
                <a:solidFill>
                  <a:srgbClr val="002060"/>
                </a:solidFill>
              </a:rPr>
              <a:t> </a:t>
            </a:r>
            <a:r>
              <a:rPr lang="ru-RU" spc="-10" dirty="0" smtClean="0">
                <a:solidFill>
                  <a:srgbClr val="002060"/>
                </a:solidFill>
              </a:rPr>
              <a:t>конференции)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324600" y="2971800"/>
            <a:ext cx="5638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Использование электронных ресурсов для работы с родителями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2730" y="0"/>
            <a:ext cx="11939270" cy="7461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ЭТАПЫ</a:t>
            </a:r>
            <a:r>
              <a:rPr spc="-105" dirty="0"/>
              <a:t> </a:t>
            </a:r>
            <a:r>
              <a:rPr dirty="0"/>
              <a:t>ПРОЕКТА</a:t>
            </a:r>
            <a:r>
              <a:rPr spc="-75" dirty="0"/>
              <a:t> </a:t>
            </a:r>
            <a:r>
              <a:rPr dirty="0"/>
              <a:t>И</a:t>
            </a:r>
            <a:r>
              <a:rPr spc="-90" dirty="0"/>
              <a:t> </a:t>
            </a:r>
            <a:r>
              <a:rPr dirty="0"/>
              <a:t>ЕГО</a:t>
            </a:r>
            <a:r>
              <a:rPr spc="-75" dirty="0"/>
              <a:t> </a:t>
            </a:r>
            <a:r>
              <a:rPr spc="-10" dirty="0"/>
              <a:t>РЕАЛИЗАЦИЯ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2400" y="990600"/>
          <a:ext cx="11952087" cy="5979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40167"/>
                <a:gridCol w="4997339"/>
                <a:gridCol w="2714581"/>
              </a:tblGrid>
              <a:tr h="5217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 err="1" smtClean="0">
                          <a:latin typeface="Arial"/>
                          <a:cs typeface="Arial"/>
                        </a:rPr>
                        <a:t>этап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1036955" marR="1029335" indent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10" dirty="0" err="1" smtClean="0">
                          <a:latin typeface="Arial"/>
                          <a:cs typeface="Arial"/>
                        </a:rPr>
                        <a:t>подготовительный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6D771"/>
                    </a:solidFill>
                  </a:tcPr>
                </a:tc>
                <a:tc>
                  <a:txBody>
                    <a:bodyPr/>
                    <a:lstStyle/>
                    <a:p>
                      <a:pPr marL="1088390" algn="l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          </a:t>
                      </a:r>
                      <a:r>
                        <a:rPr sz="1600" b="1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spc="-5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 err="1" smtClean="0">
                          <a:latin typeface="Arial"/>
                          <a:cs typeface="Arial"/>
                        </a:rPr>
                        <a:t>этап</a:t>
                      </a:r>
                      <a:endParaRPr sz="1600" dirty="0" smtClean="0">
                        <a:latin typeface="Arial"/>
                        <a:cs typeface="Arial"/>
                      </a:endParaRPr>
                    </a:p>
                    <a:p>
                      <a:pPr marL="1207770" marR="1196340" indent="2794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spc="-10" dirty="0" err="1" smtClean="0">
                          <a:latin typeface="Arial"/>
                          <a:cs typeface="Arial"/>
                        </a:rPr>
                        <a:t>основной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8705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6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 err="1" smtClean="0">
                          <a:latin typeface="Arial"/>
                          <a:cs typeface="Arial"/>
                        </a:rPr>
                        <a:t>этап</a:t>
                      </a:r>
                      <a:endParaRPr lang="ru-RU" sz="1600" b="1" dirty="0" smtClean="0">
                        <a:latin typeface="Arial"/>
                        <a:cs typeface="Arial"/>
                      </a:endParaRPr>
                    </a:p>
                    <a:p>
                      <a:pPr marL="8705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ru-RU" sz="1600" b="1" dirty="0" smtClean="0">
                          <a:latin typeface="Arial"/>
                          <a:cs typeface="Arial"/>
                        </a:rPr>
                        <a:t>заключительный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AACC5"/>
                    </a:solidFill>
                  </a:tcPr>
                </a:tc>
              </a:tr>
              <a:tr h="534568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Контроль образовательной деятельности.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Семинар для педагогов ДОУ «Применение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ИКТ-технологий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образовательном процессе».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Определение сущности понятия «ИКТ-компетентность».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диагностического инструментария для выявления уровня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сформированности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предпосылок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ИКТ-компетентности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дошкольников.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Прохождение курсов повышения квалификации в рамках тематики инновационного проекта. </a:t>
                      </a:r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4"/>
                        </a:rPr>
                        <a:t> 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Отбор педагогов ДОУ, обладающих необходимыми компетенциями для реализации инновационного проекта.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содержания проекта «Удивительный мир цифры» для воспитанников ДОУ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первичного мониторинга.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Техническая поддержка инновационного проекта.</a:t>
                      </a:r>
                      <a:endParaRPr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Развлечение «Компьютер – помощник ученых»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Виртуальная экскурсия «На приеме у зубного врача»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Игровое экспериментирование «Игра с музыкальными звуками»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Игра с песком «Наш заповедник»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Семинар для педагогической общественности района «Интерактивные технологии как средство развития продуктивного творческого мышления дошкольников»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Развлечение «Компьютер и наука».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Игровой практикум «Поиграем с компьютером»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в конкурсе профессионального мастерства «Инновации в образовании: от идеи до победы». 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Распространение опыта по созданию педагогами ДОУ ИКТ- продуктов.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промежуточного мониторинга.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обратной связи с родителями по дистанционному обучению.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Художественный практикум «Нарисуй с компьютером»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Конкурс семейных мини-проектов «Компьютер – наше настоящее».Творческий отчет «Я и компьютер».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обратной связи с педагогами ДОУ о совершенствовании цифровой информационно-образовательной среды через создание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ИКТ-продуктов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92075" marR="447675" indent="-3810">
                        <a:lnSpc>
                          <a:spcPct val="100000"/>
                        </a:lnSpc>
                        <a:spcBef>
                          <a:spcPts val="325"/>
                        </a:spcBef>
                        <a:buSzPct val="92857"/>
                        <a:buNone/>
                        <a:tabLst>
                          <a:tab pos="238760" algn="l"/>
                        </a:tabLst>
                      </a:pPr>
                      <a:endParaRPr sz="14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Проведение мониторинга.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Оформление проектной документации.</a:t>
                      </a:r>
                    </a:p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Участие в транслировании опыта проекта в педагогических мероприятиях разного уровня.</a:t>
                      </a:r>
                      <a:endParaRPr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lang="ru-RU" spc="-10" dirty="0" smtClean="0"/>
              <a:t>РЕСУРСНОЕ</a:t>
            </a:r>
            <a:r>
              <a:rPr lang="ru-RU" spc="-110" dirty="0" smtClean="0"/>
              <a:t> </a:t>
            </a:r>
            <a:r>
              <a:rPr lang="ru-RU" dirty="0" smtClean="0"/>
              <a:t>ОБЕСПЕЧЕНИЕ</a:t>
            </a:r>
            <a:r>
              <a:rPr lang="ru-RU" spc="-80" dirty="0" smtClean="0"/>
              <a:t> </a:t>
            </a:r>
            <a:r>
              <a:rPr lang="ru-RU" spc="-10" dirty="0" smtClean="0"/>
              <a:t>ПРОЕКТА</a:t>
            </a: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2050" name="Picture 2" descr="C:\Users\User\Desktop\1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990600"/>
            <a:ext cx="2668438" cy="2209800"/>
          </a:xfrm>
          <a:prstGeom prst="rect">
            <a:avLst/>
          </a:prstGeom>
          <a:noFill/>
        </p:spPr>
      </p:pic>
      <p:pic>
        <p:nvPicPr>
          <p:cNvPr id="2051" name="Picture 3" descr="C:\Users\User\Desktop\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838200"/>
            <a:ext cx="3048000" cy="2055562"/>
          </a:xfrm>
          <a:prstGeom prst="rect">
            <a:avLst/>
          </a:prstGeom>
          <a:noFill/>
        </p:spPr>
      </p:pic>
      <p:pic>
        <p:nvPicPr>
          <p:cNvPr id="2052" name="Picture 4" descr="C:\Users\User\Desktop\1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0" y="914400"/>
            <a:ext cx="3012334" cy="2057400"/>
          </a:xfrm>
          <a:prstGeom prst="rect">
            <a:avLst/>
          </a:prstGeom>
          <a:noFill/>
        </p:spPr>
      </p:pic>
      <p:pic>
        <p:nvPicPr>
          <p:cNvPr id="2053" name="Picture 5" descr="C:\Users\User\Desktop\1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0599" y="3276600"/>
            <a:ext cx="2881797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\Desktop\145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3047999"/>
            <a:ext cx="2743200" cy="367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User\Desktop\12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9229" y="3581400"/>
            <a:ext cx="4005942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364" y="75882"/>
            <a:ext cx="1193927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algn="ctr">
              <a:spcBef>
                <a:spcPts val="10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Обучающие семинары , мастер-классы для педагогов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660" y="741680"/>
            <a:ext cx="11750040" cy="533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60" y="868680"/>
            <a:ext cx="4500880" cy="53339"/>
          </a:xfrm>
          <a:prstGeom prst="rect">
            <a:avLst/>
          </a:prstGeom>
        </p:spPr>
      </p:pic>
      <p:pic>
        <p:nvPicPr>
          <p:cNvPr id="9" name="Рисунок 8" descr="C:\Users\User\Desktop\площадка 2022\основне документ план программа\формы отчета\статья и фото\IMG_20221103_0912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609600"/>
            <a:ext cx="3933825" cy="2936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площадка 2022\основне документ план программа\формы отчета\статья и фото\IMG_20221103_10450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505200"/>
            <a:ext cx="39624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User\Desktop\площадка 2022\основне документ план программа\формы отчета\статья и фото\IMG_20221103_0935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609600"/>
            <a:ext cx="38100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фотоаппарат\фото стелефона ПСВ\IMG_20190314_1359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3581400"/>
            <a:ext cx="37592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фотоаппарат\фото стелефона ПСВ\IMG_20190314_1432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1676400"/>
            <a:ext cx="2971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</TotalTime>
  <Words>842</Words>
  <Application>Microsoft Office PowerPoint</Application>
  <PresentationFormat>Произвольный</PresentationFormat>
  <Paragraphs>141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Слайд 1</vt:lpstr>
      <vt:lpstr>ИНФОРМАЦИОННАЯ СПРАВКА</vt:lpstr>
      <vt:lpstr>Компоненты цифровой среды:</vt:lpstr>
      <vt:lpstr>МИССИЯ ИННОВАЦИОННОГО ПРОЕКТА</vt:lpstr>
      <vt:lpstr>ЦЕЛЕВЫЕ ОРИЕНТИРЫ ИННОВАЦИОННОГО ПРОЕКТА</vt:lpstr>
      <vt:lpstr>ЛЕСТНИЦА УСПЕХА</vt:lpstr>
      <vt:lpstr>ЭТАПЫ ПРОЕКТА И ЕГО РЕАЛИЗАЦИЯ</vt:lpstr>
      <vt:lpstr>РЕСУРСНОЕ ОБЕСПЕЧЕНИЕ ПРОЕКТА</vt:lpstr>
      <vt:lpstr>Обучающие семинары , мастер-классы для педагогов </vt:lpstr>
      <vt:lpstr>Стажерская практика «Цифровая образовательная среда как средство повышения качества и доступности дошкольного образования в ДОУ</vt:lpstr>
      <vt:lpstr>Родительское собрание «Познаем и развиваемся»</vt:lpstr>
      <vt:lpstr>Слайд 12</vt:lpstr>
      <vt:lpstr>Слайд 13</vt:lpstr>
      <vt:lpstr>Слайд 14</vt:lpstr>
      <vt:lpstr>Повышение квалификации педагогов</vt:lpstr>
      <vt:lpstr>Достижения и результаты</vt:lpstr>
      <vt:lpstr>Воспитательно-образовательный процесс</vt:lpstr>
      <vt:lpstr>Взаимодействие с родителями</vt:lpstr>
      <vt:lpstr> </vt:lpstr>
      <vt:lpstr>Мотивация педагогических кадров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bmv</dc:creator>
  <cp:lastModifiedBy>User</cp:lastModifiedBy>
  <cp:revision>8</cp:revision>
  <dcterms:created xsi:type="dcterms:W3CDTF">2024-03-27T08:17:07Z</dcterms:created>
  <dcterms:modified xsi:type="dcterms:W3CDTF">2024-04-02T03:00:21Z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2023-01-16T00:00:00Z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2024-03-27T00:00:00Z</vt:filetime>
  </property>
  <property fmtid="{D5CDD505-2E9C-101B-9397-08002B2CF9AE}" pid="5" name="Producer">
    <vt:lpwstr>Microsoft® PowerPoint® 2013</vt:lpwstr>
  </property>
</Properties>
</file>