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386" r:id="rId2"/>
    <p:sldId id="396" r:id="rId3"/>
    <p:sldId id="394" r:id="rId4"/>
    <p:sldId id="389" r:id="rId5"/>
    <p:sldId id="371" r:id="rId6"/>
    <p:sldId id="365" r:id="rId7"/>
    <p:sldId id="366" r:id="rId8"/>
    <p:sldId id="367" r:id="rId9"/>
    <p:sldId id="391" r:id="rId10"/>
    <p:sldId id="397" r:id="rId11"/>
    <p:sldId id="393" r:id="rId12"/>
    <p:sldId id="383" r:id="rId13"/>
    <p:sldId id="384" r:id="rId14"/>
    <p:sldId id="379" r:id="rId15"/>
    <p:sldId id="395" r:id="rId16"/>
    <p:sldId id="372" r:id="rId17"/>
    <p:sldId id="3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62" d="100"/>
          <a:sy n="62" d="100"/>
        </p:scale>
        <p:origin x="15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8;&#1053;&#1053;&#1054;&#1042;&#1040;&#1062;&#1048;&#1054;&#1053;&#1053;&#1040;&#1071;%20&#1044;&#1045;&#1071;&#1058;&#1045;&#1051;&#1068;&#1053;&#1054;&#1057;&#1058;&#1068;\&#1056;&#1048;&#1055;\2023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1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/>
                      <a:t>13,7%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48-4B46-86CD-880810BFB8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b="1"/>
                      <a:t>13,7%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648-4B46-86CD-880810BFB8B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200" b="1"/>
                      <a:t>20,68%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648-4B46-86CD-880810BFB8BE}"/>
                </c:ext>
              </c:extLst>
            </c:dLbl>
            <c:dLbl>
              <c:idx val="5"/>
              <c:layout>
                <c:manualLayout>
                  <c:x val="3.3388981636060182E-2"/>
                  <c:y val="-2.7160180070443077E-17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648-4B46-86CD-880810BFB8B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200" b="1"/>
                      <a:t>55%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648-4B46-86CD-880810BFB8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Лист1!$B$6:$B$12</c:f>
              <c:strCache>
                <c:ptCount val="7"/>
                <c:pt idx="0">
                  <c:v>Подготовка обучающихся к конференциям и конкурсам различной направленности (заочные мероприятия)</c:v>
                </c:pt>
                <c:pt idx="1">
                  <c:v>Публикации</c:v>
                </c:pt>
                <c:pt idx="2">
                  <c:v>Наставничество</c:v>
                </c:pt>
                <c:pt idx="3">
                  <c:v>Инновационная деятельность</c:v>
                </c:pt>
                <c:pt idx="4">
                  <c:v>Продвижение педагогического сайта, блога, активность в социальных сетях </c:v>
                </c:pt>
                <c:pt idx="5">
                  <c:v>Результативность ГИА</c:v>
                </c:pt>
                <c:pt idx="6">
                  <c:v>Качество (максимальные показатели)</c:v>
                </c:pt>
              </c:strCache>
            </c:strRef>
          </c:cat>
          <c:val>
            <c:numRef>
              <c:f>Лист1!$C$6:$C$12</c:f>
              <c:numCache>
                <c:formatCode>General</c:formatCode>
                <c:ptCount val="7"/>
                <c:pt idx="0">
                  <c:v>13.7</c:v>
                </c:pt>
                <c:pt idx="1">
                  <c:v>0</c:v>
                </c:pt>
                <c:pt idx="2">
                  <c:v>0</c:v>
                </c:pt>
                <c:pt idx="3">
                  <c:v>13.7</c:v>
                </c:pt>
                <c:pt idx="4">
                  <c:v>20.68</c:v>
                </c:pt>
                <c:pt idx="5">
                  <c:v>7</c:v>
                </c:pt>
                <c:pt idx="6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48-4B46-86CD-880810BFB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431744"/>
        <c:axId val="62210048"/>
      </c:barChart>
      <c:catAx>
        <c:axId val="58431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62210048"/>
        <c:crosses val="autoZero"/>
        <c:auto val="1"/>
        <c:lblAlgn val="ctr"/>
        <c:lblOffset val="100"/>
        <c:noMultiLvlLbl val="0"/>
      </c:catAx>
      <c:valAx>
        <c:axId val="62210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8431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49301498603E-2"/>
          <c:y val="2.4590406415025471E-2"/>
          <c:w val="0.92057666581999653"/>
          <c:h val="0.46333138213838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Лист1!$A$2:$A$20</c:f>
              <c:strCache>
                <c:ptCount val="19"/>
                <c:pt idx="0">
                  <c:v>ВсОШ</c:v>
                </c:pt>
                <c:pt idx="1">
                  <c:v>Олимпиады, конференция, очные</c:v>
                </c:pt>
                <c:pt idx="2">
                  <c:v>Олимпиады, конференции, заочные</c:v>
                </c:pt>
                <c:pt idx="3">
                  <c:v>Конкурсы смотры</c:v>
                </c:pt>
                <c:pt idx="4">
                  <c:v>Формирование УУД</c:v>
                </c:pt>
                <c:pt idx="5">
                  <c:v>Внеурочная деятельность</c:v>
                </c:pt>
                <c:pt idx="6">
                  <c:v>Безопасность образовательного процесса</c:v>
                </c:pt>
                <c:pt idx="7">
                  <c:v>Качество инновац и метод деятельности</c:v>
                </c:pt>
                <c:pt idx="8">
                  <c:v>Результативность презентации инновац и научно-практич деятельности</c:v>
                </c:pt>
                <c:pt idx="9">
                  <c:v>Степень вовлеченности в национал систему учительского роста</c:v>
                </c:pt>
                <c:pt idx="10">
                  <c:v>Экспертноаналитическая деятельность</c:v>
                </c:pt>
                <c:pt idx="11">
                  <c:v>Инновационная деятельностьКоммукационная культура</c:v>
                </c:pt>
                <c:pt idx="12">
                  <c:v>Взаимодействие со СМИ</c:v>
                </c:pt>
                <c:pt idx="13">
                  <c:v>Вовлеченность в проведение общешкольных мероприятий</c:v>
                </c:pt>
                <c:pt idx="14">
                  <c:v>Исполнительская дисциплина</c:v>
                </c:pt>
                <c:pt idx="15">
                  <c:v>Успеваемость</c:v>
                </c:pt>
                <c:pt idx="16">
                  <c:v>Качество обучения</c:v>
                </c:pt>
                <c:pt idx="17">
                  <c:v>Независимая внешняя оценка</c:v>
                </c:pt>
                <c:pt idx="18">
                  <c:v>Индивидуальная доп работа со слабоуспевающими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44</c:v>
                </c:pt>
                <c:pt idx="1">
                  <c:v>59</c:v>
                </c:pt>
                <c:pt idx="2">
                  <c:v>22</c:v>
                </c:pt>
                <c:pt idx="3">
                  <c:v>67</c:v>
                </c:pt>
                <c:pt idx="4">
                  <c:v>26</c:v>
                </c:pt>
                <c:pt idx="5">
                  <c:v>63</c:v>
                </c:pt>
                <c:pt idx="6">
                  <c:v>96</c:v>
                </c:pt>
                <c:pt idx="7">
                  <c:v>100</c:v>
                </c:pt>
                <c:pt idx="8">
                  <c:v>4</c:v>
                </c:pt>
                <c:pt idx="9">
                  <c:v>4</c:v>
                </c:pt>
                <c:pt idx="10">
                  <c:v>86</c:v>
                </c:pt>
                <c:pt idx="11">
                  <c:v>100</c:v>
                </c:pt>
                <c:pt idx="12">
                  <c:v>7</c:v>
                </c:pt>
                <c:pt idx="13">
                  <c:v>70</c:v>
                </c:pt>
                <c:pt idx="14">
                  <c:v>81</c:v>
                </c:pt>
                <c:pt idx="15">
                  <c:v>96</c:v>
                </c:pt>
                <c:pt idx="16">
                  <c:v>100</c:v>
                </c:pt>
                <c:pt idx="17">
                  <c:v>7</c:v>
                </c:pt>
                <c:pt idx="1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0-400D-925D-A0500982323A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Лист1!$A$2:$A$20</c:f>
              <c:strCache>
                <c:ptCount val="19"/>
                <c:pt idx="0">
                  <c:v>ВсОШ</c:v>
                </c:pt>
                <c:pt idx="1">
                  <c:v>Олимпиады, конференция, очные</c:v>
                </c:pt>
                <c:pt idx="2">
                  <c:v>Олимпиады, конференции, заочные</c:v>
                </c:pt>
                <c:pt idx="3">
                  <c:v>Конкурсы смотры</c:v>
                </c:pt>
                <c:pt idx="4">
                  <c:v>Формирование УУД</c:v>
                </c:pt>
                <c:pt idx="5">
                  <c:v>Внеурочная деятельность</c:v>
                </c:pt>
                <c:pt idx="6">
                  <c:v>Безопасность образовательного процесса</c:v>
                </c:pt>
                <c:pt idx="7">
                  <c:v>Качество инновац и метод деятельности</c:v>
                </c:pt>
                <c:pt idx="8">
                  <c:v>Результативность презентации инновац и научно-практич деятельности</c:v>
                </c:pt>
                <c:pt idx="9">
                  <c:v>Степень вовлеченности в национал систему учительского роста</c:v>
                </c:pt>
                <c:pt idx="10">
                  <c:v>Экспертноаналитическая деятельность</c:v>
                </c:pt>
                <c:pt idx="11">
                  <c:v>Инновационная деятельностьКоммукационная культура</c:v>
                </c:pt>
                <c:pt idx="12">
                  <c:v>Взаимодействие со СМИ</c:v>
                </c:pt>
                <c:pt idx="13">
                  <c:v>Вовлеченность в проведение общешкольных мероприятий</c:v>
                </c:pt>
                <c:pt idx="14">
                  <c:v>Исполнительская дисциплина</c:v>
                </c:pt>
                <c:pt idx="15">
                  <c:v>Успеваемость</c:v>
                </c:pt>
                <c:pt idx="16">
                  <c:v>Качество обучения</c:v>
                </c:pt>
                <c:pt idx="17">
                  <c:v>Независимая внешняя оценка</c:v>
                </c:pt>
                <c:pt idx="18">
                  <c:v>Индивидуальная доп работа со слабоуспевающими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0">
                  <c:v>43</c:v>
                </c:pt>
                <c:pt idx="1">
                  <c:v>56</c:v>
                </c:pt>
                <c:pt idx="2">
                  <c:v>21</c:v>
                </c:pt>
                <c:pt idx="3">
                  <c:v>36</c:v>
                </c:pt>
                <c:pt idx="4">
                  <c:v>0</c:v>
                </c:pt>
                <c:pt idx="5">
                  <c:v>61</c:v>
                </c:pt>
                <c:pt idx="6">
                  <c:v>96</c:v>
                </c:pt>
                <c:pt idx="7">
                  <c:v>100</c:v>
                </c:pt>
                <c:pt idx="8">
                  <c:v>0</c:v>
                </c:pt>
                <c:pt idx="9">
                  <c:v>14</c:v>
                </c:pt>
                <c:pt idx="10">
                  <c:v>80</c:v>
                </c:pt>
                <c:pt idx="11">
                  <c:v>100</c:v>
                </c:pt>
                <c:pt idx="12">
                  <c:v>14</c:v>
                </c:pt>
                <c:pt idx="13">
                  <c:v>96</c:v>
                </c:pt>
                <c:pt idx="14">
                  <c:v>93</c:v>
                </c:pt>
                <c:pt idx="15">
                  <c:v>100</c:v>
                </c:pt>
                <c:pt idx="16">
                  <c:v>100</c:v>
                </c:pt>
                <c:pt idx="17">
                  <c:v>7</c:v>
                </c:pt>
                <c:pt idx="18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C0-400D-925D-A0500982323A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Лист1!$A$2:$A$20</c:f>
              <c:strCache>
                <c:ptCount val="19"/>
                <c:pt idx="0">
                  <c:v>ВсОШ</c:v>
                </c:pt>
                <c:pt idx="1">
                  <c:v>Олимпиады, конференция, очные</c:v>
                </c:pt>
                <c:pt idx="2">
                  <c:v>Олимпиады, конференции, заочные</c:v>
                </c:pt>
                <c:pt idx="3">
                  <c:v>Конкурсы смотры</c:v>
                </c:pt>
                <c:pt idx="4">
                  <c:v>Формирование УУД</c:v>
                </c:pt>
                <c:pt idx="5">
                  <c:v>Внеурочная деятельность</c:v>
                </c:pt>
                <c:pt idx="6">
                  <c:v>Безопасность образовательного процесса</c:v>
                </c:pt>
                <c:pt idx="7">
                  <c:v>Качество инновац и метод деятельности</c:v>
                </c:pt>
                <c:pt idx="8">
                  <c:v>Результативность презентации инновац и научно-практич деятельности</c:v>
                </c:pt>
                <c:pt idx="9">
                  <c:v>Степень вовлеченности в национал систему учительского роста</c:v>
                </c:pt>
                <c:pt idx="10">
                  <c:v>Экспертноаналитическая деятельность</c:v>
                </c:pt>
                <c:pt idx="11">
                  <c:v>Инновационная деятельностьКоммукационная культура</c:v>
                </c:pt>
                <c:pt idx="12">
                  <c:v>Взаимодействие со СМИ</c:v>
                </c:pt>
                <c:pt idx="13">
                  <c:v>Вовлеченность в проведение общешкольных мероприятий</c:v>
                </c:pt>
                <c:pt idx="14">
                  <c:v>Исполнительская дисциплина</c:v>
                </c:pt>
                <c:pt idx="15">
                  <c:v>Успеваемость</c:v>
                </c:pt>
                <c:pt idx="16">
                  <c:v>Качество обучения</c:v>
                </c:pt>
                <c:pt idx="17">
                  <c:v>Независимая внешняя оценка</c:v>
                </c:pt>
                <c:pt idx="18">
                  <c:v>Индивидуальная доп работа со слабоуспевающими</c:v>
                </c:pt>
              </c:strCache>
            </c:strRef>
          </c:cat>
          <c:val>
            <c:numRef>
              <c:f>Лист1!$E$2:$E$20</c:f>
              <c:numCache>
                <c:formatCode>General</c:formatCode>
                <c:ptCount val="19"/>
                <c:pt idx="0">
                  <c:v>68</c:v>
                </c:pt>
                <c:pt idx="1">
                  <c:v>54</c:v>
                </c:pt>
                <c:pt idx="2">
                  <c:v>46</c:v>
                </c:pt>
                <c:pt idx="3">
                  <c:v>50</c:v>
                </c:pt>
                <c:pt idx="4">
                  <c:v>25</c:v>
                </c:pt>
                <c:pt idx="5">
                  <c:v>64</c:v>
                </c:pt>
                <c:pt idx="6">
                  <c:v>100</c:v>
                </c:pt>
                <c:pt idx="7">
                  <c:v>100</c:v>
                </c:pt>
                <c:pt idx="8">
                  <c:v>4</c:v>
                </c:pt>
                <c:pt idx="9">
                  <c:v>15</c:v>
                </c:pt>
                <c:pt idx="10">
                  <c:v>100</c:v>
                </c:pt>
                <c:pt idx="11">
                  <c:v>100</c:v>
                </c:pt>
                <c:pt idx="12">
                  <c:v>15</c:v>
                </c:pt>
                <c:pt idx="13">
                  <c:v>86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21</c:v>
                </c:pt>
                <c:pt idx="18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C0-400D-925D-A05009823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2959488"/>
        <c:axId val="72961024"/>
      </c:barChart>
      <c:catAx>
        <c:axId val="7295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961024"/>
        <c:crosses val="autoZero"/>
        <c:auto val="1"/>
        <c:lblAlgn val="ctr"/>
        <c:lblOffset val="100"/>
        <c:noMultiLvlLbl val="0"/>
      </c:catAx>
      <c:valAx>
        <c:axId val="7296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95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8A432C8-69A7-458B-9684-2BFA64B31948}" type="datetime2">
              <a:rPr lang="en-US" smtClean="0"/>
              <a:pPr/>
              <a:t>Thursday, March 14, 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pPr/>
              <a:t>Thursday, March 14, 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pPr/>
              <a:t>Thursday, March 14, 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pPr/>
              <a:t>Thursday, March 14, 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33D019-A32C-4EAD-B8E6-DBDA699692FD}" type="datetime2">
              <a:rPr lang="en-US" smtClean="0"/>
              <a:pPr/>
              <a:t>Thursday, March 14, 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pPr/>
              <a:t>Thursday, March 14, 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pPr/>
              <a:t>Thursday, March 14, 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pPr/>
              <a:t>Thursday, March 14, 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pPr/>
              <a:t>Thursday, March 14, 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pPr/>
              <a:t>Thursday, March 14, 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pPr/>
              <a:t>Thursday, March 14, 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80CB818-7379-467D-8E76-EF9D9074A26C}" type="datetime2">
              <a:rPr lang="en-US" smtClean="0"/>
              <a:pPr/>
              <a:t>Thursday, March 14, 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588" y="3789040"/>
            <a:ext cx="7416824" cy="122413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Система организации деятельности педагогических работников в рамках управления качеством образования</a:t>
            </a:r>
            <a:r>
              <a:rPr lang="ru-RU" sz="2200" b="1" dirty="0">
                <a:latin typeface="Bookman Old Style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МБОУ «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Бродковская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СОШ»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097216" cy="533400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Попова О.В., директор МБОУ «Бродковская СОШ</a:t>
            </a:r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"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Бродковская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средняя общеобразовательная школа имени Героя Советского Союза Бориса Ивановича Конева"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3"/>
            <a:ext cx="2736304" cy="18788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B130419-95AD-C977-8A5F-608816C3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15755F4-07C1-8384-EC51-E96FBFAE836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87593" y="1219200"/>
            <a:ext cx="2780989" cy="4937125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E8F23018-1517-4DC5-F321-4A5BC1F20FA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219200"/>
            <a:ext cx="3920912" cy="4895695"/>
          </a:xfrm>
        </p:spPr>
      </p:pic>
    </p:spTree>
    <p:extLst>
      <p:ext uri="{BB962C8B-B14F-4D97-AF65-F5344CB8AC3E}">
        <p14:creationId xmlns:p14="http://schemas.microsoft.com/office/powerpoint/2010/main" val="44054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147248" cy="1184176"/>
          </a:xfrm>
        </p:spPr>
        <p:txBody>
          <a:bodyPr>
            <a:noAutofit/>
          </a:bodyPr>
          <a:lstStyle/>
          <a:p>
            <a:pPr algn="ctr"/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Вебинар на тему «Формирование и оценка функциональной грамотности обучающихся: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опыт школ региона»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115616" y="1772816"/>
            <a:ext cx="3311224" cy="4096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iro22.ru/wp-content/uploads/2023/05/vebinar-po-funkcionalnoj-gramotnost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572500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0070C0"/>
                </a:solidFill>
              </a:rPr>
              <a:t>Стажёрская практика:</a:t>
            </a:r>
            <a:br>
              <a:rPr lang="ru-RU" b="1" u="sng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Повышение качества образования как результат эффективной индивидуальной траектории развития педагога</a:t>
            </a:r>
            <a:endParaRPr lang="ru-RU" sz="2000" dirty="0"/>
          </a:p>
        </p:txBody>
      </p:sp>
      <p:pic>
        <p:nvPicPr>
          <p:cNvPr id="3075" name="Picture 3" descr="C:\Users\Working\Desktop\РИП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20009" r="7930" b="7111"/>
          <a:stretch>
            <a:fillRect/>
          </a:stretch>
        </p:blipFill>
        <p:spPr bwMode="auto">
          <a:xfrm>
            <a:off x="611560" y="1296823"/>
            <a:ext cx="3384376" cy="4746830"/>
          </a:xfrm>
          <a:prstGeom prst="rect">
            <a:avLst/>
          </a:prstGeom>
          <a:noFill/>
        </p:spPr>
      </p:pic>
      <p:pic>
        <p:nvPicPr>
          <p:cNvPr id="3076" name="Picture 4" descr="C:\Users\Working\Desktop\РИП\i (3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663293" cy="48843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orking\Desktop\РИП\i (4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665" y="1219200"/>
            <a:ext cx="3702844" cy="4937125"/>
          </a:xfrm>
          <a:prstGeom prst="rect">
            <a:avLst/>
          </a:prstGeom>
          <a:noFill/>
        </p:spPr>
      </p:pic>
      <p:pic>
        <p:nvPicPr>
          <p:cNvPr id="4099" name="Picture 3" descr="C:\Users\Working\Desktop\РИП\i (2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702844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РЕЗУЛЬТАТЫ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Рост профессиональных компетенций педагогов, соответствующих современным требованиям ФГОС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Осуществление перехода от периодического повышения квалификации педагогических кадров к их непрерывному профессиональному развитию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Повышение количества педагогов с высшей и первой категорией: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44 % педагогов школы имеют  высшую  (36%)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56% первую  квалификационные категории (52%)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0 % соответствие или  без категории ( 12%)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Повышение качества образования на 1-3 % за учебный год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 Повышение конкурентоспособности школы (результативное участие педагогов в профессиональных конкурсах, в программах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поддержки)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– Обобщение и распространение опыта работы по данному направлению среди общеобразовательных организаций региона.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iJ1kQ8r_vQpe8RJmNt6Kvc5MHGt4EZz4UTBgMlClrUQTf-H4NtuXBzF9xig6nURaX2iOb2_8axYJyZc0Y7cIk9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28761" t="1324" r="21354" b="5912"/>
          <a:stretch>
            <a:fillRect/>
          </a:stretch>
        </p:blipFill>
        <p:spPr>
          <a:xfrm>
            <a:off x="611560" y="260648"/>
            <a:ext cx="3960440" cy="3394650"/>
          </a:xfrm>
        </p:spPr>
      </p:pic>
      <p:pic>
        <p:nvPicPr>
          <p:cNvPr id="1026" name="Picture 2" descr="E:\РИП-22-23\gmaXi3ypGow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19447" t="21878" r="6656" b="2280"/>
          <a:stretch>
            <a:fillRect/>
          </a:stretch>
        </p:blipFill>
        <p:spPr bwMode="auto">
          <a:xfrm>
            <a:off x="1907704" y="2420888"/>
            <a:ext cx="2952328" cy="4040028"/>
          </a:xfrm>
          <a:prstGeom prst="rect">
            <a:avLst/>
          </a:prstGeom>
          <a:noFill/>
        </p:spPr>
      </p:pic>
      <p:pic>
        <p:nvPicPr>
          <p:cNvPr id="1027" name="Picture 3" descr="E:\РИП-22-23\KsceR2sLVM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2656"/>
            <a:ext cx="3426569" cy="5515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0526" t="24249" r="38909" b="10401"/>
          <a:stretch/>
        </p:blipFill>
        <p:spPr>
          <a:xfrm>
            <a:off x="880110" y="579120"/>
            <a:ext cx="7093093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89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397227"/>
              </p:ext>
            </p:extLst>
          </p:nvPr>
        </p:nvGraphicFramePr>
        <p:xfrm>
          <a:off x="354330" y="472440"/>
          <a:ext cx="8423910" cy="588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61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EA903-EC55-7313-F3B5-0943B2CE5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«Качество системы образования не может быть выше качества работающих в ней учителей»    </a:t>
            </a:r>
            <a:r>
              <a:rPr lang="ru-RU" sz="2400" b="1" dirty="0">
                <a:latin typeface="Garamond" panose="02020404030301010803" pitchFamily="18" charset="0"/>
                <a:cs typeface="Times New Roman" panose="02020603050405020304" pitchFamily="18" charset="0"/>
              </a:rPr>
              <a:t>М. </a:t>
            </a:r>
            <a:r>
              <a:rPr lang="ru-RU" sz="2400" b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Барбер</a:t>
            </a: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6B5E8AD-1A82-F37B-F262-8C328B2DF64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6" y="1219200"/>
            <a:ext cx="3702843" cy="4937125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310FC88-7B30-57C0-3E95-258CB8FDD6A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91" y="1216025"/>
            <a:ext cx="3702843" cy="4937125"/>
          </a:xfrm>
        </p:spPr>
      </p:pic>
    </p:spTree>
    <p:extLst>
      <p:ext uri="{BB962C8B-B14F-4D97-AF65-F5344CB8AC3E}">
        <p14:creationId xmlns:p14="http://schemas.microsoft.com/office/powerpoint/2010/main" val="315030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F8EF4E-1E09-F20C-05B3-D21CB0FC9E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2719" y="512006"/>
            <a:ext cx="1944793" cy="1335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Проект РИП «Система организации деятельности педагогических работников в рамках управления качеством образования»</a:t>
            </a:r>
          </a:p>
        </p:txBody>
      </p:sp>
      <p:pic>
        <p:nvPicPr>
          <p:cNvPr id="5" name="Picture 2" descr="C:\Users\Working\Desktop\учителя\image-2022-05-10 12_25_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13525" r="6557" b="3278"/>
          <a:stretch>
            <a:fillRect/>
          </a:stretch>
        </p:blipFill>
        <p:spPr bwMode="auto">
          <a:xfrm>
            <a:off x="467544" y="1484784"/>
            <a:ext cx="4041775" cy="36687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</a:rPr>
              <a:t>Цель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>
                <a:latin typeface="Bookman Old Style" pitchFamily="18" charset="0"/>
              </a:rPr>
              <a:t>   повышение уровня владения педагогическими компетенциями через активизацию профессиональной деятельности учителя. Формирование коллектива высокопрофессиональных педагогов, способных решать общую педагогическую  задачу обучения и воспитания, обеспечивая высокое качество образования в соответствии с основными направлениями национального проекта РФ «Образование»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7083" t="8815" r="25667" b="9259"/>
          <a:stretch/>
        </p:blipFill>
        <p:spPr>
          <a:xfrm>
            <a:off x="348614" y="472440"/>
            <a:ext cx="842962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5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36678" r="31815" b="24756"/>
          <a:stretch/>
        </p:blipFill>
        <p:spPr bwMode="auto">
          <a:xfrm>
            <a:off x="179512" y="404664"/>
            <a:ext cx="4464496" cy="297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/>
        </p:nvGraphicFramePr>
        <p:xfrm>
          <a:off x="3347864" y="3212976"/>
          <a:ext cx="5442398" cy="3361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44008" y="1124744"/>
            <a:ext cx="4499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«Дефициты» профессионального развития педагога по результатам анализа листов оценки качества и результативности профессиональной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768267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1777" r="4399" b="1777"/>
          <a:stretch/>
        </p:blipFill>
        <p:spPr>
          <a:xfrm>
            <a:off x="323528" y="488676"/>
            <a:ext cx="8496944" cy="63471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0776" y="116632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Карта профессионального развития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60491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лист-индивидуального-развит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807" r="2117" b="5195"/>
          <a:stretch>
            <a:fillRect/>
          </a:stretch>
        </p:blipFill>
        <p:spPr>
          <a:xfrm>
            <a:off x="1331640" y="-965"/>
            <a:ext cx="5256584" cy="6606883"/>
          </a:xfrm>
        </p:spPr>
      </p:pic>
    </p:spTree>
    <p:extLst>
      <p:ext uri="{BB962C8B-B14F-4D97-AF65-F5344CB8AC3E}">
        <p14:creationId xmlns:p14="http://schemas.microsoft.com/office/powerpoint/2010/main" val="376826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8885" t="18798" r="4572" b="24991"/>
          <a:stretch>
            <a:fillRect/>
          </a:stretch>
        </p:blipFill>
        <p:spPr bwMode="auto">
          <a:xfrm>
            <a:off x="539552" y="332656"/>
            <a:ext cx="345638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351" t="35083" r="5273" b="11486"/>
          <a:stretch>
            <a:fillRect/>
          </a:stretch>
        </p:blipFill>
        <p:spPr bwMode="auto">
          <a:xfrm>
            <a:off x="467544" y="3861048"/>
            <a:ext cx="30243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3" descr="7.jpg"/>
          <p:cNvPicPr>
            <a:picLocks noChangeAspect="1"/>
          </p:cNvPicPr>
          <p:nvPr/>
        </p:nvPicPr>
        <p:blipFill>
          <a:blip r:embed="rId4" cstate="print"/>
          <a:srcRect l="2442" t="12588" r="-5000" b="19563"/>
          <a:stretch>
            <a:fillRect/>
          </a:stretch>
        </p:blipFill>
        <p:spPr>
          <a:xfrm>
            <a:off x="3491880" y="3789040"/>
            <a:ext cx="3024336" cy="2667725"/>
          </a:xfrm>
          <a:prstGeom prst="rect">
            <a:avLst/>
          </a:prstGeom>
        </p:spPr>
      </p:pic>
      <p:pic>
        <p:nvPicPr>
          <p:cNvPr id="7" name="Picture 3" descr="C:\Users\Working\Desktop\учителя\20220228_145347.jpg"/>
          <p:cNvPicPr>
            <a:picLocks noChangeAspect="1" noChangeArrowheads="1"/>
          </p:cNvPicPr>
          <p:nvPr/>
        </p:nvPicPr>
        <p:blipFill>
          <a:blip r:embed="rId5" cstate="print"/>
          <a:srcRect t="19118" r="9804"/>
          <a:stretch>
            <a:fillRect/>
          </a:stretch>
        </p:blipFill>
        <p:spPr bwMode="auto">
          <a:xfrm>
            <a:off x="3995936" y="188640"/>
            <a:ext cx="3312368" cy="3960440"/>
          </a:xfrm>
          <a:prstGeom prst="rect">
            <a:avLst/>
          </a:prstGeom>
          <a:noFill/>
        </p:spPr>
      </p:pic>
      <p:pic>
        <p:nvPicPr>
          <p:cNvPr id="8" name="Picture 2" descr="C:\Users\Working\Desktop\учителя\20220228_145059.jpg"/>
          <p:cNvPicPr>
            <a:picLocks noChangeAspect="1" noChangeArrowheads="1"/>
          </p:cNvPicPr>
          <p:nvPr/>
        </p:nvPicPr>
        <p:blipFill>
          <a:blip r:embed="rId6" cstate="print"/>
          <a:srcRect l="13613" t="17502" r="4711" b="822"/>
          <a:stretch>
            <a:fillRect/>
          </a:stretch>
        </p:blipFill>
        <p:spPr bwMode="auto">
          <a:xfrm>
            <a:off x="6119664" y="2420888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1219</TotalTime>
  <Words>289</Words>
  <Application>Microsoft Office PowerPoint</Application>
  <PresentationFormat>Экран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Bookman Old Style</vt:lpstr>
      <vt:lpstr>Calibri</vt:lpstr>
      <vt:lpstr>Cambria</vt:lpstr>
      <vt:lpstr>Garamond</vt:lpstr>
      <vt:lpstr>Gill Sans MT</vt:lpstr>
      <vt:lpstr>Times New Roman</vt:lpstr>
      <vt:lpstr>Wingdings</vt:lpstr>
      <vt:lpstr>Wingdings 3</vt:lpstr>
      <vt:lpstr>Начальная</vt:lpstr>
      <vt:lpstr>Система организации деятельности педагогических работников в рамках управления качеством образования в МБОУ «Бродковская СОШ»</vt:lpstr>
      <vt:lpstr>«Качество системы образования не может быть выше качества работающих в ней учителей»    М. Барбер</vt:lpstr>
      <vt:lpstr>Презентация PowerPoint</vt:lpstr>
      <vt:lpstr> Цель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Вебинар на тему «Формирование и оценка функциональной грамотности обучающихся:  опыт школ региона»</vt:lpstr>
      <vt:lpstr>Стажёрская практика: Повышение качества образования как результат эффективной индивидуальной траектории развития педагога</vt:lpstr>
      <vt:lpstr>Презентация PowerPoint</vt:lpstr>
      <vt:lpstr>РЕЗУЛЬТАТЫ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Дронова Екатерина Николаевна</cp:lastModifiedBy>
  <cp:revision>115</cp:revision>
  <dcterms:created xsi:type="dcterms:W3CDTF">2022-08-15T09:48:03Z</dcterms:created>
  <dcterms:modified xsi:type="dcterms:W3CDTF">2024-03-14T02:08:35Z</dcterms:modified>
</cp:coreProperties>
</file>