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0"/>
  </p:notesMasterIdLst>
  <p:sldIdLst>
    <p:sldId id="256" r:id="rId2"/>
    <p:sldId id="334" r:id="rId3"/>
    <p:sldId id="934" r:id="rId4"/>
    <p:sldId id="937" r:id="rId5"/>
    <p:sldId id="938" r:id="rId6"/>
    <p:sldId id="939" r:id="rId7"/>
    <p:sldId id="940" r:id="rId8"/>
    <p:sldId id="941" r:id="rId9"/>
    <p:sldId id="942" r:id="rId10"/>
    <p:sldId id="943" r:id="rId11"/>
    <p:sldId id="944" r:id="rId12"/>
    <p:sldId id="945" r:id="rId13"/>
    <p:sldId id="947" r:id="rId14"/>
    <p:sldId id="946" r:id="rId15"/>
    <p:sldId id="948" r:id="rId16"/>
    <p:sldId id="949" r:id="rId17"/>
    <p:sldId id="950" r:id="rId18"/>
    <p:sldId id="951" r:id="rId19"/>
    <p:sldId id="952" r:id="rId20"/>
    <p:sldId id="389" r:id="rId21"/>
    <p:sldId id="555" r:id="rId22"/>
    <p:sldId id="638" r:id="rId23"/>
    <p:sldId id="640" r:id="rId24"/>
    <p:sldId id="777" r:id="rId25"/>
    <p:sldId id="403" r:id="rId26"/>
    <p:sldId id="488" r:id="rId27"/>
    <p:sldId id="601" r:id="rId28"/>
    <p:sldId id="602" r:id="rId29"/>
    <p:sldId id="928" r:id="rId30"/>
    <p:sldId id="750" r:id="rId31"/>
    <p:sldId id="778" r:id="rId32"/>
    <p:sldId id="779" r:id="rId33"/>
    <p:sldId id="958" r:id="rId34"/>
    <p:sldId id="953" r:id="rId35"/>
    <p:sldId id="959" r:id="rId36"/>
    <p:sldId id="960" r:id="rId37"/>
    <p:sldId id="957" r:id="rId38"/>
    <p:sldId id="954" r:id="rId39"/>
    <p:sldId id="955" r:id="rId40"/>
    <p:sldId id="956" r:id="rId41"/>
    <p:sldId id="781" r:id="rId42"/>
    <p:sldId id="881" r:id="rId43"/>
    <p:sldId id="961" r:id="rId44"/>
    <p:sldId id="962" r:id="rId45"/>
    <p:sldId id="690" r:id="rId46"/>
    <p:sldId id="965" r:id="rId47"/>
    <p:sldId id="966" r:id="rId48"/>
    <p:sldId id="967" r:id="rId49"/>
    <p:sldId id="968" r:id="rId50"/>
    <p:sldId id="969" r:id="rId51"/>
    <p:sldId id="970" r:id="rId52"/>
    <p:sldId id="971" r:id="rId53"/>
    <p:sldId id="972" r:id="rId54"/>
    <p:sldId id="973" r:id="rId55"/>
    <p:sldId id="974" r:id="rId56"/>
    <p:sldId id="975" r:id="rId57"/>
    <p:sldId id="976" r:id="rId58"/>
    <p:sldId id="752" r:id="rId5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08E"/>
    <a:srgbClr val="B6F4BA"/>
    <a:srgbClr val="3CBECC"/>
    <a:srgbClr val="407586"/>
    <a:srgbClr val="4284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5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D24FF-C72C-47E0-A64E-B355FEB0D9D7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3301F-9FB6-4B5C-B94C-62AF7E8356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32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1158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10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36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3621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37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986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6574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39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5371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40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113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41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7036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283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Порядок</a:t>
            </a:r>
            <a:r>
              <a:rPr lang="ru-RU" baseline="0" dirty="0"/>
              <a:t> </a:t>
            </a:r>
            <a:r>
              <a:rPr lang="ru-RU" dirty="0"/>
              <a:t>организации и осуществления образовательной деятельности по основным общеобразовательным программам – образовательным программам начального общего, основного общего и среднего общего образования,</a:t>
            </a:r>
          </a:p>
          <a:p>
            <a:r>
              <a:rPr lang="ru-RU" dirty="0"/>
              <a:t>утвержденным приказом Министерства просвещения Российской Федерации от 22.03.2021 N 115 (https://clck.ru/vtcS5/)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79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969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50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31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2477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4944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973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7965a52046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7965a52046_4_6:notes"/>
          <p:cNvSpPr txBox="1">
            <a:spLocks noGrp="1"/>
          </p:cNvSpPr>
          <p:nvPr>
            <p:ph type="body" idx="1"/>
          </p:nvPr>
        </p:nvSpPr>
        <p:spPr>
          <a:xfrm>
            <a:off x="685800" y="4787126"/>
            <a:ext cx="5486400" cy="39169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4" name="Google Shape;1774;g7965a52046_4_6:notes"/>
          <p:cNvSpPr txBox="1">
            <a:spLocks noGrp="1"/>
          </p:cNvSpPr>
          <p:nvPr>
            <p:ph type="sldNum" idx="12"/>
          </p:nvPr>
        </p:nvSpPr>
        <p:spPr>
          <a:xfrm>
            <a:off x="3884612" y="9448184"/>
            <a:ext cx="2971800" cy="49899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959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58F64-B782-40DE-B683-5088CD504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7C9850-F0B7-49F0-91C0-35B9EDD98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AFF6F1-FE1B-43AF-8ECB-CCBF24BE4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1C165E-5DC2-4404-9CB7-5584EDE09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DB2C39-3347-4014-9134-752D01DDC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470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237FF-2526-440A-9E91-89058D4F0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3E687F-D6AB-445A-828E-370C3C3CC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10264-217D-4365-BE36-5C45D0FA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1E73E7-8C31-4A73-8609-893F79EAB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2F2585-3DCD-4DE9-94B1-EEAD72814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675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DBFD7D-C87F-499E-9AE3-CA1973259D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5A0F87B-7E15-43A8-9AE5-444720BD3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EE6B5-64FA-4E96-B842-17FBDB64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DC12B2-FEB6-4C92-8C94-346161170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A89769-57CC-45FB-ACC4-A3BF3D2C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286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01B4A-1EB9-47CA-BD94-C792A5A07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B051BA-D4AB-48C1-B659-B27C31358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16391E-F530-425F-AD5A-E701439BC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B20C9D-560E-4B01-A20E-E456B8A98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14C7C5-3182-4EBF-ABAD-26894FD8E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857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C7382-825F-44A1-82F9-B44D61C7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38130D-0EA5-415C-8757-5EB39F4C1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4E1D7E-8CED-4B5C-91A9-5D4F74FFD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5425F5-C5E5-4A52-97D4-9211F8E17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4F2183-6A74-48D8-8A64-9C6BD2786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447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EA2E96-6DCC-44DC-A409-BA0949004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28DAF8-F6A5-45AA-B53F-79D515429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3FE6A3-BDCE-4CC7-A95E-63D806C7C1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01D199-801C-4046-8E3B-911B38FC8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CD232F-C7CF-4CBC-AAF2-4D4CF99A8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81D124-FD92-49BE-8B6F-19CF16CB0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176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5A44C-FE20-42CA-B720-F7E68C5E7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574E2D-A661-44AE-8D5D-CB7470094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9A20A4-5ADB-4295-8BFC-C7BE89C92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33CED7-4A7D-4763-AB5D-49A18592DE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504C492-F608-4FE9-BCE7-FC7A52EF9E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0C7861-0D17-4F16-917A-D4284916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0E6DBF-3D5B-4C29-9931-F8531D58A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828A7AE-4CE9-4366-B7A1-1FBCB2FE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63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EB466-24ED-4140-A9A8-0A9D4760D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37FF077-38B5-440C-BC1B-6F36C0F73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3F89-022E-4386-A293-736B0441F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6F19476-A0E8-4226-995C-26BD34F4C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09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601EF7-36A4-4CFC-82AF-B02602CC9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B541F84-707F-4022-BB08-BF3DE76B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75F4A1-568F-4E1B-875E-69774D63E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781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C3E65-CE4A-45DF-B7E7-9F1619743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2872F7-8B6B-4876-80C5-6259AAC73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CF4A80-A579-422E-9764-8828FA854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A49DC8-4232-4B47-8B27-6F14A1695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372C55-2559-4847-B8D5-53D758FA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7AA2F8-A132-4C36-9EC1-ABA6180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966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0C39F-444F-4C20-B43A-5BDE910D6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34CBDB-0532-4AC7-BD87-C9CCC4A259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0AAC96-7846-44F7-B173-0D4B91605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DF37D9-5D93-4DD1-9DDB-8BA7C4889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5350-27F6-4953-8586-1F794BECCB9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21174E-0B3F-47D3-8B77-94582F764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0C8D8D-3576-413C-B729-CD722E2E0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333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8C9E9-BA5B-4B8C-87E4-BA884F4C4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5253E2-F5AF-48FB-8870-2D9D16E99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11DCD9-082F-4F5D-83F0-700DF1CBE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75350-27F6-4953-8586-1F794BECCB96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790133-7C6B-43F2-87A8-01760D61B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546EF3-BA85-4B96-ACDF-D42100A09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43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dsoo.ru/rabochie-programmy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6.svg"/><Relationship Id="rId5" Type="http://schemas.openxmlformats.org/officeDocument/2006/relationships/hyperlink" Target="https://edsoo.ru/mr-matematika/" TargetMode="External"/><Relationship Id="rId10" Type="http://schemas.openxmlformats.org/officeDocument/2006/relationships/image" Target="../media/image1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edsoo.ru/2023/08/07/matematika-uglublennyj-uroven-real/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.png"/><Relationship Id="rId10" Type="http://schemas.openxmlformats.org/officeDocument/2006/relationships/image" Target="../media/image6.svg"/><Relationship Id="rId4" Type="http://schemas.openxmlformats.org/officeDocument/2006/relationships/image" Target="../media/image13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tent.edsoo.ru/lab/subject/3/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lesson.edu.ru/02.1/05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lesson.edu.ru/02.1/05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lesson.edu.ru/lesson/6eb1d394-d5fb-4ad9-862b-d8b908f354d0?backUrl=%2F02.1%2F06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ptlab.mccme.ru/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ptlab.mccme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ptlab.mccme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7.png"/><Relationship Id="rId7" Type="http://schemas.openxmlformats.org/officeDocument/2006/relationships/image" Target="../media/image85.png"/><Relationship Id="rId2" Type="http://schemas.openxmlformats.org/officeDocument/2006/relationships/hyperlink" Target="https://ptlab.mccme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ptlab.mccme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ptlab.mccme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ptlab.mccme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ptlab.mccme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ptlab.mccme.ru/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svg"/><Relationship Id="rId7" Type="http://schemas.openxmlformats.org/officeDocument/2006/relationships/image" Target="../media/image103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svg"/><Relationship Id="rId10" Type="http://schemas.openxmlformats.org/officeDocument/2006/relationships/hyperlink" Target="mailto:delena1975@yandex.ru" TargetMode="External"/><Relationship Id="rId4" Type="http://schemas.openxmlformats.org/officeDocument/2006/relationships/image" Target="../media/image100.png"/><Relationship Id="rId9" Type="http://schemas.openxmlformats.org/officeDocument/2006/relationships/image" Target="../media/image10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41CEA24-8518-4C08-A11E-B7E64FB31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A27D7-3A11-47C6-B2AD-FE4C084BA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1200" y="701382"/>
            <a:ext cx="9741914" cy="2661106"/>
          </a:xfrm>
        </p:spPr>
        <p:txBody>
          <a:bodyPr anchor="b">
            <a:normAutofit/>
          </a:bodyPr>
          <a:lstStyle/>
          <a:p>
            <a:r>
              <a:rPr lang="ru-RU" sz="4000" b="1" dirty="0">
                <a:solidFill>
                  <a:srgbClr val="38808E"/>
                </a:solidFill>
                <a:latin typeface="+mn-lt"/>
                <a:ea typeface="+mn-ea"/>
                <a:cs typeface="Arial" panose="020B0604020202020204" pitchFamily="34" charset="0"/>
              </a:rPr>
              <a:t>Из опыта составления и проведения практических работ</a:t>
            </a:r>
            <a:br>
              <a:rPr lang="ru-RU" sz="4000" b="1">
                <a:solidFill>
                  <a:srgbClr val="38808E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br>
              <a:rPr lang="ru-RU" sz="4000" b="1">
                <a:solidFill>
                  <a:srgbClr val="38808E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br>
              <a:rPr lang="ru-RU" sz="2600" dirty="0">
                <a:solidFill>
                  <a:srgbClr val="38808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600" i="1" dirty="0">
                <a:latin typeface="+mn-lt"/>
                <a:cs typeface="Times New Roman" panose="02020603050405020304" pitchFamily="18" charset="0"/>
              </a:rPr>
              <a:t>16 апреля 2024 г.</a:t>
            </a:r>
            <a:r>
              <a:rPr lang="ru-RU" sz="2600" dirty="0">
                <a:latin typeface="+mn-lt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206B9E-30E8-42C6-B629-D184C8EF9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67639" y="3952681"/>
            <a:ext cx="7198351" cy="2192683"/>
          </a:xfrm>
        </p:spPr>
        <p:txBody>
          <a:bodyPr>
            <a:normAutofit/>
          </a:bodyPr>
          <a:lstStyle/>
          <a:p>
            <a:pPr algn="l"/>
            <a:r>
              <a:rPr lang="ru-RU" sz="2200" dirty="0"/>
              <a:t>Даниленко Елена Николаевна,</a:t>
            </a:r>
          </a:p>
          <a:p>
            <a:pPr algn="l"/>
            <a:r>
              <a:rPr lang="ru-RU" sz="2200" dirty="0"/>
              <a:t>учитель математики МБОУ «</a:t>
            </a:r>
            <a:r>
              <a:rPr lang="ru-RU" sz="2200" dirty="0" err="1"/>
              <a:t>Хабарская</a:t>
            </a:r>
            <a:r>
              <a:rPr lang="ru-RU" sz="2200" dirty="0"/>
              <a:t> СОШ №2»,</a:t>
            </a:r>
          </a:p>
          <a:p>
            <a:pPr algn="l"/>
            <a:r>
              <a:rPr lang="ru-RU" sz="2200" dirty="0"/>
              <a:t>доцент лаборатории по сопровождению деятельностных практик КАУ ДПО «АИРО имени А.М. </a:t>
            </a:r>
            <a:r>
              <a:rPr lang="ru-RU" sz="2200" dirty="0" err="1"/>
              <a:t>Топорова</a:t>
            </a:r>
            <a:r>
              <a:rPr lang="ru-RU" sz="2200" dirty="0"/>
              <a:t>»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D28AB17-F6FA-4C53-B3E3-D0A39D4A3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4AA74EAB-FD76-4F40-A962-CEADC3054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1425172"/>
            <a:ext cx="1469410" cy="4695345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Graphic 6" descr="Карандаш">
            <a:extLst>
              <a:ext uri="{FF2B5EF4-FFF2-40B4-BE49-F238E27FC236}">
                <a16:creationId xmlns:a16="http://schemas.microsoft.com/office/drawing/2014/main" id="{D1064A86-F6CC-0F72-8201-680BA9D9A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2900" y="3143251"/>
            <a:ext cx="2968674" cy="2968674"/>
          </a:xfrm>
          <a:prstGeom prst="rect">
            <a:avLst/>
          </a:prstGeom>
        </p:spPr>
      </p:pic>
      <p:pic>
        <p:nvPicPr>
          <p:cNvPr id="30" name="Google Shape;90;p1">
            <a:extLst>
              <a:ext uri="{FF2B5EF4-FFF2-40B4-BE49-F238E27FC236}">
                <a16:creationId xmlns:a16="http://schemas.microsoft.com/office/drawing/2014/main" id="{927EE04F-1C94-441F-BB96-EEF2A328CF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6475" y="6735557"/>
            <a:ext cx="9144000" cy="975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038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43489"/>
            <a:ext cx="27432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10</a:t>
            </a:fld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4AF4D9-3687-4617-8CDC-ED0C92E1FE17}"/>
              </a:ext>
            </a:extLst>
          </p:cNvPr>
          <p:cNvSpPr/>
          <p:nvPr/>
        </p:nvSpPr>
        <p:spPr>
          <a:xfrm>
            <a:off x="2129245" y="0"/>
            <a:ext cx="9875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</a:rPr>
              <a:t>ФРП учебного курса «Математика» в  5-6 классах</a:t>
            </a:r>
          </a:p>
        </p:txBody>
      </p:sp>
      <p:pic>
        <p:nvPicPr>
          <p:cNvPr id="21" name="Google Shape;90;p1">
            <a:extLst>
              <a:ext uri="{FF2B5EF4-FFF2-40B4-BE49-F238E27FC236}">
                <a16:creationId xmlns:a16="http://schemas.microsoft.com/office/drawing/2014/main" id="{D40723C9-16A7-43D7-8552-ABFDCBA490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6719353"/>
            <a:ext cx="9144000" cy="975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1D53540-04E8-4ADD-9B85-E0369FA58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55902"/>
              </p:ext>
            </p:extLst>
          </p:nvPr>
        </p:nvGraphicFramePr>
        <p:xfrm>
          <a:off x="441961" y="1723248"/>
          <a:ext cx="11612879" cy="48768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83281">
                  <a:extLst>
                    <a:ext uri="{9D8B030D-6E8A-4147-A177-3AD203B41FA5}">
                      <a16:colId xmlns:a16="http://schemas.microsoft.com/office/drawing/2014/main" val="598615075"/>
                    </a:ext>
                  </a:extLst>
                </a:gridCol>
                <a:gridCol w="2449530">
                  <a:extLst>
                    <a:ext uri="{9D8B030D-6E8A-4147-A177-3AD203B41FA5}">
                      <a16:colId xmlns:a16="http://schemas.microsoft.com/office/drawing/2014/main" val="601015190"/>
                    </a:ext>
                  </a:extLst>
                </a:gridCol>
                <a:gridCol w="7080068">
                  <a:extLst>
                    <a:ext uri="{9D8B030D-6E8A-4147-A177-3AD203B41FA5}">
                      <a16:colId xmlns:a16="http://schemas.microsoft.com/office/drawing/2014/main" val="37943127"/>
                    </a:ext>
                  </a:extLst>
                </a:gridCol>
              </a:tblGrid>
              <a:tr h="303076">
                <a:tc>
                  <a:txBody>
                    <a:bodyPr/>
                    <a:lstStyle/>
                    <a:p>
                      <a:r>
                        <a:rPr lang="ru-RU" sz="2200" b="0" dirty="0"/>
                        <a:t>Наименование раздела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b="0" dirty="0"/>
                        <a:t>Основное</a:t>
                      </a:r>
                    </a:p>
                    <a:p>
                      <a:r>
                        <a:rPr lang="ru-RU" sz="2200" b="0" dirty="0"/>
                        <a:t>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dirty="0"/>
                        <a:t>Основные виды деятельности обучающихся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112233"/>
                  </a:ext>
                </a:extLst>
              </a:tr>
              <a:tr h="2855889">
                <a:tc>
                  <a:txBody>
                    <a:bodyPr/>
                    <a:lstStyle/>
                    <a:p>
                      <a:r>
                        <a:rPr lang="ru-RU" sz="22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Наглядная геометрия. Фигуры на плоскости</a:t>
                      </a:r>
                      <a:endParaRPr lang="ru-RU" sz="22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/>
                        <a:t>Практическая</a:t>
                      </a:r>
                    </a:p>
                    <a:p>
                      <a:pPr algn="l"/>
                      <a:r>
                        <a:rPr lang="ru-RU" sz="2200" dirty="0"/>
                        <a:t>работа </a:t>
                      </a:r>
                      <a:r>
                        <a:rPr lang="ru-RU" sz="2200" b="1" dirty="0"/>
                        <a:t>«Площадь</a:t>
                      </a:r>
                    </a:p>
                    <a:p>
                      <a:pPr algn="l"/>
                      <a:r>
                        <a:rPr lang="ru-RU" sz="2200" b="1" dirty="0"/>
                        <a:t>круга»</a:t>
                      </a:r>
                      <a:r>
                        <a:rPr lang="ru-RU" sz="2200" dirty="0"/>
                        <a:t>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 dirty="0"/>
                        <a:t>Изображать </a:t>
                      </a:r>
                      <a:r>
                        <a:rPr lang="ru-RU" sz="2200" b="0" dirty="0"/>
                        <a:t>на нелинованной и клетчатой бумаге</a:t>
                      </a:r>
                    </a:p>
                    <a:p>
                      <a:pPr algn="just"/>
                      <a:r>
                        <a:rPr lang="ru-RU" sz="2200" b="0" dirty="0"/>
                        <a:t>с использованием чертёжных инструментов четырёхугольники с заданными свойствами:</a:t>
                      </a:r>
                    </a:p>
                    <a:p>
                      <a:pPr algn="just"/>
                      <a:r>
                        <a:rPr lang="ru-RU" sz="2200" b="0" dirty="0"/>
                        <a:t>с параллельными, перпендикулярными, равными</a:t>
                      </a:r>
                    </a:p>
                    <a:p>
                      <a:pPr algn="just"/>
                      <a:r>
                        <a:rPr lang="ru-RU" sz="2200" b="0" dirty="0"/>
                        <a:t>сторонами, прямыми углами и др., равнобедренный</a:t>
                      </a:r>
                    </a:p>
                    <a:p>
                      <a:pPr algn="just"/>
                      <a:r>
                        <a:rPr lang="ru-RU" sz="2200" b="0" dirty="0"/>
                        <a:t>треугольник. </a:t>
                      </a:r>
                      <a:r>
                        <a:rPr lang="ru-RU" sz="2200" b="1" dirty="0"/>
                        <a:t>Предлагать и обсуждать способы,</a:t>
                      </a:r>
                    </a:p>
                    <a:p>
                      <a:pPr algn="just"/>
                      <a:r>
                        <a:rPr lang="ru-RU" sz="2200" b="1" dirty="0"/>
                        <a:t>алгоритмы построения.</a:t>
                      </a:r>
                    </a:p>
                    <a:p>
                      <a:pPr algn="just"/>
                      <a:r>
                        <a:rPr lang="ru-RU" sz="2200" b="1" i="0" dirty="0"/>
                        <a:t>Измерять и строить </a:t>
                      </a:r>
                      <a:r>
                        <a:rPr lang="ru-RU" sz="2200" b="0" i="0" dirty="0"/>
                        <a:t>с помощью транспортира углы,</a:t>
                      </a:r>
                    </a:p>
                    <a:p>
                      <a:pPr algn="just"/>
                      <a:r>
                        <a:rPr lang="ru-RU" sz="2200" b="0" i="0" dirty="0"/>
                        <a:t>в том числе в многоугольнике.</a:t>
                      </a:r>
                    </a:p>
                    <a:p>
                      <a:pPr algn="just"/>
                      <a:r>
                        <a:rPr lang="ru-RU" sz="2200" b="1" i="0" dirty="0"/>
                        <a:t>Изображать</a:t>
                      </a:r>
                      <a:r>
                        <a:rPr lang="ru-RU" sz="2200" b="0" i="0" dirty="0"/>
                        <a:t> остроугольный, прямоугольный, тупоугольный, равнобедренный,</a:t>
                      </a:r>
                    </a:p>
                    <a:p>
                      <a:pPr algn="just"/>
                      <a:r>
                        <a:rPr lang="ru-RU" sz="2200" b="0" i="0" dirty="0"/>
                        <a:t>равносторонний треугольники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164643"/>
                  </a:ext>
                </a:extLst>
              </a:tr>
            </a:tbl>
          </a:graphicData>
        </a:graphic>
      </p:graphicFrame>
      <p:pic>
        <p:nvPicPr>
          <p:cNvPr id="20" name="Graphic 6" descr="Карандаш">
            <a:extLst>
              <a:ext uri="{FF2B5EF4-FFF2-40B4-BE49-F238E27FC236}">
                <a16:creationId xmlns:a16="http://schemas.microsoft.com/office/drawing/2014/main" id="{23F05036-6D6C-4E6A-A56F-D5D40EF5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8899" y="-127786"/>
            <a:ext cx="1880075" cy="188007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AA8076-44CA-43EE-B4CC-345EA4C3F5BB}"/>
              </a:ext>
            </a:extLst>
          </p:cNvPr>
          <p:cNvSpPr/>
          <p:nvPr/>
        </p:nvSpPr>
        <p:spPr>
          <a:xfrm>
            <a:off x="4206333" y="706063"/>
            <a:ext cx="427136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880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ТЕМАТИЧЕСКОЕ ПЛАНИРОВАНИЕ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32ABD3-80C7-4F1D-83C7-6E353ED38DEB}"/>
              </a:ext>
            </a:extLst>
          </p:cNvPr>
          <p:cNvSpPr/>
          <p:nvPr/>
        </p:nvSpPr>
        <p:spPr>
          <a:xfrm>
            <a:off x="5648473" y="1231535"/>
            <a:ext cx="11572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</a:rPr>
              <a:t>6 класс</a:t>
            </a:r>
          </a:p>
        </p:txBody>
      </p:sp>
    </p:spTree>
    <p:extLst>
      <p:ext uri="{BB962C8B-B14F-4D97-AF65-F5344CB8AC3E}">
        <p14:creationId xmlns:p14="http://schemas.microsoft.com/office/powerpoint/2010/main" val="382997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43489"/>
            <a:ext cx="27432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11</a:t>
            </a:fld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4AF4D9-3687-4617-8CDC-ED0C92E1FE17}"/>
              </a:ext>
            </a:extLst>
          </p:cNvPr>
          <p:cNvSpPr/>
          <p:nvPr/>
        </p:nvSpPr>
        <p:spPr>
          <a:xfrm>
            <a:off x="2129245" y="0"/>
            <a:ext cx="9875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</a:rPr>
              <a:t>ФРП учебного курса «Математика» в  5-6 классах</a:t>
            </a:r>
          </a:p>
        </p:txBody>
      </p:sp>
      <p:pic>
        <p:nvPicPr>
          <p:cNvPr id="21" name="Google Shape;90;p1">
            <a:extLst>
              <a:ext uri="{FF2B5EF4-FFF2-40B4-BE49-F238E27FC236}">
                <a16:creationId xmlns:a16="http://schemas.microsoft.com/office/drawing/2014/main" id="{D40723C9-16A7-43D7-8552-ABFDCBA490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6719353"/>
            <a:ext cx="9144000" cy="975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1D53540-04E8-4ADD-9B85-E0369FA58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752430"/>
              </p:ext>
            </p:extLst>
          </p:nvPr>
        </p:nvGraphicFramePr>
        <p:xfrm>
          <a:off x="441961" y="1723248"/>
          <a:ext cx="11612879" cy="38709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83281">
                  <a:extLst>
                    <a:ext uri="{9D8B030D-6E8A-4147-A177-3AD203B41FA5}">
                      <a16:colId xmlns:a16="http://schemas.microsoft.com/office/drawing/2014/main" val="598615075"/>
                    </a:ext>
                  </a:extLst>
                </a:gridCol>
                <a:gridCol w="2449530">
                  <a:extLst>
                    <a:ext uri="{9D8B030D-6E8A-4147-A177-3AD203B41FA5}">
                      <a16:colId xmlns:a16="http://schemas.microsoft.com/office/drawing/2014/main" val="601015190"/>
                    </a:ext>
                  </a:extLst>
                </a:gridCol>
                <a:gridCol w="7080068">
                  <a:extLst>
                    <a:ext uri="{9D8B030D-6E8A-4147-A177-3AD203B41FA5}">
                      <a16:colId xmlns:a16="http://schemas.microsoft.com/office/drawing/2014/main" val="37943127"/>
                    </a:ext>
                  </a:extLst>
                </a:gridCol>
              </a:tblGrid>
              <a:tr h="303076">
                <a:tc>
                  <a:txBody>
                    <a:bodyPr/>
                    <a:lstStyle/>
                    <a:p>
                      <a:r>
                        <a:rPr lang="ru-RU" sz="2200" b="0" dirty="0"/>
                        <a:t>Наименование раздела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b="0" dirty="0"/>
                        <a:t>Основное</a:t>
                      </a:r>
                    </a:p>
                    <a:p>
                      <a:r>
                        <a:rPr lang="ru-RU" sz="2200" b="0" dirty="0"/>
                        <a:t>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dirty="0"/>
                        <a:t>Основные виды деятельности обучающихся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112233"/>
                  </a:ext>
                </a:extLst>
              </a:tr>
              <a:tr h="2855889">
                <a:tc>
                  <a:txBody>
                    <a:bodyPr/>
                    <a:lstStyle/>
                    <a:p>
                      <a:r>
                        <a:rPr lang="ru-RU" sz="22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Наглядная геометрия. Фигуры в пространстве</a:t>
                      </a:r>
                      <a:endParaRPr lang="ru-RU" sz="22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/>
                        <a:t>Практическая</a:t>
                      </a:r>
                    </a:p>
                    <a:p>
                      <a:pPr algn="l"/>
                      <a:r>
                        <a:rPr lang="ru-RU" sz="2200" dirty="0"/>
                        <a:t>работа </a:t>
                      </a:r>
                      <a:r>
                        <a:rPr lang="ru-RU" sz="2200" b="1" dirty="0"/>
                        <a:t>«Создание</a:t>
                      </a:r>
                    </a:p>
                    <a:p>
                      <a:pPr algn="l"/>
                      <a:r>
                        <a:rPr lang="ru-RU" sz="2200" b="1" dirty="0"/>
                        <a:t>моделей</a:t>
                      </a:r>
                    </a:p>
                    <a:p>
                      <a:pPr algn="l"/>
                      <a:r>
                        <a:rPr lang="ru-RU" sz="2200" b="1" dirty="0"/>
                        <a:t>пространственных</a:t>
                      </a:r>
                    </a:p>
                    <a:p>
                      <a:pPr algn="l"/>
                      <a:r>
                        <a:rPr lang="ru-RU" sz="2200" b="1" dirty="0"/>
                        <a:t>фигур»</a:t>
                      </a:r>
                      <a:r>
                        <a:rPr lang="ru-RU" sz="2200" dirty="0"/>
                        <a:t>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 dirty="0"/>
                        <a:t>Изображать </a:t>
                      </a:r>
                      <a:r>
                        <a:rPr lang="ru-RU" sz="2200" b="0" dirty="0"/>
                        <a:t>пирамиду, призму, цилиндр, конус, шар от руки, моделировать из бумаги, пластилина, проволоки и др.</a:t>
                      </a:r>
                    </a:p>
                    <a:p>
                      <a:pPr algn="just"/>
                      <a:r>
                        <a:rPr lang="ru-RU" sz="2200" b="1" dirty="0"/>
                        <a:t>Конструировать</a:t>
                      </a:r>
                      <a:r>
                        <a:rPr lang="ru-RU" sz="2200" b="0" dirty="0"/>
                        <a:t> из развёрток параллелепипед, куб, призму, пирамиду, конус, цилиндр, создавать их модели.</a:t>
                      </a:r>
                    </a:p>
                    <a:p>
                      <a:pPr algn="just"/>
                      <a:r>
                        <a:rPr lang="ru-RU" sz="2200" b="1" i="0" dirty="0"/>
                        <a:t>Создавать</a:t>
                      </a:r>
                      <a:r>
                        <a:rPr lang="ru-RU" sz="2200" b="0" i="0" dirty="0"/>
                        <a:t> модели пространственных фигур (из бумаги,</a:t>
                      </a:r>
                    </a:p>
                    <a:p>
                      <a:pPr algn="just"/>
                      <a:r>
                        <a:rPr lang="ru-RU" sz="2200" b="0" i="0" dirty="0"/>
                        <a:t>проволоки, пластилина и др.)</a:t>
                      </a:r>
                    </a:p>
                    <a:p>
                      <a:pPr algn="just"/>
                      <a:r>
                        <a:rPr lang="ru-RU" sz="2200" b="1" i="0" dirty="0"/>
                        <a:t>Измерять</a:t>
                      </a:r>
                      <a:r>
                        <a:rPr lang="ru-RU" sz="2200" b="0" i="0" dirty="0"/>
                        <a:t> на моделях: длины рёбер многогранников,</a:t>
                      </a:r>
                    </a:p>
                    <a:p>
                      <a:pPr algn="just"/>
                      <a:r>
                        <a:rPr lang="ru-RU" sz="2200" b="0" i="0" dirty="0"/>
                        <a:t>диаметр шара.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164643"/>
                  </a:ext>
                </a:extLst>
              </a:tr>
            </a:tbl>
          </a:graphicData>
        </a:graphic>
      </p:graphicFrame>
      <p:pic>
        <p:nvPicPr>
          <p:cNvPr id="20" name="Graphic 6" descr="Карандаш">
            <a:extLst>
              <a:ext uri="{FF2B5EF4-FFF2-40B4-BE49-F238E27FC236}">
                <a16:creationId xmlns:a16="http://schemas.microsoft.com/office/drawing/2014/main" id="{23F05036-6D6C-4E6A-A56F-D5D40EF5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8899" y="-127786"/>
            <a:ext cx="1880075" cy="188007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AA8076-44CA-43EE-B4CC-345EA4C3F5BB}"/>
              </a:ext>
            </a:extLst>
          </p:cNvPr>
          <p:cNvSpPr/>
          <p:nvPr/>
        </p:nvSpPr>
        <p:spPr>
          <a:xfrm>
            <a:off x="4206333" y="706063"/>
            <a:ext cx="427136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880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ТЕМАТИЧЕСКОЕ ПЛАНИРОВАНИЕ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32ABD3-80C7-4F1D-83C7-6E353ED38DEB}"/>
              </a:ext>
            </a:extLst>
          </p:cNvPr>
          <p:cNvSpPr/>
          <p:nvPr/>
        </p:nvSpPr>
        <p:spPr>
          <a:xfrm>
            <a:off x="5648473" y="1231535"/>
            <a:ext cx="11572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</a:rPr>
              <a:t>6 класс</a:t>
            </a:r>
          </a:p>
        </p:txBody>
      </p:sp>
    </p:spTree>
    <p:extLst>
      <p:ext uri="{BB962C8B-B14F-4D97-AF65-F5344CB8AC3E}">
        <p14:creationId xmlns:p14="http://schemas.microsoft.com/office/powerpoint/2010/main" val="1462743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43489"/>
            <a:ext cx="27432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12</a:t>
            </a:fld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4AF4D9-3687-4617-8CDC-ED0C92E1FE17}"/>
              </a:ext>
            </a:extLst>
          </p:cNvPr>
          <p:cNvSpPr/>
          <p:nvPr/>
        </p:nvSpPr>
        <p:spPr>
          <a:xfrm>
            <a:off x="2129245" y="0"/>
            <a:ext cx="9875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</a:rPr>
              <a:t>ФРП учебного курса «Вероятность и статистика» в  7-9 классах</a:t>
            </a:r>
          </a:p>
        </p:txBody>
      </p:sp>
      <p:pic>
        <p:nvPicPr>
          <p:cNvPr id="21" name="Google Shape;90;p1">
            <a:extLst>
              <a:ext uri="{FF2B5EF4-FFF2-40B4-BE49-F238E27FC236}">
                <a16:creationId xmlns:a16="http://schemas.microsoft.com/office/drawing/2014/main" id="{D40723C9-16A7-43D7-8552-ABFDCBA490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6719353"/>
            <a:ext cx="9144000" cy="975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1D53540-04E8-4ADD-9B85-E0369FA58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435433"/>
              </p:ext>
            </p:extLst>
          </p:nvPr>
        </p:nvGraphicFramePr>
        <p:xfrm>
          <a:off x="133894" y="1787787"/>
          <a:ext cx="11924211" cy="478406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538968">
                  <a:extLst>
                    <a:ext uri="{9D8B030D-6E8A-4147-A177-3AD203B41FA5}">
                      <a16:colId xmlns:a16="http://schemas.microsoft.com/office/drawing/2014/main" val="598615075"/>
                    </a:ext>
                  </a:extLst>
                </a:gridCol>
                <a:gridCol w="2827606">
                  <a:extLst>
                    <a:ext uri="{9D8B030D-6E8A-4147-A177-3AD203B41FA5}">
                      <a16:colId xmlns:a16="http://schemas.microsoft.com/office/drawing/2014/main" val="601015190"/>
                    </a:ext>
                  </a:extLst>
                </a:gridCol>
                <a:gridCol w="6557637">
                  <a:extLst>
                    <a:ext uri="{9D8B030D-6E8A-4147-A177-3AD203B41FA5}">
                      <a16:colId xmlns:a16="http://schemas.microsoft.com/office/drawing/2014/main" val="37943127"/>
                    </a:ext>
                  </a:extLst>
                </a:gridCol>
              </a:tblGrid>
              <a:tr h="708208">
                <a:tc>
                  <a:txBody>
                    <a:bodyPr/>
                    <a:lstStyle/>
                    <a:p>
                      <a:r>
                        <a:rPr lang="ru-RU" sz="2200" b="0" dirty="0"/>
                        <a:t>Наименование раздела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b="0" dirty="0"/>
                        <a:t>Основное</a:t>
                      </a:r>
                    </a:p>
                    <a:p>
                      <a:r>
                        <a:rPr lang="ru-RU" sz="2200" b="0" dirty="0"/>
                        <a:t>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dirty="0"/>
                        <a:t>Основные виды деятельности обучающихся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112233"/>
                  </a:ext>
                </a:extLst>
              </a:tr>
              <a:tr h="2266267">
                <a:tc>
                  <a:txBody>
                    <a:bodyPr/>
                    <a:lstStyle/>
                    <a:p>
                      <a:r>
                        <a:rPr lang="ru-RU" sz="22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Представление данных</a:t>
                      </a:r>
                    </a:p>
                    <a:p>
                      <a:endParaRPr lang="ru-RU" sz="2200" b="1" i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200" b="1" i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200" b="1" i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(наличие п/р на углубленном уровне)</a:t>
                      </a:r>
                      <a:endParaRPr lang="ru-RU" sz="2200" b="1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/>
                        <a:t>Практическая</a:t>
                      </a:r>
                    </a:p>
                    <a:p>
                      <a:pPr algn="l"/>
                      <a:r>
                        <a:rPr lang="ru-RU" sz="2200" dirty="0"/>
                        <a:t>работа </a:t>
                      </a:r>
                      <a:r>
                        <a:rPr lang="ru-RU" sz="2200" b="1" dirty="0"/>
                        <a:t>«Таблицы»</a:t>
                      </a:r>
                      <a:r>
                        <a:rPr lang="ru-RU" sz="2200" dirty="0"/>
                        <a:t>.</a:t>
                      </a:r>
                    </a:p>
                    <a:p>
                      <a:pPr algn="l"/>
                      <a:endParaRPr lang="ru-RU" sz="2200" dirty="0"/>
                    </a:p>
                    <a:p>
                      <a:pPr algn="l"/>
                      <a:r>
                        <a:rPr lang="ru-RU" sz="2200" dirty="0"/>
                        <a:t>Практическая работа</a:t>
                      </a:r>
                    </a:p>
                    <a:p>
                      <a:pPr algn="l"/>
                      <a:r>
                        <a:rPr lang="ru-RU" sz="2200" b="1" dirty="0"/>
                        <a:t>«Диаграммы».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 dirty="0"/>
                        <a:t>Изучать</a:t>
                      </a:r>
                      <a:r>
                        <a:rPr lang="ru-RU" sz="2200" b="0" dirty="0"/>
                        <a:t> методы работы с табличными и</a:t>
                      </a:r>
                    </a:p>
                    <a:p>
                      <a:pPr algn="just"/>
                      <a:r>
                        <a:rPr lang="ru-RU" sz="2200" b="0" dirty="0"/>
                        <a:t>графическими представлениями данных</a:t>
                      </a:r>
                    </a:p>
                    <a:p>
                      <a:pPr algn="just"/>
                      <a:r>
                        <a:rPr lang="ru-RU" sz="2200" b="0" dirty="0"/>
                        <a:t>с помощью цифровых ресурсов в ходе</a:t>
                      </a:r>
                    </a:p>
                    <a:p>
                      <a:pPr algn="just"/>
                      <a:r>
                        <a:rPr lang="ru-RU" sz="2200" b="0" dirty="0"/>
                        <a:t>практических работ.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164643"/>
                  </a:ext>
                </a:extLst>
              </a:tr>
              <a:tr h="1583668">
                <a:tc>
                  <a:txBody>
                    <a:bodyPr/>
                    <a:lstStyle/>
                    <a:p>
                      <a:r>
                        <a:rPr lang="ru-RU" sz="22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Описательная статистика</a:t>
                      </a:r>
                    </a:p>
                    <a:p>
                      <a:endParaRPr lang="ru-RU" sz="2200" b="1" i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200" b="1" i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/>
                        <a:t>Практическая</a:t>
                      </a:r>
                    </a:p>
                    <a:p>
                      <a:pPr algn="l"/>
                      <a:r>
                        <a:rPr lang="ru-RU" sz="2200" dirty="0"/>
                        <a:t>работа </a:t>
                      </a:r>
                      <a:r>
                        <a:rPr lang="ru-RU" sz="2200" b="1" dirty="0"/>
                        <a:t>«Средние значения»</a:t>
                      </a:r>
                      <a:r>
                        <a:rPr lang="ru-RU" sz="2200" dirty="0"/>
                        <a:t>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 dirty="0"/>
                        <a:t>Изучать</a:t>
                      </a:r>
                      <a:r>
                        <a:rPr lang="ru-RU" sz="2200" b="0" dirty="0"/>
                        <a:t> свойства средних, в том числе с помощью цифровых ресурсов, в ходе практических работ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732148"/>
                  </a:ext>
                </a:extLst>
              </a:tr>
            </a:tbl>
          </a:graphicData>
        </a:graphic>
      </p:graphicFrame>
      <p:pic>
        <p:nvPicPr>
          <p:cNvPr id="20" name="Graphic 6" descr="Карандаш">
            <a:extLst>
              <a:ext uri="{FF2B5EF4-FFF2-40B4-BE49-F238E27FC236}">
                <a16:creationId xmlns:a16="http://schemas.microsoft.com/office/drawing/2014/main" id="{23F05036-6D6C-4E6A-A56F-D5D40EF5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8899" y="-127786"/>
            <a:ext cx="1880075" cy="188007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AA8076-44CA-43EE-B4CC-345EA4C3F5BB}"/>
              </a:ext>
            </a:extLst>
          </p:cNvPr>
          <p:cNvSpPr/>
          <p:nvPr/>
        </p:nvSpPr>
        <p:spPr>
          <a:xfrm>
            <a:off x="4206333" y="706063"/>
            <a:ext cx="427136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880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ТЕМАТИЧЕСКОЕ ПЛАНИРОВАНИЕ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32ABD3-80C7-4F1D-83C7-6E353ED38DEB}"/>
              </a:ext>
            </a:extLst>
          </p:cNvPr>
          <p:cNvSpPr/>
          <p:nvPr/>
        </p:nvSpPr>
        <p:spPr>
          <a:xfrm>
            <a:off x="5648473" y="1231535"/>
            <a:ext cx="11572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</a:rPr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2934962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43489"/>
            <a:ext cx="27432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13</a:t>
            </a:fld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4AF4D9-3687-4617-8CDC-ED0C92E1FE17}"/>
              </a:ext>
            </a:extLst>
          </p:cNvPr>
          <p:cNvSpPr/>
          <p:nvPr/>
        </p:nvSpPr>
        <p:spPr>
          <a:xfrm>
            <a:off x="2129245" y="0"/>
            <a:ext cx="9875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</a:rPr>
              <a:t>ФРП учебного курса «Вероятность и статистика» в  7-9 классах</a:t>
            </a:r>
          </a:p>
        </p:txBody>
      </p:sp>
      <p:pic>
        <p:nvPicPr>
          <p:cNvPr id="21" name="Google Shape;90;p1">
            <a:extLst>
              <a:ext uri="{FF2B5EF4-FFF2-40B4-BE49-F238E27FC236}">
                <a16:creationId xmlns:a16="http://schemas.microsoft.com/office/drawing/2014/main" id="{D40723C9-16A7-43D7-8552-ABFDCBA490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6719353"/>
            <a:ext cx="9144000" cy="975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1D53540-04E8-4ADD-9B85-E0369FA58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59156"/>
              </p:ext>
            </p:extLst>
          </p:nvPr>
        </p:nvGraphicFramePr>
        <p:xfrm>
          <a:off x="133894" y="1466023"/>
          <a:ext cx="11924211" cy="370619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139132">
                  <a:extLst>
                    <a:ext uri="{9D8B030D-6E8A-4147-A177-3AD203B41FA5}">
                      <a16:colId xmlns:a16="http://schemas.microsoft.com/office/drawing/2014/main" val="598615075"/>
                    </a:ext>
                  </a:extLst>
                </a:gridCol>
                <a:gridCol w="2515200">
                  <a:extLst>
                    <a:ext uri="{9D8B030D-6E8A-4147-A177-3AD203B41FA5}">
                      <a16:colId xmlns:a16="http://schemas.microsoft.com/office/drawing/2014/main" val="601015190"/>
                    </a:ext>
                  </a:extLst>
                </a:gridCol>
                <a:gridCol w="7269879">
                  <a:extLst>
                    <a:ext uri="{9D8B030D-6E8A-4147-A177-3AD203B41FA5}">
                      <a16:colId xmlns:a16="http://schemas.microsoft.com/office/drawing/2014/main" val="37943127"/>
                    </a:ext>
                  </a:extLst>
                </a:gridCol>
              </a:tblGrid>
              <a:tr h="395982">
                <a:tc>
                  <a:txBody>
                    <a:bodyPr/>
                    <a:lstStyle/>
                    <a:p>
                      <a:r>
                        <a:rPr lang="ru-RU" sz="2200" b="0" dirty="0"/>
                        <a:t>Наименование раздела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b="0" dirty="0"/>
                        <a:t>Основное</a:t>
                      </a:r>
                    </a:p>
                    <a:p>
                      <a:r>
                        <a:rPr lang="ru-RU" sz="2200" b="0" dirty="0"/>
                        <a:t>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dirty="0"/>
                        <a:t>Основные виды деятельности обучающихся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112233"/>
                  </a:ext>
                </a:extLst>
              </a:tr>
              <a:tr h="1176359">
                <a:tc>
                  <a:txBody>
                    <a:bodyPr/>
                    <a:lstStyle/>
                    <a:p>
                      <a:r>
                        <a:rPr lang="ru-RU" sz="2200" b="1" i="1" dirty="0">
                          <a:solidFill>
                            <a:srgbClr val="002060"/>
                          </a:solidFill>
                        </a:rPr>
                        <a:t>Случайная изменчивость</a:t>
                      </a:r>
                    </a:p>
                    <a:p>
                      <a:r>
                        <a:rPr lang="ru-RU" sz="2200" b="1" i="1" dirty="0">
                          <a:solidFill>
                            <a:srgbClr val="C00000"/>
                          </a:solidFill>
                        </a:rPr>
                        <a:t>+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/>
                        <a:t>Практическая работа </a:t>
                      </a:r>
                      <a:r>
                        <a:rPr lang="ru-RU" sz="2200" b="1" dirty="0"/>
                        <a:t>«Случайная изменчивость»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 dirty="0"/>
                        <a:t>Осваивать</a:t>
                      </a:r>
                      <a:r>
                        <a:rPr lang="ru-RU" sz="2200" b="0" dirty="0"/>
                        <a:t> графические представления разных</a:t>
                      </a:r>
                    </a:p>
                    <a:p>
                      <a:pPr algn="just"/>
                      <a:r>
                        <a:rPr lang="ru-RU" sz="2200" b="0" dirty="0"/>
                        <a:t>видов случайной изменчивости, в том числе с помощью цифровых ресурсов, в ходе практической работы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164643"/>
                  </a:ext>
                </a:extLst>
              </a:tr>
              <a:tr h="1484094">
                <a:tc>
                  <a:txBody>
                    <a:bodyPr/>
                    <a:lstStyle/>
                    <a:p>
                      <a:r>
                        <a:rPr lang="ru-RU" sz="22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Вероятность и частота</a:t>
                      </a:r>
                    </a:p>
                    <a:p>
                      <a:r>
                        <a:rPr lang="ru-RU" sz="22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случайного события  </a:t>
                      </a:r>
                    </a:p>
                    <a:p>
                      <a:r>
                        <a:rPr lang="ru-RU" sz="22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2200" b="1" i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ru-RU" sz="2200" b="1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/>
                        <a:t>Практическая</a:t>
                      </a:r>
                    </a:p>
                    <a:p>
                      <a:pPr algn="l"/>
                      <a:r>
                        <a:rPr lang="ru-RU" sz="2200" dirty="0"/>
                        <a:t>работа </a:t>
                      </a:r>
                      <a:r>
                        <a:rPr lang="ru-RU" sz="2200" b="1" dirty="0"/>
                        <a:t>«Частота выпадения орла»</a:t>
                      </a:r>
                      <a:r>
                        <a:rPr lang="ru-RU" sz="2200" dirty="0"/>
                        <a:t>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 dirty="0"/>
                        <a:t>Наблюдать и изучать </a:t>
                      </a:r>
                      <a:r>
                        <a:rPr lang="ru-RU" sz="2200" b="0" dirty="0"/>
                        <a:t>частоту событий в простых</a:t>
                      </a:r>
                    </a:p>
                    <a:p>
                      <a:pPr algn="just"/>
                      <a:r>
                        <a:rPr lang="ru-RU" sz="2200" b="0" dirty="0"/>
                        <a:t>экспериментах, в том числе с помощью цифровых</a:t>
                      </a:r>
                    </a:p>
                    <a:p>
                      <a:pPr algn="just"/>
                      <a:r>
                        <a:rPr lang="ru-RU" sz="2200" b="0" dirty="0"/>
                        <a:t>ресурсов, в ходе практической работы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159088"/>
                  </a:ext>
                </a:extLst>
              </a:tr>
            </a:tbl>
          </a:graphicData>
        </a:graphic>
      </p:graphicFrame>
      <p:pic>
        <p:nvPicPr>
          <p:cNvPr id="20" name="Graphic 6" descr="Карандаш">
            <a:extLst>
              <a:ext uri="{FF2B5EF4-FFF2-40B4-BE49-F238E27FC236}">
                <a16:creationId xmlns:a16="http://schemas.microsoft.com/office/drawing/2014/main" id="{23F05036-6D6C-4E6A-A56F-D5D40EF5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8899" y="-127786"/>
            <a:ext cx="1880075" cy="188007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AA8076-44CA-43EE-B4CC-345EA4C3F5BB}"/>
              </a:ext>
            </a:extLst>
          </p:cNvPr>
          <p:cNvSpPr/>
          <p:nvPr/>
        </p:nvSpPr>
        <p:spPr>
          <a:xfrm>
            <a:off x="4206333" y="508707"/>
            <a:ext cx="427136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880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ТЕМАТИЧЕСКОЕ ПЛАНИРОВАНИЕ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32ABD3-80C7-4F1D-83C7-6E353ED38DEB}"/>
              </a:ext>
            </a:extLst>
          </p:cNvPr>
          <p:cNvSpPr/>
          <p:nvPr/>
        </p:nvSpPr>
        <p:spPr>
          <a:xfrm>
            <a:off x="5763378" y="996088"/>
            <a:ext cx="11572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</a:rPr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2356889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43489"/>
            <a:ext cx="27432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14</a:t>
            </a:fld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4AF4D9-3687-4617-8CDC-ED0C92E1FE17}"/>
              </a:ext>
            </a:extLst>
          </p:cNvPr>
          <p:cNvSpPr/>
          <p:nvPr/>
        </p:nvSpPr>
        <p:spPr>
          <a:xfrm>
            <a:off x="2129245" y="0"/>
            <a:ext cx="9875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</a:rPr>
              <a:t>ФРП учебного курса «Вероятность и статистика» в  7-9 классах</a:t>
            </a:r>
          </a:p>
        </p:txBody>
      </p:sp>
      <p:pic>
        <p:nvPicPr>
          <p:cNvPr id="21" name="Google Shape;90;p1">
            <a:extLst>
              <a:ext uri="{FF2B5EF4-FFF2-40B4-BE49-F238E27FC236}">
                <a16:creationId xmlns:a16="http://schemas.microsoft.com/office/drawing/2014/main" id="{D40723C9-16A7-43D7-8552-ABFDCBA490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6719353"/>
            <a:ext cx="9144000" cy="975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1D53540-04E8-4ADD-9B85-E0369FA58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63987"/>
              </p:ext>
            </p:extLst>
          </p:nvPr>
        </p:nvGraphicFramePr>
        <p:xfrm>
          <a:off x="133894" y="1787785"/>
          <a:ext cx="11924211" cy="42976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139132">
                  <a:extLst>
                    <a:ext uri="{9D8B030D-6E8A-4147-A177-3AD203B41FA5}">
                      <a16:colId xmlns:a16="http://schemas.microsoft.com/office/drawing/2014/main" val="598615075"/>
                    </a:ext>
                  </a:extLst>
                </a:gridCol>
                <a:gridCol w="2795363">
                  <a:extLst>
                    <a:ext uri="{9D8B030D-6E8A-4147-A177-3AD203B41FA5}">
                      <a16:colId xmlns:a16="http://schemas.microsoft.com/office/drawing/2014/main" val="601015190"/>
                    </a:ext>
                  </a:extLst>
                </a:gridCol>
                <a:gridCol w="6989716">
                  <a:extLst>
                    <a:ext uri="{9D8B030D-6E8A-4147-A177-3AD203B41FA5}">
                      <a16:colId xmlns:a16="http://schemas.microsoft.com/office/drawing/2014/main" val="37943127"/>
                    </a:ext>
                  </a:extLst>
                </a:gridCol>
              </a:tblGrid>
              <a:tr h="395982">
                <a:tc>
                  <a:txBody>
                    <a:bodyPr/>
                    <a:lstStyle/>
                    <a:p>
                      <a:r>
                        <a:rPr lang="ru-RU" sz="2200" b="0" dirty="0"/>
                        <a:t>Наименование раздела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b="0" dirty="0"/>
                        <a:t>Основное</a:t>
                      </a:r>
                    </a:p>
                    <a:p>
                      <a:r>
                        <a:rPr lang="ru-RU" sz="2200" b="0" dirty="0"/>
                        <a:t>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dirty="0"/>
                        <a:t>Основные виды деятельности обучающихся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112233"/>
                  </a:ext>
                </a:extLst>
              </a:tr>
              <a:tr h="1484094">
                <a:tc>
                  <a:txBody>
                    <a:bodyPr/>
                    <a:lstStyle/>
                    <a:p>
                      <a:r>
                        <a:rPr lang="ru-RU" sz="22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Вероятность</a:t>
                      </a:r>
                    </a:p>
                    <a:p>
                      <a:r>
                        <a:rPr lang="ru-RU" sz="22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случайного события</a:t>
                      </a:r>
                    </a:p>
                    <a:p>
                      <a:endParaRPr lang="ru-RU" sz="2200" b="1" i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200" b="1" i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ru-RU" sz="2200" b="1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/>
                        <a:t>Практическая</a:t>
                      </a:r>
                    </a:p>
                    <a:p>
                      <a:pPr algn="l"/>
                      <a:r>
                        <a:rPr lang="ru-RU" sz="2200" dirty="0"/>
                        <a:t>работа </a:t>
                      </a:r>
                      <a:r>
                        <a:rPr lang="ru-RU" sz="2200" b="1" dirty="0"/>
                        <a:t>«Опыты</a:t>
                      </a:r>
                    </a:p>
                    <a:p>
                      <a:pPr algn="l"/>
                      <a:r>
                        <a:rPr lang="ru-RU" sz="2200" b="1" dirty="0"/>
                        <a:t>с равновозможными элементарными</a:t>
                      </a:r>
                    </a:p>
                    <a:p>
                      <a:pPr algn="l"/>
                      <a:r>
                        <a:rPr lang="ru-RU" sz="2200" b="1" dirty="0"/>
                        <a:t>событиями»</a:t>
                      </a:r>
                      <a:r>
                        <a:rPr lang="ru-RU" sz="2200" dirty="0"/>
                        <a:t>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 dirty="0"/>
                        <a:t>Проводить и изучать </a:t>
                      </a:r>
                      <a:r>
                        <a:rPr lang="ru-RU" sz="2200" b="0" dirty="0"/>
                        <a:t>опыты с равновозможными элементарными событиями (с использованием монет, игральных костей, других моделей) в ходе практической работы.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164643"/>
                  </a:ext>
                </a:extLst>
              </a:tr>
              <a:tr h="1484094">
                <a:tc>
                  <a:txBody>
                    <a:bodyPr/>
                    <a:lstStyle/>
                    <a:p>
                      <a:r>
                        <a:rPr lang="ru-RU" sz="2200" b="1" i="1" dirty="0">
                          <a:solidFill>
                            <a:srgbClr val="C00000"/>
                          </a:solidFill>
                        </a:rPr>
                        <a:t>Описательная статистика.</a:t>
                      </a:r>
                    </a:p>
                    <a:p>
                      <a:r>
                        <a:rPr lang="ru-RU" sz="2200" b="1" i="1" dirty="0">
                          <a:solidFill>
                            <a:srgbClr val="C00000"/>
                          </a:solidFill>
                        </a:rPr>
                        <a:t>Рассеивание данных</a:t>
                      </a:r>
                    </a:p>
                    <a:p>
                      <a:r>
                        <a:rPr lang="ru-RU" sz="2200" b="1" i="1" baseline="0" dirty="0">
                          <a:solidFill>
                            <a:srgbClr val="C00000"/>
                          </a:solidFill>
                        </a:rPr>
                        <a:t>+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2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0" dirty="0">
                          <a:solidFill>
                            <a:srgbClr val="C00000"/>
                          </a:solidFill>
                        </a:rPr>
                        <a:t>Строить диаграммы рассеивания</a:t>
                      </a:r>
                    </a:p>
                    <a:p>
                      <a:pPr algn="just"/>
                      <a:r>
                        <a:rPr lang="ru-RU" sz="2200" b="0" dirty="0">
                          <a:solidFill>
                            <a:srgbClr val="C00000"/>
                          </a:solidFill>
                        </a:rPr>
                        <a:t>по имеющимся данным, в том числе</a:t>
                      </a:r>
                    </a:p>
                    <a:p>
                      <a:pPr algn="just"/>
                      <a:r>
                        <a:rPr lang="ru-RU" sz="2200" b="0" dirty="0">
                          <a:solidFill>
                            <a:srgbClr val="C00000"/>
                          </a:solidFill>
                        </a:rPr>
                        <a:t>с помощью цифровых ресурсов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9837542"/>
                  </a:ext>
                </a:extLst>
              </a:tr>
            </a:tbl>
          </a:graphicData>
        </a:graphic>
      </p:graphicFrame>
      <p:pic>
        <p:nvPicPr>
          <p:cNvPr id="20" name="Graphic 6" descr="Карандаш">
            <a:extLst>
              <a:ext uri="{FF2B5EF4-FFF2-40B4-BE49-F238E27FC236}">
                <a16:creationId xmlns:a16="http://schemas.microsoft.com/office/drawing/2014/main" id="{23F05036-6D6C-4E6A-A56F-D5D40EF5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8899" y="-127786"/>
            <a:ext cx="1880075" cy="188007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AA8076-44CA-43EE-B4CC-345EA4C3F5BB}"/>
              </a:ext>
            </a:extLst>
          </p:cNvPr>
          <p:cNvSpPr/>
          <p:nvPr/>
        </p:nvSpPr>
        <p:spPr>
          <a:xfrm>
            <a:off x="4206333" y="706063"/>
            <a:ext cx="427136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880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ТЕМАТИЧЕСКОЕ ПЛАНИРОВАНИЕ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32ABD3-80C7-4F1D-83C7-6E353ED38DEB}"/>
              </a:ext>
            </a:extLst>
          </p:cNvPr>
          <p:cNvSpPr/>
          <p:nvPr/>
        </p:nvSpPr>
        <p:spPr>
          <a:xfrm>
            <a:off x="5648473" y="1231535"/>
            <a:ext cx="11572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</a:rPr>
              <a:t>8 класс</a:t>
            </a:r>
          </a:p>
        </p:txBody>
      </p:sp>
    </p:spTree>
    <p:extLst>
      <p:ext uri="{BB962C8B-B14F-4D97-AF65-F5344CB8AC3E}">
        <p14:creationId xmlns:p14="http://schemas.microsoft.com/office/powerpoint/2010/main" val="1943007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43489"/>
            <a:ext cx="27432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15</a:t>
            </a:fld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4AF4D9-3687-4617-8CDC-ED0C92E1FE17}"/>
              </a:ext>
            </a:extLst>
          </p:cNvPr>
          <p:cNvSpPr/>
          <p:nvPr/>
        </p:nvSpPr>
        <p:spPr>
          <a:xfrm>
            <a:off x="2129245" y="0"/>
            <a:ext cx="9875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</a:rPr>
              <a:t>ФРП учебного курса «Вероятность и статистика» в  7-9 классах</a:t>
            </a:r>
          </a:p>
        </p:txBody>
      </p:sp>
      <p:pic>
        <p:nvPicPr>
          <p:cNvPr id="21" name="Google Shape;90;p1">
            <a:extLst>
              <a:ext uri="{FF2B5EF4-FFF2-40B4-BE49-F238E27FC236}">
                <a16:creationId xmlns:a16="http://schemas.microsoft.com/office/drawing/2014/main" id="{D40723C9-16A7-43D7-8552-ABFDCBA490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6719353"/>
            <a:ext cx="9144000" cy="975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1D53540-04E8-4ADD-9B85-E0369FA58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409436"/>
              </p:ext>
            </p:extLst>
          </p:nvPr>
        </p:nvGraphicFramePr>
        <p:xfrm>
          <a:off x="133894" y="1787785"/>
          <a:ext cx="11924211" cy="434921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295797">
                  <a:extLst>
                    <a:ext uri="{9D8B030D-6E8A-4147-A177-3AD203B41FA5}">
                      <a16:colId xmlns:a16="http://schemas.microsoft.com/office/drawing/2014/main" val="598615075"/>
                    </a:ext>
                  </a:extLst>
                </a:gridCol>
                <a:gridCol w="3814355">
                  <a:extLst>
                    <a:ext uri="{9D8B030D-6E8A-4147-A177-3AD203B41FA5}">
                      <a16:colId xmlns:a16="http://schemas.microsoft.com/office/drawing/2014/main" val="601015190"/>
                    </a:ext>
                  </a:extLst>
                </a:gridCol>
                <a:gridCol w="5814059">
                  <a:extLst>
                    <a:ext uri="{9D8B030D-6E8A-4147-A177-3AD203B41FA5}">
                      <a16:colId xmlns:a16="http://schemas.microsoft.com/office/drawing/2014/main" val="37943127"/>
                    </a:ext>
                  </a:extLst>
                </a:gridCol>
              </a:tblGrid>
              <a:tr h="395982">
                <a:tc>
                  <a:txBody>
                    <a:bodyPr/>
                    <a:lstStyle/>
                    <a:p>
                      <a:r>
                        <a:rPr lang="ru-RU" sz="2200" b="0" dirty="0"/>
                        <a:t>Наименование раздела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b="0" dirty="0"/>
                        <a:t>Основное</a:t>
                      </a:r>
                    </a:p>
                    <a:p>
                      <a:r>
                        <a:rPr lang="ru-RU" sz="2200" b="0" dirty="0"/>
                        <a:t>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dirty="0"/>
                        <a:t>Основные виды деятельности обучающихся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112233"/>
                  </a:ext>
                </a:extLst>
              </a:tr>
              <a:tr h="1484094">
                <a:tc>
                  <a:txBody>
                    <a:bodyPr/>
                    <a:lstStyle/>
                    <a:p>
                      <a:r>
                        <a:rPr lang="ru-RU" sz="22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Элементы комбинаторики</a:t>
                      </a:r>
                      <a:endParaRPr lang="ru-RU" sz="22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/>
                        <a:t>Практическая</a:t>
                      </a:r>
                    </a:p>
                    <a:p>
                      <a:pPr algn="l"/>
                      <a:r>
                        <a:rPr lang="ru-RU" sz="2200" dirty="0"/>
                        <a:t>работа </a:t>
                      </a:r>
                      <a:r>
                        <a:rPr lang="ru-RU" sz="2200" b="1" dirty="0"/>
                        <a:t>«Вычисление</a:t>
                      </a:r>
                    </a:p>
                    <a:p>
                      <a:pPr algn="l"/>
                      <a:r>
                        <a:rPr lang="ru-RU" sz="2200" b="1" dirty="0"/>
                        <a:t>Вероятностей с использованием комбинаторных функций электронных таблиц»</a:t>
                      </a:r>
                      <a:r>
                        <a:rPr lang="ru-RU" sz="2200" dirty="0"/>
                        <a:t>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 dirty="0"/>
                        <a:t>Решать, применяя </a:t>
                      </a:r>
                      <a:r>
                        <a:rPr lang="ru-RU" sz="2200" b="0" dirty="0"/>
                        <a:t>комбинаторику, задачи</a:t>
                      </a:r>
                    </a:p>
                    <a:p>
                      <a:pPr algn="just"/>
                      <a:r>
                        <a:rPr lang="ru-RU" sz="2200" b="0" dirty="0"/>
                        <a:t>на вычисление вероятностей, в том числе с помощью электронных таблиц в ходе практической работы.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164643"/>
                  </a:ext>
                </a:extLst>
              </a:tr>
              <a:tr h="1484094">
                <a:tc>
                  <a:txBody>
                    <a:bodyPr/>
                    <a:lstStyle/>
                    <a:p>
                      <a:r>
                        <a:rPr lang="ru-RU" sz="2200" b="1" i="1" dirty="0">
                          <a:solidFill>
                            <a:srgbClr val="002060"/>
                          </a:solidFill>
                        </a:rPr>
                        <a:t>Испытания Бернулли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/>
                        <a:t>Практическая</a:t>
                      </a:r>
                    </a:p>
                    <a:p>
                      <a:pPr algn="l"/>
                      <a:r>
                        <a:rPr lang="ru-RU" sz="2200" dirty="0"/>
                        <a:t>работа </a:t>
                      </a:r>
                      <a:r>
                        <a:rPr lang="ru-RU" sz="2200" b="1" dirty="0"/>
                        <a:t>«Испытания</a:t>
                      </a:r>
                    </a:p>
                    <a:p>
                      <a:pPr algn="l"/>
                      <a:r>
                        <a:rPr lang="ru-RU" sz="2200" b="1" dirty="0"/>
                        <a:t>Бернулли».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 dirty="0"/>
                        <a:t>Изучать в ходе практической работы, </a:t>
                      </a:r>
                      <a:r>
                        <a:rPr lang="ru-RU" sz="2200" b="0" dirty="0"/>
                        <a:t>в том числе с помощью цифровых ресурсов,</a:t>
                      </a:r>
                    </a:p>
                    <a:p>
                      <a:pPr algn="just"/>
                      <a:r>
                        <a:rPr lang="ru-RU" sz="2200" b="0" dirty="0"/>
                        <a:t>свойства вероятности в серии испытаний</a:t>
                      </a:r>
                    </a:p>
                    <a:p>
                      <a:pPr algn="just"/>
                      <a:r>
                        <a:rPr lang="ru-RU" sz="2200" b="0" dirty="0"/>
                        <a:t>Бернулли.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877904"/>
                  </a:ext>
                </a:extLst>
              </a:tr>
            </a:tbl>
          </a:graphicData>
        </a:graphic>
      </p:graphicFrame>
      <p:pic>
        <p:nvPicPr>
          <p:cNvPr id="20" name="Graphic 6" descr="Карандаш">
            <a:extLst>
              <a:ext uri="{FF2B5EF4-FFF2-40B4-BE49-F238E27FC236}">
                <a16:creationId xmlns:a16="http://schemas.microsoft.com/office/drawing/2014/main" id="{23F05036-6D6C-4E6A-A56F-D5D40EF5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8899" y="-127786"/>
            <a:ext cx="1880075" cy="188007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AA8076-44CA-43EE-B4CC-345EA4C3F5BB}"/>
              </a:ext>
            </a:extLst>
          </p:cNvPr>
          <p:cNvSpPr/>
          <p:nvPr/>
        </p:nvSpPr>
        <p:spPr>
          <a:xfrm>
            <a:off x="4206333" y="706063"/>
            <a:ext cx="427136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880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ТЕМАТИЧЕСКОЕ ПЛАНИРОВАНИЕ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32ABD3-80C7-4F1D-83C7-6E353ED38DEB}"/>
              </a:ext>
            </a:extLst>
          </p:cNvPr>
          <p:cNvSpPr/>
          <p:nvPr/>
        </p:nvSpPr>
        <p:spPr>
          <a:xfrm>
            <a:off x="5648473" y="1231535"/>
            <a:ext cx="11572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</a:rPr>
              <a:t>9 класс</a:t>
            </a:r>
          </a:p>
        </p:txBody>
      </p:sp>
    </p:spTree>
    <p:extLst>
      <p:ext uri="{BB962C8B-B14F-4D97-AF65-F5344CB8AC3E}">
        <p14:creationId xmlns:p14="http://schemas.microsoft.com/office/powerpoint/2010/main" val="1083057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43489"/>
            <a:ext cx="27432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16</a:t>
            </a:fld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4AF4D9-3687-4617-8CDC-ED0C92E1FE17}"/>
              </a:ext>
            </a:extLst>
          </p:cNvPr>
          <p:cNvSpPr/>
          <p:nvPr/>
        </p:nvSpPr>
        <p:spPr>
          <a:xfrm>
            <a:off x="1781177" y="0"/>
            <a:ext cx="102235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</a:rPr>
              <a:t>ФРП учебного курса «Вероятность и статистика» в  10-11 классах</a:t>
            </a:r>
          </a:p>
        </p:txBody>
      </p:sp>
      <p:pic>
        <p:nvPicPr>
          <p:cNvPr id="21" name="Google Shape;90;p1">
            <a:extLst>
              <a:ext uri="{FF2B5EF4-FFF2-40B4-BE49-F238E27FC236}">
                <a16:creationId xmlns:a16="http://schemas.microsoft.com/office/drawing/2014/main" id="{D40723C9-16A7-43D7-8552-ABFDCBA490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6719353"/>
            <a:ext cx="9144000" cy="975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1D53540-04E8-4ADD-9B85-E0369FA58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204131"/>
              </p:ext>
            </p:extLst>
          </p:nvPr>
        </p:nvGraphicFramePr>
        <p:xfrm>
          <a:off x="133894" y="1787785"/>
          <a:ext cx="11924211" cy="366922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748789">
                  <a:extLst>
                    <a:ext uri="{9D8B030D-6E8A-4147-A177-3AD203B41FA5}">
                      <a16:colId xmlns:a16="http://schemas.microsoft.com/office/drawing/2014/main" val="598615075"/>
                    </a:ext>
                  </a:extLst>
                </a:gridCol>
                <a:gridCol w="2236763">
                  <a:extLst>
                    <a:ext uri="{9D8B030D-6E8A-4147-A177-3AD203B41FA5}">
                      <a16:colId xmlns:a16="http://schemas.microsoft.com/office/drawing/2014/main" val="601015190"/>
                    </a:ext>
                  </a:extLst>
                </a:gridCol>
                <a:gridCol w="5938659">
                  <a:extLst>
                    <a:ext uri="{9D8B030D-6E8A-4147-A177-3AD203B41FA5}">
                      <a16:colId xmlns:a16="http://schemas.microsoft.com/office/drawing/2014/main" val="37943127"/>
                    </a:ext>
                  </a:extLst>
                </a:gridCol>
              </a:tblGrid>
              <a:tr h="395982">
                <a:tc>
                  <a:txBody>
                    <a:bodyPr/>
                    <a:lstStyle/>
                    <a:p>
                      <a:r>
                        <a:rPr lang="ru-RU" sz="2000" b="0" dirty="0"/>
                        <a:t>Наименование раздела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/>
                        <a:t>Основное</a:t>
                      </a:r>
                    </a:p>
                    <a:p>
                      <a:r>
                        <a:rPr lang="ru-RU" sz="2000" b="0" dirty="0"/>
                        <a:t>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/>
                        <a:t>Основные виды деятельности обучающихся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112233"/>
                  </a:ext>
                </a:extLst>
              </a:tr>
              <a:tr h="1484094">
                <a:tc>
                  <a:txBody>
                    <a:bodyPr/>
                    <a:lstStyle/>
                    <a:p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Случайные опыты</a:t>
                      </a:r>
                    </a:p>
                    <a:p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случайные события,</a:t>
                      </a:r>
                    </a:p>
                    <a:p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опыты с равновозможными</a:t>
                      </a:r>
                    </a:p>
                    <a:p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элементарными исходами</a:t>
                      </a:r>
                      <a:endParaRPr lang="ru-RU" sz="20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/>
                        <a:t>Практическая</a:t>
                      </a:r>
                    </a:p>
                    <a:p>
                      <a:pPr algn="l"/>
                      <a:r>
                        <a:rPr lang="ru-RU" sz="2000" dirty="0"/>
                        <a:t>работа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/>
                        <a:t>Моделировать </a:t>
                      </a:r>
                      <a:r>
                        <a:rPr lang="ru-RU" sz="2000" b="0" dirty="0"/>
                        <a:t>опыты с равновозможными элементарными исходами в ходе практической работы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164643"/>
                  </a:ext>
                </a:extLst>
              </a:tr>
              <a:tr h="1484094"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</a:rPr>
                        <a:t>Серии последовательных</a:t>
                      </a:r>
                    </a:p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</a:rPr>
                        <a:t>испытаний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/>
                        <a:t>Практическая</a:t>
                      </a:r>
                    </a:p>
                    <a:p>
                      <a:pPr algn="l"/>
                      <a:r>
                        <a:rPr lang="ru-RU" sz="2000" dirty="0"/>
                        <a:t>работа </a:t>
                      </a:r>
                      <a:endParaRPr lang="ru-RU" sz="20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/>
                        <a:t>Изучать в ходе практической работы </a:t>
                      </a:r>
                      <a:r>
                        <a:rPr lang="ru-RU" sz="2000" b="0" dirty="0"/>
                        <a:t>с использованием электронных таблиц вероятности</a:t>
                      </a:r>
                    </a:p>
                    <a:p>
                      <a:pPr algn="just"/>
                      <a:r>
                        <a:rPr lang="ru-RU" sz="2000" b="0" dirty="0"/>
                        <a:t>событий в сериях независимых испытаний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877904"/>
                  </a:ext>
                </a:extLst>
              </a:tr>
            </a:tbl>
          </a:graphicData>
        </a:graphic>
      </p:graphicFrame>
      <p:pic>
        <p:nvPicPr>
          <p:cNvPr id="20" name="Graphic 6" descr="Карандаш">
            <a:extLst>
              <a:ext uri="{FF2B5EF4-FFF2-40B4-BE49-F238E27FC236}">
                <a16:creationId xmlns:a16="http://schemas.microsoft.com/office/drawing/2014/main" id="{23F05036-6D6C-4E6A-A56F-D5D40EF5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8899" y="-127786"/>
            <a:ext cx="1880075" cy="188007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AA8076-44CA-43EE-B4CC-345EA4C3F5BB}"/>
              </a:ext>
            </a:extLst>
          </p:cNvPr>
          <p:cNvSpPr/>
          <p:nvPr/>
        </p:nvSpPr>
        <p:spPr>
          <a:xfrm>
            <a:off x="4206333" y="706063"/>
            <a:ext cx="427136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880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ТЕМАТИЧЕСКОЕ ПЛАНИРОВАНИЕ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32ABD3-80C7-4F1D-83C7-6E353ED38DEB}"/>
              </a:ext>
            </a:extLst>
          </p:cNvPr>
          <p:cNvSpPr/>
          <p:nvPr/>
        </p:nvSpPr>
        <p:spPr>
          <a:xfrm>
            <a:off x="4363195" y="1241822"/>
            <a:ext cx="41145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</a:rPr>
              <a:t>10 класс (базовый уровень)</a:t>
            </a:r>
          </a:p>
        </p:txBody>
      </p:sp>
    </p:spTree>
    <p:extLst>
      <p:ext uri="{BB962C8B-B14F-4D97-AF65-F5344CB8AC3E}">
        <p14:creationId xmlns:p14="http://schemas.microsoft.com/office/powerpoint/2010/main" val="719414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43489"/>
            <a:ext cx="27432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17</a:t>
            </a:fld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4AF4D9-3687-4617-8CDC-ED0C92E1FE17}"/>
              </a:ext>
            </a:extLst>
          </p:cNvPr>
          <p:cNvSpPr/>
          <p:nvPr/>
        </p:nvSpPr>
        <p:spPr>
          <a:xfrm>
            <a:off x="1781177" y="0"/>
            <a:ext cx="102235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</a:rPr>
              <a:t>ФРП учебного курса «Вероятность и статистика» в  10-11 классах</a:t>
            </a:r>
          </a:p>
        </p:txBody>
      </p:sp>
      <p:pic>
        <p:nvPicPr>
          <p:cNvPr id="21" name="Google Shape;90;p1">
            <a:extLst>
              <a:ext uri="{FF2B5EF4-FFF2-40B4-BE49-F238E27FC236}">
                <a16:creationId xmlns:a16="http://schemas.microsoft.com/office/drawing/2014/main" id="{D40723C9-16A7-43D7-8552-ABFDCBA490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6719353"/>
            <a:ext cx="9144000" cy="975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1D53540-04E8-4ADD-9B85-E0369FA58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109287"/>
              </p:ext>
            </p:extLst>
          </p:nvPr>
        </p:nvGraphicFramePr>
        <p:xfrm>
          <a:off x="133894" y="1787785"/>
          <a:ext cx="11924211" cy="472704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228284">
                  <a:extLst>
                    <a:ext uri="{9D8B030D-6E8A-4147-A177-3AD203B41FA5}">
                      <a16:colId xmlns:a16="http://schemas.microsoft.com/office/drawing/2014/main" val="598615075"/>
                    </a:ext>
                  </a:extLst>
                </a:gridCol>
                <a:gridCol w="2757268">
                  <a:extLst>
                    <a:ext uri="{9D8B030D-6E8A-4147-A177-3AD203B41FA5}">
                      <a16:colId xmlns:a16="http://schemas.microsoft.com/office/drawing/2014/main" val="601015190"/>
                    </a:ext>
                  </a:extLst>
                </a:gridCol>
                <a:gridCol w="5938659">
                  <a:extLst>
                    <a:ext uri="{9D8B030D-6E8A-4147-A177-3AD203B41FA5}">
                      <a16:colId xmlns:a16="http://schemas.microsoft.com/office/drawing/2014/main" val="37943127"/>
                    </a:ext>
                  </a:extLst>
                </a:gridCol>
              </a:tblGrid>
              <a:tr h="633921">
                <a:tc>
                  <a:txBody>
                    <a:bodyPr/>
                    <a:lstStyle/>
                    <a:p>
                      <a:r>
                        <a:rPr lang="ru-RU" sz="2000" b="0" dirty="0"/>
                        <a:t>Наименование раздела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/>
                        <a:t>Основное</a:t>
                      </a:r>
                    </a:p>
                    <a:p>
                      <a:r>
                        <a:rPr lang="ru-RU" sz="2000" b="0" dirty="0"/>
                        <a:t>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/>
                        <a:t>Основные виды деятельности обучающихся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112233"/>
                  </a:ext>
                </a:extLst>
              </a:tr>
              <a:tr h="1342003">
                <a:tc>
                  <a:txBody>
                    <a:bodyPr/>
                    <a:lstStyle/>
                    <a:p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Дисперсия и стандартное</a:t>
                      </a:r>
                    </a:p>
                    <a:p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отклонение случайной</a:t>
                      </a:r>
                    </a:p>
                    <a:p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величины</a:t>
                      </a:r>
                      <a:endParaRPr lang="ru-RU" sz="20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/>
                        <a:t>Практическая работа с использованием электронных таблиц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/>
                        <a:t>Находить</a:t>
                      </a:r>
                      <a:r>
                        <a:rPr lang="ru-RU" sz="2000" b="0" dirty="0"/>
                        <a:t> по известным формулам дисперсию геометрического и биномиального распределения,</a:t>
                      </a:r>
                    </a:p>
                    <a:p>
                      <a:pPr algn="just"/>
                      <a:r>
                        <a:rPr lang="ru-RU" sz="2000" b="0" dirty="0"/>
                        <a:t>в том числе в ходе практической работы с использованием электронных таблиц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164643"/>
                  </a:ext>
                </a:extLst>
              </a:tr>
              <a:tr h="1342003"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</a:rPr>
                        <a:t>Закон больших чисел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/>
                        <a:t>Практическая работа</a:t>
                      </a:r>
                    </a:p>
                    <a:p>
                      <a:pPr algn="l"/>
                      <a:r>
                        <a:rPr lang="ru-RU" sz="2000" dirty="0"/>
                        <a:t>с использованием электронных таблиц</a:t>
                      </a:r>
                      <a:endParaRPr lang="ru-RU" sz="20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/>
                        <a:t>Изучать в ходе практической работы </a:t>
                      </a:r>
                      <a:r>
                        <a:rPr lang="ru-RU" sz="2000" b="0" dirty="0"/>
                        <a:t>с использованием электронных таблиц применение выборочного метода исследования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877904"/>
                  </a:ext>
                </a:extLst>
              </a:tr>
              <a:tr h="1342003"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</a:rPr>
                        <a:t>Нормальное распределение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/>
                        <a:t>Практическая работа</a:t>
                      </a:r>
                    </a:p>
                    <a:p>
                      <a:pPr algn="l"/>
                      <a:r>
                        <a:rPr lang="ru-RU" sz="2000" dirty="0"/>
                        <a:t>с использованием электронных таблиц</a:t>
                      </a:r>
                      <a:endParaRPr lang="ru-RU" sz="2000" b="1" dirty="0"/>
                    </a:p>
                    <a:p>
                      <a:pPr algn="l"/>
                      <a:endParaRPr lang="ru-RU" sz="20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/>
                        <a:t>Решать</a:t>
                      </a:r>
                      <a:r>
                        <a:rPr lang="ru-RU" sz="2000" b="0" dirty="0"/>
                        <a:t> задачи, связанные с применением свойств нормального распределений, в том числе</a:t>
                      </a:r>
                    </a:p>
                    <a:p>
                      <a:pPr algn="just"/>
                      <a:r>
                        <a:rPr lang="ru-RU" sz="2000" b="0" dirty="0"/>
                        <a:t>с использованием электронных таблиц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503696"/>
                  </a:ext>
                </a:extLst>
              </a:tr>
            </a:tbl>
          </a:graphicData>
        </a:graphic>
      </p:graphicFrame>
      <p:pic>
        <p:nvPicPr>
          <p:cNvPr id="20" name="Graphic 6" descr="Карандаш">
            <a:extLst>
              <a:ext uri="{FF2B5EF4-FFF2-40B4-BE49-F238E27FC236}">
                <a16:creationId xmlns:a16="http://schemas.microsoft.com/office/drawing/2014/main" id="{23F05036-6D6C-4E6A-A56F-D5D40EF5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8899" y="-127786"/>
            <a:ext cx="1880075" cy="188007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AA8076-44CA-43EE-B4CC-345EA4C3F5BB}"/>
              </a:ext>
            </a:extLst>
          </p:cNvPr>
          <p:cNvSpPr/>
          <p:nvPr/>
        </p:nvSpPr>
        <p:spPr>
          <a:xfrm>
            <a:off x="4206333" y="706063"/>
            <a:ext cx="427136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880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ТЕМАТИЧЕСКОЕ ПЛАНИРОВАНИЕ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32ABD3-80C7-4F1D-83C7-6E353ED38DEB}"/>
              </a:ext>
            </a:extLst>
          </p:cNvPr>
          <p:cNvSpPr/>
          <p:nvPr/>
        </p:nvSpPr>
        <p:spPr>
          <a:xfrm>
            <a:off x="4565259" y="1218966"/>
            <a:ext cx="38003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</a:rPr>
              <a:t>11 класс (базовый уровень)</a:t>
            </a:r>
          </a:p>
        </p:txBody>
      </p:sp>
    </p:spTree>
    <p:extLst>
      <p:ext uri="{BB962C8B-B14F-4D97-AF65-F5344CB8AC3E}">
        <p14:creationId xmlns:p14="http://schemas.microsoft.com/office/powerpoint/2010/main" val="982292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43489"/>
            <a:ext cx="27432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18</a:t>
            </a:fld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4AF4D9-3687-4617-8CDC-ED0C92E1FE17}"/>
              </a:ext>
            </a:extLst>
          </p:cNvPr>
          <p:cNvSpPr/>
          <p:nvPr/>
        </p:nvSpPr>
        <p:spPr>
          <a:xfrm>
            <a:off x="1781177" y="0"/>
            <a:ext cx="102235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</a:rPr>
              <a:t>ФРП учебного курса «Вероятность и статистика» в  10-11 классах</a:t>
            </a:r>
          </a:p>
        </p:txBody>
      </p:sp>
      <p:pic>
        <p:nvPicPr>
          <p:cNvPr id="21" name="Google Shape;90;p1">
            <a:extLst>
              <a:ext uri="{FF2B5EF4-FFF2-40B4-BE49-F238E27FC236}">
                <a16:creationId xmlns:a16="http://schemas.microsoft.com/office/drawing/2014/main" id="{D40723C9-16A7-43D7-8552-ABFDCBA490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6719353"/>
            <a:ext cx="9144000" cy="975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1D53540-04E8-4ADD-9B85-E0369FA58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934213"/>
              </p:ext>
            </p:extLst>
          </p:nvPr>
        </p:nvGraphicFramePr>
        <p:xfrm>
          <a:off x="133894" y="1787785"/>
          <a:ext cx="11924211" cy="42367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214217">
                  <a:extLst>
                    <a:ext uri="{9D8B030D-6E8A-4147-A177-3AD203B41FA5}">
                      <a16:colId xmlns:a16="http://schemas.microsoft.com/office/drawing/2014/main" val="598615075"/>
                    </a:ext>
                  </a:extLst>
                </a:gridCol>
                <a:gridCol w="2771335">
                  <a:extLst>
                    <a:ext uri="{9D8B030D-6E8A-4147-A177-3AD203B41FA5}">
                      <a16:colId xmlns:a16="http://schemas.microsoft.com/office/drawing/2014/main" val="601015190"/>
                    </a:ext>
                  </a:extLst>
                </a:gridCol>
                <a:gridCol w="5938659">
                  <a:extLst>
                    <a:ext uri="{9D8B030D-6E8A-4147-A177-3AD203B41FA5}">
                      <a16:colId xmlns:a16="http://schemas.microsoft.com/office/drawing/2014/main" val="37943127"/>
                    </a:ext>
                  </a:extLst>
                </a:gridCol>
              </a:tblGrid>
              <a:tr h="395982">
                <a:tc>
                  <a:txBody>
                    <a:bodyPr/>
                    <a:lstStyle/>
                    <a:p>
                      <a:r>
                        <a:rPr lang="ru-RU" sz="2000" b="0" dirty="0"/>
                        <a:t>Наименование раздела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/>
                        <a:t>Основное 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/>
                        <a:t>Основные виды деятельности обучающихся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112233"/>
                  </a:ext>
                </a:extLst>
              </a:tr>
              <a:tr h="1484094">
                <a:tc>
                  <a:txBody>
                    <a:bodyPr/>
                    <a:lstStyle/>
                    <a:p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Серии последовательных</a:t>
                      </a:r>
                    </a:p>
                    <a:p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испытаний. Испытания</a:t>
                      </a:r>
                    </a:p>
                    <a:p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Бернулли.</a:t>
                      </a:r>
                    </a:p>
                    <a:p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Случайный выбор</a:t>
                      </a:r>
                    </a:p>
                    <a:p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 конечной совокупности</a:t>
                      </a:r>
                      <a:endParaRPr lang="ru-RU" sz="20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/>
                        <a:t>Практическая</a:t>
                      </a:r>
                    </a:p>
                    <a:p>
                      <a:pPr algn="l"/>
                      <a:r>
                        <a:rPr lang="ru-RU" sz="2000" dirty="0"/>
                        <a:t>работа с использованием электронных таблиц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0" dirty="0"/>
                        <a:t>Решать задачи на поиск вероятностей событий в серии испытаний до первого успеха и в сериях испытаний Бернулли, а также в опытах со случайным выбором из конечной совокупности</a:t>
                      </a:r>
                    </a:p>
                    <a:p>
                      <a:pPr algn="just"/>
                      <a:r>
                        <a:rPr lang="ru-RU" sz="2000" b="0" dirty="0"/>
                        <a:t>с использованием комбинаторных фактов и формул, в том числе в ходе практической работы с применением стандартных функций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164643"/>
                  </a:ext>
                </a:extLst>
              </a:tr>
              <a:tr h="1484094"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</a:rPr>
                        <a:t>Случайные величины</a:t>
                      </a:r>
                    </a:p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</a:rPr>
                        <a:t>и распределения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/>
                        <a:t>Практическая</a:t>
                      </a:r>
                    </a:p>
                    <a:p>
                      <a:pPr algn="l"/>
                      <a:r>
                        <a:rPr lang="ru-RU" sz="2000" dirty="0"/>
                        <a:t>Работа с использованием электронных таблиц</a:t>
                      </a:r>
                    </a:p>
                    <a:p>
                      <a:pPr algn="l"/>
                      <a:endParaRPr lang="ru-RU" sz="20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0" dirty="0"/>
                        <a:t>По изученным формулам находить дисперсию биномиального распределения, в том числе в ходе</a:t>
                      </a:r>
                    </a:p>
                    <a:p>
                      <a:pPr algn="just"/>
                      <a:r>
                        <a:rPr lang="ru-RU" sz="2000" b="0" dirty="0"/>
                        <a:t>практической работы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877904"/>
                  </a:ext>
                </a:extLst>
              </a:tr>
            </a:tbl>
          </a:graphicData>
        </a:graphic>
      </p:graphicFrame>
      <p:pic>
        <p:nvPicPr>
          <p:cNvPr id="20" name="Graphic 6" descr="Карандаш">
            <a:extLst>
              <a:ext uri="{FF2B5EF4-FFF2-40B4-BE49-F238E27FC236}">
                <a16:creationId xmlns:a16="http://schemas.microsoft.com/office/drawing/2014/main" id="{23F05036-6D6C-4E6A-A56F-D5D40EF5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8899" y="-127786"/>
            <a:ext cx="1880075" cy="188007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AA8076-44CA-43EE-B4CC-345EA4C3F5BB}"/>
              </a:ext>
            </a:extLst>
          </p:cNvPr>
          <p:cNvSpPr/>
          <p:nvPr/>
        </p:nvSpPr>
        <p:spPr>
          <a:xfrm>
            <a:off x="4206333" y="706063"/>
            <a:ext cx="427136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880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ТЕМАТИЧЕСКОЕ ПЛАНИРОВАНИЕ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32ABD3-80C7-4F1D-83C7-6E353ED38DEB}"/>
              </a:ext>
            </a:extLst>
          </p:cNvPr>
          <p:cNvSpPr/>
          <p:nvPr/>
        </p:nvSpPr>
        <p:spPr>
          <a:xfrm>
            <a:off x="4363195" y="1241822"/>
            <a:ext cx="41145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</a:rPr>
              <a:t>10 класс (углубленный уровень)</a:t>
            </a:r>
          </a:p>
        </p:txBody>
      </p:sp>
    </p:spTree>
    <p:extLst>
      <p:ext uri="{BB962C8B-B14F-4D97-AF65-F5344CB8AC3E}">
        <p14:creationId xmlns:p14="http://schemas.microsoft.com/office/powerpoint/2010/main" val="2248896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43489"/>
            <a:ext cx="27432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19</a:t>
            </a:fld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4AF4D9-3687-4617-8CDC-ED0C92E1FE17}"/>
              </a:ext>
            </a:extLst>
          </p:cNvPr>
          <p:cNvSpPr/>
          <p:nvPr/>
        </p:nvSpPr>
        <p:spPr>
          <a:xfrm>
            <a:off x="1781177" y="0"/>
            <a:ext cx="102235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</a:rPr>
              <a:t>ФРП учебного курса «Вероятность и статистика» в  10-11 классах</a:t>
            </a:r>
          </a:p>
        </p:txBody>
      </p:sp>
      <p:pic>
        <p:nvPicPr>
          <p:cNvPr id="21" name="Google Shape;90;p1">
            <a:extLst>
              <a:ext uri="{FF2B5EF4-FFF2-40B4-BE49-F238E27FC236}">
                <a16:creationId xmlns:a16="http://schemas.microsoft.com/office/drawing/2014/main" id="{D40723C9-16A7-43D7-8552-ABFDCBA490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6719353"/>
            <a:ext cx="9144000" cy="975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1D53540-04E8-4ADD-9B85-E0369FA58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379236"/>
              </p:ext>
            </p:extLst>
          </p:nvPr>
        </p:nvGraphicFramePr>
        <p:xfrm>
          <a:off x="133894" y="1787786"/>
          <a:ext cx="11924211" cy="485912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003201">
                  <a:extLst>
                    <a:ext uri="{9D8B030D-6E8A-4147-A177-3AD203B41FA5}">
                      <a16:colId xmlns:a16="http://schemas.microsoft.com/office/drawing/2014/main" val="598615075"/>
                    </a:ext>
                  </a:extLst>
                </a:gridCol>
                <a:gridCol w="2982351">
                  <a:extLst>
                    <a:ext uri="{9D8B030D-6E8A-4147-A177-3AD203B41FA5}">
                      <a16:colId xmlns:a16="http://schemas.microsoft.com/office/drawing/2014/main" val="601015190"/>
                    </a:ext>
                  </a:extLst>
                </a:gridCol>
                <a:gridCol w="5938659">
                  <a:extLst>
                    <a:ext uri="{9D8B030D-6E8A-4147-A177-3AD203B41FA5}">
                      <a16:colId xmlns:a16="http://schemas.microsoft.com/office/drawing/2014/main" val="37943127"/>
                    </a:ext>
                  </a:extLst>
                </a:gridCol>
              </a:tblGrid>
              <a:tr h="660416">
                <a:tc>
                  <a:txBody>
                    <a:bodyPr/>
                    <a:lstStyle/>
                    <a:p>
                      <a:r>
                        <a:rPr lang="ru-RU" sz="2000" b="0" dirty="0"/>
                        <a:t>Наименование раздела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/>
                        <a:t>Основное 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/>
                        <a:t>Основные виды деятельности обучающихся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112233"/>
                  </a:ext>
                </a:extLst>
              </a:tr>
              <a:tr h="947553">
                <a:tc>
                  <a:txBody>
                    <a:bodyPr/>
                    <a:lstStyle/>
                    <a:p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Закон больших чисел</a:t>
                      </a:r>
                      <a:endParaRPr lang="ru-RU" sz="20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/>
                        <a:t>Практическая работа с использованием электронных таблиц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/>
                        <a:t>Осваивать</a:t>
                      </a:r>
                      <a:r>
                        <a:rPr lang="ru-RU" sz="2000" b="0" dirty="0"/>
                        <a:t> выборочный метод исследований, в том числе в ходе практической работы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164643"/>
                  </a:ext>
                </a:extLst>
              </a:tr>
              <a:tr h="947553"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</a:rPr>
                        <a:t>Элементы математической</a:t>
                      </a:r>
                    </a:p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</a:rPr>
                        <a:t>статистики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/>
                        <a:t>Практическая работа</a:t>
                      </a:r>
                    </a:p>
                    <a:p>
                      <a:pPr algn="l"/>
                      <a:r>
                        <a:rPr lang="ru-RU" sz="2000" dirty="0"/>
                        <a:t>с использованием электронных таблиц</a:t>
                      </a:r>
                      <a:endParaRPr lang="ru-RU" sz="20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/>
                        <a:t>Оценивать</a:t>
                      </a:r>
                      <a:r>
                        <a:rPr lang="ru-RU" sz="2000" b="0" dirty="0"/>
                        <a:t> вероятность событий и проверять простейшие гипотезы на основе выборочных данных, в том числе в ходе практической работы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877904"/>
                  </a:ext>
                </a:extLst>
              </a:tr>
              <a:tr h="947553"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</a:rPr>
                        <a:t>Распределение Пуассона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/>
                        <a:t>Практическая работа</a:t>
                      </a:r>
                    </a:p>
                    <a:p>
                      <a:pPr algn="l"/>
                      <a:r>
                        <a:rPr lang="ru-RU" sz="2000" dirty="0"/>
                        <a:t>с использованием электронных таблиц</a:t>
                      </a:r>
                      <a:endParaRPr lang="ru-RU" sz="20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/>
                        <a:t>Решать</a:t>
                      </a:r>
                      <a:r>
                        <a:rPr lang="ru-RU" sz="2000" b="0" dirty="0"/>
                        <a:t> задачи, в том числе в ходе практической работы с применением стандартных функций электронных таблиц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503696"/>
                  </a:ext>
                </a:extLst>
              </a:tr>
              <a:tr h="1181193"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</a:rPr>
                        <a:t>Связь между случайными</a:t>
                      </a:r>
                    </a:p>
                    <a:p>
                      <a:r>
                        <a:rPr lang="ru-RU" sz="2000" b="1" i="1" dirty="0">
                          <a:solidFill>
                            <a:srgbClr val="002060"/>
                          </a:solidFill>
                        </a:rPr>
                        <a:t>величинами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/>
                        <a:t>Практическая работа</a:t>
                      </a:r>
                    </a:p>
                    <a:p>
                      <a:pPr algn="l"/>
                      <a:r>
                        <a:rPr lang="ru-RU" sz="2000" b="0" dirty="0"/>
                        <a:t>с использованием электронных таблиц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/>
                        <a:t>Находить</a:t>
                      </a:r>
                      <a:r>
                        <a:rPr lang="ru-RU" sz="2000" b="0" dirty="0"/>
                        <a:t> коэффициенты оси диаграммы, в том числе в ходе практической работы с применением</a:t>
                      </a:r>
                    </a:p>
                    <a:p>
                      <a:pPr algn="just"/>
                      <a:r>
                        <a:rPr lang="ru-RU" sz="2000" b="0" dirty="0"/>
                        <a:t>стандартных функций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088670"/>
                  </a:ext>
                </a:extLst>
              </a:tr>
            </a:tbl>
          </a:graphicData>
        </a:graphic>
      </p:graphicFrame>
      <p:pic>
        <p:nvPicPr>
          <p:cNvPr id="20" name="Graphic 6" descr="Карандаш">
            <a:extLst>
              <a:ext uri="{FF2B5EF4-FFF2-40B4-BE49-F238E27FC236}">
                <a16:creationId xmlns:a16="http://schemas.microsoft.com/office/drawing/2014/main" id="{23F05036-6D6C-4E6A-A56F-D5D40EF5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8899" y="-127786"/>
            <a:ext cx="1880075" cy="188007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AA8076-44CA-43EE-B4CC-345EA4C3F5BB}"/>
              </a:ext>
            </a:extLst>
          </p:cNvPr>
          <p:cNvSpPr/>
          <p:nvPr/>
        </p:nvSpPr>
        <p:spPr>
          <a:xfrm>
            <a:off x="4206333" y="706063"/>
            <a:ext cx="427136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880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ТЕМАТИЧЕСКОЕ ПЛАНИРОВАНИЕ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32ABD3-80C7-4F1D-83C7-6E353ED38DEB}"/>
              </a:ext>
            </a:extLst>
          </p:cNvPr>
          <p:cNvSpPr/>
          <p:nvPr/>
        </p:nvSpPr>
        <p:spPr>
          <a:xfrm>
            <a:off x="4565259" y="1218966"/>
            <a:ext cx="42713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</a:rPr>
              <a:t>11 класс (углубленный уровень)</a:t>
            </a:r>
          </a:p>
        </p:txBody>
      </p:sp>
    </p:spTree>
    <p:extLst>
      <p:ext uri="{BB962C8B-B14F-4D97-AF65-F5344CB8AC3E}">
        <p14:creationId xmlns:p14="http://schemas.microsoft.com/office/powerpoint/2010/main" val="3940569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41184" y="22894"/>
            <a:ext cx="10050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</a:rPr>
              <a:t>Федеральные рабочие программы</a:t>
            </a:r>
          </a:p>
          <a:p>
            <a:pPr algn="ctr"/>
            <a:r>
              <a:rPr lang="ru-RU" sz="2800" b="1" dirty="0">
                <a:solidFill>
                  <a:srgbClr val="38808E"/>
                </a:solidFill>
              </a:rPr>
              <a:t> по учебному предмету «Математика» ФОП ООО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83486" y="6526738"/>
            <a:ext cx="27432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2</a:t>
            </a:fld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2302403" y="1260738"/>
            <a:ext cx="9265476" cy="5095612"/>
            <a:chOff x="28441" y="1121118"/>
            <a:chExt cx="8964488" cy="4796093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41" y="1121118"/>
              <a:ext cx="8964488" cy="4796093"/>
            </a:xfrm>
            <a:prstGeom prst="rect">
              <a:avLst/>
            </a:prstGeom>
          </p:spPr>
        </p:pic>
        <p:cxnSp>
          <p:nvCxnSpPr>
            <p:cNvPr id="26" name="Прямая соединительная линия 25"/>
            <p:cNvCxnSpPr/>
            <p:nvPr/>
          </p:nvCxnSpPr>
          <p:spPr>
            <a:xfrm>
              <a:off x="2771800" y="2780928"/>
              <a:ext cx="1944216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CDB237F7-A1F7-483C-B52B-010EF3E0985C}"/>
                </a:ext>
              </a:extLst>
            </p:cNvPr>
            <p:cNvCxnSpPr/>
            <p:nvPr/>
          </p:nvCxnSpPr>
          <p:spPr>
            <a:xfrm>
              <a:off x="4935280" y="2773032"/>
              <a:ext cx="1944216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040" y="1019901"/>
            <a:ext cx="7180652" cy="439024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919987" y="5093198"/>
            <a:ext cx="3804161" cy="5040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268832" y="5070236"/>
            <a:ext cx="3804161" cy="5040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17" name="Graphic 6" descr="Карандаш">
            <a:extLst>
              <a:ext uri="{FF2B5EF4-FFF2-40B4-BE49-F238E27FC236}">
                <a16:creationId xmlns:a16="http://schemas.microsoft.com/office/drawing/2014/main" id="{79835F71-A85D-4327-BABE-33280A870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821" y="9393"/>
            <a:ext cx="1880075" cy="1880075"/>
          </a:xfrm>
          <a:prstGeom prst="rect">
            <a:avLst/>
          </a:prstGeom>
        </p:spPr>
      </p:pic>
      <p:pic>
        <p:nvPicPr>
          <p:cNvPr id="18" name="Google Shape;90;p1">
            <a:extLst>
              <a:ext uri="{FF2B5EF4-FFF2-40B4-BE49-F238E27FC236}">
                <a16:creationId xmlns:a16="http://schemas.microsoft.com/office/drawing/2014/main" id="{422C6869-196C-433F-8E15-6F9121FDF07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48000" y="6760441"/>
            <a:ext cx="9144000" cy="9755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E8B3380-E7C4-4647-AD3C-D0D963B39CD5}"/>
              </a:ext>
            </a:extLst>
          </p:cNvPr>
          <p:cNvSpPr/>
          <p:nvPr/>
        </p:nvSpPr>
        <p:spPr>
          <a:xfrm>
            <a:off x="5690707" y="6309540"/>
            <a:ext cx="31562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8"/>
              </a:rPr>
              <a:t>https://edsoo.ru/rabochie-programmy/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1215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189527" y="154730"/>
            <a:ext cx="6577542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8808E"/>
                </a:solidFill>
                <a:effectLst/>
                <a:uLnTx/>
                <a:uFillTx/>
                <a:cs typeface="Arial" panose="020B0604020202020204" pitchFamily="34" charset="0"/>
              </a:rPr>
              <a:t>Реализация</a:t>
            </a:r>
            <a:r>
              <a:rPr kumimoji="0" lang="ru-RU" sz="2800" b="1" i="0" u="none" strike="noStrike" kern="1200" cap="none" spc="0" normalizeH="0" noProof="0" dirty="0">
                <a:ln>
                  <a:noFill/>
                </a:ln>
                <a:solidFill>
                  <a:srgbClr val="38808E"/>
                </a:solidFill>
                <a:effectLst/>
                <a:uLnTx/>
                <a:uFillTx/>
                <a:cs typeface="Arial" panose="020B0604020202020204" pitchFamily="34" charset="0"/>
              </a:rPr>
              <a:t> рабочей программы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38808E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77966" y="5863744"/>
            <a:ext cx="367792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Подзаголовок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529522"/>
              </p:ext>
            </p:extLst>
          </p:nvPr>
        </p:nvGraphicFramePr>
        <p:xfrm>
          <a:off x="874023" y="2021178"/>
          <a:ext cx="10721134" cy="37185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707234">
                  <a:extLst>
                    <a:ext uri="{9D8B030D-6E8A-4147-A177-3AD203B41FA5}">
                      <a16:colId xmlns:a16="http://schemas.microsoft.com/office/drawing/2014/main" val="4033068572"/>
                    </a:ext>
                  </a:extLst>
                </a:gridCol>
                <a:gridCol w="932898">
                  <a:extLst>
                    <a:ext uri="{9D8B030D-6E8A-4147-A177-3AD203B41FA5}">
                      <a16:colId xmlns:a16="http://schemas.microsoft.com/office/drawing/2014/main" val="650106666"/>
                    </a:ext>
                  </a:extLst>
                </a:gridCol>
                <a:gridCol w="1134112">
                  <a:extLst>
                    <a:ext uri="{9D8B030D-6E8A-4147-A177-3AD203B41FA5}">
                      <a16:colId xmlns:a16="http://schemas.microsoft.com/office/drawing/2014/main" val="740658564"/>
                    </a:ext>
                  </a:extLst>
                </a:gridCol>
                <a:gridCol w="1042650">
                  <a:extLst>
                    <a:ext uri="{9D8B030D-6E8A-4147-A177-3AD203B41FA5}">
                      <a16:colId xmlns:a16="http://schemas.microsoft.com/office/drawing/2014/main" val="1026927168"/>
                    </a:ext>
                  </a:extLst>
                </a:gridCol>
                <a:gridCol w="1152404">
                  <a:extLst>
                    <a:ext uri="{9D8B030D-6E8A-4147-A177-3AD203B41FA5}">
                      <a16:colId xmlns:a16="http://schemas.microsoft.com/office/drawing/2014/main" val="2940895565"/>
                    </a:ext>
                  </a:extLst>
                </a:gridCol>
                <a:gridCol w="1250612">
                  <a:extLst>
                    <a:ext uri="{9D8B030D-6E8A-4147-A177-3AD203B41FA5}">
                      <a16:colId xmlns:a16="http://schemas.microsoft.com/office/drawing/2014/main" val="3058528847"/>
                    </a:ext>
                  </a:extLst>
                </a:gridCol>
                <a:gridCol w="1250612">
                  <a:extLst>
                    <a:ext uri="{9D8B030D-6E8A-4147-A177-3AD203B41FA5}">
                      <a16:colId xmlns:a16="http://schemas.microsoft.com/office/drawing/2014/main" val="16771986"/>
                    </a:ext>
                  </a:extLst>
                </a:gridCol>
                <a:gridCol w="1250612">
                  <a:extLst>
                    <a:ext uri="{9D8B030D-6E8A-4147-A177-3AD203B41FA5}">
                      <a16:colId xmlns:a16="http://schemas.microsoft.com/office/drawing/2014/main" val="20722469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2200" dirty="0"/>
                        <a:t>Предмет/</a:t>
                      </a:r>
                    </a:p>
                    <a:p>
                      <a:r>
                        <a:rPr lang="ru-RU" sz="2200" baseline="0" dirty="0"/>
                        <a:t>учебный курс      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5 </a:t>
                      </a:r>
                      <a:r>
                        <a:rPr lang="ru-RU" sz="2200" dirty="0" err="1"/>
                        <a:t>кл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6 </a:t>
                      </a:r>
                      <a:r>
                        <a:rPr lang="ru-RU" sz="2200" dirty="0" err="1"/>
                        <a:t>кл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7 </a:t>
                      </a:r>
                      <a:r>
                        <a:rPr lang="ru-RU" sz="2200" dirty="0" err="1"/>
                        <a:t>кл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8 </a:t>
                      </a:r>
                      <a:r>
                        <a:rPr lang="ru-RU" sz="2200" dirty="0" err="1"/>
                        <a:t>кл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9 </a:t>
                      </a:r>
                      <a:r>
                        <a:rPr lang="ru-RU" sz="2200" dirty="0" err="1"/>
                        <a:t>кл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10 </a:t>
                      </a:r>
                      <a:r>
                        <a:rPr lang="ru-RU" sz="2200" dirty="0" err="1"/>
                        <a:t>кл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11 </a:t>
                      </a:r>
                      <a:r>
                        <a:rPr lang="ru-RU" sz="2200" dirty="0" err="1"/>
                        <a:t>кл</a:t>
                      </a:r>
                      <a:endParaRPr lang="ru-R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659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/>
                        <a:t>Математика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250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/>
                        <a:t>Вероятность и статистика (базовый уровень)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3</a:t>
                      </a:r>
                    </a:p>
                    <a:p>
                      <a:endParaRPr lang="ru-R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827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/>
                        <a:t>Вероятность и статистика (углублённый уровень)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118539"/>
                  </a:ext>
                </a:extLst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4903105" y="1002660"/>
            <a:ext cx="42947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Число практических работ (ФРП)</a:t>
            </a:r>
          </a:p>
        </p:txBody>
      </p:sp>
      <p:pic>
        <p:nvPicPr>
          <p:cNvPr id="29" name="Graphic 6" descr="Карандаш">
            <a:extLst>
              <a:ext uri="{FF2B5EF4-FFF2-40B4-BE49-F238E27FC236}">
                <a16:creationId xmlns:a16="http://schemas.microsoft.com/office/drawing/2014/main" id="{4ABBF83E-FCAA-430C-95CF-6FED7D34C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21" y="9393"/>
            <a:ext cx="1880075" cy="1880075"/>
          </a:xfrm>
          <a:prstGeom prst="rect">
            <a:avLst/>
          </a:prstGeom>
        </p:spPr>
      </p:pic>
      <p:pic>
        <p:nvPicPr>
          <p:cNvPr id="30" name="Google Shape;90;p1">
            <a:extLst>
              <a:ext uri="{FF2B5EF4-FFF2-40B4-BE49-F238E27FC236}">
                <a16:creationId xmlns:a16="http://schemas.microsoft.com/office/drawing/2014/main" id="{9289B016-A208-4D4A-B96D-64E3D297CCD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8000" y="6760441"/>
            <a:ext cx="9144000" cy="975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495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81" y="139397"/>
            <a:ext cx="11697963" cy="3611194"/>
          </a:xfrm>
          <a:prstGeom prst="rect">
            <a:avLst/>
          </a:prstGeom>
          <a:ln>
            <a:solidFill>
              <a:srgbClr val="002060"/>
            </a:solidFill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707053"/>
              </p:ext>
            </p:extLst>
          </p:nvPr>
        </p:nvGraphicFramePr>
        <p:xfrm>
          <a:off x="7550508" y="5602421"/>
          <a:ext cx="4477802" cy="731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477802">
                  <a:extLst>
                    <a:ext uri="{9D8B030D-6E8A-4147-A177-3AD203B41FA5}">
                      <a16:colId xmlns:a16="http://schemas.microsoft.com/office/drawing/2014/main" val="4166316342"/>
                    </a:ext>
                  </a:extLst>
                </a:gridCol>
              </a:tblGrid>
              <a:tr h="15244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ФРП. Конструктор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776081"/>
                  </a:ext>
                </a:extLst>
              </a:tr>
              <a:tr h="361115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Практическая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работа «Развёртка куба»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31134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789175"/>
              </p:ext>
            </p:extLst>
          </p:nvPr>
        </p:nvGraphicFramePr>
        <p:xfrm>
          <a:off x="6019462" y="4036426"/>
          <a:ext cx="4477802" cy="1280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477802">
                  <a:extLst>
                    <a:ext uri="{9D8B030D-6E8A-4147-A177-3AD203B41FA5}">
                      <a16:colId xmlns:a16="http://schemas.microsoft.com/office/drawing/2014/main" val="41663163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ФРП. Конструктор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776081"/>
                  </a:ext>
                </a:extLst>
              </a:tr>
              <a:tr h="361115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Практическая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работа «Построение прямоугольника с заданными сторонами на нелинованной бумаге»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311348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129602"/>
              </p:ext>
            </p:extLst>
          </p:nvPr>
        </p:nvGraphicFramePr>
        <p:xfrm>
          <a:off x="1199654" y="5486102"/>
          <a:ext cx="4364237" cy="731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64237">
                  <a:extLst>
                    <a:ext uri="{9D8B030D-6E8A-4147-A177-3AD203B41FA5}">
                      <a16:colId xmlns:a16="http://schemas.microsoft.com/office/drawing/2014/main" val="41663163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ФРП. Конструктор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776081"/>
                  </a:ext>
                </a:extLst>
              </a:tr>
              <a:tr h="361115">
                <a:tc>
                  <a:txBody>
                    <a:bodyPr/>
                    <a:lstStyle/>
                    <a:p>
                      <a:pPr algn="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Практическая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работа «Построение углов»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311348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375379"/>
              </p:ext>
            </p:extLst>
          </p:nvPr>
        </p:nvGraphicFramePr>
        <p:xfrm>
          <a:off x="179045" y="4058791"/>
          <a:ext cx="4477802" cy="1005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477802">
                  <a:extLst>
                    <a:ext uri="{9D8B030D-6E8A-4147-A177-3AD203B41FA5}">
                      <a16:colId xmlns:a16="http://schemas.microsoft.com/office/drawing/2014/main" val="41663163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ФРП. Конструктор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776081"/>
                  </a:ext>
                </a:extLst>
              </a:tr>
              <a:tr h="361115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Практическая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работа «Построение узора из окружностей»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31134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6479972"/>
            <a:ext cx="492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</a:rPr>
              <a:t>Математика. </a:t>
            </a:r>
            <a:r>
              <a:rPr lang="ru-RU" sz="2000" b="1" i="1" dirty="0" err="1">
                <a:solidFill>
                  <a:srgbClr val="C00000"/>
                </a:solidFill>
              </a:rPr>
              <a:t>Виленкин</a:t>
            </a:r>
            <a:r>
              <a:rPr lang="ru-RU" sz="2000" b="1" i="1" dirty="0">
                <a:solidFill>
                  <a:srgbClr val="C00000"/>
                </a:solidFill>
              </a:rPr>
              <a:t>. 5 класс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142" y="5386625"/>
            <a:ext cx="1325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676057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69132" cy="5265066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548039"/>
              </p:ext>
            </p:extLst>
          </p:nvPr>
        </p:nvGraphicFramePr>
        <p:xfrm>
          <a:off x="5215205" y="6059076"/>
          <a:ext cx="5912578" cy="731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912578">
                  <a:extLst>
                    <a:ext uri="{9D8B030D-6E8A-4147-A177-3AD203B41FA5}">
                      <a16:colId xmlns:a16="http://schemas.microsoft.com/office/drawing/2014/main" val="4166316342"/>
                    </a:ext>
                  </a:extLst>
                </a:gridCol>
              </a:tblGrid>
              <a:tr h="35055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ФРП. Конструктор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776081"/>
                  </a:ext>
                </a:extLst>
              </a:tr>
              <a:tr h="361115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Практическая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работа «Построение диаграмм»      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311348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019062"/>
              </p:ext>
            </p:extLst>
          </p:nvPr>
        </p:nvGraphicFramePr>
        <p:xfrm>
          <a:off x="7550507" y="5260708"/>
          <a:ext cx="4477803" cy="731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477803">
                  <a:extLst>
                    <a:ext uri="{9D8B030D-6E8A-4147-A177-3AD203B41FA5}">
                      <a16:colId xmlns:a16="http://schemas.microsoft.com/office/drawing/2014/main" val="4166316342"/>
                    </a:ext>
                  </a:extLst>
                </a:gridCol>
              </a:tblGrid>
              <a:tr h="34889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ФРП. Конструктор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776081"/>
                  </a:ext>
                </a:extLst>
              </a:tr>
              <a:tr h="348893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Практическая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работа «Площадь круга»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311348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594852"/>
              </p:ext>
            </p:extLst>
          </p:nvPr>
        </p:nvGraphicFramePr>
        <p:xfrm>
          <a:off x="7674492" y="2714506"/>
          <a:ext cx="4477802" cy="731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477802">
                  <a:extLst>
                    <a:ext uri="{9D8B030D-6E8A-4147-A177-3AD203B41FA5}">
                      <a16:colId xmlns:a16="http://schemas.microsoft.com/office/drawing/2014/main" val="41663163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ФРП. Конструктор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776081"/>
                  </a:ext>
                </a:extLst>
              </a:tr>
              <a:tr h="361115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Практическая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работа «Осевая симметрия»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311348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05561"/>
              </p:ext>
            </p:extLst>
          </p:nvPr>
        </p:nvGraphicFramePr>
        <p:xfrm>
          <a:off x="7682227" y="653701"/>
          <a:ext cx="4477802" cy="1005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477802">
                  <a:extLst>
                    <a:ext uri="{9D8B030D-6E8A-4147-A177-3AD203B41FA5}">
                      <a16:colId xmlns:a16="http://schemas.microsoft.com/office/drawing/2014/main" val="41663163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ФРП. Конструктор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776081"/>
                  </a:ext>
                </a:extLst>
              </a:tr>
              <a:tr h="361115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Практическая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работа «Отношение длины окружности к её диаметру»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311348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63337"/>
              </p:ext>
            </p:extLst>
          </p:nvPr>
        </p:nvGraphicFramePr>
        <p:xfrm>
          <a:off x="256518" y="5852160"/>
          <a:ext cx="4566643" cy="1005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66643">
                  <a:extLst>
                    <a:ext uri="{9D8B030D-6E8A-4147-A177-3AD203B41FA5}">
                      <a16:colId xmlns:a16="http://schemas.microsoft.com/office/drawing/2014/main" val="41663163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ФРП. Конструктор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776081"/>
                  </a:ext>
                </a:extLst>
              </a:tr>
              <a:tr h="361115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Практическая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работа «Создание моделей  пространственных фигур»                  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311348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-48994" y="5143115"/>
            <a:ext cx="1325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???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6953F3-2618-483E-96F2-6D5F7E0B2676}"/>
              </a:ext>
            </a:extLst>
          </p:cNvPr>
          <p:cNvSpPr txBox="1"/>
          <p:nvPr/>
        </p:nvSpPr>
        <p:spPr>
          <a:xfrm>
            <a:off x="8107286" y="66607"/>
            <a:ext cx="492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</a:rPr>
              <a:t>Математика. </a:t>
            </a:r>
            <a:r>
              <a:rPr lang="ru-RU" sz="2000" b="1" i="1" dirty="0" err="1">
                <a:solidFill>
                  <a:srgbClr val="C00000"/>
                </a:solidFill>
              </a:rPr>
              <a:t>Виленкин</a:t>
            </a:r>
            <a:r>
              <a:rPr lang="ru-RU" sz="2000" b="1" i="1" dirty="0">
                <a:solidFill>
                  <a:srgbClr val="C00000"/>
                </a:solidFill>
              </a:rPr>
              <a:t>. 6 класс</a:t>
            </a:r>
          </a:p>
        </p:txBody>
      </p:sp>
    </p:spTree>
    <p:extLst>
      <p:ext uri="{BB962C8B-B14F-4D97-AF65-F5344CB8AC3E}">
        <p14:creationId xmlns:p14="http://schemas.microsoft.com/office/powerpoint/2010/main" val="4019119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42755" cy="66756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698" y="0"/>
            <a:ext cx="5766302" cy="2088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939" y="1881610"/>
            <a:ext cx="5732549" cy="479408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11460300" y="6333300"/>
            <a:ext cx="731700" cy="524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7D7DE1-2B1F-4EDB-9AC8-98A0687DE4B6}"/>
              </a:ext>
            </a:extLst>
          </p:cNvPr>
          <p:cNvSpPr txBox="1"/>
          <p:nvPr/>
        </p:nvSpPr>
        <p:spPr>
          <a:xfrm>
            <a:off x="4510521" y="6395595"/>
            <a:ext cx="492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</a:rPr>
              <a:t>Математика. </a:t>
            </a:r>
            <a:r>
              <a:rPr lang="ru-RU" sz="2000" b="1" i="1" dirty="0" err="1">
                <a:solidFill>
                  <a:srgbClr val="C00000"/>
                </a:solidFill>
              </a:rPr>
              <a:t>Виленкин</a:t>
            </a:r>
            <a:r>
              <a:rPr lang="ru-RU" sz="2000" b="1" i="1" dirty="0">
                <a:solidFill>
                  <a:srgbClr val="C00000"/>
                </a:solidFill>
              </a:rPr>
              <a:t>. 6 класс</a:t>
            </a:r>
          </a:p>
        </p:txBody>
      </p:sp>
    </p:spTree>
    <p:extLst>
      <p:ext uri="{BB962C8B-B14F-4D97-AF65-F5344CB8AC3E}">
        <p14:creationId xmlns:p14="http://schemas.microsoft.com/office/powerpoint/2010/main" val="2575774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1784;p228">
            <a:extLst>
              <a:ext uri="{FF2B5EF4-FFF2-40B4-BE49-F238E27FC236}">
                <a16:creationId xmlns:a16="http://schemas.microsoft.com/office/drawing/2014/main" id="{364D71D9-D809-48AF-8BF0-F62061FF0215}"/>
              </a:ext>
            </a:extLst>
          </p:cNvPr>
          <p:cNvGrpSpPr/>
          <p:nvPr/>
        </p:nvGrpSpPr>
        <p:grpSpPr>
          <a:xfrm>
            <a:off x="1524000" y="0"/>
            <a:ext cx="8168268" cy="655750"/>
            <a:chOff x="80369" y="-36254"/>
            <a:chExt cx="8168472" cy="491825"/>
          </a:xfrm>
        </p:grpSpPr>
        <p:sp>
          <p:nvSpPr>
            <p:cNvPr id="27" name="Google Shape;1786;p228">
              <a:extLst>
                <a:ext uri="{FF2B5EF4-FFF2-40B4-BE49-F238E27FC236}">
                  <a16:creationId xmlns:a16="http://schemas.microsoft.com/office/drawing/2014/main" id="{25652AAE-56DF-4BE0-BD87-36B7495BDEBD}"/>
                </a:ext>
              </a:extLst>
            </p:cNvPr>
            <p:cNvSpPr/>
            <p:nvPr/>
          </p:nvSpPr>
          <p:spPr>
            <a:xfrm>
              <a:off x="80369" y="-36254"/>
              <a:ext cx="8108384" cy="428639"/>
            </a:xfrm>
            <a:prstGeom prst="rect">
              <a:avLst/>
            </a:prstGeom>
            <a:solidFill>
              <a:srgbClr val="EBF0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1900"/>
                <a:t>   </a:t>
              </a:r>
              <a:endParaRPr sz="1900" b="1">
                <a:solidFill>
                  <a:srgbClr val="18488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" name="Google Shape;1790;p228">
              <a:extLst>
                <a:ext uri="{FF2B5EF4-FFF2-40B4-BE49-F238E27FC236}">
                  <a16:creationId xmlns:a16="http://schemas.microsoft.com/office/drawing/2014/main" id="{5889D520-D51B-4AB6-A6D2-1B4BC25FC6A8}"/>
                </a:ext>
              </a:extLst>
            </p:cNvPr>
            <p:cNvSpPr txBox="1"/>
            <p:nvPr/>
          </p:nvSpPr>
          <p:spPr>
            <a:xfrm>
              <a:off x="562929" y="11238"/>
              <a:ext cx="7685912" cy="444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lang="ru-RU" sz="2500" b="1" dirty="0">
                <a:solidFill>
                  <a:srgbClr val="002060"/>
                </a:solidFill>
                <a:latin typeface="Arial Narrow" pitchFamily="34" charset="0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58400" y="6484735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04324" y="1"/>
            <a:ext cx="7514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преподаванию учебного предмета «Математика» в 2023-2024 учебном году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2597" t="21736" r="19426" b="12150"/>
          <a:stretch/>
        </p:blipFill>
        <p:spPr>
          <a:xfrm>
            <a:off x="1524000" y="7937"/>
            <a:ext cx="576064" cy="5760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1DBF87-B0F2-4A20-9810-87A4601CE2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783" r="-1696"/>
          <a:stretch/>
        </p:blipFill>
        <p:spPr>
          <a:xfrm>
            <a:off x="5632457" y="5465918"/>
            <a:ext cx="5263735" cy="95254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16903CD-6809-40D6-933C-6F1E2016CC0F}"/>
              </a:ext>
            </a:extLst>
          </p:cNvPr>
          <p:cNvSpPr/>
          <p:nvPr/>
        </p:nvSpPr>
        <p:spPr>
          <a:xfrm>
            <a:off x="6709868" y="6468028"/>
            <a:ext cx="3441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5"/>
              </a:rPr>
              <a:t>https://edsoo.ru/mr-matematika/</a:t>
            </a:r>
            <a:endParaRPr lang="en-US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DA50CDC-902C-48A3-87DE-FFD2F698A599}"/>
              </a:ext>
            </a:extLst>
          </p:cNvPr>
          <p:cNvGrpSpPr/>
          <p:nvPr/>
        </p:nvGrpSpPr>
        <p:grpSpPr>
          <a:xfrm>
            <a:off x="1469579" y="779153"/>
            <a:ext cx="3241973" cy="4480540"/>
            <a:chOff x="2345154" y="769755"/>
            <a:chExt cx="4543645" cy="6022412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F22D51F-7627-4AA1-957A-FC649243E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368" r="624"/>
            <a:stretch/>
          </p:blipFill>
          <p:spPr>
            <a:xfrm>
              <a:off x="2345154" y="769755"/>
              <a:ext cx="4453692" cy="3381877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ECEB308-5E76-43E6-A7C7-2519923F7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89618" y="4155632"/>
              <a:ext cx="4499181" cy="2636535"/>
            </a:xfrm>
            <a:prstGeom prst="rect">
              <a:avLst/>
            </a:prstGeom>
          </p:spPr>
        </p:pic>
      </p:grpSp>
      <p:sp>
        <p:nvSpPr>
          <p:cNvPr id="23" name="Полилиния 22"/>
          <p:cNvSpPr/>
          <p:nvPr/>
        </p:nvSpPr>
        <p:spPr>
          <a:xfrm>
            <a:off x="3666864" y="3140968"/>
            <a:ext cx="196888" cy="158802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C0000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45D895-83FC-4A15-90A4-A45548BA83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6052" y="5275379"/>
            <a:ext cx="2809230" cy="1333623"/>
          </a:xfrm>
          <a:prstGeom prst="rect">
            <a:avLst/>
          </a:prstGeom>
        </p:spPr>
      </p:pic>
      <p:sp>
        <p:nvSpPr>
          <p:cNvPr id="35" name="Полилиния 22">
            <a:extLst>
              <a:ext uri="{FF2B5EF4-FFF2-40B4-BE49-F238E27FC236}">
                <a16:creationId xmlns:a16="http://schemas.microsoft.com/office/drawing/2014/main" id="{13BEA5C3-BAD4-4DE8-9BF3-1412706BEC8D}"/>
              </a:ext>
            </a:extLst>
          </p:cNvPr>
          <p:cNvSpPr/>
          <p:nvPr/>
        </p:nvSpPr>
        <p:spPr>
          <a:xfrm>
            <a:off x="2567608" y="5517233"/>
            <a:ext cx="196888" cy="136981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C0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F3E0F1-E694-4D84-9E5F-03E1F637AE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" t="4776" r="-772"/>
          <a:stretch/>
        </p:blipFill>
        <p:spPr>
          <a:xfrm>
            <a:off x="5640124" y="695899"/>
            <a:ext cx="5581455" cy="4757123"/>
          </a:xfrm>
          <a:prstGeom prst="rect">
            <a:avLst/>
          </a:prstGeom>
        </p:spPr>
      </p:pic>
      <p:sp>
        <p:nvSpPr>
          <p:cNvPr id="24" name="Полилиния 22">
            <a:extLst>
              <a:ext uri="{FF2B5EF4-FFF2-40B4-BE49-F238E27FC236}">
                <a16:creationId xmlns:a16="http://schemas.microsoft.com/office/drawing/2014/main" id="{99812A82-FE77-4E89-9B14-30AEF34E96AD}"/>
              </a:ext>
            </a:extLst>
          </p:cNvPr>
          <p:cNvSpPr/>
          <p:nvPr/>
        </p:nvSpPr>
        <p:spPr>
          <a:xfrm>
            <a:off x="6840920" y="4377503"/>
            <a:ext cx="196888" cy="158802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C00000"/>
              </a:solidFill>
            </a:endParaRPr>
          </a:p>
        </p:txBody>
      </p:sp>
      <p:sp>
        <p:nvSpPr>
          <p:cNvPr id="29" name="Полилиния 22">
            <a:extLst>
              <a:ext uri="{FF2B5EF4-FFF2-40B4-BE49-F238E27FC236}">
                <a16:creationId xmlns:a16="http://schemas.microsoft.com/office/drawing/2014/main" id="{445B9B08-A589-46AC-9373-04A50C5FF81F}"/>
              </a:ext>
            </a:extLst>
          </p:cNvPr>
          <p:cNvSpPr/>
          <p:nvPr/>
        </p:nvSpPr>
        <p:spPr>
          <a:xfrm>
            <a:off x="6840920" y="3220369"/>
            <a:ext cx="196888" cy="158802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C00000"/>
              </a:solidFill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90506E5-8184-45E9-B221-F654C4EE074B}"/>
              </a:ext>
            </a:extLst>
          </p:cNvPr>
          <p:cNvSpPr/>
          <p:nvPr/>
        </p:nvSpPr>
        <p:spPr>
          <a:xfrm>
            <a:off x="5640124" y="2781300"/>
            <a:ext cx="783617" cy="2286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Graphic 6" descr="Карандаш">
            <a:extLst>
              <a:ext uri="{FF2B5EF4-FFF2-40B4-BE49-F238E27FC236}">
                <a16:creationId xmlns:a16="http://schemas.microsoft.com/office/drawing/2014/main" id="{BEFDD63D-BC66-4B5E-BE09-A981A091B5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821" y="9393"/>
            <a:ext cx="1880075" cy="1880075"/>
          </a:xfrm>
          <a:prstGeom prst="rect">
            <a:avLst/>
          </a:prstGeom>
        </p:spPr>
      </p:pic>
      <p:pic>
        <p:nvPicPr>
          <p:cNvPr id="36" name="Google Shape;90;p1">
            <a:extLst>
              <a:ext uri="{FF2B5EF4-FFF2-40B4-BE49-F238E27FC236}">
                <a16:creationId xmlns:a16="http://schemas.microsoft.com/office/drawing/2014/main" id="{D098E602-6AE7-4C91-AA75-825FD8543CF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046475" y="6735557"/>
            <a:ext cx="9144000" cy="9755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Полилиния 22">
            <a:extLst>
              <a:ext uri="{FF2B5EF4-FFF2-40B4-BE49-F238E27FC236}">
                <a16:creationId xmlns:a16="http://schemas.microsoft.com/office/drawing/2014/main" id="{730A1E12-9FC2-43AB-AE69-B105F5452B3E}"/>
              </a:ext>
            </a:extLst>
          </p:cNvPr>
          <p:cNvSpPr/>
          <p:nvPr/>
        </p:nvSpPr>
        <p:spPr>
          <a:xfrm>
            <a:off x="6840920" y="3798936"/>
            <a:ext cx="196888" cy="158802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14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 flipV="1">
            <a:off x="5242096" y="48872"/>
            <a:ext cx="2693389" cy="1633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5242096" y="302690"/>
            <a:ext cx="2693389" cy="16330"/>
          </a:xfrm>
          <a:prstGeom prst="line">
            <a:avLst/>
          </a:prstGeom>
          <a:ln w="53975" cap="rnd">
            <a:solidFill>
              <a:srgbClr val="00808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242096" y="181015"/>
            <a:ext cx="3591662" cy="5862"/>
          </a:xfrm>
          <a:prstGeom prst="line">
            <a:avLst/>
          </a:prstGeom>
          <a:ln w="53975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69" y="111962"/>
            <a:ext cx="3638197" cy="514220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9481" r="935"/>
          <a:stretch/>
        </p:blipFill>
        <p:spPr>
          <a:xfrm>
            <a:off x="23515" y="5685848"/>
            <a:ext cx="3604532" cy="6749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2678" t="2143" r="3630" b="715"/>
          <a:stretch/>
        </p:blipFill>
        <p:spPr>
          <a:xfrm>
            <a:off x="3628047" y="508000"/>
            <a:ext cx="4354810" cy="63500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5485" y="97447"/>
            <a:ext cx="4221616" cy="6390193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>
          <a:xfrm>
            <a:off x="11425401" y="6360762"/>
            <a:ext cx="731700" cy="524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082732" y="4580199"/>
            <a:ext cx="3741634" cy="3302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004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60" y="247650"/>
            <a:ext cx="3371850" cy="3619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2560" y="80466"/>
            <a:ext cx="3267612" cy="4576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1" y="617740"/>
            <a:ext cx="3257550" cy="714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" y="1411693"/>
            <a:ext cx="4848225" cy="10096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29" y="2564629"/>
            <a:ext cx="5447753" cy="40041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8965" y="693940"/>
            <a:ext cx="1543050" cy="638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4275" y="25219"/>
            <a:ext cx="5122335" cy="683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35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21" y="23126"/>
            <a:ext cx="4785280" cy="68348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099" y="62446"/>
            <a:ext cx="4809511" cy="667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84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905" y="0"/>
            <a:ext cx="7365485" cy="651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65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88138" y="6403665"/>
            <a:ext cx="584200" cy="454335"/>
          </a:xfrm>
          <a:solidFill>
            <a:schemeClr val="bg1"/>
          </a:solidFill>
        </p:spPr>
        <p:txBody>
          <a:bodyPr/>
          <a:lstStyle/>
          <a:p>
            <a:fld id="{00000000-1234-1234-1234-123412341234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3432" r="-1891"/>
          <a:stretch/>
        </p:blipFill>
        <p:spPr>
          <a:xfrm>
            <a:off x="8168815" y="25504"/>
            <a:ext cx="2299656" cy="229760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1351254" y="-90424"/>
            <a:ext cx="75142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38808E"/>
                </a:solidFill>
                <a:cs typeface="Times New Roman" panose="02020603050405020304" pitchFamily="18" charset="0"/>
              </a:rPr>
              <a:t>Методические рекомендации </a:t>
            </a:r>
          </a:p>
          <a:p>
            <a:pPr algn="ctr"/>
            <a:r>
              <a:rPr lang="ru-RU" sz="2000" b="1" dirty="0">
                <a:solidFill>
                  <a:srgbClr val="38808E"/>
                </a:solidFill>
                <a:cs typeface="Times New Roman" panose="02020603050405020304" pitchFamily="18" charset="0"/>
              </a:rPr>
              <a:t>по преподаванию учебного предмета «Математика» </a:t>
            </a:r>
          </a:p>
        </p:txBody>
      </p:sp>
      <p:cxnSp>
        <p:nvCxnSpPr>
          <p:cNvPr id="23" name="Прямая соединительная линия 22"/>
          <p:cNvCxnSpPr>
            <a:cxnSpLocks/>
          </p:cNvCxnSpPr>
          <p:nvPr/>
        </p:nvCxnSpPr>
        <p:spPr>
          <a:xfrm>
            <a:off x="8474152" y="841623"/>
            <a:ext cx="18359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449841" y="6139232"/>
            <a:ext cx="103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7-9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DD49FA7-7822-4B18-8998-99CE02FED3C5}"/>
              </a:ext>
            </a:extLst>
          </p:cNvPr>
          <p:cNvSpPr/>
          <p:nvPr/>
        </p:nvSpPr>
        <p:spPr>
          <a:xfrm>
            <a:off x="10672807" y="1405453"/>
            <a:ext cx="14593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https://edsoo.ru/2023/08/07/matematika-uglublennyj-uroven-real/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B3BFFCF-D10C-48E4-95B7-D24FBBB959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97" t="21736" r="19426" b="12150"/>
          <a:stretch/>
        </p:blipFill>
        <p:spPr>
          <a:xfrm>
            <a:off x="11556115" y="41398"/>
            <a:ext cx="576064" cy="576064"/>
          </a:xfrm>
          <a:prstGeom prst="rect">
            <a:avLst/>
          </a:prstGeom>
        </p:spPr>
      </p:pic>
      <p:pic>
        <p:nvPicPr>
          <p:cNvPr id="17" name="Google Shape;90;p1">
            <a:extLst>
              <a:ext uri="{FF2B5EF4-FFF2-40B4-BE49-F238E27FC236}">
                <a16:creationId xmlns:a16="http://schemas.microsoft.com/office/drawing/2014/main" id="{D4585F3C-529A-40F5-95D7-B2B4DFC3972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6475" y="6735557"/>
            <a:ext cx="9144000" cy="9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3F85C8-ED25-4165-B7BE-27C680C85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33" y="617462"/>
            <a:ext cx="4034933" cy="595429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8A1C1A-194E-4E27-9D4B-013388567B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9692" y="739955"/>
            <a:ext cx="4075937" cy="592941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6169B4-EF37-471B-BBF6-9AD08C85DD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9861" y="2405011"/>
            <a:ext cx="4034933" cy="424864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Graphic 6" descr="Карандаш">
            <a:extLst>
              <a:ext uri="{FF2B5EF4-FFF2-40B4-BE49-F238E27FC236}">
                <a16:creationId xmlns:a16="http://schemas.microsoft.com/office/drawing/2014/main" id="{0DC6B2AC-D9FC-4081-A249-C083699558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29130" y="-27765"/>
            <a:ext cx="1495980" cy="149598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78D69E5-BBDA-46C9-8765-89D57B62871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6309" r="-1" b="74279"/>
          <a:stretch/>
        </p:blipFill>
        <p:spPr>
          <a:xfrm>
            <a:off x="10672807" y="720225"/>
            <a:ext cx="1459372" cy="57606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8E51CA9-EA81-4FE9-9B5C-1AC8A10F607A}"/>
              </a:ext>
            </a:extLst>
          </p:cNvPr>
          <p:cNvSpPr/>
          <p:nvPr/>
        </p:nvSpPr>
        <p:spPr>
          <a:xfrm>
            <a:off x="7979395" y="4023999"/>
            <a:ext cx="3741634" cy="9848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44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446561" y="-52767"/>
            <a:ext cx="6651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</a:rPr>
              <a:t>ФРП «Математика» в 5-6 классах</a:t>
            </a:r>
          </a:p>
        </p:txBody>
      </p:sp>
      <p:pic>
        <p:nvPicPr>
          <p:cNvPr id="25" name="Google Shape;90;p1">
            <a:extLst>
              <a:ext uri="{FF2B5EF4-FFF2-40B4-BE49-F238E27FC236}">
                <a16:creationId xmlns:a16="http://schemas.microsoft.com/office/drawing/2014/main" id="{243C2ED2-B154-4E7E-AB30-FE7D508416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0" y="6760441"/>
            <a:ext cx="9144000" cy="975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98505" y="6457638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D2186A-102D-49E9-A72A-AE30322E2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66" y="956286"/>
            <a:ext cx="3427085" cy="51182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8E860C7-DAAA-4080-AE33-DDCAC17ED30A}"/>
              </a:ext>
            </a:extLst>
          </p:cNvPr>
          <p:cNvSpPr/>
          <p:nvPr/>
        </p:nvSpPr>
        <p:spPr>
          <a:xfrm>
            <a:off x="4117711" y="985109"/>
            <a:ext cx="7772399" cy="5509200"/>
          </a:xfrm>
          <a:prstGeom prst="rect">
            <a:avLst/>
          </a:prstGeom>
          <a:noFill/>
          <a:ln>
            <a:solidFill>
              <a:srgbClr val="38808E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В программе учебного курса «Математика» представлена </a:t>
            </a:r>
            <a:r>
              <a:rPr lang="ru-RU" sz="2200" b="1" i="1" u="sng" dirty="0">
                <a:solidFill>
                  <a:srgbClr val="002060"/>
                </a:solidFill>
              </a:rPr>
              <a:t>наглядная геометрия</a:t>
            </a:r>
            <a:r>
              <a:rPr lang="ru-RU" sz="2200" dirty="0"/>
              <a:t>, направленная на развитие образного мышления, пространственного воображения, изобразительных умений. Это важный этап в изучении геометрии, который осуществляется </a:t>
            </a:r>
            <a:r>
              <a:rPr lang="ru-RU" sz="2200" b="1" i="1" dirty="0"/>
              <a:t>на наглядно-практическом уровне</a:t>
            </a:r>
            <a:r>
              <a:rPr lang="ru-RU" sz="2200" dirty="0"/>
              <a:t>, опирается </a:t>
            </a:r>
            <a:r>
              <a:rPr lang="ru-RU" sz="2200" b="1" i="1" dirty="0"/>
              <a:t>на наглядно-образное мышление</a:t>
            </a:r>
            <a:r>
              <a:rPr lang="ru-RU" sz="2200" dirty="0"/>
              <a:t> обучающихся. </a:t>
            </a:r>
            <a:r>
              <a:rPr lang="ru-RU" sz="2200" b="1" dirty="0">
                <a:solidFill>
                  <a:srgbClr val="C00000"/>
                </a:solidFill>
              </a:rPr>
              <a:t>Большая роль отводится практической деятельности, опыту, эксперименту, моделированию</a:t>
            </a:r>
            <a:r>
              <a:rPr lang="ru-RU" sz="2200" dirty="0"/>
              <a:t>. Обучающиеся знакомятся с </a:t>
            </a:r>
            <a:r>
              <a:rPr lang="ru-RU" sz="2200" b="1" i="1" dirty="0"/>
              <a:t>геометрическими фигурами на плоскости и в пространстве</a:t>
            </a:r>
            <a:r>
              <a:rPr lang="ru-RU" sz="2200" dirty="0"/>
              <a:t>, с их простейшими конфигурациями, </a:t>
            </a:r>
            <a:r>
              <a:rPr lang="ru-RU" sz="2200" b="1" i="1" dirty="0"/>
              <a:t>учатся изображать их на нелинованной и клетчатой бумаге, рассматривают их простейшие свойства.</a:t>
            </a:r>
            <a:r>
              <a:rPr lang="ru-RU" sz="2200" dirty="0"/>
              <a:t> В процессе изучения наглядной геометрии знания, полученные обучающимися на уровне начального общего образования, систематизируются и расширяются.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82A6CF5-17C2-4DEC-8434-8E41DDDBDCEE}"/>
              </a:ext>
            </a:extLst>
          </p:cNvPr>
          <p:cNvSpPr/>
          <p:nvPr/>
        </p:nvSpPr>
        <p:spPr>
          <a:xfrm>
            <a:off x="5253299" y="433691"/>
            <a:ext cx="3325851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880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ПОЯСНИТЕЛЬНАЯ ЗАПИСКА</a:t>
            </a:r>
          </a:p>
        </p:txBody>
      </p:sp>
      <p:pic>
        <p:nvPicPr>
          <p:cNvPr id="24" name="Graphic 6" descr="Карандаш">
            <a:extLst>
              <a:ext uri="{FF2B5EF4-FFF2-40B4-BE49-F238E27FC236}">
                <a16:creationId xmlns:a16="http://schemas.microsoft.com/office/drawing/2014/main" id="{9499A2B2-618D-4FC8-B762-118296191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5094" y="-80300"/>
            <a:ext cx="1880075" cy="188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29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07800" y="6436779"/>
            <a:ext cx="584200" cy="454335"/>
          </a:xfrm>
          <a:solidFill>
            <a:schemeClr val="bg1"/>
          </a:solidFill>
        </p:spPr>
        <p:txBody>
          <a:bodyPr/>
          <a:lstStyle/>
          <a:p>
            <a:fld id="{00000000-1234-1234-1234-123412341234}" type="slidenum">
              <a:rPr lang="en-US" smtClean="0"/>
              <a:pPr/>
              <a:t>30</a:t>
            </a:fld>
            <a:endParaRPr lang="en-US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741796"/>
              </p:ext>
            </p:extLst>
          </p:nvPr>
        </p:nvGraphicFramePr>
        <p:xfrm>
          <a:off x="1282390" y="898723"/>
          <a:ext cx="9103920" cy="59343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8073">
                  <a:extLst>
                    <a:ext uri="{9D8B030D-6E8A-4147-A177-3AD203B41FA5}">
                      <a16:colId xmlns:a16="http://schemas.microsoft.com/office/drawing/2014/main" val="3671813157"/>
                    </a:ext>
                  </a:extLst>
                </a:gridCol>
                <a:gridCol w="3163996">
                  <a:extLst>
                    <a:ext uri="{9D8B030D-6E8A-4147-A177-3AD203B41FA5}">
                      <a16:colId xmlns:a16="http://schemas.microsoft.com/office/drawing/2014/main" val="2704616404"/>
                    </a:ext>
                  </a:extLst>
                </a:gridCol>
                <a:gridCol w="157211">
                  <a:extLst>
                    <a:ext uri="{9D8B030D-6E8A-4147-A177-3AD203B41FA5}">
                      <a16:colId xmlns:a16="http://schemas.microsoft.com/office/drawing/2014/main" val="189259016"/>
                    </a:ext>
                  </a:extLst>
                </a:gridCol>
                <a:gridCol w="3034640">
                  <a:extLst>
                    <a:ext uri="{9D8B030D-6E8A-4147-A177-3AD203B41FA5}">
                      <a16:colId xmlns:a16="http://schemas.microsoft.com/office/drawing/2014/main" val="4152169753"/>
                    </a:ext>
                  </a:extLst>
                </a:gridCol>
              </a:tblGrid>
              <a:tr h="1209993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219623"/>
                  </a:ext>
                </a:extLst>
              </a:tr>
              <a:tr h="27733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I.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  РЕЗУЛЬТАТЫ  ОБУЧЕНИЯ 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064596"/>
                  </a:ext>
                </a:extLst>
              </a:tr>
              <a:tr h="49382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Ключевые изменения во ФГОС и в Примерной основной образовательной программе в части обучении </a:t>
                      </a:r>
                    </a:p>
                    <a:p>
                      <a:pPr algn="ctr"/>
                      <a:r>
                        <a:rPr lang="ru-RU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математике/</a:t>
                      </a:r>
                      <a:r>
                        <a:rPr lang="ru-RU" sz="1400" b="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ФРП</a:t>
                      </a:r>
                      <a:endParaRPr lang="ru-RU" sz="14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774312"/>
                  </a:ext>
                </a:extLst>
              </a:tr>
              <a:tr h="493820"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 и итоговая контрольная работа по курсу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«Алгебра. Углубленный уровень». 7 класс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«Геометрия. Углубленный уровень». 7 класс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«Вероятность и статистика. 7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Спецификация КИМ и система оценивания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4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 и итоговая контрольная работа по курсу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«Алгебра и начала математического анализа. Углубленный уровень». 10 класс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«Геометрия. Углубленный уровень». 10 класс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Спецификация КИМ и система оценивания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314947"/>
                  </a:ext>
                </a:extLst>
              </a:tr>
              <a:tr h="265106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r>
                        <a:rPr lang="ru-RU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ДЕЯТЕЛЬНОСТИ УЧАЩИХСЯ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698096"/>
                  </a:ext>
                </a:extLst>
              </a:tr>
              <a:tr h="493820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Математическое моделирование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Лабораторные  работы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Функциональная математическая грамотность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 для учителя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Цифровая образовательная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Виртуальные лабораторно-практические  работы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 преподавания учебного курса «Вероятность и статистика»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 для учителя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093073"/>
                  </a:ext>
                </a:extLst>
              </a:tr>
            </a:tbl>
          </a:graphicData>
        </a:graphic>
      </p:graphicFrame>
      <p:grpSp>
        <p:nvGrpSpPr>
          <p:cNvPr id="21" name="Группа 20"/>
          <p:cNvGrpSpPr/>
          <p:nvPr/>
        </p:nvGrpSpPr>
        <p:grpSpPr>
          <a:xfrm>
            <a:off x="4525101" y="949430"/>
            <a:ext cx="4916227" cy="1164626"/>
            <a:chOff x="3552818" y="1288789"/>
            <a:chExt cx="4916227" cy="116462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/>
            <a:srcRect l="10282" t="40017" r="10830" b="38232"/>
            <a:stretch/>
          </p:blipFill>
          <p:spPr>
            <a:xfrm>
              <a:off x="6292584" y="1288789"/>
              <a:ext cx="2176461" cy="92049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/>
            <a:srcRect l="18842" t="35844" r="7333" b="40699"/>
            <a:stretch/>
          </p:blipFill>
          <p:spPr>
            <a:xfrm>
              <a:off x="3552818" y="1290955"/>
              <a:ext cx="1955178" cy="950022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4168998" y="2046767"/>
              <a:ext cx="1030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7-9 </a:t>
              </a:r>
              <a:r>
                <a:rPr lang="ru-RU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90870" y="2084083"/>
              <a:ext cx="12237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10-11 </a:t>
              </a:r>
              <a:r>
                <a:rPr lang="ru-RU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/>
          <a:srcRect l="-6309" r="-1" b="74279"/>
          <a:stretch/>
        </p:blipFill>
        <p:spPr>
          <a:xfrm>
            <a:off x="10672807" y="604027"/>
            <a:ext cx="1459372" cy="54162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4E59E8C-C961-4663-A7C1-18C15C7896C0}"/>
              </a:ext>
            </a:extLst>
          </p:cNvPr>
          <p:cNvSpPr/>
          <p:nvPr/>
        </p:nvSpPr>
        <p:spPr>
          <a:xfrm>
            <a:off x="2872027" y="-75155"/>
            <a:ext cx="75142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38808E"/>
                </a:solidFill>
                <a:cs typeface="Times New Roman" panose="02020603050405020304" pitchFamily="18" charset="0"/>
              </a:rPr>
              <a:t>Методические рекомендации </a:t>
            </a:r>
          </a:p>
          <a:p>
            <a:pPr algn="ctr"/>
            <a:r>
              <a:rPr lang="ru-RU" sz="2000" b="1" dirty="0">
                <a:solidFill>
                  <a:srgbClr val="38808E"/>
                </a:solidFill>
                <a:cs typeface="Times New Roman" panose="02020603050405020304" pitchFamily="18" charset="0"/>
              </a:rPr>
              <a:t>по преподаванию учебного предмета «Математика» </a:t>
            </a:r>
          </a:p>
          <a:p>
            <a:pPr algn="ctr"/>
            <a:r>
              <a:rPr lang="ru-RU" sz="2000" b="1" dirty="0">
                <a:solidFill>
                  <a:srgbClr val="38808E"/>
                </a:solidFill>
                <a:cs typeface="Times New Roman" panose="02020603050405020304" pitchFamily="18" charset="0"/>
              </a:rPr>
              <a:t>в 2023-2024 учебном году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E86BF6E-0C85-4B70-9B1D-88CF3C44CD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97" t="21736" r="19426" b="12150"/>
          <a:stretch/>
        </p:blipFill>
        <p:spPr>
          <a:xfrm>
            <a:off x="11592206" y="0"/>
            <a:ext cx="576064" cy="576064"/>
          </a:xfrm>
          <a:prstGeom prst="rect">
            <a:avLst/>
          </a:prstGeom>
        </p:spPr>
      </p:pic>
      <p:pic>
        <p:nvPicPr>
          <p:cNvPr id="23" name="Graphic 6" descr="Карандаш">
            <a:extLst>
              <a:ext uri="{FF2B5EF4-FFF2-40B4-BE49-F238E27FC236}">
                <a16:creationId xmlns:a16="http://schemas.microsoft.com/office/drawing/2014/main" id="{B21672E5-F1CA-4E25-B17F-15D59B9BE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821" y="9393"/>
            <a:ext cx="1880075" cy="1880075"/>
          </a:xfrm>
          <a:prstGeom prst="rect">
            <a:avLst/>
          </a:prstGeom>
        </p:spPr>
      </p:pic>
      <p:pic>
        <p:nvPicPr>
          <p:cNvPr id="24" name="Google Shape;90;p1">
            <a:extLst>
              <a:ext uri="{FF2B5EF4-FFF2-40B4-BE49-F238E27FC236}">
                <a16:creationId xmlns:a16="http://schemas.microsoft.com/office/drawing/2014/main" id="{07838A94-CF5E-44B5-9ED6-2FF306D916B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46475" y="6735557"/>
            <a:ext cx="9144000" cy="975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7386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58400" y="6484735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2597" t="21736" r="19426" b="12150"/>
          <a:stretch/>
        </p:blipFill>
        <p:spPr>
          <a:xfrm>
            <a:off x="0" y="7937"/>
            <a:ext cx="576064" cy="57606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DA50CDC-902C-48A3-87DE-FFD2F698A599}"/>
              </a:ext>
            </a:extLst>
          </p:cNvPr>
          <p:cNvGrpSpPr/>
          <p:nvPr/>
        </p:nvGrpSpPr>
        <p:grpSpPr>
          <a:xfrm>
            <a:off x="471922" y="701716"/>
            <a:ext cx="4558359" cy="5879099"/>
            <a:chOff x="2345154" y="769755"/>
            <a:chExt cx="4543645" cy="6022412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F22D51F-7627-4AA1-957A-FC649243E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368" r="624"/>
            <a:stretch/>
          </p:blipFill>
          <p:spPr>
            <a:xfrm>
              <a:off x="2345154" y="769755"/>
              <a:ext cx="4453692" cy="3381877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ECEB308-5E76-43E6-A7C7-2519923F7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9618" y="4155632"/>
              <a:ext cx="4499181" cy="2636535"/>
            </a:xfrm>
            <a:prstGeom prst="rect">
              <a:avLst/>
            </a:prstGeom>
          </p:spPr>
        </p:pic>
      </p:grpSp>
      <p:sp>
        <p:nvSpPr>
          <p:cNvPr id="37" name="Полилиния 15">
            <a:extLst>
              <a:ext uri="{FF2B5EF4-FFF2-40B4-BE49-F238E27FC236}">
                <a16:creationId xmlns:a16="http://schemas.microsoft.com/office/drawing/2014/main" id="{286DB96E-686B-4E47-A6DE-B22A69F56FAB}"/>
              </a:ext>
            </a:extLst>
          </p:cNvPr>
          <p:cNvSpPr/>
          <p:nvPr/>
        </p:nvSpPr>
        <p:spPr>
          <a:xfrm>
            <a:off x="1154878" y="5238696"/>
            <a:ext cx="229231" cy="230666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006666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2820E4-76EA-4E3D-981D-4BE3B2480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645" y="723976"/>
            <a:ext cx="6562045" cy="433031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572BBC-3913-4F39-AF98-6B6A5E14E3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8583" y="2889134"/>
            <a:ext cx="5779247" cy="396072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9" name="Полилиния 15">
            <a:extLst>
              <a:ext uri="{FF2B5EF4-FFF2-40B4-BE49-F238E27FC236}">
                <a16:creationId xmlns:a16="http://schemas.microsoft.com/office/drawing/2014/main" id="{EE451CE5-2AB9-4833-946D-A51902E9C632}"/>
              </a:ext>
            </a:extLst>
          </p:cNvPr>
          <p:cNvSpPr/>
          <p:nvPr/>
        </p:nvSpPr>
        <p:spPr>
          <a:xfrm>
            <a:off x="7343407" y="1494510"/>
            <a:ext cx="229231" cy="230666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006666"/>
              </a:solidFill>
            </a:endParaRPr>
          </a:p>
        </p:txBody>
      </p:sp>
      <p:sp>
        <p:nvSpPr>
          <p:cNvPr id="33" name="Полилиния 15">
            <a:extLst>
              <a:ext uri="{FF2B5EF4-FFF2-40B4-BE49-F238E27FC236}">
                <a16:creationId xmlns:a16="http://schemas.microsoft.com/office/drawing/2014/main" id="{D53C5F80-6A77-419C-BDBB-C5CDFC605F53}"/>
              </a:ext>
            </a:extLst>
          </p:cNvPr>
          <p:cNvSpPr/>
          <p:nvPr/>
        </p:nvSpPr>
        <p:spPr>
          <a:xfrm>
            <a:off x="8265667" y="3600896"/>
            <a:ext cx="229231" cy="230666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rgbClr val="006666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867B0D9-5460-4D11-AA5F-A83AE1C3296D}"/>
              </a:ext>
            </a:extLst>
          </p:cNvPr>
          <p:cNvSpPr/>
          <p:nvPr/>
        </p:nvSpPr>
        <p:spPr>
          <a:xfrm>
            <a:off x="2307772" y="-36722"/>
            <a:ext cx="8817428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 помощь учителю математики</a:t>
            </a:r>
          </a:p>
        </p:txBody>
      </p:sp>
    </p:spTree>
    <p:extLst>
      <p:ext uri="{BB962C8B-B14F-4D97-AF65-F5344CB8AC3E}">
        <p14:creationId xmlns:p14="http://schemas.microsoft.com/office/powerpoint/2010/main" val="2929040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58400" y="6484735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32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2597" t="21736" r="19426" b="12150"/>
          <a:stretch/>
        </p:blipFill>
        <p:spPr>
          <a:xfrm>
            <a:off x="0" y="85233"/>
            <a:ext cx="576064" cy="57606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E1D14F-0A4F-4892-A819-A7678E894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4097"/>
            <a:ext cx="5991813" cy="566063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B12A97-B075-43B6-9625-A493A0CF2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186" y="1974151"/>
            <a:ext cx="5840200" cy="336052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F3B45D1-8A3A-4EB3-B39A-5D72D9D9ADD1}"/>
              </a:ext>
            </a:extLst>
          </p:cNvPr>
          <p:cNvSpPr/>
          <p:nvPr/>
        </p:nvSpPr>
        <p:spPr>
          <a:xfrm>
            <a:off x="7042031" y="5770842"/>
            <a:ext cx="408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/>
              </a:rPr>
              <a:t>https://content.edsoo.ru/lab/subject/3/</a:t>
            </a:r>
            <a:r>
              <a:rPr lang="ru-RU" dirty="0"/>
              <a:t>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6E38A5D-8C4C-4879-8120-1A4B1540D910}"/>
              </a:ext>
            </a:extLst>
          </p:cNvPr>
          <p:cNvSpPr/>
          <p:nvPr/>
        </p:nvSpPr>
        <p:spPr>
          <a:xfrm>
            <a:off x="2443843" y="-81645"/>
            <a:ext cx="8817428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 помощь учителю математики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C2BB944-22E5-4353-A067-44E8CD07FE47}"/>
              </a:ext>
            </a:extLst>
          </p:cNvPr>
          <p:cNvSpPr/>
          <p:nvPr/>
        </p:nvSpPr>
        <p:spPr>
          <a:xfrm>
            <a:off x="6096000" y="7159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Виртуальные лабораторные и практические работы </a:t>
            </a:r>
            <a:r>
              <a:rPr lang="ru-RU" b="1" dirty="0">
                <a:solidFill>
                  <a:srgbClr val="C00000"/>
                </a:solidFill>
              </a:rPr>
              <a:t>на углубленном уровне основного общего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52574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58400" y="6484735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2597" t="21736" r="19426" b="12150"/>
          <a:stretch/>
        </p:blipFill>
        <p:spPr>
          <a:xfrm>
            <a:off x="0" y="-66992"/>
            <a:ext cx="576064" cy="57606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6E38A5D-8C4C-4879-8120-1A4B1540D910}"/>
              </a:ext>
            </a:extLst>
          </p:cNvPr>
          <p:cNvSpPr/>
          <p:nvPr/>
        </p:nvSpPr>
        <p:spPr>
          <a:xfrm>
            <a:off x="2443843" y="-81645"/>
            <a:ext cx="8817428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 помощь учителю математики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E79B93-C36E-4B96-B1DD-3CAE1CAFE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567" y="464082"/>
            <a:ext cx="6995124" cy="60601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86BB5D-EA5C-43FD-9C17-B649C82F0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09" y="1051560"/>
            <a:ext cx="5244744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69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58400" y="6484735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2597" t="21736" r="19426" b="12150"/>
          <a:stretch/>
        </p:blipFill>
        <p:spPr>
          <a:xfrm>
            <a:off x="0" y="-66992"/>
            <a:ext cx="576064" cy="57606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6E38A5D-8C4C-4879-8120-1A4B1540D910}"/>
              </a:ext>
            </a:extLst>
          </p:cNvPr>
          <p:cNvSpPr/>
          <p:nvPr/>
        </p:nvSpPr>
        <p:spPr>
          <a:xfrm>
            <a:off x="2443843" y="-81645"/>
            <a:ext cx="8817428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 помощь учителю математики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2FB53D-B5DB-46EA-81DB-234E3E04F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4" y="722228"/>
            <a:ext cx="6869541" cy="59450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10A22D-33CF-4606-AC16-E7B381E9F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9739" y="464082"/>
            <a:ext cx="5212261" cy="438927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B3F246-7D59-4648-A518-DACA47D400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6544" y="4013193"/>
            <a:ext cx="4438650" cy="277177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95220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58400" y="6484735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35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2597" t="21736" r="19426" b="12150"/>
          <a:stretch/>
        </p:blipFill>
        <p:spPr>
          <a:xfrm>
            <a:off x="0" y="-66992"/>
            <a:ext cx="576064" cy="57606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6E38A5D-8C4C-4879-8120-1A4B1540D910}"/>
              </a:ext>
            </a:extLst>
          </p:cNvPr>
          <p:cNvSpPr/>
          <p:nvPr/>
        </p:nvSpPr>
        <p:spPr>
          <a:xfrm>
            <a:off x="2443843" y="-81645"/>
            <a:ext cx="8817428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 помощь учителю математики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9D2F59-0602-44F5-92B3-6B8591B00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145" y="772374"/>
            <a:ext cx="6210263" cy="589492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8EC4FA-4F32-4054-8776-5BFA64977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32" y="1647187"/>
            <a:ext cx="5007117" cy="356362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227817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58400" y="6484735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36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2597" t="21736" r="19426" b="12150"/>
          <a:stretch/>
        </p:blipFill>
        <p:spPr>
          <a:xfrm>
            <a:off x="0" y="-66992"/>
            <a:ext cx="576064" cy="57606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6E38A5D-8C4C-4879-8120-1A4B1540D910}"/>
              </a:ext>
            </a:extLst>
          </p:cNvPr>
          <p:cNvSpPr/>
          <p:nvPr/>
        </p:nvSpPr>
        <p:spPr>
          <a:xfrm>
            <a:off x="2443843" y="-81645"/>
            <a:ext cx="8817428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 помощь учителю математики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8746BD-50D3-4E87-86F7-16E8D3D8A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843" y="535720"/>
            <a:ext cx="7769302" cy="613157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518666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58400" y="6484735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37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2597" t="21736" r="19426" b="12150"/>
          <a:stretch/>
        </p:blipFill>
        <p:spPr>
          <a:xfrm>
            <a:off x="0" y="-66992"/>
            <a:ext cx="576064" cy="57606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6E38A5D-8C4C-4879-8120-1A4B1540D910}"/>
              </a:ext>
            </a:extLst>
          </p:cNvPr>
          <p:cNvSpPr/>
          <p:nvPr/>
        </p:nvSpPr>
        <p:spPr>
          <a:xfrm>
            <a:off x="2443843" y="-81645"/>
            <a:ext cx="8817428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 помощь учителю математики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CBA5A0-EA06-404B-B7D8-91D8F0A5C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818" y="509072"/>
            <a:ext cx="7067364" cy="627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566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58400" y="6484735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38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2597" t="21736" r="19426" b="12150"/>
          <a:stretch/>
        </p:blipFill>
        <p:spPr>
          <a:xfrm>
            <a:off x="0" y="-66992"/>
            <a:ext cx="576064" cy="57606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6E38A5D-8C4C-4879-8120-1A4B1540D910}"/>
              </a:ext>
            </a:extLst>
          </p:cNvPr>
          <p:cNvSpPr/>
          <p:nvPr/>
        </p:nvSpPr>
        <p:spPr>
          <a:xfrm>
            <a:off x="2443843" y="-81645"/>
            <a:ext cx="8817428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 помощь учителю математики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906A15-ED62-49A9-AA9B-334EDCB02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617" y="468148"/>
            <a:ext cx="8419813" cy="601658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BEA46F-4D09-4052-A1F8-6CFED9AAB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40" y="590372"/>
            <a:ext cx="5976581" cy="589436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752DAE-D9ED-4044-ADBB-62D08CBC0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3279" y="4402602"/>
            <a:ext cx="4884675" cy="245539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029609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58400" y="6484735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39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2597" t="21736" r="19426" b="12150"/>
          <a:stretch/>
        </p:blipFill>
        <p:spPr>
          <a:xfrm>
            <a:off x="0" y="-66992"/>
            <a:ext cx="576064" cy="57606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6E38A5D-8C4C-4879-8120-1A4B1540D910}"/>
              </a:ext>
            </a:extLst>
          </p:cNvPr>
          <p:cNvSpPr/>
          <p:nvPr/>
        </p:nvSpPr>
        <p:spPr>
          <a:xfrm>
            <a:off x="2443843" y="-81645"/>
            <a:ext cx="8817428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 помощь учителю математики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F224F0-2786-424B-9B30-F3BB18F3F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717"/>
            <a:ext cx="7147915" cy="58732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8D8365-DC3B-411D-A956-CFA7D1FF14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413"/>
          <a:stretch/>
        </p:blipFill>
        <p:spPr>
          <a:xfrm>
            <a:off x="6492478" y="361717"/>
            <a:ext cx="5584720" cy="58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61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43489"/>
            <a:ext cx="27432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4</a:t>
            </a:fld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4AF4D9-3687-4617-8CDC-ED0C92E1FE17}"/>
              </a:ext>
            </a:extLst>
          </p:cNvPr>
          <p:cNvSpPr/>
          <p:nvPr/>
        </p:nvSpPr>
        <p:spPr>
          <a:xfrm>
            <a:off x="2129245" y="-9035"/>
            <a:ext cx="9875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</a:rPr>
              <a:t>ФРП учебного курса «Математика» в  5-6 классах</a:t>
            </a:r>
          </a:p>
        </p:txBody>
      </p:sp>
      <p:pic>
        <p:nvPicPr>
          <p:cNvPr id="21" name="Google Shape;90;p1">
            <a:extLst>
              <a:ext uri="{FF2B5EF4-FFF2-40B4-BE49-F238E27FC236}">
                <a16:creationId xmlns:a16="http://schemas.microsoft.com/office/drawing/2014/main" id="{D40723C9-16A7-43D7-8552-ABFDCBA490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6760441"/>
            <a:ext cx="9144000" cy="975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1D53540-04E8-4ADD-9B85-E0369FA58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144795"/>
              </p:ext>
            </p:extLst>
          </p:nvPr>
        </p:nvGraphicFramePr>
        <p:xfrm>
          <a:off x="313511" y="1007486"/>
          <a:ext cx="11691253" cy="55473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06729">
                  <a:extLst>
                    <a:ext uri="{9D8B030D-6E8A-4147-A177-3AD203B41FA5}">
                      <a16:colId xmlns:a16="http://schemas.microsoft.com/office/drawing/2014/main" val="598615075"/>
                    </a:ext>
                  </a:extLst>
                </a:gridCol>
                <a:gridCol w="4898571">
                  <a:extLst>
                    <a:ext uri="{9D8B030D-6E8A-4147-A177-3AD203B41FA5}">
                      <a16:colId xmlns:a16="http://schemas.microsoft.com/office/drawing/2014/main" val="601015190"/>
                    </a:ext>
                  </a:extLst>
                </a:gridCol>
                <a:gridCol w="5185953">
                  <a:extLst>
                    <a:ext uri="{9D8B030D-6E8A-4147-A177-3AD203B41FA5}">
                      <a16:colId xmlns:a16="http://schemas.microsoft.com/office/drawing/2014/main" val="37943127"/>
                    </a:ext>
                  </a:extLst>
                </a:gridCol>
              </a:tblGrid>
              <a:tr h="303076"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5 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/>
                        <a:t>6 класс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112233"/>
                  </a:ext>
                </a:extLst>
              </a:tr>
              <a:tr h="2855889">
                <a:tc>
                  <a:txBody>
                    <a:bodyPr/>
                    <a:lstStyle/>
                    <a:p>
                      <a:endParaRPr lang="ru-RU" sz="22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2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Наглядная геометрия</a:t>
                      </a:r>
                      <a:endParaRPr lang="ru-RU" sz="22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dirty="0"/>
                        <a:t>  </a:t>
                      </a:r>
                      <a:r>
                        <a:rPr lang="ru-RU" sz="2200" b="1" dirty="0"/>
                        <a:t>Изображать</a:t>
                      </a:r>
                      <a:r>
                        <a:rPr lang="ru-RU" sz="2200" dirty="0"/>
                        <a:t> изученные </a:t>
                      </a:r>
                      <a:r>
                        <a:rPr lang="ru-RU" sz="2200" b="1" dirty="0"/>
                        <a:t>геометрические фигуры на нелинованной и клетчатой бумаге с помощью циркуля и линейки</a:t>
                      </a:r>
                      <a:r>
                        <a:rPr lang="ru-RU" sz="2200" dirty="0"/>
                        <a:t>. </a:t>
                      </a:r>
                    </a:p>
                    <a:p>
                      <a:pPr algn="just"/>
                      <a:r>
                        <a:rPr lang="ru-RU" sz="2200" dirty="0"/>
                        <a:t>  </a:t>
                      </a:r>
                    </a:p>
                    <a:p>
                      <a:pPr algn="just"/>
                      <a:endParaRPr lang="ru-RU" sz="2200" dirty="0"/>
                    </a:p>
                    <a:p>
                      <a:pPr algn="just"/>
                      <a:r>
                        <a:rPr lang="ru-RU" sz="2200" b="1" dirty="0"/>
                        <a:t>Находить длины отрезков </a:t>
                      </a:r>
                      <a:r>
                        <a:rPr lang="ru-RU" sz="2200" dirty="0"/>
                        <a:t>непосредственным измерением с помощью линейки, </a:t>
                      </a:r>
                      <a:r>
                        <a:rPr lang="ru-RU" sz="2200" b="1" dirty="0"/>
                        <a:t>строить отрезки</a:t>
                      </a:r>
                      <a:r>
                        <a:rPr lang="ru-RU" sz="2200" dirty="0"/>
                        <a:t> заданной длины; </a:t>
                      </a:r>
                      <a:r>
                        <a:rPr lang="ru-RU" sz="2200" b="1" dirty="0"/>
                        <a:t>строить окружность </a:t>
                      </a:r>
                      <a:r>
                        <a:rPr lang="ru-RU" sz="2200" dirty="0"/>
                        <a:t>заданного радиуса.</a:t>
                      </a:r>
                    </a:p>
                    <a:p>
                      <a:pPr algn="just"/>
                      <a:r>
                        <a:rPr lang="ru-RU" sz="2200" dirty="0"/>
                        <a:t> </a:t>
                      </a:r>
                    </a:p>
                    <a:p>
                      <a:pPr algn="just"/>
                      <a:r>
                        <a:rPr lang="ru-RU" sz="2200" dirty="0"/>
                        <a:t> </a:t>
                      </a:r>
                      <a:r>
                        <a:rPr lang="ru-RU" sz="2200" b="1" dirty="0"/>
                        <a:t>Использовать свойства </a:t>
                      </a:r>
                      <a:r>
                        <a:rPr lang="ru-RU" sz="2200" dirty="0"/>
                        <a:t>сторон и углов </a:t>
                      </a:r>
                      <a:r>
                        <a:rPr lang="ru-RU" sz="2200" b="1" dirty="0"/>
                        <a:t>прямоугольника, квадрата для их построения.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dirty="0"/>
                        <a:t>  </a:t>
                      </a:r>
                      <a:r>
                        <a:rPr lang="ru-RU" sz="2200" b="1" dirty="0"/>
                        <a:t>Изображать</a:t>
                      </a:r>
                      <a:r>
                        <a:rPr lang="ru-RU" sz="2200" dirty="0"/>
                        <a:t> с помощью циркуля, линейки, </a:t>
                      </a:r>
                      <a:r>
                        <a:rPr lang="ru-RU" sz="2200" b="1" u="sng" dirty="0"/>
                        <a:t>транспортира</a:t>
                      </a:r>
                      <a:r>
                        <a:rPr lang="ru-RU" sz="2200" dirty="0"/>
                        <a:t> на нелинованной и клетчатой бумаге изученные плоские геометрические фигуры и конфигурации, </a:t>
                      </a:r>
                      <a:r>
                        <a:rPr lang="ru-RU" sz="2200" b="1" u="sng" dirty="0"/>
                        <a:t>симметричные фигуры.</a:t>
                      </a:r>
                    </a:p>
                    <a:p>
                      <a:pPr algn="just"/>
                      <a:r>
                        <a:rPr lang="ru-RU" sz="2200" dirty="0"/>
                        <a:t>  </a:t>
                      </a:r>
                    </a:p>
                    <a:p>
                      <a:pPr algn="just"/>
                      <a:r>
                        <a:rPr lang="ru-RU" sz="2200" b="1" dirty="0"/>
                        <a:t>Находить величины углов </a:t>
                      </a:r>
                      <a:r>
                        <a:rPr lang="ru-RU" sz="2200" b="0" dirty="0"/>
                        <a:t>измерением</a:t>
                      </a:r>
                      <a:r>
                        <a:rPr lang="ru-RU" sz="2200" b="1" dirty="0"/>
                        <a:t> с помощью транспортира, строить углы заданной величины.</a:t>
                      </a:r>
                    </a:p>
                    <a:p>
                      <a:pPr algn="just"/>
                      <a:r>
                        <a:rPr lang="ru-RU" sz="2200" dirty="0"/>
                        <a:t>  </a:t>
                      </a:r>
                    </a:p>
                    <a:p>
                      <a:pPr algn="just"/>
                      <a:endParaRPr lang="ru-RU" sz="2200" dirty="0"/>
                    </a:p>
                    <a:p>
                      <a:pPr algn="just"/>
                      <a:endParaRPr lang="ru-RU" sz="2200" dirty="0"/>
                    </a:p>
                    <a:p>
                      <a:pPr algn="just"/>
                      <a:r>
                        <a:rPr lang="ru-RU" sz="2200" b="1" dirty="0"/>
                        <a:t>Изображать на клетчатой бумаге прямоугольный параллелепипед</a:t>
                      </a:r>
                      <a:r>
                        <a:rPr lang="ru-RU" sz="2200" dirty="0"/>
                        <a:t>.</a:t>
                      </a:r>
                    </a:p>
                    <a:p>
                      <a:pPr algn="just"/>
                      <a:r>
                        <a:rPr lang="ru-RU" sz="2200" dirty="0"/>
                        <a:t> 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164643"/>
                  </a:ext>
                </a:extLst>
              </a:tr>
            </a:tbl>
          </a:graphicData>
        </a:graphic>
      </p:graphicFrame>
      <p:pic>
        <p:nvPicPr>
          <p:cNvPr id="20" name="Graphic 6" descr="Карандаш">
            <a:extLst>
              <a:ext uri="{FF2B5EF4-FFF2-40B4-BE49-F238E27FC236}">
                <a16:creationId xmlns:a16="http://schemas.microsoft.com/office/drawing/2014/main" id="{23F05036-6D6C-4E6A-A56F-D5D40EF5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8899" y="-127786"/>
            <a:ext cx="1880075" cy="188007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AA8076-44CA-43EE-B4CC-345EA4C3F5BB}"/>
              </a:ext>
            </a:extLst>
          </p:cNvPr>
          <p:cNvSpPr/>
          <p:nvPr/>
        </p:nvSpPr>
        <p:spPr>
          <a:xfrm>
            <a:off x="4524290" y="563571"/>
            <a:ext cx="427136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880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ПРЕДМЕТНЫЕ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36160911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58400" y="6484735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40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2597" t="21736" r="19426" b="12150"/>
          <a:stretch/>
        </p:blipFill>
        <p:spPr>
          <a:xfrm>
            <a:off x="0" y="-66992"/>
            <a:ext cx="576064" cy="57606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6E38A5D-8C4C-4879-8120-1A4B1540D910}"/>
              </a:ext>
            </a:extLst>
          </p:cNvPr>
          <p:cNvSpPr/>
          <p:nvPr/>
        </p:nvSpPr>
        <p:spPr>
          <a:xfrm>
            <a:off x="2443843" y="-81645"/>
            <a:ext cx="8817428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 помощь учителю математики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278A57-8320-41C9-88B0-EB0D66DA5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512" y="779889"/>
            <a:ext cx="9324975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65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4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flomaster.club/uploads/posts/2021-02/1612135217_30-p-chelovechek-risunok-35.jp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5" name="AutoShape 11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7" name="AutoShape 13" descr="https://www.hiq.su/image/catalog/category/icons/z2qn5h.png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058400" y="6484735"/>
            <a:ext cx="2133600" cy="365125"/>
          </a:xfrm>
        </p:spPr>
        <p:txBody>
          <a:bodyPr/>
          <a:lstStyle/>
          <a:p>
            <a:fld id="{5AA3EF6E-A083-4BE8-A209-7F31BC1328EB}" type="slidenum">
              <a:rPr lang="ru-RU" smtClean="0"/>
              <a:pPr/>
              <a:t>41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2597" t="21736" r="19426" b="12150"/>
          <a:stretch/>
        </p:blipFill>
        <p:spPr>
          <a:xfrm>
            <a:off x="0" y="85233"/>
            <a:ext cx="576064" cy="57606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6E38A5D-8C4C-4879-8120-1A4B1540D910}"/>
              </a:ext>
            </a:extLst>
          </p:cNvPr>
          <p:cNvSpPr/>
          <p:nvPr/>
        </p:nvSpPr>
        <p:spPr>
          <a:xfrm>
            <a:off x="2443843" y="-81645"/>
            <a:ext cx="8817428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 помощь учителю математики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278C5D-B948-4A77-A1DA-54B8EE3F87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056" r="66663" b="-2113"/>
          <a:stretch/>
        </p:blipFill>
        <p:spPr>
          <a:xfrm>
            <a:off x="7176043" y="3918140"/>
            <a:ext cx="2351677" cy="21452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249030-BC89-43CB-B078-5AFD30F2B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156" y="1160993"/>
            <a:ext cx="6863441" cy="47651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3F83D6-093D-49EB-8D98-709944D6AD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63" t="-1" b="46085"/>
          <a:stretch/>
        </p:blipFill>
        <p:spPr>
          <a:xfrm>
            <a:off x="9658167" y="3918140"/>
            <a:ext cx="2351677" cy="23576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8636841-AEDD-4BDB-B4D5-1FABF4E1A8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35189" b="53485"/>
          <a:stretch/>
        </p:blipFill>
        <p:spPr>
          <a:xfrm>
            <a:off x="7176952" y="1675173"/>
            <a:ext cx="4571999" cy="203406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C852C89-D3FD-41F7-9474-D566304E7452}"/>
              </a:ext>
            </a:extLst>
          </p:cNvPr>
          <p:cNvSpPr/>
          <p:nvPr/>
        </p:nvSpPr>
        <p:spPr>
          <a:xfrm>
            <a:off x="3562167" y="52851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Виртуальные лабораторные и практические работы </a:t>
            </a:r>
            <a:r>
              <a:rPr lang="ru-RU" b="1" dirty="0">
                <a:solidFill>
                  <a:srgbClr val="C00000"/>
                </a:solidFill>
              </a:rPr>
              <a:t>на углубленном уровне среднего общего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6563668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DF79C-1F1B-4352-A593-CCB44753A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153" y="0"/>
            <a:ext cx="9233647" cy="64802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  <a:latin typeface="+mn-lt"/>
              </a:rPr>
              <a:t>Конструктор рабочих программ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A2C11D-156B-4501-B119-7FC8A2D68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003" y="6370621"/>
            <a:ext cx="2743200" cy="365125"/>
          </a:xfrm>
        </p:spPr>
        <p:txBody>
          <a:bodyPr/>
          <a:lstStyle/>
          <a:p>
            <a:fld id="{A724B3A1-78F6-4659-A303-F1217D5A45E2}" type="slidenum">
              <a:rPr lang="ru-RU" smtClean="0"/>
              <a:t>42</a:t>
            </a:fld>
            <a:endParaRPr lang="ru-RU" dirty="0"/>
          </a:p>
        </p:txBody>
      </p:sp>
      <p:pic>
        <p:nvPicPr>
          <p:cNvPr id="8" name="Google Shape;90;p1">
            <a:extLst>
              <a:ext uri="{FF2B5EF4-FFF2-40B4-BE49-F238E27FC236}">
                <a16:creationId xmlns:a16="http://schemas.microsoft.com/office/drawing/2014/main" id="{9694AFEB-5CE7-429B-8E12-69237E3541D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6760441"/>
            <a:ext cx="9144000" cy="9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885586-A250-410A-A3C9-8DE428137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7" t="21736" r="19426" b="12150"/>
          <a:stretch/>
        </p:blipFill>
        <p:spPr>
          <a:xfrm>
            <a:off x="11556115" y="41398"/>
            <a:ext cx="576064" cy="5760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6D6A33-E676-4BF6-9254-6C4451976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1" y="4814171"/>
            <a:ext cx="11780619" cy="18968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89A436-FD7B-419A-AFA9-E915033AF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01" y="557387"/>
            <a:ext cx="12072755" cy="4000545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74C7179-E75C-409C-99AD-41E2973551A8}"/>
              </a:ext>
            </a:extLst>
          </p:cNvPr>
          <p:cNvSpPr/>
          <p:nvPr/>
        </p:nvSpPr>
        <p:spPr>
          <a:xfrm>
            <a:off x="3629465" y="6124940"/>
            <a:ext cx="2883877" cy="36512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9E9DC4C-D6B7-4F8B-AE28-7BC6E18894A6}"/>
              </a:ext>
            </a:extLst>
          </p:cNvPr>
          <p:cNvSpPr/>
          <p:nvPr/>
        </p:nvSpPr>
        <p:spPr>
          <a:xfrm>
            <a:off x="6355054" y="1164018"/>
            <a:ext cx="3969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«Вероятность и статистика. 7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46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DF79C-1F1B-4352-A593-CCB44753A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153" y="0"/>
            <a:ext cx="9233647" cy="64802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  <a:latin typeface="+mn-lt"/>
              </a:rPr>
              <a:t>Конструктор рабочих программ. ФГИС «Моя школа»</a:t>
            </a:r>
          </a:p>
        </p:txBody>
      </p:sp>
      <p:pic>
        <p:nvPicPr>
          <p:cNvPr id="8" name="Google Shape;90;p1">
            <a:extLst>
              <a:ext uri="{FF2B5EF4-FFF2-40B4-BE49-F238E27FC236}">
                <a16:creationId xmlns:a16="http://schemas.microsoft.com/office/drawing/2014/main" id="{9694AFEB-5CE7-429B-8E12-69237E3541D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6760441"/>
            <a:ext cx="9144000" cy="9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885586-A250-410A-A3C9-8DE428137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7" t="21736" r="19426" b="12150"/>
          <a:stretch/>
        </p:blipFill>
        <p:spPr>
          <a:xfrm>
            <a:off x="55893" y="71965"/>
            <a:ext cx="576064" cy="5760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187EFD-B46B-4E9E-8EF8-9EE7DA2D9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3" y="672724"/>
            <a:ext cx="7498080" cy="432964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28FBF1-01DA-4FC6-A8EE-A571FB069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920" y="915009"/>
            <a:ext cx="5814267" cy="591342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A2C11D-156B-4501-B119-7FC8A2D68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003" y="6370621"/>
            <a:ext cx="2743200" cy="365125"/>
          </a:xfrm>
        </p:spPr>
        <p:txBody>
          <a:bodyPr/>
          <a:lstStyle/>
          <a:p>
            <a:fld id="{A724B3A1-78F6-4659-A303-F1217D5A45E2}" type="slidenum">
              <a:rPr lang="ru-RU" smtClean="0"/>
              <a:t>43</a:t>
            </a:fld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29B8122-C097-428D-826C-38DD2DBB6C14}"/>
              </a:ext>
            </a:extLst>
          </p:cNvPr>
          <p:cNvSpPr/>
          <p:nvPr/>
        </p:nvSpPr>
        <p:spPr>
          <a:xfrm>
            <a:off x="7461068" y="514899"/>
            <a:ext cx="3969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«Вероятность и статистика. 7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006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DF79C-1F1B-4352-A593-CCB44753A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153" y="0"/>
            <a:ext cx="9233647" cy="64802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  <a:latin typeface="+mn-lt"/>
              </a:rPr>
              <a:t>Конструктор рабочих программ. ФГИС «Моя школа»</a:t>
            </a:r>
          </a:p>
        </p:txBody>
      </p:sp>
      <p:pic>
        <p:nvPicPr>
          <p:cNvPr id="8" name="Google Shape;90;p1">
            <a:extLst>
              <a:ext uri="{FF2B5EF4-FFF2-40B4-BE49-F238E27FC236}">
                <a16:creationId xmlns:a16="http://schemas.microsoft.com/office/drawing/2014/main" id="{9694AFEB-5CE7-429B-8E12-69237E3541D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6760441"/>
            <a:ext cx="9144000" cy="9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885586-A250-410A-A3C9-8DE428137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7" t="21736" r="19426" b="12150"/>
          <a:stretch/>
        </p:blipFill>
        <p:spPr>
          <a:xfrm>
            <a:off x="55893" y="71965"/>
            <a:ext cx="576064" cy="5760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7338AB-71FC-43B2-ACC1-E0D990437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51" y="703588"/>
            <a:ext cx="7931572" cy="51572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2889A8-3098-4C18-8C1D-956A530E4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328" y="2062066"/>
            <a:ext cx="5910672" cy="474715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A2C11D-156B-4501-B119-7FC8A2D68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003" y="6370621"/>
            <a:ext cx="2743200" cy="365125"/>
          </a:xfrm>
        </p:spPr>
        <p:txBody>
          <a:bodyPr/>
          <a:lstStyle/>
          <a:p>
            <a:fld id="{A724B3A1-78F6-4659-A303-F1217D5A45E2}" type="slidenum">
              <a:rPr lang="ru-RU" smtClean="0"/>
              <a:t>44</a:t>
            </a:fld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548581F-4A34-465A-88D0-8C2CBEE18E7A}"/>
              </a:ext>
            </a:extLst>
          </p:cNvPr>
          <p:cNvSpPr/>
          <p:nvPr/>
        </p:nvSpPr>
        <p:spPr>
          <a:xfrm>
            <a:off x="8157427" y="982717"/>
            <a:ext cx="3969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«Вероятность и статистика. 7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022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EC432DB-99FF-41C8-BB6C-195838C2CD97}"/>
              </a:ext>
            </a:extLst>
          </p:cNvPr>
          <p:cNvSpPr txBox="1">
            <a:spLocks/>
          </p:cNvSpPr>
          <p:nvPr/>
        </p:nvSpPr>
        <p:spPr>
          <a:xfrm>
            <a:off x="1838799" y="112367"/>
            <a:ext cx="9233647" cy="6480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38808E"/>
                </a:solidFill>
                <a:latin typeface="+mn-lt"/>
              </a:rPr>
              <a:t>Конструктор рабочих программ. ФГИС «Моя школа»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CFC858-4CF3-4AF4-9DDC-171175227829}"/>
              </a:ext>
            </a:extLst>
          </p:cNvPr>
          <p:cNvSpPr/>
          <p:nvPr/>
        </p:nvSpPr>
        <p:spPr>
          <a:xfrm>
            <a:off x="9463783" y="436381"/>
            <a:ext cx="23698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«Математика. 5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4E2CD3-96F2-40F4-B855-3BBE0B77B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6" y="817772"/>
            <a:ext cx="7425083" cy="126924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1C9416-2566-4D33-A242-85E17257B5F5}"/>
              </a:ext>
            </a:extLst>
          </p:cNvPr>
          <p:cNvSpPr/>
          <p:nvPr/>
        </p:nvSpPr>
        <p:spPr>
          <a:xfrm>
            <a:off x="0" y="429112"/>
            <a:ext cx="3050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https://lesson.edu.ru/02.1/05</a:t>
            </a:r>
            <a:r>
              <a:rPr lang="ru-RU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639783-9F3D-425B-A21B-37FD02754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040" y="2197185"/>
            <a:ext cx="4422317" cy="126924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C7E47F-D9C4-4F9C-832F-C2FCF02A1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972" y="3575656"/>
            <a:ext cx="9017527" cy="149872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868F10-67E3-4B36-8D29-8C5F271EB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748" y="5194149"/>
            <a:ext cx="9930892" cy="155891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41499" y="6382281"/>
            <a:ext cx="584200" cy="45433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fld id="{00000000-1234-1234-1234-1234123412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28386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EC432DB-99FF-41C8-BB6C-195838C2CD97}"/>
              </a:ext>
            </a:extLst>
          </p:cNvPr>
          <p:cNvSpPr txBox="1">
            <a:spLocks/>
          </p:cNvSpPr>
          <p:nvPr/>
        </p:nvSpPr>
        <p:spPr>
          <a:xfrm>
            <a:off x="1838799" y="112367"/>
            <a:ext cx="9233647" cy="6480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38808E"/>
                </a:solidFill>
                <a:latin typeface="+mn-lt"/>
              </a:rPr>
              <a:t>Конструктор рабочих программ. ФГИС «Моя школа»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CFC858-4CF3-4AF4-9DDC-171175227829}"/>
              </a:ext>
            </a:extLst>
          </p:cNvPr>
          <p:cNvSpPr/>
          <p:nvPr/>
        </p:nvSpPr>
        <p:spPr>
          <a:xfrm>
            <a:off x="9463783" y="436381"/>
            <a:ext cx="23698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«Математика. 5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4E2CD3-96F2-40F4-B855-3BBE0B77B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412" y="873692"/>
            <a:ext cx="6716659" cy="114814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1C9416-2566-4D33-A242-85E17257B5F5}"/>
              </a:ext>
            </a:extLst>
          </p:cNvPr>
          <p:cNvSpPr/>
          <p:nvPr/>
        </p:nvSpPr>
        <p:spPr>
          <a:xfrm>
            <a:off x="0" y="429112"/>
            <a:ext cx="3050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https://lesson.edu.ru/02.1/05</a:t>
            </a:r>
            <a:r>
              <a:rPr lang="ru-RU" dirty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41499" y="6382281"/>
            <a:ext cx="584200" cy="45433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fld id="{00000000-1234-1234-1234-1234123412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FA07D8-FCA5-481D-B169-BDFC8579F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766" y="2210985"/>
            <a:ext cx="4533328" cy="446312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59A976-5BD0-45A0-800E-4C541D331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298665"/>
            <a:ext cx="5127234" cy="428776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7311625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EC432DB-99FF-41C8-BB6C-195838C2CD97}"/>
              </a:ext>
            </a:extLst>
          </p:cNvPr>
          <p:cNvSpPr txBox="1">
            <a:spLocks/>
          </p:cNvSpPr>
          <p:nvPr/>
        </p:nvSpPr>
        <p:spPr>
          <a:xfrm>
            <a:off x="1838799" y="112367"/>
            <a:ext cx="9233647" cy="6480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38808E"/>
                </a:solidFill>
                <a:latin typeface="+mn-lt"/>
              </a:rPr>
              <a:t>Конструктор рабочих программ. ФГИС «Моя школа»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CFC858-4CF3-4AF4-9DDC-171175227829}"/>
              </a:ext>
            </a:extLst>
          </p:cNvPr>
          <p:cNvSpPr/>
          <p:nvPr/>
        </p:nvSpPr>
        <p:spPr>
          <a:xfrm>
            <a:off x="9463783" y="436381"/>
            <a:ext cx="23698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«Математика. 6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41499" y="6382281"/>
            <a:ext cx="584200" cy="45433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fld id="{00000000-1234-1234-1234-1234123412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FE63F20-1BE4-47EE-8774-2436C854239E}"/>
              </a:ext>
            </a:extLst>
          </p:cNvPr>
          <p:cNvSpPr/>
          <p:nvPr/>
        </p:nvSpPr>
        <p:spPr>
          <a:xfrm>
            <a:off x="178191" y="6364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hlinkClick r:id="rId2"/>
              </a:rPr>
              <a:t>https://lesson.edu.ru/lesson/6eb1d394-d5fb-4ad9-862b-d8b908f354d0?backUrl=%2F02.1%2F06</a:t>
            </a:r>
            <a:r>
              <a:rPr lang="ru-RU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A9427E-41E9-42D9-8EF5-73F70D497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91" y="1411165"/>
            <a:ext cx="6980335" cy="355473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2038B4-D324-4018-870A-ADDE9CAFE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727" y="2273116"/>
            <a:ext cx="7156719" cy="372673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8BE27D-F562-4882-8355-15439F94A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910" y="3429000"/>
            <a:ext cx="4498689" cy="337022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0680399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EC432DB-99FF-41C8-BB6C-195838C2CD97}"/>
              </a:ext>
            </a:extLst>
          </p:cNvPr>
          <p:cNvSpPr txBox="1">
            <a:spLocks/>
          </p:cNvSpPr>
          <p:nvPr/>
        </p:nvSpPr>
        <p:spPr>
          <a:xfrm>
            <a:off x="1838799" y="112367"/>
            <a:ext cx="9233647" cy="6480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38808E"/>
                </a:solidFill>
                <a:latin typeface="+mn-lt"/>
              </a:rPr>
              <a:t>Конструктор рабочих программ. ФГИС «Моя школа»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CFC858-4CF3-4AF4-9DDC-171175227829}"/>
              </a:ext>
            </a:extLst>
          </p:cNvPr>
          <p:cNvSpPr/>
          <p:nvPr/>
        </p:nvSpPr>
        <p:spPr>
          <a:xfrm>
            <a:off x="9463783" y="436381"/>
            <a:ext cx="23698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«Математика. 6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F1D432-6E12-4845-B32A-4CA071C6A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19" y="760396"/>
            <a:ext cx="6860659" cy="574682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AB83F1-613A-417C-8EEC-831E83909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50" y="4086225"/>
            <a:ext cx="8515350" cy="277177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41499" y="6382281"/>
            <a:ext cx="584200" cy="45433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fld id="{00000000-1234-1234-1234-1234123412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A462DF-398A-412E-8437-06044F5CC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165" y="1049079"/>
            <a:ext cx="5100434" cy="268636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85464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EC432DB-99FF-41C8-BB6C-195838C2CD97}"/>
              </a:ext>
            </a:extLst>
          </p:cNvPr>
          <p:cNvSpPr txBox="1">
            <a:spLocks/>
          </p:cNvSpPr>
          <p:nvPr/>
        </p:nvSpPr>
        <p:spPr>
          <a:xfrm>
            <a:off x="1626898" y="112366"/>
            <a:ext cx="9233647" cy="6480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38808E"/>
                </a:solidFill>
                <a:latin typeface="+mn-lt"/>
              </a:rPr>
              <a:t>В помощь учителю математики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41499" y="6291299"/>
            <a:ext cx="584200" cy="45433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fld id="{00000000-1234-1234-1234-1234123412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614691-5E2E-46FA-BEB9-78EF0A403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4" y="740655"/>
            <a:ext cx="7138122" cy="600497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73E609-2562-480D-B43C-B4D5876576F6}"/>
              </a:ext>
            </a:extLst>
          </p:cNvPr>
          <p:cNvSpPr/>
          <p:nvPr/>
        </p:nvSpPr>
        <p:spPr>
          <a:xfrm>
            <a:off x="9595391" y="67049"/>
            <a:ext cx="2530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https://ptlab.mccme.ru/</a:t>
            </a:r>
            <a:r>
              <a:rPr lang="ru-RU" dirty="0"/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2CAA6D-CC9A-410D-942D-B856BA657C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66" t="29283" r="10626" b="33979"/>
          <a:stretch/>
        </p:blipFill>
        <p:spPr>
          <a:xfrm>
            <a:off x="7776173" y="1615379"/>
            <a:ext cx="3098811" cy="5130255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108EB46-95B9-485E-AE7B-7475FC3A6EB5}"/>
              </a:ext>
            </a:extLst>
          </p:cNvPr>
          <p:cNvSpPr/>
          <p:nvPr/>
        </p:nvSpPr>
        <p:spPr>
          <a:xfrm>
            <a:off x="5401994" y="1899138"/>
            <a:ext cx="694006" cy="323557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227C84B-A631-4714-8F82-F965786A80BE}"/>
              </a:ext>
            </a:extLst>
          </p:cNvPr>
          <p:cNvSpPr/>
          <p:nvPr/>
        </p:nvSpPr>
        <p:spPr>
          <a:xfrm>
            <a:off x="7652825" y="1798319"/>
            <a:ext cx="1839605" cy="42437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4B1C44C2-9EA0-42D2-B51E-7DD221FAB35F}"/>
              </a:ext>
            </a:extLst>
          </p:cNvPr>
          <p:cNvCxnSpPr/>
          <p:nvPr/>
        </p:nvCxnSpPr>
        <p:spPr>
          <a:xfrm>
            <a:off x="6231988" y="2053883"/>
            <a:ext cx="121092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211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43489"/>
            <a:ext cx="27432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5</a:t>
            </a:fld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4AF4D9-3687-4617-8CDC-ED0C92E1FE17}"/>
              </a:ext>
            </a:extLst>
          </p:cNvPr>
          <p:cNvSpPr/>
          <p:nvPr/>
        </p:nvSpPr>
        <p:spPr>
          <a:xfrm>
            <a:off x="2129245" y="0"/>
            <a:ext cx="9875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</a:rPr>
              <a:t>ФРП учебного курса «Математика» в  5-6 классах</a:t>
            </a:r>
          </a:p>
        </p:txBody>
      </p:sp>
      <p:pic>
        <p:nvPicPr>
          <p:cNvPr id="21" name="Google Shape;90;p1">
            <a:extLst>
              <a:ext uri="{FF2B5EF4-FFF2-40B4-BE49-F238E27FC236}">
                <a16:creationId xmlns:a16="http://schemas.microsoft.com/office/drawing/2014/main" id="{D40723C9-16A7-43D7-8552-ABFDCBA490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6719353"/>
            <a:ext cx="9144000" cy="975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1D53540-04E8-4ADD-9B85-E0369FA58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419428"/>
              </p:ext>
            </p:extLst>
          </p:nvPr>
        </p:nvGraphicFramePr>
        <p:xfrm>
          <a:off x="1005838" y="1446336"/>
          <a:ext cx="10776857" cy="50596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933303">
                  <a:extLst>
                    <a:ext uri="{9D8B030D-6E8A-4147-A177-3AD203B41FA5}">
                      <a16:colId xmlns:a16="http://schemas.microsoft.com/office/drawing/2014/main" val="59861507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601015190"/>
                    </a:ext>
                  </a:extLst>
                </a:gridCol>
                <a:gridCol w="6361611">
                  <a:extLst>
                    <a:ext uri="{9D8B030D-6E8A-4147-A177-3AD203B41FA5}">
                      <a16:colId xmlns:a16="http://schemas.microsoft.com/office/drawing/2014/main" val="37943127"/>
                    </a:ext>
                  </a:extLst>
                </a:gridCol>
              </a:tblGrid>
              <a:tr h="303076">
                <a:tc>
                  <a:txBody>
                    <a:bodyPr/>
                    <a:lstStyle/>
                    <a:p>
                      <a:r>
                        <a:rPr lang="ru-RU" sz="2000" b="0" dirty="0"/>
                        <a:t>Наименование раздела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/>
                        <a:t>Основное</a:t>
                      </a:r>
                    </a:p>
                    <a:p>
                      <a:r>
                        <a:rPr lang="ru-RU" sz="2000" b="0" dirty="0"/>
                        <a:t>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/>
                        <a:t>Основные виды деятельности обучающихся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112233"/>
                  </a:ext>
                </a:extLst>
              </a:tr>
              <a:tr h="2855889">
                <a:tc>
                  <a:txBody>
                    <a:bodyPr/>
                    <a:lstStyle/>
                    <a:p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Наглядная геометрия. Линии на плоскости</a:t>
                      </a:r>
                      <a:endParaRPr lang="ru-RU" sz="20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/>
                        <a:t>Практическая работа </a:t>
                      </a:r>
                      <a:r>
                        <a:rPr lang="ru-RU" sz="2000" b="1" dirty="0"/>
                        <a:t>«Построение узора из окружностей»</a:t>
                      </a:r>
                    </a:p>
                    <a:p>
                      <a:pPr algn="just"/>
                      <a:endParaRPr lang="ru-RU" sz="2000" dirty="0"/>
                    </a:p>
                    <a:p>
                      <a:pPr algn="just"/>
                      <a:r>
                        <a:rPr lang="ru-RU" sz="2000" dirty="0"/>
                        <a:t>Практическая работа</a:t>
                      </a:r>
                    </a:p>
                    <a:p>
                      <a:pPr algn="just"/>
                      <a:r>
                        <a:rPr lang="ru-RU" sz="2000" b="1" dirty="0"/>
                        <a:t>«Построение углов»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 dirty="0"/>
                        <a:t>Изображать </a:t>
                      </a:r>
                      <a:r>
                        <a:rPr lang="ru-RU" sz="2000" b="0" i="0" dirty="0"/>
                        <a:t>с помощью чертёжных инструментов: точку, прямую, отрезок, луч, угол, ломаную, окружность.  </a:t>
                      </a:r>
                    </a:p>
                    <a:p>
                      <a:pPr algn="just"/>
                      <a:r>
                        <a:rPr lang="ru-RU" sz="2000" b="1" i="0" dirty="0"/>
                        <a:t>Использовать</a:t>
                      </a:r>
                      <a:r>
                        <a:rPr lang="ru-RU" sz="2000" b="0" i="0" dirty="0"/>
                        <a:t> линейку и транспортир как инструменты</a:t>
                      </a:r>
                    </a:p>
                    <a:p>
                      <a:pPr algn="just"/>
                      <a:r>
                        <a:rPr lang="ru-RU" sz="2000" b="0" i="0" dirty="0"/>
                        <a:t>для построения и измерения: измерять длину отрезка,</a:t>
                      </a:r>
                    </a:p>
                    <a:p>
                      <a:pPr algn="just"/>
                      <a:r>
                        <a:rPr lang="ru-RU" sz="2000" b="0" i="0" dirty="0"/>
                        <a:t>величину угла; строить отрезок заданной длины, угол,</a:t>
                      </a:r>
                    </a:p>
                    <a:p>
                      <a:pPr algn="just"/>
                      <a:r>
                        <a:rPr lang="ru-RU" sz="2000" b="0" i="0" dirty="0"/>
                        <a:t>заданной величины; откладывать циркулем равные</a:t>
                      </a:r>
                    </a:p>
                    <a:p>
                      <a:pPr algn="just"/>
                      <a:r>
                        <a:rPr lang="ru-RU" sz="2000" b="0" i="0" dirty="0"/>
                        <a:t>отрезки, строить окружность заданного радиуса.</a:t>
                      </a:r>
                    </a:p>
                    <a:p>
                      <a:pPr algn="just"/>
                      <a:r>
                        <a:rPr lang="ru-RU" sz="2000" b="1" i="0" dirty="0"/>
                        <a:t>Изображать</a:t>
                      </a:r>
                      <a:r>
                        <a:rPr lang="ru-RU" sz="2000" b="0" i="0" dirty="0"/>
                        <a:t> конфигурации геометрических фигур</a:t>
                      </a:r>
                    </a:p>
                    <a:p>
                      <a:pPr algn="just"/>
                      <a:r>
                        <a:rPr lang="ru-RU" sz="2000" b="0" i="0" dirty="0"/>
                        <a:t>из отрезков, окружностей, их частей на нелинованной и</a:t>
                      </a:r>
                    </a:p>
                    <a:p>
                      <a:pPr algn="just"/>
                      <a:r>
                        <a:rPr lang="ru-RU" sz="2000" b="0" i="0" dirty="0"/>
                        <a:t>клетчатой бумаге; предлагать, описывать и обсуждать</a:t>
                      </a:r>
                    </a:p>
                    <a:p>
                      <a:pPr algn="just"/>
                      <a:r>
                        <a:rPr lang="ru-RU" sz="2000" b="0" i="0" dirty="0"/>
                        <a:t>способы, алгоритмы построения.</a:t>
                      </a:r>
                    </a:p>
                    <a:p>
                      <a:pPr algn="just"/>
                      <a:r>
                        <a:rPr lang="ru-RU" sz="2000" b="1" i="0" dirty="0"/>
                        <a:t>Распознавать и изображать </a:t>
                      </a:r>
                      <a:r>
                        <a:rPr lang="ru-RU" sz="2000" b="0" i="0" dirty="0"/>
                        <a:t>на нелинованной и клетчатой бумаге прямой, острый, тупой, развёрнутый</a:t>
                      </a:r>
                    </a:p>
                    <a:p>
                      <a:pPr algn="just"/>
                      <a:r>
                        <a:rPr lang="ru-RU" sz="2000" b="0" i="0" dirty="0"/>
                        <a:t>углы.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164643"/>
                  </a:ext>
                </a:extLst>
              </a:tr>
            </a:tbl>
          </a:graphicData>
        </a:graphic>
      </p:graphicFrame>
      <p:pic>
        <p:nvPicPr>
          <p:cNvPr id="20" name="Graphic 6" descr="Карандаш">
            <a:extLst>
              <a:ext uri="{FF2B5EF4-FFF2-40B4-BE49-F238E27FC236}">
                <a16:creationId xmlns:a16="http://schemas.microsoft.com/office/drawing/2014/main" id="{23F05036-6D6C-4E6A-A56F-D5D40EF5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8899" y="-127786"/>
            <a:ext cx="1880075" cy="188007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AA8076-44CA-43EE-B4CC-345EA4C3F5BB}"/>
              </a:ext>
            </a:extLst>
          </p:cNvPr>
          <p:cNvSpPr/>
          <p:nvPr/>
        </p:nvSpPr>
        <p:spPr>
          <a:xfrm>
            <a:off x="4258582" y="572677"/>
            <a:ext cx="427136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880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ТЕМАТИЧЕСКОЕ ПЛАНИРОВАНИЕ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32ABD3-80C7-4F1D-83C7-6E353ED38DEB}"/>
              </a:ext>
            </a:extLst>
          </p:cNvPr>
          <p:cNvSpPr/>
          <p:nvPr/>
        </p:nvSpPr>
        <p:spPr>
          <a:xfrm>
            <a:off x="5787551" y="1015449"/>
            <a:ext cx="105503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</a:rPr>
              <a:t>5 класс</a:t>
            </a:r>
          </a:p>
        </p:txBody>
      </p:sp>
    </p:spTree>
    <p:extLst>
      <p:ext uri="{BB962C8B-B14F-4D97-AF65-F5344CB8AC3E}">
        <p14:creationId xmlns:p14="http://schemas.microsoft.com/office/powerpoint/2010/main" val="8387752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EC432DB-99FF-41C8-BB6C-195838C2CD97}"/>
              </a:ext>
            </a:extLst>
          </p:cNvPr>
          <p:cNvSpPr txBox="1">
            <a:spLocks/>
          </p:cNvSpPr>
          <p:nvPr/>
        </p:nvSpPr>
        <p:spPr>
          <a:xfrm>
            <a:off x="1626898" y="112366"/>
            <a:ext cx="9233647" cy="6480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38808E"/>
                </a:solidFill>
                <a:latin typeface="+mn-lt"/>
              </a:rPr>
              <a:t>В помощь учителю математики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41499" y="6382281"/>
            <a:ext cx="584200" cy="45433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fld id="{00000000-1234-1234-1234-1234123412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73E609-2562-480D-B43C-B4D5876576F6}"/>
              </a:ext>
            </a:extLst>
          </p:cNvPr>
          <p:cNvSpPr/>
          <p:nvPr/>
        </p:nvSpPr>
        <p:spPr>
          <a:xfrm>
            <a:off x="9595391" y="67049"/>
            <a:ext cx="2530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https://ptlab.mccme.ru/</a:t>
            </a:r>
            <a:r>
              <a:rPr lang="ru-RU" dirty="0"/>
              <a:t> 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FBA11EC-DF70-4D65-9C96-A45C7E6B5ED5}"/>
              </a:ext>
            </a:extLst>
          </p:cNvPr>
          <p:cNvGrpSpPr/>
          <p:nvPr/>
        </p:nvGrpSpPr>
        <p:grpSpPr>
          <a:xfrm>
            <a:off x="211015" y="436380"/>
            <a:ext cx="3222159" cy="5130255"/>
            <a:chOff x="7652825" y="1615379"/>
            <a:chExt cx="3222159" cy="5130255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82CAA6D-CC9A-410D-942D-B856BA657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5066" t="29283" r="10626" b="33979"/>
            <a:stretch/>
          </p:blipFill>
          <p:spPr>
            <a:xfrm>
              <a:off x="7776173" y="1615379"/>
              <a:ext cx="3098811" cy="5130255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9108EB46-95B9-485E-AE7B-7475FC3A6EB5}"/>
                </a:ext>
              </a:extLst>
            </p:cNvPr>
            <p:cNvSpPr/>
            <p:nvPr/>
          </p:nvSpPr>
          <p:spPr>
            <a:xfrm>
              <a:off x="7652825" y="2377500"/>
              <a:ext cx="1645920" cy="534559"/>
            </a:xfrm>
            <a:prstGeom prst="round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2227C84B-A631-4714-8F82-F965786A80BE}"/>
                </a:ext>
              </a:extLst>
            </p:cNvPr>
            <p:cNvSpPr/>
            <p:nvPr/>
          </p:nvSpPr>
          <p:spPr>
            <a:xfrm>
              <a:off x="7652825" y="1798319"/>
              <a:ext cx="1839605" cy="424376"/>
            </a:xfrm>
            <a:prstGeom prst="round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4B1C44C2-9EA0-42D2-B51E-7DD221FAB35F}"/>
              </a:ext>
            </a:extLst>
          </p:cNvPr>
          <p:cNvCxnSpPr/>
          <p:nvPr/>
        </p:nvCxnSpPr>
        <p:spPr>
          <a:xfrm>
            <a:off x="6565245" y="956603"/>
            <a:ext cx="121092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A31C96-B7B8-494F-B31E-CF2B2FC06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575" y="1767711"/>
            <a:ext cx="4695825" cy="486727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347644-A931-465B-870B-E2AD6F97B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934665"/>
            <a:ext cx="4419600" cy="44577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9127785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EC432DB-99FF-41C8-BB6C-195838C2CD97}"/>
              </a:ext>
            </a:extLst>
          </p:cNvPr>
          <p:cNvSpPr txBox="1">
            <a:spLocks/>
          </p:cNvSpPr>
          <p:nvPr/>
        </p:nvSpPr>
        <p:spPr>
          <a:xfrm>
            <a:off x="1626898" y="112366"/>
            <a:ext cx="9233647" cy="6480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38808E"/>
                </a:solidFill>
                <a:latin typeface="+mn-lt"/>
              </a:rPr>
              <a:t>В помощь учителю математики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41499" y="6382281"/>
            <a:ext cx="584200" cy="45433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fld id="{00000000-1234-1234-1234-1234123412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73E609-2562-480D-B43C-B4D5876576F6}"/>
              </a:ext>
            </a:extLst>
          </p:cNvPr>
          <p:cNvSpPr/>
          <p:nvPr/>
        </p:nvSpPr>
        <p:spPr>
          <a:xfrm>
            <a:off x="9595391" y="67049"/>
            <a:ext cx="2530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https://ptlab.mccme.ru/</a:t>
            </a:r>
            <a:r>
              <a:rPr lang="ru-RU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96DC0F-10AB-466E-932A-BD05F1242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32" y="688095"/>
            <a:ext cx="4531039" cy="453103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8E9833-10C0-4DF2-9716-DADFB6298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911" y="1851243"/>
            <a:ext cx="8060788" cy="453103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6305737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EC432DB-99FF-41C8-BB6C-195838C2CD97}"/>
              </a:ext>
            </a:extLst>
          </p:cNvPr>
          <p:cNvSpPr txBox="1">
            <a:spLocks/>
          </p:cNvSpPr>
          <p:nvPr/>
        </p:nvSpPr>
        <p:spPr>
          <a:xfrm>
            <a:off x="1626898" y="112366"/>
            <a:ext cx="9233647" cy="6480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38808E"/>
                </a:solidFill>
                <a:latin typeface="+mn-lt"/>
              </a:rPr>
              <a:t>В помощь учителю математики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41499" y="6382281"/>
            <a:ext cx="584200" cy="45433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fld id="{00000000-1234-1234-1234-1234123412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73E609-2562-480D-B43C-B4D5876576F6}"/>
              </a:ext>
            </a:extLst>
          </p:cNvPr>
          <p:cNvSpPr/>
          <p:nvPr/>
        </p:nvSpPr>
        <p:spPr>
          <a:xfrm>
            <a:off x="9595391" y="67049"/>
            <a:ext cx="2530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https://ptlab.mccme.ru/</a:t>
            </a:r>
            <a:r>
              <a:rPr lang="ru-RU" dirty="0"/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4D8310-E5AA-47C4-9581-82440DE000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66" t="29283" r="10626" b="33979"/>
          <a:stretch/>
        </p:blipFill>
        <p:spPr>
          <a:xfrm>
            <a:off x="334363" y="436380"/>
            <a:ext cx="3098811" cy="513025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4CAA641-415A-4794-B8C4-CA24FAA8518E}"/>
              </a:ext>
            </a:extLst>
          </p:cNvPr>
          <p:cNvSpPr/>
          <p:nvPr/>
        </p:nvSpPr>
        <p:spPr>
          <a:xfrm>
            <a:off x="211015" y="1789344"/>
            <a:ext cx="2954216" cy="534559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7A3D647-8B8C-4FE3-AC30-41E4FFFA4A6D}"/>
              </a:ext>
            </a:extLst>
          </p:cNvPr>
          <p:cNvSpPr/>
          <p:nvPr/>
        </p:nvSpPr>
        <p:spPr>
          <a:xfrm>
            <a:off x="211015" y="619320"/>
            <a:ext cx="1839605" cy="42437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D85E07C-7C9B-4A03-AB3F-1D1DB46047D6}"/>
              </a:ext>
            </a:extLst>
          </p:cNvPr>
          <p:cNvSpPr/>
          <p:nvPr/>
        </p:nvSpPr>
        <p:spPr>
          <a:xfrm>
            <a:off x="405746" y="5838570"/>
            <a:ext cx="14501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5 моделей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99B8DF-B313-47E5-9E98-90819EAC9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879" y="1126855"/>
            <a:ext cx="5943600" cy="557212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6DA842-08B0-4B48-84B7-0F2CC44AD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968" y="2770330"/>
            <a:ext cx="4878226" cy="40782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FC93DD6-96A8-4577-B342-ABAC50169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5724" y="3344149"/>
            <a:ext cx="4608470" cy="62037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E62B6EF-3F21-4668-BE18-A2E932A8F3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274" y="4168480"/>
            <a:ext cx="4350144" cy="40782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205B06-FE80-4C2A-A2BA-E50ED7C876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5968" y="4849717"/>
            <a:ext cx="5064462" cy="54673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27691AA-47D3-451C-B0FD-B28DBC82AC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7393" y="5461503"/>
            <a:ext cx="3839025" cy="50513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202174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EC432DB-99FF-41C8-BB6C-195838C2CD97}"/>
              </a:ext>
            </a:extLst>
          </p:cNvPr>
          <p:cNvSpPr txBox="1">
            <a:spLocks/>
          </p:cNvSpPr>
          <p:nvPr/>
        </p:nvSpPr>
        <p:spPr>
          <a:xfrm>
            <a:off x="1626898" y="112366"/>
            <a:ext cx="9233647" cy="6480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38808E"/>
                </a:solidFill>
                <a:latin typeface="+mn-lt"/>
              </a:rPr>
              <a:t>В помощь учителю математики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41499" y="6382281"/>
            <a:ext cx="584200" cy="45433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fld id="{00000000-1234-1234-1234-1234123412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73E609-2562-480D-B43C-B4D5876576F6}"/>
              </a:ext>
            </a:extLst>
          </p:cNvPr>
          <p:cNvSpPr/>
          <p:nvPr/>
        </p:nvSpPr>
        <p:spPr>
          <a:xfrm>
            <a:off x="9595391" y="67049"/>
            <a:ext cx="2530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https://ptlab.mccme.ru/</a:t>
            </a: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151212-5915-44B4-ABDC-13E44628A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95" y="760395"/>
            <a:ext cx="7154317" cy="562188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8EBBA5-C323-4999-8568-EB2145ED2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360" y="648029"/>
            <a:ext cx="3470762" cy="609760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0944918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EC432DB-99FF-41C8-BB6C-195838C2CD97}"/>
              </a:ext>
            </a:extLst>
          </p:cNvPr>
          <p:cNvSpPr txBox="1">
            <a:spLocks/>
          </p:cNvSpPr>
          <p:nvPr/>
        </p:nvSpPr>
        <p:spPr>
          <a:xfrm>
            <a:off x="1626898" y="112366"/>
            <a:ext cx="9233647" cy="6480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38808E"/>
                </a:solidFill>
                <a:latin typeface="+mn-lt"/>
              </a:rPr>
              <a:t>В помощь учителю математики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41499" y="6382281"/>
            <a:ext cx="584200" cy="45433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fld id="{00000000-1234-1234-1234-1234123412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73E609-2562-480D-B43C-B4D5876576F6}"/>
              </a:ext>
            </a:extLst>
          </p:cNvPr>
          <p:cNvSpPr/>
          <p:nvPr/>
        </p:nvSpPr>
        <p:spPr>
          <a:xfrm>
            <a:off x="9595391" y="67049"/>
            <a:ext cx="2530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https://ptlab.mccme.ru/</a:t>
            </a:r>
            <a:r>
              <a:rPr lang="ru-RU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F333F2-CA92-459B-96ED-1E2541ACB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66" t="29283" r="10626" b="33979"/>
          <a:stretch/>
        </p:blipFill>
        <p:spPr>
          <a:xfrm>
            <a:off x="334363" y="436380"/>
            <a:ext cx="3098811" cy="513025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DA144E9-1D57-43C9-908E-FDA841AEEB88}"/>
              </a:ext>
            </a:extLst>
          </p:cNvPr>
          <p:cNvSpPr/>
          <p:nvPr/>
        </p:nvSpPr>
        <p:spPr>
          <a:xfrm>
            <a:off x="149790" y="3161720"/>
            <a:ext cx="2954216" cy="534559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6526FC-0790-47B0-9D5B-D47AC109E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716" y="805712"/>
            <a:ext cx="6765438" cy="598523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3786364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EC432DB-99FF-41C8-BB6C-195838C2CD97}"/>
              </a:ext>
            </a:extLst>
          </p:cNvPr>
          <p:cNvSpPr txBox="1">
            <a:spLocks/>
          </p:cNvSpPr>
          <p:nvPr/>
        </p:nvSpPr>
        <p:spPr>
          <a:xfrm>
            <a:off x="1626898" y="112366"/>
            <a:ext cx="9233647" cy="6480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38808E"/>
                </a:solidFill>
                <a:latin typeface="+mn-lt"/>
              </a:rPr>
              <a:t>В помощь учителю математики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73E609-2562-480D-B43C-B4D5876576F6}"/>
              </a:ext>
            </a:extLst>
          </p:cNvPr>
          <p:cNvSpPr/>
          <p:nvPr/>
        </p:nvSpPr>
        <p:spPr>
          <a:xfrm>
            <a:off x="9595391" y="67049"/>
            <a:ext cx="2530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https://ptlab.mccme.ru/</a:t>
            </a:r>
            <a:r>
              <a:rPr lang="ru-RU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F333F2-CA92-459B-96ED-1E2541ACB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66" t="29283" r="10626" b="33979"/>
          <a:stretch/>
        </p:blipFill>
        <p:spPr>
          <a:xfrm>
            <a:off x="145753" y="412908"/>
            <a:ext cx="2958253" cy="489755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DA144E9-1D57-43C9-908E-FDA841AEEB88}"/>
              </a:ext>
            </a:extLst>
          </p:cNvPr>
          <p:cNvSpPr/>
          <p:nvPr/>
        </p:nvSpPr>
        <p:spPr>
          <a:xfrm>
            <a:off x="145753" y="3048250"/>
            <a:ext cx="2954216" cy="534559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F439A5-29C4-4550-A6C3-C902B565B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573" y="1069145"/>
            <a:ext cx="4781784" cy="567648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A5BF57-99FE-4CC3-B0E0-47273D50E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925" y="2880201"/>
            <a:ext cx="4162774" cy="386543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A930B8-2BA1-4DC1-9E92-254A9FDD00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1556" y="662591"/>
            <a:ext cx="4162774" cy="206323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41499" y="6382281"/>
            <a:ext cx="584200" cy="45433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fld id="{00000000-1234-1234-1234-1234123412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25595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EC432DB-99FF-41C8-BB6C-195838C2CD97}"/>
              </a:ext>
            </a:extLst>
          </p:cNvPr>
          <p:cNvSpPr txBox="1">
            <a:spLocks/>
          </p:cNvSpPr>
          <p:nvPr/>
        </p:nvSpPr>
        <p:spPr>
          <a:xfrm>
            <a:off x="1626898" y="112366"/>
            <a:ext cx="9233647" cy="6480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38808E"/>
                </a:solidFill>
                <a:latin typeface="+mn-lt"/>
              </a:rPr>
              <a:t>В помощь учителю математики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73E609-2562-480D-B43C-B4D5876576F6}"/>
              </a:ext>
            </a:extLst>
          </p:cNvPr>
          <p:cNvSpPr/>
          <p:nvPr/>
        </p:nvSpPr>
        <p:spPr>
          <a:xfrm>
            <a:off x="9595391" y="67049"/>
            <a:ext cx="2530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https://ptlab.mccme.ru/</a:t>
            </a:r>
            <a:r>
              <a:rPr lang="ru-RU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F333F2-CA92-459B-96ED-1E2541ACB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66" t="29283" r="10626" b="33979"/>
          <a:stretch/>
        </p:blipFill>
        <p:spPr>
          <a:xfrm>
            <a:off x="145753" y="412908"/>
            <a:ext cx="2958253" cy="489755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DA144E9-1D57-43C9-908E-FDA841AEEB88}"/>
              </a:ext>
            </a:extLst>
          </p:cNvPr>
          <p:cNvSpPr/>
          <p:nvPr/>
        </p:nvSpPr>
        <p:spPr>
          <a:xfrm>
            <a:off x="145753" y="3048250"/>
            <a:ext cx="2954216" cy="534559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AB1435-FA5C-4E7B-878C-DCE0A086D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945" y="714938"/>
            <a:ext cx="4414985" cy="306656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38E8A5-982A-4CDC-9CFB-4A4884876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624" y="1232265"/>
            <a:ext cx="5386324" cy="555868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41499" y="6382281"/>
            <a:ext cx="584200" cy="45433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fld id="{00000000-1234-1234-1234-1234123412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F669EF-0D16-4BC3-BB11-74051B91C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3537" y="3949251"/>
            <a:ext cx="4005679" cy="277727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8246879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EC432DB-99FF-41C8-BB6C-195838C2CD97}"/>
              </a:ext>
            </a:extLst>
          </p:cNvPr>
          <p:cNvSpPr txBox="1">
            <a:spLocks/>
          </p:cNvSpPr>
          <p:nvPr/>
        </p:nvSpPr>
        <p:spPr>
          <a:xfrm>
            <a:off x="1626898" y="112366"/>
            <a:ext cx="9233647" cy="6480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38808E"/>
                </a:solidFill>
                <a:latin typeface="+mn-lt"/>
              </a:rPr>
              <a:t>В помощь учителю математики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73E609-2562-480D-B43C-B4D5876576F6}"/>
              </a:ext>
            </a:extLst>
          </p:cNvPr>
          <p:cNvSpPr/>
          <p:nvPr/>
        </p:nvSpPr>
        <p:spPr>
          <a:xfrm>
            <a:off x="9595391" y="67049"/>
            <a:ext cx="2530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https://ptlab.mccme.ru/</a:t>
            </a:r>
            <a:r>
              <a:rPr lang="ru-RU" dirty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41499" y="6382281"/>
            <a:ext cx="584200" cy="45433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fld id="{00000000-1234-1234-1234-1234123412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A671D0-83B5-4669-A163-1B6A757A4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94" y="915140"/>
            <a:ext cx="11187853" cy="535868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8792447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F0FB26-0CEE-43FF-8147-2B558F017F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1000" y="4910713"/>
            <a:ext cx="630000" cy="63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F7815C-44D4-4B1D-A16D-FB12EC82A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81000" y="4906642"/>
            <a:ext cx="630000" cy="63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1E321D-0985-4AC2-96DD-F377621996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81000" y="4906642"/>
            <a:ext cx="630000" cy="63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C760A6-3D0E-4EFC-8F39-FD77917B40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581000" y="4906642"/>
            <a:ext cx="630000" cy="630000"/>
          </a:xfrm>
          <a:prstGeom prst="rect">
            <a:avLst/>
          </a:prstGeom>
        </p:spPr>
      </p:pic>
      <p:sp>
        <p:nvSpPr>
          <p:cNvPr id="9" name="Текст 11">
            <a:extLst>
              <a:ext uri="{FF2B5EF4-FFF2-40B4-BE49-F238E27FC236}">
                <a16:creationId xmlns:a16="http://schemas.microsoft.com/office/drawing/2014/main" id="{0AAF4EC0-2477-4208-BF82-944AD2B4C6E9}"/>
              </a:ext>
            </a:extLst>
          </p:cNvPr>
          <p:cNvSpPr txBox="1">
            <a:spLocks/>
          </p:cNvSpPr>
          <p:nvPr/>
        </p:nvSpPr>
        <p:spPr>
          <a:xfrm>
            <a:off x="4381379" y="2423891"/>
            <a:ext cx="5471114" cy="10051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Контакты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E-mail: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  <a:hlinkClick r:id="rId10"/>
              </a:rPr>
              <a:t>delena1975@yandex.ru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8918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43489"/>
            <a:ext cx="27432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6</a:t>
            </a:fld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4AF4D9-3687-4617-8CDC-ED0C92E1FE17}"/>
              </a:ext>
            </a:extLst>
          </p:cNvPr>
          <p:cNvSpPr/>
          <p:nvPr/>
        </p:nvSpPr>
        <p:spPr>
          <a:xfrm>
            <a:off x="2129245" y="0"/>
            <a:ext cx="9875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</a:rPr>
              <a:t>ФРП учебного курса «Математика» в  5-6 классах</a:t>
            </a:r>
          </a:p>
        </p:txBody>
      </p:sp>
      <p:pic>
        <p:nvPicPr>
          <p:cNvPr id="21" name="Google Shape;90;p1">
            <a:extLst>
              <a:ext uri="{FF2B5EF4-FFF2-40B4-BE49-F238E27FC236}">
                <a16:creationId xmlns:a16="http://schemas.microsoft.com/office/drawing/2014/main" id="{D40723C9-16A7-43D7-8552-ABFDCBA490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6719353"/>
            <a:ext cx="9144000" cy="975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1D53540-04E8-4ADD-9B85-E0369FA58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974936"/>
              </p:ext>
            </p:extLst>
          </p:nvPr>
        </p:nvGraphicFramePr>
        <p:xfrm>
          <a:off x="500482" y="1677796"/>
          <a:ext cx="11469189" cy="38709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38251">
                  <a:extLst>
                    <a:ext uri="{9D8B030D-6E8A-4147-A177-3AD203B41FA5}">
                      <a16:colId xmlns:a16="http://schemas.microsoft.com/office/drawing/2014/main" val="598615075"/>
                    </a:ext>
                  </a:extLst>
                </a:gridCol>
                <a:gridCol w="2360641">
                  <a:extLst>
                    <a:ext uri="{9D8B030D-6E8A-4147-A177-3AD203B41FA5}">
                      <a16:colId xmlns:a16="http://schemas.microsoft.com/office/drawing/2014/main" val="601015190"/>
                    </a:ext>
                  </a:extLst>
                </a:gridCol>
                <a:gridCol w="6770297">
                  <a:extLst>
                    <a:ext uri="{9D8B030D-6E8A-4147-A177-3AD203B41FA5}">
                      <a16:colId xmlns:a16="http://schemas.microsoft.com/office/drawing/2014/main" val="37943127"/>
                    </a:ext>
                  </a:extLst>
                </a:gridCol>
              </a:tblGrid>
              <a:tr h="303076">
                <a:tc>
                  <a:txBody>
                    <a:bodyPr/>
                    <a:lstStyle/>
                    <a:p>
                      <a:r>
                        <a:rPr lang="ru-RU" sz="2200" b="0" dirty="0"/>
                        <a:t>Наименование раздела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b="0" dirty="0"/>
                        <a:t>Основное</a:t>
                      </a:r>
                    </a:p>
                    <a:p>
                      <a:r>
                        <a:rPr lang="ru-RU" sz="2200" b="0" dirty="0"/>
                        <a:t>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dirty="0"/>
                        <a:t>Основные виды деятельности обучающихся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112233"/>
                  </a:ext>
                </a:extLst>
              </a:tr>
              <a:tr h="2855889">
                <a:tc>
                  <a:txBody>
                    <a:bodyPr/>
                    <a:lstStyle/>
                    <a:p>
                      <a:r>
                        <a:rPr lang="ru-RU" sz="22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Наглядная геометрия. Многоугольники</a:t>
                      </a:r>
                      <a:endParaRPr lang="ru-RU" sz="22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/>
                        <a:t>Практическая работа </a:t>
                      </a:r>
                      <a:r>
                        <a:rPr lang="ru-RU" sz="2200" b="1" dirty="0"/>
                        <a:t>«Построение</a:t>
                      </a:r>
                    </a:p>
                    <a:p>
                      <a:pPr algn="l"/>
                      <a:r>
                        <a:rPr lang="ru-RU" sz="2200" b="1" dirty="0"/>
                        <a:t>прямоугольника</a:t>
                      </a:r>
                    </a:p>
                    <a:p>
                      <a:pPr algn="l"/>
                      <a:r>
                        <a:rPr lang="ru-RU" sz="2200" b="1" dirty="0"/>
                        <a:t>с заданными</a:t>
                      </a:r>
                    </a:p>
                    <a:p>
                      <a:pPr algn="l"/>
                      <a:r>
                        <a:rPr lang="ru-RU" sz="2200" b="1" dirty="0"/>
                        <a:t>сторонами</a:t>
                      </a:r>
                    </a:p>
                    <a:p>
                      <a:pPr algn="l"/>
                      <a:r>
                        <a:rPr lang="ru-RU" sz="2200" b="1" dirty="0"/>
                        <a:t>на нелинованной</a:t>
                      </a:r>
                    </a:p>
                    <a:p>
                      <a:pPr algn="l"/>
                      <a:r>
                        <a:rPr lang="ru-RU" sz="2200" b="1" dirty="0"/>
                        <a:t>бумаге»</a:t>
                      </a:r>
                    </a:p>
                    <a:p>
                      <a:pPr algn="just"/>
                      <a:endParaRPr lang="ru-RU" sz="2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 dirty="0"/>
                        <a:t>Изображать </a:t>
                      </a:r>
                      <a:r>
                        <a:rPr lang="ru-RU" sz="2200" b="0" dirty="0"/>
                        <a:t>с помощью чертёжных инструментов и от руки, моделировать из бумаги многоугольники.</a:t>
                      </a:r>
                    </a:p>
                    <a:p>
                      <a:pPr algn="just"/>
                      <a:r>
                        <a:rPr lang="ru-RU" sz="2200" b="1" dirty="0"/>
                        <a:t>Изображать</a:t>
                      </a:r>
                      <a:r>
                        <a:rPr lang="ru-RU" sz="2200" b="0" dirty="0"/>
                        <a:t> остроугольные, прямоугольные и тупоугольные треугольники.</a:t>
                      </a:r>
                    </a:p>
                    <a:p>
                      <a:pPr algn="just"/>
                      <a:r>
                        <a:rPr lang="ru-RU" sz="2200" b="1" dirty="0"/>
                        <a:t>Строить</a:t>
                      </a:r>
                      <a:r>
                        <a:rPr lang="ru-RU" sz="2200" b="0" dirty="0"/>
                        <a:t> на нелинованной и клетчатой бумаге квадрат и прямоугольник с заданными длинами сторон.</a:t>
                      </a:r>
                    </a:p>
                    <a:p>
                      <a:pPr algn="just"/>
                      <a:r>
                        <a:rPr lang="ru-RU" sz="2200" b="1" i="0" dirty="0"/>
                        <a:t>Использовать</a:t>
                      </a:r>
                      <a:r>
                        <a:rPr lang="ru-RU" sz="2200" b="0" i="0" dirty="0"/>
                        <a:t> свойства квадратной сетки для построения</a:t>
                      </a:r>
                    </a:p>
                    <a:p>
                      <a:pPr algn="just"/>
                      <a:r>
                        <a:rPr lang="ru-RU" sz="2200" b="0" i="0" dirty="0"/>
                        <a:t>фигур.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164643"/>
                  </a:ext>
                </a:extLst>
              </a:tr>
            </a:tbl>
          </a:graphicData>
        </a:graphic>
      </p:graphicFrame>
      <p:pic>
        <p:nvPicPr>
          <p:cNvPr id="20" name="Graphic 6" descr="Карандаш">
            <a:extLst>
              <a:ext uri="{FF2B5EF4-FFF2-40B4-BE49-F238E27FC236}">
                <a16:creationId xmlns:a16="http://schemas.microsoft.com/office/drawing/2014/main" id="{23F05036-6D6C-4E6A-A56F-D5D40EF5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8899" y="-127786"/>
            <a:ext cx="1880075" cy="188007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AA8076-44CA-43EE-B4CC-345EA4C3F5BB}"/>
              </a:ext>
            </a:extLst>
          </p:cNvPr>
          <p:cNvSpPr/>
          <p:nvPr/>
        </p:nvSpPr>
        <p:spPr>
          <a:xfrm>
            <a:off x="4179381" y="740823"/>
            <a:ext cx="427136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880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ТЕМАТИЧЕСКОЕ ПЛАНИРОВАНИЕ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32ABD3-80C7-4F1D-83C7-6E353ED38DEB}"/>
              </a:ext>
            </a:extLst>
          </p:cNvPr>
          <p:cNvSpPr/>
          <p:nvPr/>
        </p:nvSpPr>
        <p:spPr>
          <a:xfrm>
            <a:off x="5787549" y="1208052"/>
            <a:ext cx="105503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</a:rPr>
              <a:t>5 класс</a:t>
            </a:r>
          </a:p>
        </p:txBody>
      </p:sp>
    </p:spTree>
    <p:extLst>
      <p:ext uri="{BB962C8B-B14F-4D97-AF65-F5344CB8AC3E}">
        <p14:creationId xmlns:p14="http://schemas.microsoft.com/office/powerpoint/2010/main" val="1710738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43489"/>
            <a:ext cx="27432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7</a:t>
            </a:fld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4AF4D9-3687-4617-8CDC-ED0C92E1FE17}"/>
              </a:ext>
            </a:extLst>
          </p:cNvPr>
          <p:cNvSpPr/>
          <p:nvPr/>
        </p:nvSpPr>
        <p:spPr>
          <a:xfrm>
            <a:off x="2129245" y="0"/>
            <a:ext cx="9875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</a:rPr>
              <a:t>ФРП учебного курса «Математика» в  5-6 классах</a:t>
            </a:r>
          </a:p>
        </p:txBody>
      </p:sp>
      <p:pic>
        <p:nvPicPr>
          <p:cNvPr id="21" name="Google Shape;90;p1">
            <a:extLst>
              <a:ext uri="{FF2B5EF4-FFF2-40B4-BE49-F238E27FC236}">
                <a16:creationId xmlns:a16="http://schemas.microsoft.com/office/drawing/2014/main" id="{D40723C9-16A7-43D7-8552-ABFDCBA490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6719353"/>
            <a:ext cx="9144000" cy="975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1D53540-04E8-4ADD-9B85-E0369FA58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362572"/>
              </p:ext>
            </p:extLst>
          </p:nvPr>
        </p:nvGraphicFramePr>
        <p:xfrm>
          <a:off x="656932" y="2028760"/>
          <a:ext cx="11038114" cy="361788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142307">
                  <a:extLst>
                    <a:ext uri="{9D8B030D-6E8A-4147-A177-3AD203B41FA5}">
                      <a16:colId xmlns:a16="http://schemas.microsoft.com/office/drawing/2014/main" val="598615075"/>
                    </a:ext>
                  </a:extLst>
                </a:gridCol>
                <a:gridCol w="3056709">
                  <a:extLst>
                    <a:ext uri="{9D8B030D-6E8A-4147-A177-3AD203B41FA5}">
                      <a16:colId xmlns:a16="http://schemas.microsoft.com/office/drawing/2014/main" val="601015190"/>
                    </a:ext>
                  </a:extLst>
                </a:gridCol>
                <a:gridCol w="5839098">
                  <a:extLst>
                    <a:ext uri="{9D8B030D-6E8A-4147-A177-3AD203B41FA5}">
                      <a16:colId xmlns:a16="http://schemas.microsoft.com/office/drawing/2014/main" val="37943127"/>
                    </a:ext>
                  </a:extLst>
                </a:gridCol>
              </a:tblGrid>
              <a:tr h="303076">
                <a:tc>
                  <a:txBody>
                    <a:bodyPr/>
                    <a:lstStyle/>
                    <a:p>
                      <a:r>
                        <a:rPr lang="ru-RU" sz="2200" b="0" dirty="0"/>
                        <a:t>Наименование раздела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b="0" dirty="0"/>
                        <a:t>Основное</a:t>
                      </a:r>
                    </a:p>
                    <a:p>
                      <a:r>
                        <a:rPr lang="ru-RU" sz="2200" b="0" dirty="0"/>
                        <a:t>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dirty="0"/>
                        <a:t>Основные виды деятельности обучающихся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112233"/>
                  </a:ext>
                </a:extLst>
              </a:tr>
              <a:tr h="2855889">
                <a:tc>
                  <a:txBody>
                    <a:bodyPr/>
                    <a:lstStyle/>
                    <a:p>
                      <a:r>
                        <a:rPr lang="ru-RU" sz="22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Наглядная геометрия. Тела и фигуры</a:t>
                      </a:r>
                    </a:p>
                    <a:p>
                      <a:r>
                        <a:rPr lang="ru-RU" sz="22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пространств</a:t>
                      </a:r>
                      <a:endParaRPr lang="ru-RU" sz="22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/>
                        <a:t>Практическая работа </a:t>
                      </a:r>
                      <a:r>
                        <a:rPr lang="ru-RU" sz="2200" b="1" dirty="0"/>
                        <a:t>«Построение</a:t>
                      </a:r>
                    </a:p>
                    <a:p>
                      <a:pPr algn="l"/>
                      <a:r>
                        <a:rPr lang="ru-RU" sz="2200" b="1" dirty="0"/>
                        <a:t>прямоугольника</a:t>
                      </a:r>
                    </a:p>
                    <a:p>
                      <a:pPr algn="l"/>
                      <a:r>
                        <a:rPr lang="ru-RU" sz="2200" b="1" dirty="0"/>
                        <a:t>с заданными сторонами на нелинованной</a:t>
                      </a:r>
                    </a:p>
                    <a:p>
                      <a:pPr algn="l"/>
                      <a:r>
                        <a:rPr lang="ru-RU" sz="2200" b="1" dirty="0"/>
                        <a:t>бумаге»</a:t>
                      </a:r>
                    </a:p>
                    <a:p>
                      <a:pPr algn="just"/>
                      <a:endParaRPr lang="ru-RU" sz="2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 dirty="0"/>
                        <a:t>Изображать </a:t>
                      </a:r>
                      <a:r>
                        <a:rPr lang="ru-RU" sz="2200" b="0" dirty="0"/>
                        <a:t>куб на клетчатой бумаге.</a:t>
                      </a:r>
                    </a:p>
                    <a:p>
                      <a:pPr algn="just"/>
                      <a:r>
                        <a:rPr lang="ru-RU" sz="2200" b="1" i="0" dirty="0"/>
                        <a:t>Распознавать и изображать </a:t>
                      </a:r>
                      <a:r>
                        <a:rPr lang="ru-RU" sz="2200" b="0" i="0" dirty="0"/>
                        <a:t>развёртки куба и</a:t>
                      </a:r>
                    </a:p>
                    <a:p>
                      <a:pPr algn="just"/>
                      <a:r>
                        <a:rPr lang="ru-RU" sz="2200" b="0" i="0" dirty="0"/>
                        <a:t>параллелепипеда. </a:t>
                      </a:r>
                      <a:r>
                        <a:rPr lang="ru-RU" sz="2200" b="1" i="0" dirty="0"/>
                        <a:t>Моделировать</a:t>
                      </a:r>
                      <a:r>
                        <a:rPr lang="ru-RU" sz="2200" b="0" i="0" dirty="0"/>
                        <a:t> куб и параллелепипед из бумаги и прочих материалов, объяснять способ  моделирования.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164643"/>
                  </a:ext>
                </a:extLst>
              </a:tr>
            </a:tbl>
          </a:graphicData>
        </a:graphic>
      </p:graphicFrame>
      <p:pic>
        <p:nvPicPr>
          <p:cNvPr id="20" name="Graphic 6" descr="Карандаш">
            <a:extLst>
              <a:ext uri="{FF2B5EF4-FFF2-40B4-BE49-F238E27FC236}">
                <a16:creationId xmlns:a16="http://schemas.microsoft.com/office/drawing/2014/main" id="{23F05036-6D6C-4E6A-A56F-D5D40EF5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8899" y="-127786"/>
            <a:ext cx="1880075" cy="188007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AA8076-44CA-43EE-B4CC-345EA4C3F5BB}"/>
              </a:ext>
            </a:extLst>
          </p:cNvPr>
          <p:cNvSpPr/>
          <p:nvPr/>
        </p:nvSpPr>
        <p:spPr>
          <a:xfrm>
            <a:off x="4232459" y="671131"/>
            <a:ext cx="427136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880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ТЕМАТИЧЕСКОЕ ПЛАНИРОВАНИЕ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32ABD3-80C7-4F1D-83C7-6E353ED38DEB}"/>
              </a:ext>
            </a:extLst>
          </p:cNvPr>
          <p:cNvSpPr/>
          <p:nvPr/>
        </p:nvSpPr>
        <p:spPr>
          <a:xfrm>
            <a:off x="5568484" y="1247258"/>
            <a:ext cx="105503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</a:rPr>
              <a:t>5 класс</a:t>
            </a:r>
          </a:p>
        </p:txBody>
      </p:sp>
    </p:spTree>
    <p:extLst>
      <p:ext uri="{BB962C8B-B14F-4D97-AF65-F5344CB8AC3E}">
        <p14:creationId xmlns:p14="http://schemas.microsoft.com/office/powerpoint/2010/main" val="490126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43489"/>
            <a:ext cx="27432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8</a:t>
            </a:fld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4AF4D9-3687-4617-8CDC-ED0C92E1FE17}"/>
              </a:ext>
            </a:extLst>
          </p:cNvPr>
          <p:cNvSpPr/>
          <p:nvPr/>
        </p:nvSpPr>
        <p:spPr>
          <a:xfrm>
            <a:off x="2129245" y="0"/>
            <a:ext cx="9875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</a:rPr>
              <a:t>ФРП учебного курса «Математика» в  5-6 классах</a:t>
            </a:r>
          </a:p>
        </p:txBody>
      </p:sp>
      <p:pic>
        <p:nvPicPr>
          <p:cNvPr id="21" name="Google Shape;90;p1">
            <a:extLst>
              <a:ext uri="{FF2B5EF4-FFF2-40B4-BE49-F238E27FC236}">
                <a16:creationId xmlns:a16="http://schemas.microsoft.com/office/drawing/2014/main" id="{D40723C9-16A7-43D7-8552-ABFDCBA490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6719353"/>
            <a:ext cx="9144000" cy="975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1D53540-04E8-4ADD-9B85-E0369FA58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554883"/>
              </p:ext>
            </p:extLst>
          </p:nvPr>
        </p:nvGraphicFramePr>
        <p:xfrm>
          <a:off x="391886" y="1923465"/>
          <a:ext cx="11231619" cy="361788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14885">
                  <a:extLst>
                    <a:ext uri="{9D8B030D-6E8A-4147-A177-3AD203B41FA5}">
                      <a16:colId xmlns:a16="http://schemas.microsoft.com/office/drawing/2014/main" val="598615075"/>
                    </a:ext>
                  </a:extLst>
                </a:gridCol>
                <a:gridCol w="2586676">
                  <a:extLst>
                    <a:ext uri="{9D8B030D-6E8A-4147-A177-3AD203B41FA5}">
                      <a16:colId xmlns:a16="http://schemas.microsoft.com/office/drawing/2014/main" val="601015190"/>
                    </a:ext>
                  </a:extLst>
                </a:gridCol>
                <a:gridCol w="6630058">
                  <a:extLst>
                    <a:ext uri="{9D8B030D-6E8A-4147-A177-3AD203B41FA5}">
                      <a16:colId xmlns:a16="http://schemas.microsoft.com/office/drawing/2014/main" val="37943127"/>
                    </a:ext>
                  </a:extLst>
                </a:gridCol>
              </a:tblGrid>
              <a:tr h="303076">
                <a:tc>
                  <a:txBody>
                    <a:bodyPr/>
                    <a:lstStyle/>
                    <a:p>
                      <a:r>
                        <a:rPr lang="ru-RU" sz="2200" b="0" dirty="0"/>
                        <a:t>Наименование раздела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b="0" dirty="0"/>
                        <a:t>Основное</a:t>
                      </a:r>
                    </a:p>
                    <a:p>
                      <a:r>
                        <a:rPr lang="ru-RU" sz="2200" b="0" dirty="0"/>
                        <a:t>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dirty="0"/>
                        <a:t>Основные виды деятельности обучающихся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112233"/>
                  </a:ext>
                </a:extLst>
              </a:tr>
              <a:tr h="2855889">
                <a:tc>
                  <a:txBody>
                    <a:bodyPr/>
                    <a:lstStyle/>
                    <a:p>
                      <a:r>
                        <a:rPr lang="ru-RU" sz="22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Наглядная геометрия. Прямые на плоскости</a:t>
                      </a:r>
                      <a:endParaRPr lang="ru-RU" sz="22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/>
                        <a:t>Нет практических работ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 dirty="0"/>
                        <a:t>Изображать </a:t>
                      </a:r>
                      <a:r>
                        <a:rPr lang="ru-RU" sz="2200" b="0" dirty="0"/>
                        <a:t>с помощью чертёжных инструментов</a:t>
                      </a:r>
                    </a:p>
                    <a:p>
                      <a:pPr algn="just"/>
                      <a:r>
                        <a:rPr lang="ru-RU" sz="2200" b="0" dirty="0"/>
                        <a:t>на нелинованной и клетчатой бумаге две пересекающиеся прямые, две параллельные прямые, строить прямую перпендикулярную данной.</a:t>
                      </a:r>
                    </a:p>
                    <a:p>
                      <a:pPr algn="just"/>
                      <a:r>
                        <a:rPr lang="ru-RU" sz="2200" b="0" i="0" dirty="0"/>
                        <a:t>Изображать многоугольники с параллельными, перпендикулярными сторонами.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164643"/>
                  </a:ext>
                </a:extLst>
              </a:tr>
            </a:tbl>
          </a:graphicData>
        </a:graphic>
      </p:graphicFrame>
      <p:pic>
        <p:nvPicPr>
          <p:cNvPr id="20" name="Graphic 6" descr="Карандаш">
            <a:extLst>
              <a:ext uri="{FF2B5EF4-FFF2-40B4-BE49-F238E27FC236}">
                <a16:creationId xmlns:a16="http://schemas.microsoft.com/office/drawing/2014/main" id="{23F05036-6D6C-4E6A-A56F-D5D40EF5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8899" y="-127786"/>
            <a:ext cx="1880075" cy="188007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AA8076-44CA-43EE-B4CC-345EA4C3F5BB}"/>
              </a:ext>
            </a:extLst>
          </p:cNvPr>
          <p:cNvSpPr/>
          <p:nvPr/>
        </p:nvSpPr>
        <p:spPr>
          <a:xfrm>
            <a:off x="4206333" y="706063"/>
            <a:ext cx="427136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880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ТЕМАТИЧЕСКОЕ ПЛАНИРОВАНИЕ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32ABD3-80C7-4F1D-83C7-6E353ED38DEB}"/>
              </a:ext>
            </a:extLst>
          </p:cNvPr>
          <p:cNvSpPr/>
          <p:nvPr/>
        </p:nvSpPr>
        <p:spPr>
          <a:xfrm>
            <a:off x="5648473" y="1231535"/>
            <a:ext cx="11572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</a:rPr>
              <a:t>6 класс</a:t>
            </a:r>
          </a:p>
        </p:txBody>
      </p:sp>
    </p:spTree>
    <p:extLst>
      <p:ext uri="{BB962C8B-B14F-4D97-AF65-F5344CB8AC3E}">
        <p14:creationId xmlns:p14="http://schemas.microsoft.com/office/powerpoint/2010/main" val="424873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43489"/>
            <a:ext cx="2743200" cy="365125"/>
          </a:xfrm>
        </p:spPr>
        <p:txBody>
          <a:bodyPr/>
          <a:lstStyle/>
          <a:p>
            <a:fld id="{01897EC1-504A-4430-94C4-D2A336914718}" type="slidenum">
              <a:rPr lang="ru-RU" smtClean="0"/>
              <a:t>9</a:t>
            </a:fld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14AF4D9-3687-4617-8CDC-ED0C92E1FE17}"/>
              </a:ext>
            </a:extLst>
          </p:cNvPr>
          <p:cNvSpPr/>
          <p:nvPr/>
        </p:nvSpPr>
        <p:spPr>
          <a:xfrm>
            <a:off x="2129245" y="0"/>
            <a:ext cx="9875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8808E"/>
                </a:solidFill>
              </a:rPr>
              <a:t>ФРП учебного курса «Математика» в  5-6 классах</a:t>
            </a:r>
          </a:p>
        </p:txBody>
      </p:sp>
      <p:pic>
        <p:nvPicPr>
          <p:cNvPr id="21" name="Google Shape;90;p1">
            <a:extLst>
              <a:ext uri="{FF2B5EF4-FFF2-40B4-BE49-F238E27FC236}">
                <a16:creationId xmlns:a16="http://schemas.microsoft.com/office/drawing/2014/main" id="{D40723C9-16A7-43D7-8552-ABFDCBA490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6719353"/>
            <a:ext cx="9144000" cy="975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1D53540-04E8-4ADD-9B85-E0369FA58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259344"/>
              </p:ext>
            </p:extLst>
          </p:nvPr>
        </p:nvGraphicFramePr>
        <p:xfrm>
          <a:off x="522514" y="1923465"/>
          <a:ext cx="11100991" cy="38709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991451">
                  <a:extLst>
                    <a:ext uri="{9D8B030D-6E8A-4147-A177-3AD203B41FA5}">
                      <a16:colId xmlns:a16="http://schemas.microsoft.com/office/drawing/2014/main" val="598615075"/>
                    </a:ext>
                  </a:extLst>
                </a:gridCol>
                <a:gridCol w="2556592">
                  <a:extLst>
                    <a:ext uri="{9D8B030D-6E8A-4147-A177-3AD203B41FA5}">
                      <a16:colId xmlns:a16="http://schemas.microsoft.com/office/drawing/2014/main" val="601015190"/>
                    </a:ext>
                  </a:extLst>
                </a:gridCol>
                <a:gridCol w="6552948">
                  <a:extLst>
                    <a:ext uri="{9D8B030D-6E8A-4147-A177-3AD203B41FA5}">
                      <a16:colId xmlns:a16="http://schemas.microsoft.com/office/drawing/2014/main" val="37943127"/>
                    </a:ext>
                  </a:extLst>
                </a:gridCol>
              </a:tblGrid>
              <a:tr h="303076">
                <a:tc>
                  <a:txBody>
                    <a:bodyPr/>
                    <a:lstStyle/>
                    <a:p>
                      <a:r>
                        <a:rPr lang="ru-RU" sz="2200" b="0" dirty="0"/>
                        <a:t>Наименование раздела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b="0" dirty="0"/>
                        <a:t>Основное</a:t>
                      </a:r>
                    </a:p>
                    <a:p>
                      <a:r>
                        <a:rPr lang="ru-RU" sz="2200" b="0" dirty="0"/>
                        <a:t>содержание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dirty="0"/>
                        <a:t>Основные виды деятельности обучающихся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112233"/>
                  </a:ext>
                </a:extLst>
              </a:tr>
              <a:tr h="2855889">
                <a:tc>
                  <a:txBody>
                    <a:bodyPr/>
                    <a:lstStyle/>
                    <a:p>
                      <a:r>
                        <a:rPr lang="ru-RU" sz="2200" b="1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Наглядная геометрия. Симметрия</a:t>
                      </a:r>
                      <a:endParaRPr lang="ru-RU" sz="22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dirty="0"/>
                        <a:t>Практическая</a:t>
                      </a:r>
                    </a:p>
                    <a:p>
                      <a:pPr algn="l"/>
                      <a:r>
                        <a:rPr lang="ru-RU" sz="2200" dirty="0"/>
                        <a:t>работа </a:t>
                      </a:r>
                      <a:r>
                        <a:rPr lang="ru-RU" sz="2200" b="1" dirty="0"/>
                        <a:t>«Осевая</a:t>
                      </a:r>
                    </a:p>
                    <a:p>
                      <a:pPr algn="l"/>
                      <a:r>
                        <a:rPr lang="ru-RU" sz="2200" b="1" dirty="0"/>
                        <a:t>симметрия»</a:t>
                      </a:r>
                      <a:r>
                        <a:rPr lang="ru-RU" sz="2200" dirty="0"/>
                        <a:t>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 dirty="0"/>
                        <a:t>Изображать </a:t>
                      </a:r>
                      <a:r>
                        <a:rPr lang="ru-RU" sz="2200" b="0" dirty="0"/>
                        <a:t>от руки, строить с помощью инструментов фигуру (отрезок, ломаную, треугольник, прямоугольник, окружность), симметричную данной относительно прямой, точки.</a:t>
                      </a:r>
                    </a:p>
                    <a:p>
                      <a:pPr algn="just"/>
                      <a:r>
                        <a:rPr lang="ru-RU" sz="2200" b="1" dirty="0"/>
                        <a:t>Моделировать </a:t>
                      </a:r>
                      <a:r>
                        <a:rPr lang="ru-RU" sz="2200" b="0" dirty="0"/>
                        <a:t>из бумаги две фигуры, симметричные относительно прямой; конструировать геометрические конфигурации, используя свойство симметрии, в том числе с помощью цифровых ресурсов.</a:t>
                      </a:r>
                      <a:endParaRPr lang="ru-RU" sz="2200" b="0" i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164643"/>
                  </a:ext>
                </a:extLst>
              </a:tr>
            </a:tbl>
          </a:graphicData>
        </a:graphic>
      </p:graphicFrame>
      <p:pic>
        <p:nvPicPr>
          <p:cNvPr id="20" name="Graphic 6" descr="Карандаш">
            <a:extLst>
              <a:ext uri="{FF2B5EF4-FFF2-40B4-BE49-F238E27FC236}">
                <a16:creationId xmlns:a16="http://schemas.microsoft.com/office/drawing/2014/main" id="{23F05036-6D6C-4E6A-A56F-D5D40EF5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8899" y="-127786"/>
            <a:ext cx="1880075" cy="188007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AA8076-44CA-43EE-B4CC-345EA4C3F5BB}"/>
              </a:ext>
            </a:extLst>
          </p:cNvPr>
          <p:cNvSpPr/>
          <p:nvPr/>
        </p:nvSpPr>
        <p:spPr>
          <a:xfrm>
            <a:off x="4206333" y="706063"/>
            <a:ext cx="427136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38808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ТЕМАТИЧЕСКОЕ ПЛАНИРОВАНИЕ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32ABD3-80C7-4F1D-83C7-6E353ED38DEB}"/>
              </a:ext>
            </a:extLst>
          </p:cNvPr>
          <p:cNvSpPr/>
          <p:nvPr/>
        </p:nvSpPr>
        <p:spPr>
          <a:xfrm>
            <a:off x="5648473" y="1231535"/>
            <a:ext cx="11572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</a:rPr>
              <a:t>6 класс</a:t>
            </a:r>
          </a:p>
        </p:txBody>
      </p:sp>
    </p:spTree>
    <p:extLst>
      <p:ext uri="{BB962C8B-B14F-4D97-AF65-F5344CB8AC3E}">
        <p14:creationId xmlns:p14="http://schemas.microsoft.com/office/powerpoint/2010/main" val="19877447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2487</Words>
  <Application>Microsoft Office PowerPoint</Application>
  <PresentationFormat>Широкоэкранный</PresentationFormat>
  <Paragraphs>539</Paragraphs>
  <Slides>58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6" baseType="lpstr">
      <vt:lpstr>Arial</vt:lpstr>
      <vt:lpstr>Arial Narrow</vt:lpstr>
      <vt:lpstr>Calibri</vt:lpstr>
      <vt:lpstr>Calibri Light</vt:lpstr>
      <vt:lpstr>Helvetica Neue Medium</vt:lpstr>
      <vt:lpstr>Roboto</vt:lpstr>
      <vt:lpstr>Times New Roman</vt:lpstr>
      <vt:lpstr>Тема Office</vt:lpstr>
      <vt:lpstr>Из опыта составления и проведения практических работ   16 апреля 2024 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Конструктор рабочих программ</vt:lpstr>
      <vt:lpstr>Конструктор рабочих программ. ФГИС «Моя школа»</vt:lpstr>
      <vt:lpstr>Конструктор рабочих программ. ФГИС «Моя школа»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Изучение математики (углублённый уровень)  в соответствии с требованиями ФГОС, ФООП    16 апреля 2024 г. </dc:title>
  <dc:creator>Елена Даниленко</dc:creator>
  <cp:lastModifiedBy>Елена Даниленко</cp:lastModifiedBy>
  <cp:revision>156</cp:revision>
  <dcterms:created xsi:type="dcterms:W3CDTF">2024-04-01T17:40:03Z</dcterms:created>
  <dcterms:modified xsi:type="dcterms:W3CDTF">2024-04-14T23:09:59Z</dcterms:modified>
</cp:coreProperties>
</file>