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384" r:id="rId5"/>
    <p:sldId id="260" r:id="rId6"/>
    <p:sldId id="257" r:id="rId7"/>
    <p:sldId id="258" r:id="rId8"/>
    <p:sldId id="387" r:id="rId9"/>
    <p:sldId id="388" r:id="rId10"/>
    <p:sldId id="261" r:id="rId11"/>
    <p:sldId id="262" r:id="rId12"/>
    <p:sldId id="383" r:id="rId13"/>
    <p:sldId id="264" r:id="rId14"/>
    <p:sldId id="385" r:id="rId15"/>
    <p:sldId id="386" r:id="rId16"/>
    <p:sldId id="263" r:id="rId17"/>
    <p:sldId id="379" r:id="rId18"/>
    <p:sldId id="380" r:id="rId19"/>
    <p:sldId id="381" r:id="rId20"/>
    <p:sldId id="3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C1C9528-3864-4E4D-854D-B3617E846464}">
          <p14:sldIdLst>
            <p14:sldId id="256"/>
            <p14:sldId id="259"/>
            <p14:sldId id="384"/>
            <p14:sldId id="260"/>
            <p14:sldId id="257"/>
            <p14:sldId id="258"/>
            <p14:sldId id="387"/>
            <p14:sldId id="388"/>
            <p14:sldId id="261"/>
            <p14:sldId id="262"/>
            <p14:sldId id="383"/>
            <p14:sldId id="264"/>
            <p14:sldId id="385"/>
            <p14:sldId id="386"/>
            <p14:sldId id="263"/>
            <p14:sldId id="379"/>
            <p14:sldId id="380"/>
            <p14:sldId id="381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2EC61-CBED-D542-724C-A00D46B22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880BB-CFA0-1551-48A5-5AF1D15C6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7F38D8-1B9D-CF30-1A91-CECBF32A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031E1-4913-E437-A288-EBFE2D179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49C858-4E7A-EB65-1FF9-BAC8163F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93BBA-9BF0-A4DC-C94F-29B26C93D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B9DCE2-4808-917B-661F-968B8A85B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EC599C-AE57-AC6F-7567-8FB4DC99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AA130D-4FD6-3892-E5BD-1CA94E82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DAE4CB-3851-FAE9-3FEA-660825EF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1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683787-1278-7820-8217-AFFED22BC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1D3415-90BC-4457-2B77-1053D3B3E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07CE7-1CAF-D2B2-32A2-A4520866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05E3-223D-66F9-821E-305F186F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74378D-E9E0-44C2-6C41-DA8C1F78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41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79C05ED2-D9CF-C2FD-CDAA-0EE257B5F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F3E39D42-3B31-F60E-5CA4-503435909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292D5F-FC9D-247F-2C87-B571F7B51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76488C-AA51-E1B6-D77D-B4B1872D2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E01B8A-B183-9850-1597-A177C5E12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7BD12-5541-4633-96AC-8AAFC85005B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916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03A41D-4BA8-D88E-FD34-BC18997AF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38240B-5B90-EC85-8B25-66A2576ABF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B567D3-27DC-DB5F-310B-295B6480A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4F099-93B5-4136-B618-C743CF20E6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0497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2E806-2740-2DD6-1066-AB8E65B99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79344-DFBC-DD06-14AB-39925385CE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E9E54F-9FA6-5669-5CCB-32335778B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66F136-2586-465C-AE21-C6B6CC545C8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3896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1B32A-079F-7DC4-674F-4600359B6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93BAF-81B5-03D7-3CD0-5098D7EFB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359921-A592-56DA-9BB8-467F95E8C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7C0CC-D17E-4A15-9E26-E779A48F9BC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16628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CB56D4-935D-4A91-D8B6-A53C10E2D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E572BE6-E651-4A6B-D85C-4903D56E6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897A6A-81BB-15EB-39A7-40BEF8E26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D298C8-8A25-4110-87A7-78414E4A3FA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5620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279522-A241-4802-378F-F8A384555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2BAA2D-7B8F-D275-76CE-6B62E964B0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9E5C0B-24B0-9B70-5219-5ADE5A631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A7C10-9C39-48A1-92E3-77C3F8C9C8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77837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70F92C-A393-8F57-0B82-F138DC0246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8A7ECC-83EA-DD38-AB8E-DC48A218DA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C5294C3-C8B9-8E59-B4F7-BC18B2572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0FFA8-9678-461C-B63C-967477CDA83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13553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D5C95-7893-F662-44D8-CD8D6170B6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8B7437-BFDD-8367-264B-72421D33F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3F39B9-CDC0-728A-5B64-095FBCB8CA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4B39B-0BD2-4616-9C57-FAA64959AB6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0756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65151-01FA-B638-0C5B-122ABF20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67A1C-122E-DB64-3993-E4A2F4E62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3CC11-A05B-F676-8623-E8AAE7B8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E29A2-B613-01AE-1E94-3A17AD67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6B572-4959-A866-1791-FDA6808C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86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41E8F-927B-D3A1-B0AD-C2F8FAC80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30216-5EE0-697D-D708-1A72536C2A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92A4F9-B558-A6B7-13A8-465EEB131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FA5F5-91AE-4648-83F6-46B3F15246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61960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9F7A67-27B3-8794-50C7-E3090262D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5B67CE-CFF5-8944-60F2-8C1AA20BF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B87EDB-0524-C94B-B17C-E895FB6CE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98374-49F3-40FE-888E-6601D0361BA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2924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3B18A9-D73D-95D3-B73E-629A37658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DE7FA4-F610-0B6F-1115-A8E43BCD8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BB2FC9-3F32-E8FF-E115-D98038DF1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415BC-A585-438B-BD4C-D810E66AB9B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249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0C014B-3298-4BE8-B863-5D6B4433FE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124A17-ECAD-AB7F-F426-148BDDF90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979D40-B9C3-CCD4-AD6E-7235D0E93E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7CFCA-95E6-4274-B21D-6033073748C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43741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1F8F43-5E3E-5D33-F55F-FECFE60AB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8C8370-34EF-C1B3-24E7-1E83A6639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0A1B46-39C1-4A30-E0DB-DB2DE17EE9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E5FFD-6494-4CFB-A61E-07D6DE788B5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5202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519E7A27-C10A-3895-F027-6464EA9B7D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214415B8-587F-D51E-8445-0A9467F736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FE77A4-516F-4E85-AA67-BC2D42B324E9}" type="datetimeFigureOut">
              <a:rPr lang="en-US"/>
              <a:pPr>
                <a:defRPr/>
              </a:pPr>
              <a:t>8/30/2023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7B3D8FE8-A20B-D422-683C-8879AE2D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088A24D8-63F0-4234-8364-76F6FB224B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869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19BD3-9841-7679-0F97-E73053B35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29152C-3A8E-8514-9D39-CAF8DAB1E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334B6-FD5C-13DC-6693-812B9690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74A190-120D-E4F0-6BDF-973CF976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B119CD-F598-7D51-7020-4970A3CA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1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A9AD5-BE70-4176-BE5A-4113E0D9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387FB-BCBD-4C25-F565-FD4EB5308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21677-9B6C-EFE8-88BA-AC64B0056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505329-55E7-4788-FB6A-45BE2CCB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9F9AAC-03FE-B3B9-E8C8-D93111F1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FD1E3E-85C6-DD8E-CEB7-516276EE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7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A406E3-5211-3A92-3723-7B6F8CCA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FD6C09-06A8-6AAB-C13B-D79D4801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D42D85-13B8-6263-FC65-591579B53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E096C8-D42F-384D-9423-7CB90CF81B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9B0D61-792E-80D5-8EE4-41F42A4CC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866A7D-2416-16A9-4C4A-44C1D4E0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036A68-F011-11FB-6BBD-205E1866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287FA7-46CB-2F48-14F9-77AC74BB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003D2-1A21-3923-1125-6D2FC2F6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DC0D48-E09E-1515-338F-C97F725B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DF4632-0D9C-5F7E-E603-6D36CAF7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259692-8120-E096-6481-9EFE663A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4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018E0A-CF0B-D1DC-A0AD-83718406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570F29-F589-923F-39A1-679CD558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5A3EE7-6689-B032-8BCE-42E30617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7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31F04-773C-2096-0D77-37344001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DE362-8A2B-044D-FEB8-3D8654BF0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34E54C-3F1E-4240-4795-C639FB552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DE9521-BE4B-3EB9-9763-DDAABFFE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3F9890-3CA6-2AA9-087F-490BD783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12FBB8-156A-8679-A2B4-CD4A27AA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1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2BD71-9D64-7B94-FD3E-32BE0AF8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A93C4D-0EE6-9725-C940-2246948A1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0A6EB-CF14-4E53-AC72-44F58C73F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AD8C56-BEB5-3B14-4F0E-514BC067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F5E748-E64E-2C5D-61DF-54BE15F2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F89FC6-6BA4-A598-C7B5-EB37D301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7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89276-D50C-B251-D234-D87EFCF0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A95DD3-B77A-7254-5581-3DA5FFFC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4C0E3-51DA-EBB5-6888-E2F7F43F2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063FC-FE3B-4D02-8A51-84502B626341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A036A-5B53-DA99-2240-E5DD52E80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B33D70-734C-4A1B-9631-36DA6DFFD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3042E-DFDD-4451-8DA4-956D0BC5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5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38D06C-DCF7-3745-9812-7A1AFC6F0A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27341B-47CC-A5ED-DE07-414350D14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0B90E35-7869-B3BD-F032-AC5D839182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284CDD3-A4F1-22F6-A46B-45CF944351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26C60FA-97BA-CF3F-E1D9-138D2946D6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fld id="{5EE33BAF-5DCA-49B4-95C1-79D8D173A445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878BC803-744A-7C2F-C4EC-99F37F737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8B637A4C-A79B-D71F-7B49-C9C7293ED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9132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%3A%2F%2Fmedia.prosv.ru%2Flsp&amp;post=-10474189_58426&amp;cc_key=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%3A%2F%2Fmedia.prosv.ru%2Flsp&amp;post=-10474189_58426&amp;cc_key=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C4A05-505E-307D-5DAA-CF4916A67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 учебно-исследовательской  и проектной деятельности обучающихся, с использованием ресурсов центра образования «Точка роста»</a:t>
            </a:r>
            <a:br>
              <a:rPr lang="ru-RU" alt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E24FDC-1A5F-2069-09B9-C45A1DD6A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735" y="4277032"/>
            <a:ext cx="5963264" cy="1458604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Зырянова Марина Дмитриевна, учитель физики</a:t>
            </a:r>
          </a:p>
          <a:p>
            <a:pPr algn="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«Бригантина»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F8BD5B-C3C1-784E-BC3E-431595232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2" t="49049" r="53821" b="39259"/>
          <a:stretch/>
        </p:blipFill>
        <p:spPr bwMode="auto">
          <a:xfrm>
            <a:off x="516194" y="356882"/>
            <a:ext cx="2576497" cy="765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473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DD30C8-374D-F1EB-7DF8-B66257BDB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14563" r="15134" b="7672"/>
          <a:stretch>
            <a:fillRect/>
          </a:stretch>
        </p:blipFill>
        <p:spPr bwMode="auto">
          <a:xfrm>
            <a:off x="2303462" y="99219"/>
            <a:ext cx="7585075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02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E12B3-9292-0472-F675-8C444984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 «Начало работы с цифровой </a:t>
            </a:r>
            <a:b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лабораторией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Releon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52D0F4D-6CD9-B318-2491-9570161B4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15" t="15115" r="40192" b="9600"/>
          <a:stretch/>
        </p:blipFill>
        <p:spPr bwMode="auto">
          <a:xfrm>
            <a:off x="3613354" y="1442166"/>
            <a:ext cx="3014477" cy="5167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9ABF79-7EEF-2AE3-7D2D-891AC142C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52" t="49049" r="53821" b="39259"/>
          <a:stretch/>
        </p:blipFill>
        <p:spPr bwMode="auto">
          <a:xfrm>
            <a:off x="838199" y="1653817"/>
            <a:ext cx="2326401" cy="6911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566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30A9B6-CE96-7E57-4249-7D3591B5D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95" t="29883" r="42419" b="25580"/>
          <a:stretch/>
        </p:blipFill>
        <p:spPr>
          <a:xfrm>
            <a:off x="1356353" y="200278"/>
            <a:ext cx="9085505" cy="637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7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727BD6-B736-282F-513B-0720EB3F6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8" t="28013" r="42001" b="25173"/>
          <a:stretch/>
        </p:blipFill>
        <p:spPr bwMode="auto">
          <a:xfrm>
            <a:off x="1713738" y="221226"/>
            <a:ext cx="8569790" cy="6268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916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88D54C-E07D-94BE-B2D7-CB3486ABE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3" t="13690" r="8001" b="12108"/>
          <a:stretch/>
        </p:blipFill>
        <p:spPr bwMode="auto">
          <a:xfrm>
            <a:off x="1160166" y="575187"/>
            <a:ext cx="7075234" cy="5043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907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B5182-2BB4-914F-A495-67F3D1F3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006" y="365125"/>
            <a:ext cx="9128382" cy="1552164"/>
          </a:xfrm>
        </p:spPr>
        <p:txBody>
          <a:bodyPr>
            <a:normAutofit/>
          </a:bodyPr>
          <a:lstStyle/>
          <a:p>
            <a:r>
              <a:rPr lang="ru-RU" altLang="ru-RU" sz="3200" b="1" u="sng" dirty="0">
                <a:solidFill>
                  <a:srgbClr val="002060"/>
                </a:solidFill>
              </a:rPr>
              <a:t>Организация занятий с использованием цифровой </a:t>
            </a:r>
            <a:br>
              <a:rPr lang="ru-RU" altLang="ru-RU" sz="3200" b="1" u="sng" dirty="0">
                <a:solidFill>
                  <a:srgbClr val="002060"/>
                </a:solidFill>
              </a:rPr>
            </a:br>
            <a:r>
              <a:rPr lang="ru-RU" altLang="ru-RU" sz="3200" b="1" u="sng" dirty="0">
                <a:solidFill>
                  <a:srgbClr val="002060"/>
                </a:solidFill>
              </a:rPr>
              <a:t>лаборатории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A75C71-A014-61C3-740C-61144FCC4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17289"/>
            <a:ext cx="5332412" cy="2610465"/>
          </a:xfrm>
        </p:spPr>
        <p:txBody>
          <a:bodyPr>
            <a:normAutofit fontScale="92500" lnSpcReduction="20000"/>
          </a:bodyPr>
          <a:lstStyle/>
          <a:p>
            <a:endParaRPr lang="ru-RU" altLang="ru-RU" sz="24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altLang="ru-RU" sz="2400" kern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altLang="ru-RU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Лабораторная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графической информацией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altLang="ru-RU" sz="24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Групповая работа</a:t>
            </a:r>
          </a:p>
          <a:p>
            <a:pPr>
              <a:defRPr/>
            </a:pP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538932-35EE-8148-D865-579EF51C7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85" y="3874216"/>
            <a:ext cx="4000883" cy="2249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3">
            <a:extLst>
              <a:ext uri="{FF2B5EF4-FFF2-40B4-BE49-F238E27FC236}">
                <a16:creationId xmlns:a16="http://schemas.microsoft.com/office/drawing/2014/main" id="{A7A515AC-DAD6-73D3-354F-D93C2361575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-493" t="1749" b="6122"/>
          <a:stretch>
            <a:fillRect/>
          </a:stretch>
        </p:blipFill>
        <p:spPr bwMode="auto">
          <a:xfrm>
            <a:off x="6603103" y="2388497"/>
            <a:ext cx="4998747" cy="2610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055621-5404-430E-77DB-3102ED12A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52" t="49049" r="53821" b="39259"/>
          <a:stretch/>
        </p:blipFill>
        <p:spPr bwMode="auto">
          <a:xfrm>
            <a:off x="147484" y="231695"/>
            <a:ext cx="2167327" cy="10809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094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83DF551-1900-39CA-FC22-6E6AE0CD65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849767"/>
              </p:ext>
            </p:extLst>
          </p:nvPr>
        </p:nvGraphicFramePr>
        <p:xfrm>
          <a:off x="412956" y="188913"/>
          <a:ext cx="11194026" cy="6536351"/>
        </p:xfrm>
        <a:graphic>
          <a:graphicData uri="http://schemas.openxmlformats.org/drawingml/2006/table">
            <a:tbl>
              <a:tblPr/>
              <a:tblGrid>
                <a:gridCol w="3731342">
                  <a:extLst>
                    <a:ext uri="{9D8B030D-6E8A-4147-A177-3AD203B41FA5}">
                      <a16:colId xmlns:a16="http://schemas.microsoft.com/office/drawing/2014/main" val="3154704814"/>
                    </a:ext>
                  </a:extLst>
                </a:gridCol>
                <a:gridCol w="2105076">
                  <a:extLst>
                    <a:ext uri="{9D8B030D-6E8A-4147-A177-3AD203B41FA5}">
                      <a16:colId xmlns:a16="http://schemas.microsoft.com/office/drawing/2014/main" val="2492806133"/>
                    </a:ext>
                  </a:extLst>
                </a:gridCol>
                <a:gridCol w="5357608">
                  <a:extLst>
                    <a:ext uri="{9D8B030D-6E8A-4147-A177-3AD203B41FA5}">
                      <a16:colId xmlns:a16="http://schemas.microsoft.com/office/drawing/2014/main" val="1429307202"/>
                    </a:ext>
                  </a:extLst>
                </a:gridCol>
              </a:tblGrid>
              <a:tr h="896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Тема урока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Форма работы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  <a:cs typeface="Times New Roman" panose="02020603050405020304" pitchFamily="18" charset="0"/>
                        </a:rPr>
                        <a:t>Задание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84651"/>
                  </a:ext>
                </a:extLst>
              </a:tr>
              <a:tr h="12284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Температура Связь температуры со скоростью теплового движения частиц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Дискуссия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Предложить сравнить температуры тел разной плотности. Предложить свои варианты изменения температуры тела.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362628"/>
                  </a:ext>
                </a:extLst>
              </a:tr>
              <a:tr h="10245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Удельная теплоёмкость       вещества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 группам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Изучить теплоемкость различных материалов. Предложить варианты сохранения тепла в условиях Арктики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820248"/>
                  </a:ext>
                </a:extLst>
              </a:tr>
              <a:tr h="14110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Лабораторная работа № 1 Исследование явления теплообмена при смешивании холодной и горячей воды.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Лабораторная работа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Исследовать явления теплообмена при смешивании холодной и горячей воды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999070"/>
                  </a:ext>
                </a:extLst>
              </a:tr>
              <a:tr h="84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Теплообмен и тепловое равновесие. Уравнение теплового баланса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 группам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полученным данным провести аналогию в теплообмене животных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83696"/>
                  </a:ext>
                </a:extLst>
              </a:tr>
              <a:tr h="1128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 сохранения и превращения энергии в механических и тепловых процессах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 группам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графиками, обработка информации, формулирование выводов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8656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2489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D972A-2CF1-86AD-5100-816A2D88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806" y="575188"/>
            <a:ext cx="9144000" cy="85540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Этапы работы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22C878-CF02-39B9-A0B7-811822C7E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903" y="1430595"/>
            <a:ext cx="10913807" cy="4675238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70000"/>
              </a:lnSpc>
              <a:spcBef>
                <a:spcPts val="725"/>
              </a:spcBef>
              <a:buSzPct val="79000"/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выполнением работы с цифровым  оборудованием обучающиеся получают инструкцию по запуску, общий сценарий выполнения эксперимента в котором определены цели и задачи, а  также сформулирован ход выполнения работы</a:t>
            </a:r>
          </a:p>
          <a:p>
            <a:pPr marL="457200" indent="-457200" algn="just">
              <a:lnSpc>
                <a:spcPct val="70000"/>
              </a:lnSpc>
              <a:spcBef>
                <a:spcPts val="725"/>
              </a:spcBef>
              <a:buSzPct val="79000"/>
              <a:buFont typeface="Wingdings" panose="05000000000000000000" pitchFamily="2" charset="2"/>
              <a:buChar char="q"/>
            </a:pP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413"/>
              </a:spcBef>
              <a:buSzPct val="79000"/>
              <a:buFont typeface="Wingdings" panose="05000000000000000000" pitchFamily="2" charset="2"/>
              <a:buChar char="q"/>
            </a:pP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подготовки учащихся варьируется число проводимых измерений и проведение дополнительных этапов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16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D4F63-B48F-77AD-7F0E-E9C8A04B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Примерные темы проектных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99B85-E985-0A6A-7EE6-EF4B95050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7 класс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1. Измерение физических характеристик домашних животных.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2. Приборы по физике своими руками.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3. Картотека опытов и экспериментов по физике.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4. Физика в игрушках.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5. Где живёт электричество?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6. Атмосферное давление на других планетах.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7. Физика в сказках.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8. Простые механизмы вокруг нас.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9. Почему масло в воде не тонет?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10. Парусники: история, принцип движения.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11. Определение плотности тетрадной бумаги и соответствие её ГОСТу</a:t>
            </a:r>
          </a:p>
        </p:txBody>
      </p:sp>
    </p:spTree>
    <p:extLst>
      <p:ext uri="{BB962C8B-B14F-4D97-AF65-F5344CB8AC3E}">
        <p14:creationId xmlns:p14="http://schemas.microsoft.com/office/powerpoint/2010/main" val="555486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3AC31-0ACD-3719-743B-9679DA43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этапы работы над индивидуальным проектом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E3F9F3-C0F9-D157-84BF-144144E23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0" t="42206" r="30092" b="13022"/>
          <a:stretch/>
        </p:blipFill>
        <p:spPr bwMode="auto">
          <a:xfrm>
            <a:off x="988143" y="1659002"/>
            <a:ext cx="9306232" cy="5018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195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2458F0-6B54-428F-6438-90F4F6C45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</a:rPr>
              <a:t>Что значит «Формировать ЕНГ-компетенции»?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id="{32A5A851-11B5-5D43-1F8E-4A7ACEC99D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8200" y="1335609"/>
            <a:ext cx="9721645" cy="5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0B59C5-0634-21B7-5156-5D0C9A37D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36" t="31939" r="28488" b="43536"/>
          <a:stretch/>
        </p:blipFill>
        <p:spPr bwMode="auto">
          <a:xfrm>
            <a:off x="54485" y="974930"/>
            <a:ext cx="12083029" cy="4511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174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0DF3D-4C16-F7A9-E21C-EFA2BAE2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</a:rPr>
              <a:t>Цифровые лаборатории образовательных центров «Точка роста»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658B59-8723-D487-01C7-957BEDA55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2" t="781" r="23811" b="31774"/>
          <a:stretch/>
        </p:blipFill>
        <p:spPr bwMode="auto">
          <a:xfrm>
            <a:off x="411758" y="1690688"/>
            <a:ext cx="6015165" cy="414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17E17ED4-C986-9780-3F64-CEA6B6BF10A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1" t="5399" r="52954" b="83910"/>
          <a:stretch/>
        </p:blipFill>
        <p:spPr bwMode="auto">
          <a:xfrm>
            <a:off x="7883466" y="4039608"/>
            <a:ext cx="1747232" cy="226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278320-A7A9-1D05-D531-6D7B51FA2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29" t="42490" r="26883" b="22719"/>
          <a:stretch/>
        </p:blipFill>
        <p:spPr bwMode="auto">
          <a:xfrm>
            <a:off x="7403826" y="1176312"/>
            <a:ext cx="2973070" cy="2609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34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ble">
            <a:extLst>
              <a:ext uri="{FF2B5EF4-FFF2-40B4-BE49-F238E27FC236}">
                <a16:creationId xmlns:a16="http://schemas.microsoft.com/office/drawing/2014/main" id="{BFB515E2-2424-056E-4615-41974DB92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803"/>
          <a:stretch/>
        </p:blipFill>
        <p:spPr>
          <a:xfrm>
            <a:off x="3775586" y="217255"/>
            <a:ext cx="6356555" cy="642349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B11C62-22B5-5DAD-34FD-119FD4341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52" t="49049" r="53821" b="39259"/>
          <a:stretch/>
        </p:blipFill>
        <p:spPr bwMode="auto">
          <a:xfrm>
            <a:off x="516194" y="490538"/>
            <a:ext cx="2518763" cy="748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669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4DE0E-6D67-013A-28D1-34B7D897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kern="1200" spc="-4" dirty="0">
                <a:solidFill>
                  <a:srgbClr val="1F4E7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Где брать материалы при организации проектно-исследовательской деятельности?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D1F48-D693-C7EF-9A15-57FA37782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2745658" cy="4486275"/>
          </a:xfrm>
        </p:spPr>
        <p:txBody>
          <a:bodyPr/>
          <a:lstStyle/>
          <a:p>
            <a:pPr>
              <a:defRPr/>
            </a:pPr>
            <a:r>
              <a:rPr lang="ru-RU" sz="2800" b="1" kern="1200" spc="-4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ГлобалЛаб</a:t>
            </a:r>
            <a:endParaRPr lang="ru-RU" sz="2800" b="1" kern="1200" spc="-4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kern="1200" spc="-4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проектов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0E4E61-9315-7844-2738-28E96A1EF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4721" r="32845" b="12595"/>
          <a:stretch>
            <a:fillRect/>
          </a:stretch>
        </p:blipFill>
        <p:spPr bwMode="auto">
          <a:xfrm>
            <a:off x="1003478" y="3203403"/>
            <a:ext cx="4521604" cy="313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A4828EF7-E978-BBE3-54FE-6161AFC2F7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/>
          <a:stretch>
            <a:fillRect/>
          </a:stretch>
        </p:blipFill>
        <p:spPr bwMode="auto">
          <a:xfrm>
            <a:off x="6327058" y="3038168"/>
            <a:ext cx="5181600" cy="313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02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579DD-B187-2888-3101-2CFB8DEF9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87" y="335271"/>
            <a:ext cx="10092813" cy="1655762"/>
          </a:xfrm>
        </p:spPr>
        <p:txBody>
          <a:bodyPr>
            <a:noAutofit/>
          </a:bodyPr>
          <a:lstStyle/>
          <a:p>
            <a:pPr algn="l"/>
            <a:r>
              <a:rPr lang="ru-RU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учителю организовать школьный проект? Очень просто! С цифровым сервисом «Лаборатория проектов» от «Просвещения» (</a:t>
            </a:r>
            <a:r>
              <a:rPr lang="ru-RU" sz="2800" b="0" i="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media.prosv.ru/</a:t>
            </a:r>
            <a:r>
              <a:rPr lang="ru-RU" sz="28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lsp</a:t>
            </a:r>
            <a:r>
              <a:rPr lang="ru-RU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вы сможете сделать это всего за пять шаг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5F18A1-EAD3-BF87-5F84-559ECF0D7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359741"/>
            <a:ext cx="10210800" cy="3790335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Сформируйте индивидуальную подборку проектов: выберите класс, направление и уровень сложности.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2.</a:t>
            </a:r>
            <a:r>
              <a:rPr lang="ru-RU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Выберите проект из масштабного каталога.</a:t>
            </a:r>
          </a:p>
          <a:p>
            <a:pPr algn="l"/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3.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Создайте проект, используя гибкий конструктор.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уровня компетенций ученик может выбрать:</a:t>
            </a:r>
            <a:b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готовый проект</a:t>
            </a:r>
            <a:br>
              <a:rPr lang="ru-RU" sz="2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-шаблон проекта</a:t>
            </a:r>
            <a:br>
              <a:rPr lang="ru-RU" sz="2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-тему и проблему проекта</a:t>
            </a:r>
            <a:br>
              <a:rPr lang="ru-RU" sz="2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-возможность выполнить проект самостоятельно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3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D175F-8C1D-E57A-51AD-9FCFAAE2B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697" y="663676"/>
            <a:ext cx="10181303" cy="5501149"/>
          </a:xfrm>
        </p:spPr>
        <p:txBody>
          <a:bodyPr>
            <a:normAutofit fontScale="90000"/>
          </a:bodyPr>
          <a:lstStyle/>
          <a:p>
            <a:pPr indent="449580" algn="l">
              <a:lnSpc>
                <a:spcPct val="107000"/>
              </a:lnSpc>
              <a:spcAft>
                <a:spcPts val="800"/>
              </a:spcAft>
            </a:pP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4. 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Обсуждайте проект с учениками, проверяйте уровень готовности проекта и вносите правки.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Шаг 5.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Проведите оценку проекта по чётким критериям и помогите ученикам с самооценкой. </a:t>
            </a:r>
            <a:b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доступ к сервису?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Оставьте заявку на сайте </a:t>
            </a:r>
            <a:r>
              <a:rPr lang="ru-RU" sz="2400" b="0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media.prosv.ru/</a:t>
            </a:r>
            <a:r>
              <a:rPr lang="ru-RU" sz="2400" b="0" i="0" u="none" strike="noStrike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lsp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Мы подберём оптимальное число лицензий, рассчитаем стоимость и   проконсультируем по всем вопросам.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вы можете протестировать сервис бесплатно в течение 14 дней.</a:t>
            </a:r>
            <a:b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81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FD6D11-B36B-2314-DA5E-AD3BDAA2C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18500" r="2959" b="5704"/>
          <a:stretch>
            <a:fillRect/>
          </a:stretch>
        </p:blipFill>
        <p:spPr bwMode="auto">
          <a:xfrm>
            <a:off x="1051811" y="221225"/>
            <a:ext cx="9803002" cy="614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88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Край">
  <a:themeElements>
    <a:clrScheme name="Край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544</Words>
  <Application>Microsoft Office PowerPoint</Application>
  <PresentationFormat>Широкоэкранный</PresentationFormat>
  <Paragraphs>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Times New Roman</vt:lpstr>
      <vt:lpstr>Wingdings</vt:lpstr>
      <vt:lpstr>Тема Office</vt:lpstr>
      <vt:lpstr>Край</vt:lpstr>
      <vt:lpstr>  Организация  учебно-исследовательской  и проектной деятельности обучающихся, с использованием ресурсов центра образования «Точка роста»   </vt:lpstr>
      <vt:lpstr>Что значит «Формировать ЕНГ-компетенции»?</vt:lpstr>
      <vt:lpstr>Презентация PowerPoint</vt:lpstr>
      <vt:lpstr>Цифровые лаборатории образовательных центров «Точка роста»</vt:lpstr>
      <vt:lpstr>Презентация PowerPoint</vt:lpstr>
      <vt:lpstr>Где брать материалы при организации проектно-исследовательской деятельности?</vt:lpstr>
      <vt:lpstr>Как учителю организовать школьный проект? Очень просто! С цифровым сервисом «Лаборатория проектов» от «Просвещения» (media.prosv.ru/lsp) вы сможете сделать это всего за пять шаг</vt:lpstr>
      <vt:lpstr>Шаг 4. Обсуждайте проект с учениками, проверяйте уровень готовности проекта и вносите правки.      Шаг 5. Проведите оценку проекта по чётким критериям и помогите ученикам с самооценкой.       Как получить доступ к сервису?      1. Оставьте заявку на сайте media.prosv.ru/lsp.       2. Мы подберём оптимальное число лицензий, рассчитаем стоимость и   проконсультируем по всем вопросам.  Кроме того, вы можете протестировать сервис бесплатно в течение 14 дней.  </vt:lpstr>
      <vt:lpstr>Презентация PowerPoint</vt:lpstr>
      <vt:lpstr>Презентация PowerPoint</vt:lpstr>
      <vt:lpstr>Инфографика «Начало работы с цифровой  лабораторией Releon</vt:lpstr>
      <vt:lpstr>Презентация PowerPoint</vt:lpstr>
      <vt:lpstr>Презентация PowerPoint</vt:lpstr>
      <vt:lpstr>Презентация PowerPoint</vt:lpstr>
      <vt:lpstr>Организация занятий с использованием цифровой  лаборатории</vt:lpstr>
      <vt:lpstr>Презентация PowerPoint</vt:lpstr>
      <vt:lpstr>Этапы работы</vt:lpstr>
      <vt:lpstr>Примерные темы проектных работ</vt:lpstr>
      <vt:lpstr> Основные этапы работы над индивидуальным проектом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Организация  учебно-исследовательской  и проектной деятельности обучающихся, с использованием ресурсов центра образования «Точка роста»   </dc:title>
  <dc:creator>Kris</dc:creator>
  <cp:lastModifiedBy>Kris</cp:lastModifiedBy>
  <cp:revision>6</cp:revision>
  <dcterms:created xsi:type="dcterms:W3CDTF">2023-08-28T10:39:53Z</dcterms:created>
  <dcterms:modified xsi:type="dcterms:W3CDTF">2023-08-30T05:15:14Z</dcterms:modified>
</cp:coreProperties>
</file>