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4.jpg" ContentType="image/jpg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97.jpg" ContentType="image/jpg"/>
  <Override PartName="/ppt/media/image98.jpg" ContentType="image/jpg"/>
  <Override PartName="/ppt/media/image99.jpg" ContentType="image/jp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124.jpg" ContentType="image/jpg"/>
  <Override PartName="/ppt/media/image135.jpg" ContentType="image/jpg"/>
  <Override PartName="/ppt/media/image140.jpg" ContentType="image/jp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37"/>
  </p:notesMasterIdLst>
  <p:handoutMasterIdLst>
    <p:handoutMasterId r:id="rId38"/>
  </p:handoutMasterIdLst>
  <p:sldIdLst>
    <p:sldId id="259" r:id="rId5"/>
    <p:sldId id="290" r:id="rId6"/>
    <p:sldId id="289" r:id="rId7"/>
    <p:sldId id="301" r:id="rId8"/>
    <p:sldId id="293" r:id="rId9"/>
    <p:sldId id="313" r:id="rId10"/>
    <p:sldId id="315" r:id="rId11"/>
    <p:sldId id="279" r:id="rId12"/>
    <p:sldId id="280" r:id="rId13"/>
    <p:sldId id="281" r:id="rId14"/>
    <p:sldId id="300" r:id="rId15"/>
    <p:sldId id="299" r:id="rId16"/>
    <p:sldId id="298" r:id="rId17"/>
    <p:sldId id="310" r:id="rId18"/>
    <p:sldId id="311" r:id="rId19"/>
    <p:sldId id="312" r:id="rId20"/>
    <p:sldId id="314" r:id="rId21"/>
    <p:sldId id="288" r:id="rId22"/>
    <p:sldId id="303" r:id="rId23"/>
    <p:sldId id="269" r:id="rId24"/>
    <p:sldId id="275" r:id="rId25"/>
    <p:sldId id="271" r:id="rId26"/>
    <p:sldId id="273" r:id="rId27"/>
    <p:sldId id="272" r:id="rId28"/>
    <p:sldId id="264" r:id="rId29"/>
    <p:sldId id="308" r:id="rId30"/>
    <p:sldId id="309" r:id="rId31"/>
    <p:sldId id="305" r:id="rId32"/>
    <p:sldId id="306" r:id="rId33"/>
    <p:sldId id="302" r:id="rId34"/>
    <p:sldId id="285" r:id="rId35"/>
    <p:sldId id="268" r:id="rId36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EC4612"/>
    <a:srgbClr val="FA4412"/>
    <a:srgbClr val="2877D6"/>
    <a:srgbClr val="FFFF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98D355-1D00-4F4E-B38B-BA7EFD51E23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60C880-2D73-4F78-8248-1C21F84679D9}">
      <dgm:prSet custT="1"/>
      <dgm:spPr/>
      <dgm:t>
        <a:bodyPr/>
        <a:lstStyle/>
        <a:p>
          <a:r>
            <a:rPr lang="ru-RU" sz="3000" dirty="0" smtClean="0">
              <a:solidFill>
                <a:srgbClr val="002060"/>
              </a:solidFill>
            </a:rPr>
            <a:t>СЕМЬЯ</a:t>
          </a:r>
          <a:endParaRPr lang="ru-RU" sz="3000" dirty="0">
            <a:solidFill>
              <a:srgbClr val="002060"/>
            </a:solidFill>
          </a:endParaRPr>
        </a:p>
      </dgm:t>
    </dgm:pt>
    <dgm:pt modelId="{C78A11D5-A3C2-4F84-B8EB-FDC3A0FB6566}" type="parTrans" cxnId="{12EE724D-3DD0-4AB9-BA98-DEBD23DDEB7F}">
      <dgm:prSet/>
      <dgm:spPr/>
      <dgm:t>
        <a:bodyPr/>
        <a:lstStyle/>
        <a:p>
          <a:endParaRPr lang="ru-RU"/>
        </a:p>
      </dgm:t>
    </dgm:pt>
    <dgm:pt modelId="{D9E23D60-DD95-4C07-956D-E23CAE74791E}" type="sibTrans" cxnId="{12EE724D-3DD0-4AB9-BA98-DEBD23DDEB7F}">
      <dgm:prSet/>
      <dgm:spPr/>
      <dgm:t>
        <a:bodyPr/>
        <a:lstStyle/>
        <a:p>
          <a:endParaRPr lang="ru-RU"/>
        </a:p>
      </dgm:t>
    </dgm:pt>
    <dgm:pt modelId="{CDC93C46-F3FC-4C8D-8B07-3B8D66910480}">
      <dgm:prSet custT="1"/>
      <dgm:spPr/>
      <dgm:t>
        <a:bodyPr/>
        <a:lstStyle/>
        <a:p>
          <a:r>
            <a:rPr lang="ru-RU" sz="3000" dirty="0" smtClean="0">
              <a:solidFill>
                <a:srgbClr val="002060"/>
              </a:solidFill>
            </a:rPr>
            <a:t>Школьная среда</a:t>
          </a:r>
          <a:endParaRPr lang="ru-RU" sz="3000" dirty="0">
            <a:solidFill>
              <a:srgbClr val="002060"/>
            </a:solidFill>
          </a:endParaRPr>
        </a:p>
      </dgm:t>
    </dgm:pt>
    <dgm:pt modelId="{C8F37EC4-2EFC-4309-A023-ADB421FBF76A}" type="parTrans" cxnId="{7C70E6C3-78D1-4558-8B18-6AEC13BB4442}">
      <dgm:prSet/>
      <dgm:spPr/>
      <dgm:t>
        <a:bodyPr/>
        <a:lstStyle/>
        <a:p>
          <a:endParaRPr lang="ru-RU"/>
        </a:p>
      </dgm:t>
    </dgm:pt>
    <dgm:pt modelId="{8777BC16-BE90-4DFF-BADC-A2507991ADBF}" type="sibTrans" cxnId="{7C70E6C3-78D1-4558-8B18-6AEC13BB4442}">
      <dgm:prSet/>
      <dgm:spPr/>
      <dgm:t>
        <a:bodyPr/>
        <a:lstStyle/>
        <a:p>
          <a:endParaRPr lang="ru-RU"/>
        </a:p>
      </dgm:t>
    </dgm:pt>
    <dgm:pt modelId="{6FBC3406-2A79-41E5-BCFB-71D593E9CADB}">
      <dgm:prSet custT="1"/>
      <dgm:spPr/>
      <dgm:t>
        <a:bodyPr/>
        <a:lstStyle/>
        <a:p>
          <a:r>
            <a:rPr lang="ru-RU" sz="3000" dirty="0" smtClean="0">
              <a:solidFill>
                <a:srgbClr val="002060"/>
              </a:solidFill>
            </a:rPr>
            <a:t>Социальная среда</a:t>
          </a:r>
          <a:endParaRPr lang="ru-RU" sz="3000" dirty="0">
            <a:solidFill>
              <a:srgbClr val="002060"/>
            </a:solidFill>
          </a:endParaRPr>
        </a:p>
      </dgm:t>
    </dgm:pt>
    <dgm:pt modelId="{B8496F09-EEEB-451C-B83C-88DAB0AD572D}" type="parTrans" cxnId="{0FA8653D-B073-495F-A025-459E51F74651}">
      <dgm:prSet/>
      <dgm:spPr/>
      <dgm:t>
        <a:bodyPr/>
        <a:lstStyle/>
        <a:p>
          <a:endParaRPr lang="ru-RU"/>
        </a:p>
      </dgm:t>
    </dgm:pt>
    <dgm:pt modelId="{E2D06260-B8A8-4699-B8FE-A821C5B91163}" type="sibTrans" cxnId="{0FA8653D-B073-495F-A025-459E51F74651}">
      <dgm:prSet/>
      <dgm:spPr/>
      <dgm:t>
        <a:bodyPr/>
        <a:lstStyle/>
        <a:p>
          <a:endParaRPr lang="ru-RU"/>
        </a:p>
      </dgm:t>
    </dgm:pt>
    <dgm:pt modelId="{EA7D773B-977F-4EC4-84F3-74510DC271BB}">
      <dgm:prSet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ЛИЧНОСТЬ</a:t>
          </a:r>
          <a:endParaRPr lang="ru-RU" dirty="0">
            <a:solidFill>
              <a:srgbClr val="002060"/>
            </a:solidFill>
          </a:endParaRPr>
        </a:p>
      </dgm:t>
    </dgm:pt>
    <dgm:pt modelId="{7BD6C76F-BA58-4A18-AE42-DCFF83A57F71}" type="parTrans" cxnId="{342A4D23-12BE-4680-8567-AA9093A0BADD}">
      <dgm:prSet/>
      <dgm:spPr/>
      <dgm:t>
        <a:bodyPr/>
        <a:lstStyle/>
        <a:p>
          <a:endParaRPr lang="ru-RU"/>
        </a:p>
      </dgm:t>
    </dgm:pt>
    <dgm:pt modelId="{4FA37F06-E390-410D-9267-755A922B63A7}" type="sibTrans" cxnId="{342A4D23-12BE-4680-8567-AA9093A0BADD}">
      <dgm:prSet/>
      <dgm:spPr/>
      <dgm:t>
        <a:bodyPr/>
        <a:lstStyle/>
        <a:p>
          <a:endParaRPr lang="ru-RU"/>
        </a:p>
      </dgm:t>
    </dgm:pt>
    <dgm:pt modelId="{8930D6FC-0476-42BE-9815-2473C10622CE}" type="pres">
      <dgm:prSet presAssocID="{4698D355-1D00-4F4E-B38B-BA7EFD51E23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610148-2495-48AA-8EB0-DCCD1C2D55F9}" type="pres">
      <dgm:prSet presAssocID="{CDC93C46-F3FC-4C8D-8B07-3B8D66910480}" presName="node" presStyleLbl="node1" presStyleIdx="0" presStyleCnt="4" custScaleX="154057" custScaleY="87278" custRadScaleRad="206788" custRadScaleInc="1935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40E250-8F6E-4692-B294-5FA6A6928FDB}" type="pres">
      <dgm:prSet presAssocID="{CDC93C46-F3FC-4C8D-8B07-3B8D66910480}" presName="spNode" presStyleCnt="0"/>
      <dgm:spPr/>
    </dgm:pt>
    <dgm:pt modelId="{5279EC10-9FDC-4A39-B728-0922E3120577}" type="pres">
      <dgm:prSet presAssocID="{8777BC16-BE90-4DFF-BADC-A2507991ADBF}" presName="sibTrans" presStyleLbl="sibTrans1D1" presStyleIdx="0" presStyleCnt="4"/>
      <dgm:spPr/>
      <dgm:t>
        <a:bodyPr/>
        <a:lstStyle/>
        <a:p>
          <a:endParaRPr lang="ru-RU"/>
        </a:p>
      </dgm:t>
    </dgm:pt>
    <dgm:pt modelId="{D831E68A-381F-4D29-9ECE-266523DA7BA6}" type="pres">
      <dgm:prSet presAssocID="{6FBC3406-2A79-41E5-BCFB-71D593E9CADB}" presName="node" presStyleLbl="node1" presStyleIdx="1" presStyleCnt="4" custScaleX="145983" custScaleY="92697" custRadScaleRad="191453" custRadScaleInc="1005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6C9DF8-0D76-4A83-B2AA-4E234C20986F}" type="pres">
      <dgm:prSet presAssocID="{6FBC3406-2A79-41E5-BCFB-71D593E9CADB}" presName="spNode" presStyleCnt="0"/>
      <dgm:spPr/>
    </dgm:pt>
    <dgm:pt modelId="{E8B03527-1351-4548-AD36-F9E71BBA9148}" type="pres">
      <dgm:prSet presAssocID="{E2D06260-B8A8-4699-B8FE-A821C5B91163}" presName="sibTrans" presStyleLbl="sibTrans1D1" presStyleIdx="1" presStyleCnt="4"/>
      <dgm:spPr/>
      <dgm:t>
        <a:bodyPr/>
        <a:lstStyle/>
        <a:p>
          <a:endParaRPr lang="ru-RU"/>
        </a:p>
      </dgm:t>
    </dgm:pt>
    <dgm:pt modelId="{7AB8168E-3DF7-4830-905A-3E10CF24992E}" type="pres">
      <dgm:prSet presAssocID="{9960C880-2D73-4F78-8248-1C21F84679D9}" presName="node" presStyleLbl="node1" presStyleIdx="2" presStyleCnt="4" custScaleX="148860" custScaleY="89091" custRadScaleRad="196455" custRadScaleInc="192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C925F1-527A-4874-BA4D-0114F6EB9F7D}" type="pres">
      <dgm:prSet presAssocID="{9960C880-2D73-4F78-8248-1C21F84679D9}" presName="spNode" presStyleCnt="0"/>
      <dgm:spPr/>
    </dgm:pt>
    <dgm:pt modelId="{C7B24C5C-41E5-47DD-9D8F-080F204B779E}" type="pres">
      <dgm:prSet presAssocID="{D9E23D60-DD95-4C07-956D-E23CAE74791E}" presName="sibTrans" presStyleLbl="sibTrans1D1" presStyleIdx="2" presStyleCnt="4"/>
      <dgm:spPr/>
      <dgm:t>
        <a:bodyPr/>
        <a:lstStyle/>
        <a:p>
          <a:endParaRPr lang="ru-RU"/>
        </a:p>
      </dgm:t>
    </dgm:pt>
    <dgm:pt modelId="{E27F9D0D-3CE0-4802-A04E-77B02AB6DBA4}" type="pres">
      <dgm:prSet presAssocID="{EA7D773B-977F-4EC4-84F3-74510DC271BB}" presName="node" presStyleLbl="node1" presStyleIdx="3" presStyleCnt="4" custScaleX="127687" custScaleY="92953" custRadScaleRad="191407" custRadScaleInc="101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1BC14C-A568-42B3-A3D1-42AF8D26F4FE}" type="pres">
      <dgm:prSet presAssocID="{EA7D773B-977F-4EC4-84F3-74510DC271BB}" presName="spNode" presStyleCnt="0"/>
      <dgm:spPr/>
    </dgm:pt>
    <dgm:pt modelId="{D025CCB6-7334-4A1E-8D6E-0CD518571E76}" type="pres">
      <dgm:prSet presAssocID="{4FA37F06-E390-410D-9267-755A922B63A7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7F057FDE-CC74-4C95-B7C2-1C7543EF7FA1}" type="presOf" srcId="{E2D06260-B8A8-4699-B8FE-A821C5B91163}" destId="{E8B03527-1351-4548-AD36-F9E71BBA9148}" srcOrd="0" destOrd="0" presId="urn:microsoft.com/office/officeart/2005/8/layout/cycle6"/>
    <dgm:cxn modelId="{7A5CBC2B-2D92-481A-AE92-7DBDAE3EA0C3}" type="presOf" srcId="{8777BC16-BE90-4DFF-BADC-A2507991ADBF}" destId="{5279EC10-9FDC-4A39-B728-0922E3120577}" srcOrd="0" destOrd="0" presId="urn:microsoft.com/office/officeart/2005/8/layout/cycle6"/>
    <dgm:cxn modelId="{CDE2DA12-1CDA-4F16-9DAF-3FA67051E9BB}" type="presOf" srcId="{6FBC3406-2A79-41E5-BCFB-71D593E9CADB}" destId="{D831E68A-381F-4D29-9ECE-266523DA7BA6}" srcOrd="0" destOrd="0" presId="urn:microsoft.com/office/officeart/2005/8/layout/cycle6"/>
    <dgm:cxn modelId="{7C70E6C3-78D1-4558-8B18-6AEC13BB4442}" srcId="{4698D355-1D00-4F4E-B38B-BA7EFD51E234}" destId="{CDC93C46-F3FC-4C8D-8B07-3B8D66910480}" srcOrd="0" destOrd="0" parTransId="{C8F37EC4-2EFC-4309-A023-ADB421FBF76A}" sibTransId="{8777BC16-BE90-4DFF-BADC-A2507991ADBF}"/>
    <dgm:cxn modelId="{12EE724D-3DD0-4AB9-BA98-DEBD23DDEB7F}" srcId="{4698D355-1D00-4F4E-B38B-BA7EFD51E234}" destId="{9960C880-2D73-4F78-8248-1C21F84679D9}" srcOrd="2" destOrd="0" parTransId="{C78A11D5-A3C2-4F84-B8EB-FDC3A0FB6566}" sibTransId="{D9E23D60-DD95-4C07-956D-E23CAE74791E}"/>
    <dgm:cxn modelId="{0D805622-4EAE-42C8-9F3C-432BE79551DA}" type="presOf" srcId="{4FA37F06-E390-410D-9267-755A922B63A7}" destId="{D025CCB6-7334-4A1E-8D6E-0CD518571E76}" srcOrd="0" destOrd="0" presId="urn:microsoft.com/office/officeart/2005/8/layout/cycle6"/>
    <dgm:cxn modelId="{9328718E-B1CB-48E2-8BE8-164650734BD9}" type="presOf" srcId="{9960C880-2D73-4F78-8248-1C21F84679D9}" destId="{7AB8168E-3DF7-4830-905A-3E10CF24992E}" srcOrd="0" destOrd="0" presId="urn:microsoft.com/office/officeart/2005/8/layout/cycle6"/>
    <dgm:cxn modelId="{2979F432-406C-4383-A2C5-2DE83CD2C0BF}" type="presOf" srcId="{EA7D773B-977F-4EC4-84F3-74510DC271BB}" destId="{E27F9D0D-3CE0-4802-A04E-77B02AB6DBA4}" srcOrd="0" destOrd="0" presId="urn:microsoft.com/office/officeart/2005/8/layout/cycle6"/>
    <dgm:cxn modelId="{342A4D23-12BE-4680-8567-AA9093A0BADD}" srcId="{4698D355-1D00-4F4E-B38B-BA7EFD51E234}" destId="{EA7D773B-977F-4EC4-84F3-74510DC271BB}" srcOrd="3" destOrd="0" parTransId="{7BD6C76F-BA58-4A18-AE42-DCFF83A57F71}" sibTransId="{4FA37F06-E390-410D-9267-755A922B63A7}"/>
    <dgm:cxn modelId="{2BD224F4-913D-4259-884D-A6BD13EB9D8B}" type="presOf" srcId="{CDC93C46-F3FC-4C8D-8B07-3B8D66910480}" destId="{1F610148-2495-48AA-8EB0-DCCD1C2D55F9}" srcOrd="0" destOrd="0" presId="urn:microsoft.com/office/officeart/2005/8/layout/cycle6"/>
    <dgm:cxn modelId="{0FA8653D-B073-495F-A025-459E51F74651}" srcId="{4698D355-1D00-4F4E-B38B-BA7EFD51E234}" destId="{6FBC3406-2A79-41E5-BCFB-71D593E9CADB}" srcOrd="1" destOrd="0" parTransId="{B8496F09-EEEB-451C-B83C-88DAB0AD572D}" sibTransId="{E2D06260-B8A8-4699-B8FE-A821C5B91163}"/>
    <dgm:cxn modelId="{9C19642C-DFA5-41F4-8CE0-317B12B5B40A}" type="presOf" srcId="{D9E23D60-DD95-4C07-956D-E23CAE74791E}" destId="{C7B24C5C-41E5-47DD-9D8F-080F204B779E}" srcOrd="0" destOrd="0" presId="urn:microsoft.com/office/officeart/2005/8/layout/cycle6"/>
    <dgm:cxn modelId="{A6E8B4F1-5DA8-47FC-A99C-2945331735D6}" type="presOf" srcId="{4698D355-1D00-4F4E-B38B-BA7EFD51E234}" destId="{8930D6FC-0476-42BE-9815-2473C10622CE}" srcOrd="0" destOrd="0" presId="urn:microsoft.com/office/officeart/2005/8/layout/cycle6"/>
    <dgm:cxn modelId="{DB4CC0E2-A09F-4F20-9EEB-E410BE3462FB}" type="presParOf" srcId="{8930D6FC-0476-42BE-9815-2473C10622CE}" destId="{1F610148-2495-48AA-8EB0-DCCD1C2D55F9}" srcOrd="0" destOrd="0" presId="urn:microsoft.com/office/officeart/2005/8/layout/cycle6"/>
    <dgm:cxn modelId="{543F03CD-2D39-40DA-ACB8-5210128BD536}" type="presParOf" srcId="{8930D6FC-0476-42BE-9815-2473C10622CE}" destId="{8740E250-8F6E-4692-B294-5FA6A6928FDB}" srcOrd="1" destOrd="0" presId="urn:microsoft.com/office/officeart/2005/8/layout/cycle6"/>
    <dgm:cxn modelId="{A4FD87D7-B265-49F4-93B1-6F173F872D35}" type="presParOf" srcId="{8930D6FC-0476-42BE-9815-2473C10622CE}" destId="{5279EC10-9FDC-4A39-B728-0922E3120577}" srcOrd="2" destOrd="0" presId="urn:microsoft.com/office/officeart/2005/8/layout/cycle6"/>
    <dgm:cxn modelId="{30D6612A-043A-44CD-8324-626C95BE6C4F}" type="presParOf" srcId="{8930D6FC-0476-42BE-9815-2473C10622CE}" destId="{D831E68A-381F-4D29-9ECE-266523DA7BA6}" srcOrd="3" destOrd="0" presId="urn:microsoft.com/office/officeart/2005/8/layout/cycle6"/>
    <dgm:cxn modelId="{10EC9999-41ED-488B-B214-5B6630FFF9A2}" type="presParOf" srcId="{8930D6FC-0476-42BE-9815-2473C10622CE}" destId="{C36C9DF8-0D76-4A83-B2AA-4E234C20986F}" srcOrd="4" destOrd="0" presId="urn:microsoft.com/office/officeart/2005/8/layout/cycle6"/>
    <dgm:cxn modelId="{18F2218B-4779-4EBA-BDE1-9E1B870894C5}" type="presParOf" srcId="{8930D6FC-0476-42BE-9815-2473C10622CE}" destId="{E8B03527-1351-4548-AD36-F9E71BBA9148}" srcOrd="5" destOrd="0" presId="urn:microsoft.com/office/officeart/2005/8/layout/cycle6"/>
    <dgm:cxn modelId="{D4054676-D7F0-43E7-B5E7-762E5C1CD336}" type="presParOf" srcId="{8930D6FC-0476-42BE-9815-2473C10622CE}" destId="{7AB8168E-3DF7-4830-905A-3E10CF24992E}" srcOrd="6" destOrd="0" presId="urn:microsoft.com/office/officeart/2005/8/layout/cycle6"/>
    <dgm:cxn modelId="{A9D0460A-F961-4B4E-8FC8-BAF4086D74D1}" type="presParOf" srcId="{8930D6FC-0476-42BE-9815-2473C10622CE}" destId="{ABC925F1-527A-4874-BA4D-0114F6EB9F7D}" srcOrd="7" destOrd="0" presId="urn:microsoft.com/office/officeart/2005/8/layout/cycle6"/>
    <dgm:cxn modelId="{7F765A07-54AA-4462-83FE-283C984384FD}" type="presParOf" srcId="{8930D6FC-0476-42BE-9815-2473C10622CE}" destId="{C7B24C5C-41E5-47DD-9D8F-080F204B779E}" srcOrd="8" destOrd="0" presId="urn:microsoft.com/office/officeart/2005/8/layout/cycle6"/>
    <dgm:cxn modelId="{DF4AEAB7-CB09-46A4-A41B-C78C2CA04679}" type="presParOf" srcId="{8930D6FC-0476-42BE-9815-2473C10622CE}" destId="{E27F9D0D-3CE0-4802-A04E-77B02AB6DBA4}" srcOrd="9" destOrd="0" presId="urn:microsoft.com/office/officeart/2005/8/layout/cycle6"/>
    <dgm:cxn modelId="{C9C307C1-F6B7-4B82-B263-AE24D7A0712A}" type="presParOf" srcId="{8930D6FC-0476-42BE-9815-2473C10622CE}" destId="{4E1BC14C-A568-42B3-A3D1-42AF8D26F4FE}" srcOrd="10" destOrd="0" presId="urn:microsoft.com/office/officeart/2005/8/layout/cycle6"/>
    <dgm:cxn modelId="{134739DA-42DB-4625-88DD-E0692CAD2193}" type="presParOf" srcId="{8930D6FC-0476-42BE-9815-2473C10622CE}" destId="{D025CCB6-7334-4A1E-8D6E-0CD518571E76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610148-2495-48AA-8EB0-DCCD1C2D55F9}">
      <dsp:nvSpPr>
        <dsp:cNvPr id="0" name=""/>
        <dsp:cNvSpPr/>
      </dsp:nvSpPr>
      <dsp:spPr>
        <a:xfrm>
          <a:off x="7249670" y="0"/>
          <a:ext cx="3170679" cy="11675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rgbClr val="002060"/>
              </a:solidFill>
            </a:rPr>
            <a:t>Школьная среда</a:t>
          </a:r>
          <a:endParaRPr lang="ru-RU" sz="3000" kern="1200" dirty="0">
            <a:solidFill>
              <a:srgbClr val="002060"/>
            </a:solidFill>
          </a:endParaRPr>
        </a:p>
      </dsp:txBody>
      <dsp:txXfrm>
        <a:off x="7306667" y="56997"/>
        <a:ext cx="3056685" cy="1053592"/>
      </dsp:txXfrm>
    </dsp:sp>
    <dsp:sp modelId="{5279EC10-9FDC-4A39-B728-0922E3120577}">
      <dsp:nvSpPr>
        <dsp:cNvPr id="0" name=""/>
        <dsp:cNvSpPr/>
      </dsp:nvSpPr>
      <dsp:spPr>
        <a:xfrm>
          <a:off x="5377366" y="531647"/>
          <a:ext cx="4416656" cy="4416656"/>
        </a:xfrm>
        <a:custGeom>
          <a:avLst/>
          <a:gdLst/>
          <a:ahLst/>
          <a:cxnLst/>
          <a:rect l="0" t="0" r="0" b="0"/>
          <a:pathLst>
            <a:path>
              <a:moveTo>
                <a:pt x="3781609" y="658651"/>
              </a:moveTo>
              <a:arcTo wR="2208328" hR="2208328" stAng="18925983" swAng="5496580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31E68A-381F-4D29-9ECE-266523DA7BA6}">
      <dsp:nvSpPr>
        <dsp:cNvPr id="0" name=""/>
        <dsp:cNvSpPr/>
      </dsp:nvSpPr>
      <dsp:spPr>
        <a:xfrm>
          <a:off x="7268679" y="4377877"/>
          <a:ext cx="3004506" cy="1240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rgbClr val="002060"/>
              </a:solidFill>
            </a:rPr>
            <a:t>Социальная среда</a:t>
          </a:r>
          <a:endParaRPr lang="ru-RU" sz="3000" kern="1200" dirty="0">
            <a:solidFill>
              <a:srgbClr val="002060"/>
            </a:solidFill>
          </a:endParaRPr>
        </a:p>
      </dsp:txBody>
      <dsp:txXfrm>
        <a:off x="7329215" y="4438413"/>
        <a:ext cx="2883434" cy="1119008"/>
      </dsp:txXfrm>
    </dsp:sp>
    <dsp:sp modelId="{E8B03527-1351-4548-AD36-F9E71BBA9148}">
      <dsp:nvSpPr>
        <dsp:cNvPr id="0" name=""/>
        <dsp:cNvSpPr/>
      </dsp:nvSpPr>
      <dsp:spPr>
        <a:xfrm>
          <a:off x="1990641" y="2516907"/>
          <a:ext cx="6341477" cy="6341477"/>
        </a:xfrm>
        <a:custGeom>
          <a:avLst/>
          <a:gdLst/>
          <a:ahLst/>
          <a:cxnLst/>
          <a:rect l="0" t="0" r="0" b="0"/>
          <a:pathLst>
            <a:path>
              <a:moveTo>
                <a:pt x="6341471" y="3164459"/>
              </a:moveTo>
              <a:arcTo wR="3170738" hR="3170738" stAng="21593192" swAng="10662490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B8168E-3DF7-4830-905A-3E10CF24992E}">
      <dsp:nvSpPr>
        <dsp:cNvPr id="0" name=""/>
        <dsp:cNvSpPr/>
      </dsp:nvSpPr>
      <dsp:spPr>
        <a:xfrm>
          <a:off x="0" y="4565493"/>
          <a:ext cx="3063718" cy="119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rgbClr val="002060"/>
              </a:solidFill>
            </a:rPr>
            <a:t>СЕМЬЯ</a:t>
          </a:r>
          <a:endParaRPr lang="ru-RU" sz="3000" kern="1200" dirty="0">
            <a:solidFill>
              <a:srgbClr val="002060"/>
            </a:solidFill>
          </a:endParaRPr>
        </a:p>
      </dsp:txBody>
      <dsp:txXfrm>
        <a:off x="58181" y="4623674"/>
        <a:ext cx="2947356" cy="1075478"/>
      </dsp:txXfrm>
    </dsp:sp>
    <dsp:sp modelId="{C7B24C5C-41E5-47DD-9D8F-080F204B779E}">
      <dsp:nvSpPr>
        <dsp:cNvPr id="0" name=""/>
        <dsp:cNvSpPr/>
      </dsp:nvSpPr>
      <dsp:spPr>
        <a:xfrm>
          <a:off x="497116" y="727778"/>
          <a:ext cx="4416656" cy="4416656"/>
        </a:xfrm>
        <a:custGeom>
          <a:avLst/>
          <a:gdLst/>
          <a:ahLst/>
          <a:cxnLst/>
          <a:rect l="0" t="0" r="0" b="0"/>
          <a:pathLst>
            <a:path>
              <a:moveTo>
                <a:pt x="694140" y="3815794"/>
              </a:moveTo>
              <a:arcTo wR="2208328" hR="2208328" stAng="7997306" swAng="5520916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7F9D0D-3CE0-4802-A04E-77B02AB6DBA4}">
      <dsp:nvSpPr>
        <dsp:cNvPr id="0" name=""/>
        <dsp:cNvSpPr/>
      </dsp:nvSpPr>
      <dsp:spPr>
        <a:xfrm>
          <a:off x="163118" y="100329"/>
          <a:ext cx="2627952" cy="12435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rgbClr val="002060"/>
              </a:solidFill>
            </a:rPr>
            <a:t>ЛИЧНОСТЬ</a:t>
          </a:r>
          <a:endParaRPr lang="ru-RU" sz="3000" kern="1200" dirty="0">
            <a:solidFill>
              <a:srgbClr val="002060"/>
            </a:solidFill>
          </a:endParaRPr>
        </a:p>
      </dsp:txBody>
      <dsp:txXfrm>
        <a:off x="223821" y="161032"/>
        <a:ext cx="2506546" cy="1122099"/>
      </dsp:txXfrm>
    </dsp:sp>
    <dsp:sp modelId="{D025CCB6-7334-4A1E-8D6E-0CD518571E76}">
      <dsp:nvSpPr>
        <dsp:cNvPr id="0" name=""/>
        <dsp:cNvSpPr/>
      </dsp:nvSpPr>
      <dsp:spPr>
        <a:xfrm>
          <a:off x="1924858" y="-3190121"/>
          <a:ext cx="6480573" cy="6480573"/>
        </a:xfrm>
        <a:custGeom>
          <a:avLst/>
          <a:gdLst/>
          <a:ahLst/>
          <a:cxnLst/>
          <a:rect l="0" t="0" r="0" b="0"/>
          <a:pathLst>
            <a:path>
              <a:moveTo>
                <a:pt x="33" y="3225647"/>
              </a:moveTo>
              <a:arcTo wR="3240286" hR="3240286" stAng="10815531" swAng="10662490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909B42F-73DC-4E65-A043-ACE28484C177}" type="datetime1">
              <a:rPr lang="ru-RU" smtClean="0"/>
              <a:t>20.03.2024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C1DF39D-8C1A-4718-A126-5A73DC3ED29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1629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085BE-509F-4D94-8A4C-8778A4C9D13A}" type="datetime1">
              <a:rPr lang="ru-RU" smtClean="0"/>
              <a:pPr/>
              <a:t>20.03.2024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0DDF2AA-7281-44A6-AED2-5896CA503D6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018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0DDF2AA-7281-44A6-AED2-5896CA503D6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8966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0826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975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7144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700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623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709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698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0233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0671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74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91243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0DDF2AA-7281-44A6-AED2-5896CA503D69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430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1176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091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0188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582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0DDF2AA-7281-44A6-AED2-5896CA503D69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925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886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DDF2AA-7281-44A6-AED2-5896CA503D69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7378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181100" y="4120825"/>
            <a:ext cx="9862585" cy="2301240"/>
          </a:xfrm>
        </p:spPr>
        <p:txBody>
          <a:bodyPr rIns="45720" rtlCol="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1186415" y="2328077"/>
            <a:ext cx="9862585" cy="1752600"/>
          </a:xfrm>
        </p:spPr>
        <p:txBody>
          <a:bodyPr tIns="0" rIns="45720" bIns="0" rtlCol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ru-RU" smtClean="0"/>
              <a:t>Образец подзаголовка</a:t>
            </a:r>
            <a:endParaRPr kumimoji="0" lang="ru-RU" dirty="0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9E476D6-5D30-4D08-9D18-4647EFF1B199}" type="datetime1">
              <a:rPr lang="ru-RU" smtClean="0"/>
              <a:pPr/>
              <a:t>20.03.2024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022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2pPr>
              <a:defRPr sz="2800"/>
            </a:lvl2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FE30A8B-5424-41AB-9C42-72485DDC41E2}" type="datetime1">
              <a:rPr lang="ru-RU" smtClean="0"/>
              <a:pPr/>
              <a:t>20.03.2024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60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305800" y="1348154"/>
            <a:ext cx="2743200" cy="4778010"/>
          </a:xfrm>
        </p:spPr>
        <p:txBody>
          <a:bodyPr vert="eaVert"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81100" y="1348154"/>
            <a:ext cx="6921499" cy="4778010"/>
          </a:xfrm>
        </p:spPr>
        <p:txBody>
          <a:bodyPr vert="eaVert" rtlCol="0">
            <a:normAutofit/>
          </a:bodyPr>
          <a:lstStyle>
            <a:lvl1pPr>
              <a:defRPr sz="30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95BF179-25FA-450E-A3C9-71C706620D7F}" type="datetime1">
              <a:rPr lang="ru-RU" smtClean="0"/>
              <a:pPr/>
              <a:t>20.03.2024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0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5461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60" dirty="0"/>
              <a:t>‹#›</a:t>
            </a:fld>
            <a:endParaRPr spc="-60" dirty="0"/>
          </a:p>
        </p:txBody>
      </p:sp>
    </p:spTree>
    <p:extLst>
      <p:ext uri="{BB962C8B-B14F-4D97-AF65-F5344CB8AC3E}">
        <p14:creationId xmlns:p14="http://schemas.microsoft.com/office/powerpoint/2010/main" val="1259098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1919203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5461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60" dirty="0"/>
              <a:t>‹#›</a:t>
            </a:fld>
            <a:endParaRPr spc="-60" dirty="0"/>
          </a:p>
        </p:txBody>
      </p:sp>
    </p:spTree>
    <p:extLst>
      <p:ext uri="{BB962C8B-B14F-4D97-AF65-F5344CB8AC3E}">
        <p14:creationId xmlns:p14="http://schemas.microsoft.com/office/powerpoint/2010/main" val="100227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722376" indent="-27432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1005840" indent="-256032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1280160" indent="-237744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1490472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  <a:lvl6pPr marL="1700784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6pPr>
            <a:lvl7pPr marL="1920240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7pPr>
            <a:lvl8pPr marL="2139696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8pPr>
            <a:lvl9pPr marL="2331720" indent="-182880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2D9F228-6AC7-4860-9B76-BD7E05DE2B49}" type="datetime1">
              <a:rPr lang="ru-RU" smtClean="0"/>
              <a:pPr/>
              <a:t>20.03.2024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577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00" y="4464372"/>
            <a:ext cx="8839200" cy="1826363"/>
          </a:xfrm>
        </p:spPr>
        <p:txBody>
          <a:bodyPr tIns="0" bIns="0" rtlCol="0" anchor="t"/>
          <a:lstStyle>
            <a:lvl1pPr algn="r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32000" y="3366334"/>
            <a:ext cx="8839200" cy="1066688"/>
          </a:xfrm>
        </p:spPr>
        <p:txBody>
          <a:bodyPr lIns="45720" tIns="0" rIns="45720" bIns="0" rtlCol="0" anchor="b"/>
          <a:lstStyle>
            <a:lvl1pPr marL="0" indent="0" algn="r">
              <a:buNone/>
              <a:defRPr sz="2000">
                <a:solidFill>
                  <a:schemeClr val="tx2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727DD6E-1C28-4331-A9E9-353EDDD31BA4}" type="datetime1">
              <a:rPr lang="ru-RU" smtClean="0"/>
              <a:pPr/>
              <a:t>20.03.2024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146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867900" cy="1143000"/>
          </a:xfrm>
        </p:spPr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7100" y="1600201"/>
            <a:ext cx="4754880" cy="4525963"/>
          </a:xfrm>
        </p:spPr>
        <p:txBody>
          <a:bodyPr rtlCol="0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7100" y="1600201"/>
            <a:ext cx="4754880" cy="4525963"/>
          </a:xfrm>
        </p:spPr>
        <p:txBody>
          <a:bodyPr rtlCol="0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74585E4-4906-42B0-ACDA-A8A2E2AF3952}" type="datetime1">
              <a:rPr lang="ru-RU" smtClean="0"/>
              <a:pPr/>
              <a:t>20.03.2024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575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100" y="273050"/>
            <a:ext cx="10401300" cy="1143000"/>
          </a:xfrm>
        </p:spPr>
        <p:txBody>
          <a:bodyPr rtlCol="0" anchor="ctr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1181100" y="1516912"/>
            <a:ext cx="4754880" cy="39417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1100" y="5486400"/>
            <a:ext cx="4754880" cy="8382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4120" y="1516912"/>
            <a:ext cx="4754880" cy="3941763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120" y="5486400"/>
            <a:ext cx="4754880" cy="8382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54CD705-E35C-4869-B245-CFD8F32CA0E6}" type="datetime1">
              <a:rPr lang="ru-RU" smtClean="0"/>
              <a:pPr/>
              <a:t>20.03.2024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26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100" y="274320"/>
            <a:ext cx="9867900" cy="1143000"/>
          </a:xfrm>
        </p:spPr>
        <p:txBody>
          <a:bodyPr rtlCol="0" anchor="ctr"/>
          <a:lstStyle>
            <a:lvl1pPr algn="l">
              <a:defRPr sz="46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185618B-4397-49F8-9EF9-BF5CA47CF8DA}" type="datetime1">
              <a:rPr lang="ru-RU" smtClean="0"/>
              <a:pPr/>
              <a:t>20.03.2024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30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0860C85-9C6B-4DEE-B023-3584D6968746}" type="datetime1">
              <a:rPr lang="ru-RU" smtClean="0"/>
              <a:pPr/>
              <a:t>20.03.2024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86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5749" y="1056575"/>
            <a:ext cx="6635265" cy="730250"/>
          </a:xfrm>
        </p:spPr>
        <p:txBody>
          <a:bodyPr tIns="0" bIns="0" rtlCol="0" anchor="t">
            <a:normAutofit/>
          </a:bodyPr>
          <a:lstStyle>
            <a:lvl1pPr algn="l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95750" y="85471"/>
            <a:ext cx="5687370" cy="914400"/>
          </a:xfrm>
        </p:spPr>
        <p:txBody>
          <a:bodyPr lIns="45720" tIns="0" rIns="45720" bIns="0" rtlCol="0" anchor="b">
            <a:normAutofit/>
          </a:bodyPr>
          <a:lstStyle>
            <a:lvl1pPr marL="0" indent="0" algn="l">
              <a:buNone/>
              <a:defRPr sz="1600" baseline="0">
                <a:solidFill>
                  <a:schemeClr val="bg1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195750" y="1981200"/>
            <a:ext cx="9853250" cy="41529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  <a:p>
            <a:pPr lvl="1" rtl="0" eaLnBrk="1" latinLnBrk="0" hangingPunct="1"/>
            <a:r>
              <a:rPr lang="ru-RU" smtClean="0"/>
              <a:t>Второй уровень</a:t>
            </a:r>
          </a:p>
          <a:p>
            <a:pPr lvl="2" rtl="0" eaLnBrk="1" latinLnBrk="0" hangingPunct="1"/>
            <a:r>
              <a:rPr lang="ru-RU" smtClean="0"/>
              <a:t>Третий уровень</a:t>
            </a:r>
          </a:p>
          <a:p>
            <a:pPr lvl="3" rtl="0" eaLnBrk="1" latinLnBrk="0" hangingPunct="1"/>
            <a:r>
              <a:rPr lang="ru-RU" smtClean="0"/>
              <a:t>Четвертый уровень</a:t>
            </a:r>
          </a:p>
          <a:p>
            <a:pPr lvl="4" rtl="0" eaLnBrk="1" latinLnBrk="0" hangingPunct="1"/>
            <a:r>
              <a:rPr lang="ru-RU" smtClean="0"/>
              <a:t>Пятый уровень</a:t>
            </a:r>
            <a:endParaRPr kumimoji="0"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39A1708-83B5-4CE1-ACDE-F93E71740B16}" type="datetime1">
              <a:rPr lang="ru-RU" smtClean="0"/>
              <a:pPr/>
              <a:t>20.03.2024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875264" y="6422065"/>
            <a:ext cx="1016000" cy="365125"/>
          </a:xfrm>
        </p:spPr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55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2459" y="1705709"/>
            <a:ext cx="3954590" cy="1253808"/>
          </a:xfrm>
        </p:spPr>
        <p:txBody>
          <a:bodyPr rtlCol="0" anchor="b"/>
          <a:lstStyle>
            <a:lvl1pPr algn="l">
              <a:buNone/>
              <a:defRPr sz="2200" b="1">
                <a:solidFill>
                  <a:schemeClr val="bg2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kumimoji="0"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233269" y="1019907"/>
            <a:ext cx="5486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 rtlCol="0"/>
          <a:lstStyle>
            <a:lvl1pPr marL="0" indent="0">
              <a:buNone/>
              <a:defRPr sz="32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Вставка рисунка</a:t>
            </a:r>
            <a:endParaRPr kumimoji="0"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92462" y="2998764"/>
            <a:ext cx="3954587" cy="3135335"/>
          </a:xfrm>
        </p:spPr>
        <p:txBody>
          <a:bodyPr lIns="45720" rIns="45720" rtlCol="0">
            <a:normAutofit/>
          </a:bodyPr>
          <a:lstStyle>
            <a:lvl1pPr marL="0" indent="0">
              <a:buFontTx/>
              <a:buNone/>
              <a:defRPr sz="1800" baseline="0">
                <a:solidFill>
                  <a:schemeClr val="bg1"/>
                </a:solidFill>
              </a:defRPr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rtl="0" eaLnBrk="1" latinLnBrk="0" hangingPunct="1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422065"/>
            <a:ext cx="2844800" cy="365125"/>
          </a:xfrm>
        </p:spPr>
        <p:txBody>
          <a:bodyPr rtlCol="0"/>
          <a:lstStyle>
            <a:lvl1pPr>
              <a:defRPr/>
            </a:lvl1pPr>
          </a:lstStyle>
          <a:p>
            <a:fld id="{09CE01EA-6D08-4F94-B0C6-01F5B289EC7B}" type="datetime1">
              <a:rPr lang="ru-RU" smtClean="0"/>
              <a:pPr/>
              <a:t>20.03.2024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136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81100" y="274638"/>
            <a:ext cx="9867900" cy="1143000"/>
          </a:xfrm>
          <a:prstGeom prst="rect">
            <a:avLst/>
          </a:prstGeom>
        </p:spPr>
        <p:txBody>
          <a:bodyPr vert="horz" lIns="45720" rIns="45720" rtlCol="0" anchor="ctr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1181100" y="1600201"/>
            <a:ext cx="98679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 eaLnBrk="1" latinLnBrk="0" hangingPunct="1"/>
            <a:r>
              <a:rPr lang="ru-RU" dirty="0" smtClean="0"/>
              <a:t>Образец текста</a:t>
            </a:r>
          </a:p>
          <a:p>
            <a:pPr lvl="1" rtl="0" eaLnBrk="1" latinLnBrk="0" hangingPunct="1"/>
            <a:r>
              <a:rPr lang="ru-RU" dirty="0" smtClean="0"/>
              <a:t>Второй уровень</a:t>
            </a:r>
          </a:p>
          <a:p>
            <a:pPr lvl="2" rtl="0" eaLnBrk="1" latinLnBrk="0" hangingPunct="1"/>
            <a:r>
              <a:rPr lang="ru-RU" dirty="0" smtClean="0"/>
              <a:t>Третий уровень</a:t>
            </a:r>
          </a:p>
          <a:p>
            <a:pPr lvl="3" rtl="0" eaLnBrk="1" latinLnBrk="0" hangingPunct="1"/>
            <a:r>
              <a:rPr lang="ru-RU" dirty="0" smtClean="0"/>
              <a:t>Четвертый уровень</a:t>
            </a:r>
          </a:p>
          <a:p>
            <a:pPr lvl="4" rtl="0" eaLnBrk="1" latinLnBrk="0" hangingPunct="1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422065"/>
            <a:ext cx="2844800" cy="365125"/>
          </a:xfrm>
          <a:prstGeom prst="rect">
            <a:avLst/>
          </a:prstGeom>
        </p:spPr>
        <p:txBody>
          <a:bodyPr vert="horz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fld id="{8F2ECFA2-D765-4E71-8A47-1ACADE04340F}" type="datetime1">
              <a:rPr lang="ru-RU" smtClean="0"/>
              <a:pPr/>
              <a:t>20.03.2024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165600" y="6422065"/>
            <a:ext cx="3860800" cy="365125"/>
          </a:xfrm>
          <a:prstGeom prst="rect">
            <a:avLst/>
          </a:prstGeom>
        </p:spPr>
        <p:txBody>
          <a:bodyPr vert="horz" lIns="0" rIns="0" bIns="0" rtlCol="0" anchor="b"/>
          <a:lstStyle>
            <a:lvl1pPr algn="ct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871200" y="6422065"/>
            <a:ext cx="1016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</a:defRPr>
            </a:lvl1pPr>
          </a:lstStyle>
          <a:p>
            <a:pPr rtl="0"/>
            <a:fld id="{401CF334-2D5C-4859-84A6-CA7E6E43FAE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5681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bg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bg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744" userDrawn="1">
          <p15:clr>
            <a:srgbClr val="F26B43"/>
          </p15:clr>
        </p15:guide>
        <p15:guide id="3" pos="6960" userDrawn="1">
          <p15:clr>
            <a:srgbClr val="F26B43"/>
          </p15:clr>
        </p15:guide>
        <p15:guide id="4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g"/><Relationship Id="rId7" Type="http://schemas.openxmlformats.org/officeDocument/2006/relationships/image" Target="../media/image102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jp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48.png"/><Relationship Id="rId2" Type="http://schemas.openxmlformats.org/officeDocument/2006/relationships/image" Target="../media/image111.png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jp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36.png"/><Relationship Id="rId7" Type="http://schemas.openxmlformats.org/officeDocument/2006/relationships/image" Target="../media/image140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26" Type="http://schemas.openxmlformats.org/officeDocument/2006/relationships/image" Target="../media/image90.png"/><Relationship Id="rId3" Type="http://schemas.openxmlformats.org/officeDocument/2006/relationships/image" Target="../media/image67.png"/><Relationship Id="rId21" Type="http://schemas.openxmlformats.org/officeDocument/2006/relationships/image" Target="../media/image85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89.pn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29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24" Type="http://schemas.openxmlformats.org/officeDocument/2006/relationships/image" Target="../media/image88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28" Type="http://schemas.openxmlformats.org/officeDocument/2006/relationships/image" Target="../media/image92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Relationship Id="rId22" Type="http://schemas.openxmlformats.org/officeDocument/2006/relationships/image" Target="../media/image86.png"/><Relationship Id="rId27" Type="http://schemas.openxmlformats.org/officeDocument/2006/relationships/image" Target="../media/image91.png"/><Relationship Id="rId30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ation.pravo.gov.ru/Document/View/0001201812180020?index=0&amp;rangeSize=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4114" y="2771775"/>
            <a:ext cx="9843749" cy="3371850"/>
          </a:xfrm>
        </p:spPr>
        <p:txBody>
          <a:bodyPr rtlCol="0"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Профилатика</a:t>
            </a:r>
            <a:r>
              <a:rPr lang="ru-RU" dirty="0" smtClean="0"/>
              <a:t> </a:t>
            </a:r>
            <a:r>
              <a:rPr lang="ru-RU" dirty="0" err="1" smtClean="0"/>
              <a:t>скулшутинга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и иных форм деструктивного поведения в образовательных учреждения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1" y="204582"/>
            <a:ext cx="2496472" cy="2386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337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619125" y="1297577"/>
            <a:ext cx="11401425" cy="5427073"/>
          </a:xfrm>
        </p:spPr>
        <p:txBody>
          <a:bodyPr rtlCol="0">
            <a:normAutofit/>
          </a:bodyPr>
          <a:lstStyle/>
          <a:p>
            <a:pPr marL="36576" indent="0">
              <a:buNone/>
            </a:pPr>
            <a:r>
              <a:rPr lang="ru-RU" dirty="0"/>
              <a:t>	</a:t>
            </a:r>
            <a:r>
              <a:rPr lang="ru-RU" dirty="0" smtClean="0"/>
              <a:t>По результатам опроса</a:t>
            </a:r>
            <a:r>
              <a:rPr lang="ru-RU" dirty="0"/>
              <a:t> Университета </a:t>
            </a:r>
            <a:r>
              <a:rPr lang="ru-RU" dirty="0" smtClean="0"/>
              <a:t>Альфреда (США):</a:t>
            </a:r>
          </a:p>
          <a:p>
            <a:pPr marL="36576" indent="0">
              <a:buNone/>
            </a:pPr>
            <a:r>
              <a:rPr lang="ru-RU" dirty="0"/>
              <a:t>	</a:t>
            </a:r>
            <a:r>
              <a:rPr lang="ru-RU" dirty="0" smtClean="0"/>
              <a:t>87</a:t>
            </a:r>
            <a:r>
              <a:rPr lang="ru-RU" dirty="0"/>
              <a:t>% респондентов считают, что действия </a:t>
            </a:r>
            <a:r>
              <a:rPr lang="ru-RU" dirty="0" err="1"/>
              <a:t>скулшутеров</a:t>
            </a:r>
            <a:r>
              <a:rPr lang="ru-RU" dirty="0"/>
              <a:t> продиктованы местью </a:t>
            </a:r>
            <a:r>
              <a:rPr lang="ru-RU" dirty="0" smtClean="0"/>
              <a:t>обидчикам;</a:t>
            </a:r>
          </a:p>
          <a:p>
            <a:pPr marL="36576" indent="0">
              <a:buNone/>
            </a:pPr>
            <a:r>
              <a:rPr lang="ru-RU" dirty="0" smtClean="0"/>
              <a:t>	86</a:t>
            </a:r>
            <a:r>
              <a:rPr lang="ru-RU" dirty="0"/>
              <a:t>% опрошенных отмечают, что корень проблемы — травля. </a:t>
            </a:r>
            <a:endParaRPr lang="ru-RU" dirty="0" smtClean="0"/>
          </a:p>
          <a:p>
            <a:pPr marL="36576" indent="0">
              <a:buNone/>
            </a:pPr>
            <a:r>
              <a:rPr lang="ru-RU" dirty="0" smtClean="0"/>
              <a:t>	</a:t>
            </a:r>
          </a:p>
          <a:p>
            <a:pPr marL="36576" indent="0">
              <a:buNone/>
            </a:pPr>
            <a:r>
              <a:rPr lang="ru-RU" dirty="0" smtClean="0"/>
              <a:t>	В США </a:t>
            </a:r>
            <a:r>
              <a:rPr lang="ru-RU" dirty="0"/>
              <a:t>каждый пятый ученик (20,2%) становился жертвой </a:t>
            </a:r>
            <a:r>
              <a:rPr lang="ru-RU" dirty="0" err="1" smtClean="0"/>
              <a:t>буллинга</a:t>
            </a:r>
            <a:r>
              <a:rPr lang="ru-RU" dirty="0" smtClean="0"/>
              <a:t>;</a:t>
            </a:r>
          </a:p>
          <a:p>
            <a:pPr marL="36576" indent="0">
              <a:buNone/>
            </a:pPr>
            <a:r>
              <a:rPr lang="ru-RU" dirty="0"/>
              <a:t> </a:t>
            </a:r>
            <a:r>
              <a:rPr lang="ru-RU" dirty="0" smtClean="0"/>
              <a:t>	В России:</a:t>
            </a:r>
            <a:r>
              <a:rPr lang="ru-RU" dirty="0"/>
              <a:t> </a:t>
            </a:r>
            <a:r>
              <a:rPr lang="ru-RU" dirty="0" smtClean="0"/>
              <a:t>52</a:t>
            </a:r>
            <a:r>
              <a:rPr lang="ru-RU" dirty="0"/>
              <a:t>% российских школьников </a:t>
            </a:r>
            <a:r>
              <a:rPr lang="ru-RU" dirty="0" smtClean="0"/>
              <a:t>сталкивались</a:t>
            </a:r>
            <a:r>
              <a:rPr lang="ru-RU" dirty="0">
                <a:solidFill>
                  <a:srgbClr val="EC4612"/>
                </a:solidFill>
              </a:rPr>
              <a:t> </a:t>
            </a:r>
            <a:r>
              <a:rPr lang="ru-RU" dirty="0"/>
              <a:t>с </a:t>
            </a:r>
            <a:r>
              <a:rPr lang="ru-RU" dirty="0" err="1"/>
              <a:t>буллингом</a:t>
            </a:r>
            <a:r>
              <a:rPr lang="ru-RU" dirty="0"/>
              <a:t> </a:t>
            </a:r>
            <a:endParaRPr lang="ru-RU" dirty="0" smtClean="0"/>
          </a:p>
          <a:p>
            <a:pPr marL="36576" indent="0">
              <a:buNone/>
            </a:pPr>
            <a:r>
              <a:rPr lang="ru-RU" dirty="0" smtClean="0"/>
              <a:t>и </a:t>
            </a:r>
            <a:r>
              <a:rPr lang="ru-RU" dirty="0"/>
              <a:t>травлей в учебных </a:t>
            </a:r>
            <a:r>
              <a:rPr lang="ru-RU" dirty="0" smtClean="0"/>
              <a:t>заведениях</a:t>
            </a:r>
            <a:r>
              <a:rPr lang="ru-RU" dirty="0"/>
              <a:t>;</a:t>
            </a:r>
          </a:p>
          <a:p>
            <a:pPr marL="36576" indent="0">
              <a:buNone/>
            </a:pPr>
            <a:r>
              <a:rPr lang="ru-RU" dirty="0" smtClean="0"/>
              <a:t>	</a:t>
            </a:r>
            <a:r>
              <a:rPr lang="ru-RU" dirty="0"/>
              <a:t>	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976260" y="5629274"/>
            <a:ext cx="45719" cy="496889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330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0630" y="225211"/>
            <a:ext cx="4641668" cy="724024"/>
          </a:xfrm>
        </p:spPr>
        <p:txBody>
          <a:bodyPr rtlCol="0">
            <a:normAutofit/>
          </a:bodyPr>
          <a:lstStyle/>
          <a:p>
            <a:r>
              <a:rPr lang="ru-RU" sz="3300" dirty="0">
                <a:solidFill>
                  <a:srgbClr val="002060"/>
                </a:solidFill>
              </a:rPr>
              <a:t>ЕСТЬ МНЕНИЕ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98838"/>
            <a:ext cx="11146971" cy="4396864"/>
          </a:xfrm>
        </p:spPr>
        <p:txBody>
          <a:bodyPr>
            <a:normAutofit/>
          </a:bodyPr>
          <a:lstStyle/>
          <a:p>
            <a:pPr marL="1042416" lvl="3" indent="0" algn="ctr">
              <a:buNone/>
            </a:pPr>
            <a:r>
              <a:rPr lang="ru-RU" dirty="0"/>
              <a:t>о личности школьного </a:t>
            </a:r>
            <a:r>
              <a:rPr lang="ru-RU" dirty="0" smtClean="0"/>
              <a:t>стрелка</a:t>
            </a:r>
          </a:p>
          <a:p>
            <a:pPr marL="1042416" lvl="3" indent="0" algn="ctr">
              <a:buNone/>
            </a:pPr>
            <a:endParaRPr lang="ru-RU" dirty="0" smtClean="0"/>
          </a:p>
          <a:p>
            <a:pPr lvl="3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sz="2400" dirty="0"/>
              <a:t>за весь период </a:t>
            </a:r>
            <a:r>
              <a:rPr lang="ru-RU" sz="2400" dirty="0" smtClean="0"/>
              <a:t>–2 девушки </a:t>
            </a:r>
          </a:p>
          <a:p>
            <a:pPr lvl="3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400" dirty="0" smtClean="0"/>
              <a:t>более </a:t>
            </a:r>
            <a:r>
              <a:rPr lang="ru-RU" sz="2400" dirty="0"/>
              <a:t>50% - вели активную жизнь </a:t>
            </a:r>
            <a:endParaRPr lang="ru-RU" sz="2400" dirty="0" smtClean="0"/>
          </a:p>
          <a:p>
            <a:pPr lvl="3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400" dirty="0" smtClean="0"/>
              <a:t>30</a:t>
            </a:r>
            <a:r>
              <a:rPr lang="ru-RU" sz="2400" dirty="0"/>
              <a:t>% - имели признаки социальной </a:t>
            </a:r>
            <a:r>
              <a:rPr lang="ru-RU" sz="2400" dirty="0" smtClean="0"/>
              <a:t>изолированности</a:t>
            </a:r>
          </a:p>
          <a:p>
            <a:pPr lvl="3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400" dirty="0" smtClean="0"/>
              <a:t>12</a:t>
            </a:r>
            <a:r>
              <a:rPr lang="ru-RU" sz="2400" dirty="0"/>
              <a:t>% - совсем не имели друзей </a:t>
            </a:r>
            <a:endParaRPr lang="ru-RU" sz="2400" dirty="0" smtClean="0"/>
          </a:p>
          <a:p>
            <a:pPr lvl="3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400" dirty="0" smtClean="0"/>
              <a:t>75</a:t>
            </a:r>
            <a:r>
              <a:rPr lang="ru-RU" sz="2400" dirty="0"/>
              <a:t>% - считали себя несправедливо обиженными </a:t>
            </a:r>
            <a:endParaRPr lang="ru-RU" sz="2400" dirty="0" smtClean="0"/>
          </a:p>
          <a:p>
            <a:pPr lvl="3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400" dirty="0" smtClean="0"/>
              <a:t>98</a:t>
            </a:r>
            <a:r>
              <a:rPr lang="ru-RU" sz="2400" dirty="0"/>
              <a:t>% - накануне инцидента испытали </a:t>
            </a:r>
            <a:r>
              <a:rPr lang="ru-RU" sz="2400" dirty="0" smtClean="0"/>
              <a:t>серьезные потрясения </a:t>
            </a:r>
          </a:p>
          <a:p>
            <a:pPr lvl="3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/>
              <a:t>100% - были готовы умереть во время нападения на </a:t>
            </a:r>
            <a:r>
              <a:rPr lang="ru-RU" sz="2400" dirty="0" smtClean="0"/>
              <a:t>школу </a:t>
            </a:r>
          </a:p>
          <a:p>
            <a:pPr marL="1042416" lvl="3" indent="0">
              <a:buClr>
                <a:srgbClr val="002060"/>
              </a:buClr>
              <a:buNone/>
            </a:pPr>
            <a:r>
              <a:rPr lang="ru-RU" sz="2400" dirty="0"/>
              <a:t>	</a:t>
            </a:r>
            <a:r>
              <a:rPr lang="ru-RU" sz="2400" dirty="0" smtClean="0"/>
              <a:t>					</a:t>
            </a:r>
            <a:r>
              <a:rPr lang="ru-RU" sz="1500" i="1" dirty="0" smtClean="0"/>
              <a:t>( по результатам исследования США)</a:t>
            </a:r>
            <a:endParaRPr lang="ru-RU" sz="1500" i="1" dirty="0"/>
          </a:p>
        </p:txBody>
      </p:sp>
    </p:spTree>
    <p:extLst>
      <p:ext uri="{BB962C8B-B14F-4D97-AF65-F5344CB8AC3E}">
        <p14:creationId xmlns:p14="http://schemas.microsoft.com/office/powerpoint/2010/main" val="391759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23239" y="7180850"/>
            <a:ext cx="11492651" cy="2301240"/>
          </a:xfrm>
        </p:spPr>
        <p:txBody>
          <a:bodyPr rtlCol="0">
            <a:normAutofit/>
          </a:bodyPr>
          <a:lstStyle/>
          <a:p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90875" y="80295"/>
            <a:ext cx="8743949" cy="470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dirty="0" smtClean="0">
                <a:solidFill>
                  <a:schemeClr val="bg1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lang="ru-RU" sz="2400" dirty="0">
              <a:solidFill>
                <a:srgbClr val="002060"/>
              </a:solidFill>
              <a:effectLst/>
              <a:latin typeface="Palatino Linotype" panose="020405020505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avatars.mds.yandex.net/i?id=68bc467a883474e43884dca58296d7bd431cdef4-8819521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2503195"/>
            <a:ext cx="2921398" cy="194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Схема 8"/>
          <p:cNvGraphicFramePr/>
          <p:nvPr>
            <p:extLst/>
          </p:nvPr>
        </p:nvGraphicFramePr>
        <p:xfrm>
          <a:off x="1162050" y="719666"/>
          <a:ext cx="10420350" cy="5757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Стрелка вправо 5"/>
          <p:cNvSpPr/>
          <p:nvPr/>
        </p:nvSpPr>
        <p:spPr>
          <a:xfrm rot="2629863">
            <a:off x="3853035" y="2010894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 rot="8019888">
            <a:off x="7634168" y="1997473"/>
            <a:ext cx="987279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 rot="13173277">
            <a:off x="7530714" y="4553652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 rot="19047928">
            <a:off x="4040820" y="4627202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4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27313060"/>
              </p:ext>
            </p:extLst>
          </p:nvPr>
        </p:nvGraphicFramePr>
        <p:xfrm>
          <a:off x="381740" y="1420426"/>
          <a:ext cx="10848511" cy="49093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173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311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29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Социальные факторы (внешние)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Психологические (внутренние)</a:t>
                      </a:r>
                      <a:endParaRPr lang="ru-RU" sz="2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84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Внутрисемейные конфликты</a:t>
                      </a:r>
                      <a:endParaRPr lang="ru-RU" sz="2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Депрессивное состояние</a:t>
                      </a:r>
                      <a:endParaRPr lang="ru-RU" sz="2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84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Безнадзорность </a:t>
                      </a:r>
                      <a:endParaRPr lang="ru-RU" sz="2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Высокая внушаемость</a:t>
                      </a:r>
                      <a:endParaRPr lang="ru-RU" sz="2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84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изоляция</a:t>
                      </a:r>
                      <a:endParaRPr lang="ru-RU" sz="2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Психическое заболевание</a:t>
                      </a:r>
                      <a:endParaRPr lang="ru-RU" sz="2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569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Конфликты внутри образовательной среды</a:t>
                      </a:r>
                      <a:endParaRPr lang="ru-RU" sz="2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Переживание</a:t>
                      </a:r>
                      <a:r>
                        <a:rPr lang="ru-RU" sz="22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длительной </a:t>
                      </a:r>
                      <a:r>
                        <a:rPr lang="ru-RU" sz="2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психотравмирующей ситуации</a:t>
                      </a:r>
                      <a:endParaRPr lang="ru-RU" sz="2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84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Доступ к оружию</a:t>
                      </a:r>
                      <a:endParaRPr lang="ru-RU" sz="2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Замкнутость</a:t>
                      </a:r>
                      <a:endParaRPr lang="ru-RU" sz="2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354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Деструктивный цифровой контент, поддерживающий насилие</a:t>
                      </a:r>
                      <a:endParaRPr lang="ru-RU" sz="2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Диффузная идентичность</a:t>
                      </a:r>
                      <a:endParaRPr lang="ru-RU" sz="2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976260" y="5629274"/>
            <a:ext cx="45719" cy="49688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-3542697" y="-234310"/>
            <a:ext cx="157346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Внешние и внутренние факторы риска возникновения потенциально опасных тенденций 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74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13655" y="0"/>
            <a:ext cx="6501866" cy="851610"/>
          </a:xfrm>
        </p:spPr>
        <p:txBody>
          <a:bodyPr rtlCol="0">
            <a:normAutofit/>
          </a:bodyPr>
          <a:lstStyle/>
          <a:p>
            <a:pPr algn="ctr"/>
            <a:r>
              <a:rPr lang="ru-RU" sz="3300" b="1" dirty="0">
                <a:solidFill>
                  <a:srgbClr val="002060"/>
                </a:solidFill>
              </a:rPr>
              <a:t>ТАК КТО ЖЕ ОН?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69088" y="1356361"/>
            <a:ext cx="10325632" cy="4525963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/>
              <a:t>Рациональное мышление (но логика отличается от общепринятой) </a:t>
            </a:r>
            <a:endParaRPr lang="ru-RU" dirty="0" smtClean="0"/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Преувеличено </a:t>
            </a:r>
            <a:r>
              <a:rPr lang="ru-RU" dirty="0"/>
              <a:t>чувство </a:t>
            </a:r>
            <a:r>
              <a:rPr lang="ru-RU" dirty="0" err="1"/>
              <a:t>виктимизации</a:t>
            </a:r>
            <a:r>
              <a:rPr lang="ru-RU" dirty="0"/>
              <a:t> </a:t>
            </a:r>
            <a:endParaRPr lang="ru-RU" dirty="0" smtClean="0"/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Одержимы </a:t>
            </a:r>
            <a:r>
              <a:rPr lang="ru-RU" dirty="0"/>
              <a:t>мыслями о статусе и положении в обществе </a:t>
            </a:r>
            <a:endParaRPr lang="ru-RU" dirty="0" smtClean="0"/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Не терпят неуважения </a:t>
            </a:r>
            <a:endParaRPr lang="ru-RU" dirty="0" smtClean="0"/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Верят </a:t>
            </a:r>
            <a:r>
              <a:rPr lang="ru-RU" dirty="0"/>
              <a:t>в собственное моральное превосходство </a:t>
            </a:r>
            <a:endParaRPr lang="ru-RU" dirty="0" smtClean="0"/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Свои </a:t>
            </a:r>
            <a:r>
              <a:rPr lang="ru-RU" dirty="0"/>
              <a:t>идеи излагают в дневниках и манифестах и часто делятся ими в </a:t>
            </a:r>
            <a:r>
              <a:rPr lang="ru-RU" dirty="0" err="1"/>
              <a:t>соц.сетях</a:t>
            </a:r>
            <a:r>
              <a:rPr lang="ru-RU" dirty="0"/>
              <a:t> </a:t>
            </a:r>
            <a:endParaRPr lang="ru-RU" dirty="0" smtClean="0"/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Стремятся </a:t>
            </a:r>
            <a:r>
              <a:rPr lang="ru-RU" dirty="0"/>
              <a:t>к славе — пусть даже и дурной — и мечтают испытать захватывающее чувство контроля и доминирования </a:t>
            </a:r>
            <a:endParaRPr lang="ru-RU" dirty="0" smtClean="0"/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Им </a:t>
            </a:r>
            <a:r>
              <a:rPr lang="ru-RU" dirty="0"/>
              <a:t>кажется, что альтернативы насилию нет </a:t>
            </a:r>
            <a:endParaRPr lang="ru-RU" dirty="0" smtClean="0"/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Планируя </a:t>
            </a:r>
            <a:r>
              <a:rPr lang="ru-RU" dirty="0"/>
              <a:t>атаку, они делают вполне конкретные шаги</a:t>
            </a:r>
          </a:p>
        </p:txBody>
      </p:sp>
    </p:spTree>
    <p:extLst>
      <p:ext uri="{BB962C8B-B14F-4D97-AF65-F5344CB8AC3E}">
        <p14:creationId xmlns:p14="http://schemas.microsoft.com/office/powerpoint/2010/main" val="12056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235131" y="957943"/>
            <a:ext cx="11785419" cy="5451566"/>
          </a:xfrm>
        </p:spPr>
        <p:txBody>
          <a:bodyPr rtlCol="0">
            <a:normAutofit fontScale="25000" lnSpcReduction="20000"/>
          </a:bodyPr>
          <a:lstStyle/>
          <a:p>
            <a:pPr marL="36576" indent="0">
              <a:buNone/>
            </a:pP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Юношеский </a:t>
            </a:r>
            <a:r>
              <a:rPr lang="ru-RU" sz="10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</a:t>
            </a:r>
          </a:p>
          <a:p>
            <a:pPr marL="36576" indent="0">
              <a:buNone/>
            </a:pPr>
            <a:endParaRPr lang="ru-RU" sz="10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>
              <a:buNone/>
            </a:pPr>
            <a:r>
              <a:rPr lang="ru-RU" sz="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0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Личностное </a:t>
            </a:r>
            <a:r>
              <a:rPr lang="ru-RU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социальное </a:t>
            </a:r>
            <a:r>
              <a:rPr lang="ru-RU" sz="10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неблагополучие</a:t>
            </a:r>
          </a:p>
          <a:p>
            <a:pPr marL="36576" indent="0">
              <a:buNone/>
            </a:pPr>
            <a:endParaRPr lang="ru-RU" sz="1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>
              <a:buNone/>
            </a:pPr>
            <a:r>
              <a:rPr lang="ru-RU" sz="1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0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Слабая </a:t>
            </a:r>
            <a:r>
              <a:rPr lang="ru-RU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базовых социальных </a:t>
            </a:r>
            <a:r>
              <a:rPr lang="ru-RU" sz="10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потребностей</a:t>
            </a:r>
          </a:p>
          <a:p>
            <a:pPr marL="36576" indent="0">
              <a:buNone/>
            </a:pPr>
            <a:endParaRPr lang="ru-RU" sz="10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>
              <a:buNone/>
            </a:pPr>
            <a:r>
              <a:rPr lang="ru-RU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0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Транслируемая </a:t>
            </a:r>
            <a:r>
              <a:rPr lang="ru-RU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(нескрываемая)</a:t>
            </a:r>
            <a:r>
              <a:rPr lang="ru-RU" sz="1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нетерпимость (убеждение) </a:t>
            </a:r>
          </a:p>
          <a:p>
            <a:pPr marL="36576" indent="0">
              <a:buNone/>
            </a:pPr>
            <a:endParaRPr lang="ru-RU" sz="10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>
              <a:buNone/>
            </a:pP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Накопленная </a:t>
            </a: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обида (эмоция)</a:t>
            </a:r>
          </a:p>
          <a:p>
            <a:pPr marL="36576" indent="0">
              <a:buNone/>
            </a:pPr>
            <a:endParaRPr lang="ru-RU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>
              <a:buNone/>
            </a:pPr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sz="10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</a:t>
            </a:r>
            <a:r>
              <a:rPr lang="ru-RU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тревожности </a:t>
            </a:r>
            <a:r>
              <a:rPr lang="ru-RU" sz="10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6576" indent="0">
              <a:buNone/>
            </a:pPr>
            <a:r>
              <a:rPr lang="ru-RU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0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36576" indent="0">
              <a:buNone/>
            </a:pPr>
            <a:r>
              <a:rPr lang="ru-RU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Низкий </a:t>
            </a:r>
            <a:r>
              <a:rPr lang="ru-RU" sz="10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психологической устойчивости</a:t>
            </a:r>
          </a:p>
          <a:p>
            <a:pPr marL="36576" indent="0">
              <a:buNone/>
            </a:pPr>
            <a:endParaRPr lang="ru-RU" sz="1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/>
              <a:t>						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6023" y="171047"/>
            <a:ext cx="990164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5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Психологические признаки, общие для всех </a:t>
            </a:r>
            <a:r>
              <a:rPr lang="ru-RU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скулшутеров</a:t>
            </a:r>
            <a:r>
              <a:rPr lang="ru-RU" sz="25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25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2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636542" y="745086"/>
            <a:ext cx="11401425" cy="5725384"/>
          </a:xfrm>
        </p:spPr>
        <p:txBody>
          <a:bodyPr rtlCol="0">
            <a:normAutofit fontScale="25000" lnSpcReduction="20000"/>
          </a:bodyPr>
          <a:lstStyle/>
          <a:p>
            <a:pPr marL="36576" indent="0">
              <a:buNone/>
            </a:pP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разрушительных тенденций </a:t>
            </a:r>
            <a:endParaRPr lang="ru-RU" sz="7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>
              <a:buNone/>
            </a:pP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7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>
              <a:buNone/>
            </a:pP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Высокий </a:t>
            </a: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конфликтности</a:t>
            </a:r>
          </a:p>
          <a:p>
            <a:pPr marL="36576" indent="0">
              <a:buNone/>
            </a:pP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7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>
              <a:buNone/>
            </a:pP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Высокая </a:t>
            </a: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склонность к неоправданному </a:t>
            </a: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риску</a:t>
            </a:r>
          </a:p>
          <a:p>
            <a:pPr marL="36576" indent="0">
              <a:buNone/>
            </a:pPr>
            <a:endParaRPr lang="ru-RU" sz="7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>
              <a:buNone/>
            </a:pP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Героизация </a:t>
            </a: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воинственных форм </a:t>
            </a: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</a:t>
            </a:r>
          </a:p>
          <a:p>
            <a:pPr marL="36576" indent="0">
              <a:buNone/>
            </a:pPr>
            <a:endParaRPr lang="ru-RU" sz="7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lvl="1" indent="0">
              <a:buSzPct val="80000"/>
              <a:buNone/>
            </a:pP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Дегуманизация </a:t>
            </a:r>
            <a:endParaRPr lang="ru-RU" sz="7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lvl="1" indent="0">
              <a:buSzPct val="80000"/>
              <a:buNone/>
            </a:pPr>
            <a:endParaRPr lang="ru-RU" sz="7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lvl="1" indent="0">
              <a:buSzPct val="80000"/>
              <a:buNone/>
            </a:pP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Конвенционализм</a:t>
            </a: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7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lvl="1" indent="0">
              <a:buSzPct val="80000"/>
              <a:buNone/>
            </a:pP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7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lvl="1" indent="0">
              <a:buSzPct val="80000"/>
              <a:buNone/>
            </a:pP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7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Гиперзависимость</a:t>
            </a: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7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сверхценностей</a:t>
            </a:r>
            <a:endParaRPr lang="ru-RU" sz="7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lvl="1" indent="0">
              <a:buSzPct val="80000"/>
              <a:buNone/>
            </a:pP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7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>
              <a:buNone/>
            </a:pP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Ориентация  </a:t>
            </a: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 разрыв  социальной коммуникации 	</a:t>
            </a:r>
            <a:endParaRPr lang="ru-RU" sz="7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>
              <a:buNone/>
            </a:pP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marL="36576" indent="0">
              <a:buNone/>
            </a:pP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36576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976260" y="5629274"/>
            <a:ext cx="45719" cy="49688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43524" y="191087"/>
            <a:ext cx="65788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00263" y="98754"/>
            <a:ext cx="71942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5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5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8605" y="252642"/>
            <a:ext cx="956201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5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Психологические признаки, общие для всех </a:t>
            </a:r>
            <a:r>
              <a:rPr lang="ru-RU" sz="2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скулшутеров</a:t>
            </a:r>
            <a:r>
              <a:rPr lang="ru-RU" sz="25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8141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436245" y="1161506"/>
            <a:ext cx="11401425" cy="4857750"/>
          </a:xfrm>
        </p:spPr>
        <p:txBody>
          <a:bodyPr rtlCol="0"/>
          <a:lstStyle/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</a:rPr>
              <a:t>Идеализация ненормальности, </a:t>
            </a:r>
            <a:r>
              <a:rPr lang="ru-RU" sz="2800" dirty="0" err="1">
                <a:solidFill>
                  <a:srgbClr val="002060"/>
                </a:solidFill>
              </a:rPr>
              <a:t>несчастливости</a:t>
            </a:r>
            <a:r>
              <a:rPr lang="ru-RU" sz="2800" dirty="0">
                <a:solidFill>
                  <a:srgbClr val="002060"/>
                </a:solidFill>
              </a:rPr>
              <a:t>, популярность депрессий, биполярных расстройств у подростков и молодежи: «у меня депрессия», «я не такой как все», «у меня </a:t>
            </a:r>
            <a:r>
              <a:rPr lang="ru-RU" sz="2800" dirty="0" err="1">
                <a:solidFill>
                  <a:srgbClr val="002060"/>
                </a:solidFill>
              </a:rPr>
              <a:t>биполярочка</a:t>
            </a:r>
            <a:r>
              <a:rPr lang="ru-RU" sz="2800" dirty="0">
                <a:solidFill>
                  <a:srgbClr val="002060"/>
                </a:solidFill>
              </a:rPr>
              <a:t>». </a:t>
            </a: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</a:rPr>
              <a:t>Тяга к </a:t>
            </a:r>
            <a:r>
              <a:rPr lang="ru-RU" sz="2800" dirty="0" err="1">
                <a:solidFill>
                  <a:srgbClr val="002060"/>
                </a:solidFill>
              </a:rPr>
              <a:t>хайпу</a:t>
            </a:r>
            <a:r>
              <a:rPr lang="ru-RU" sz="2800" dirty="0">
                <a:solidFill>
                  <a:srgbClr val="002060"/>
                </a:solidFill>
              </a:rPr>
              <a:t>: быстро прославиться, стать звездой </a:t>
            </a:r>
            <a:r>
              <a:rPr lang="ru-RU" sz="2800" dirty="0" err="1">
                <a:solidFill>
                  <a:srgbClr val="002060"/>
                </a:solidFill>
              </a:rPr>
              <a:t>соцсетей</a:t>
            </a:r>
            <a:r>
              <a:rPr lang="ru-RU" sz="2800" dirty="0">
                <a:solidFill>
                  <a:srgbClr val="002060"/>
                </a:solidFill>
              </a:rPr>
              <a:t>, набрать </a:t>
            </a:r>
            <a:r>
              <a:rPr lang="ru-RU" sz="2800" dirty="0" err="1">
                <a:solidFill>
                  <a:srgbClr val="002060"/>
                </a:solidFill>
              </a:rPr>
              <a:t>лайков</a:t>
            </a:r>
            <a:r>
              <a:rPr lang="ru-RU" sz="2800" dirty="0">
                <a:solidFill>
                  <a:srgbClr val="002060"/>
                </a:solidFill>
              </a:rPr>
              <a:t>. </a:t>
            </a:r>
          </a:p>
          <a:p>
            <a:pPr marL="342900" indent="-342900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2060"/>
                </a:solidFill>
              </a:rPr>
              <a:t>Эффект Вертера - волна подражающих действий, которые совершаются после инцидента, широко освещённого СМИ</a:t>
            </a:r>
            <a:endParaRPr lang="ru-RU" sz="2800" dirty="0"/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976260" y="5629274"/>
            <a:ext cx="45719" cy="49688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6245" y="485259"/>
            <a:ext cx="51926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КРОМЕ ТОГО:</a:t>
            </a:r>
          </a:p>
        </p:txBody>
      </p:sp>
    </p:spTree>
    <p:extLst>
      <p:ext uri="{BB962C8B-B14F-4D97-AF65-F5344CB8AC3E}">
        <p14:creationId xmlns:p14="http://schemas.microsoft.com/office/powerpoint/2010/main" val="386512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" y="0"/>
            <a:ext cx="12192000" cy="6858000"/>
            <a:chOff x="121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" y="0"/>
              <a:ext cx="12191746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15056" y="278891"/>
              <a:ext cx="4445508" cy="62941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3048" y="278891"/>
              <a:ext cx="4447032" cy="629412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684889" y="6542633"/>
            <a:ext cx="12636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-18554" y="297941"/>
            <a:ext cx="12051284" cy="6275070"/>
            <a:chOff x="0" y="298704"/>
            <a:chExt cx="12051284" cy="6275070"/>
          </a:xfrm>
        </p:grpSpPr>
        <p:sp>
          <p:nvSpPr>
            <p:cNvPr id="8" name="object 8"/>
            <p:cNvSpPr/>
            <p:nvPr/>
          </p:nvSpPr>
          <p:spPr>
            <a:xfrm>
              <a:off x="3152394" y="310134"/>
              <a:ext cx="8898890" cy="6263640"/>
            </a:xfrm>
            <a:custGeom>
              <a:avLst/>
              <a:gdLst/>
              <a:ahLst/>
              <a:cxnLst/>
              <a:rect l="l" t="t" r="r" b="b"/>
              <a:pathLst>
                <a:path w="8898890" h="6263640">
                  <a:moveTo>
                    <a:pt x="0" y="1152144"/>
                  </a:moveTo>
                  <a:lnTo>
                    <a:pt x="1226820" y="1152144"/>
                  </a:lnTo>
                  <a:lnTo>
                    <a:pt x="1226820" y="0"/>
                  </a:lnTo>
                  <a:lnTo>
                    <a:pt x="0" y="0"/>
                  </a:lnTo>
                  <a:lnTo>
                    <a:pt x="0" y="1152144"/>
                  </a:lnTo>
                  <a:close/>
                </a:path>
                <a:path w="8898890" h="6263640">
                  <a:moveTo>
                    <a:pt x="4521708" y="1225296"/>
                  </a:moveTo>
                  <a:lnTo>
                    <a:pt x="5750052" y="1225296"/>
                  </a:lnTo>
                  <a:lnTo>
                    <a:pt x="5750052" y="0"/>
                  </a:lnTo>
                  <a:lnTo>
                    <a:pt x="4521708" y="0"/>
                  </a:lnTo>
                  <a:lnTo>
                    <a:pt x="4521708" y="1225296"/>
                  </a:lnTo>
                  <a:close/>
                </a:path>
                <a:path w="8898890" h="6263640">
                  <a:moveTo>
                    <a:pt x="1278635" y="4882896"/>
                  </a:moveTo>
                  <a:lnTo>
                    <a:pt x="4163567" y="4882896"/>
                  </a:lnTo>
                  <a:lnTo>
                    <a:pt x="4163567" y="3409188"/>
                  </a:lnTo>
                  <a:lnTo>
                    <a:pt x="1278635" y="3409188"/>
                  </a:lnTo>
                  <a:lnTo>
                    <a:pt x="1278635" y="4882896"/>
                  </a:lnTo>
                  <a:close/>
                </a:path>
                <a:path w="8898890" h="6263640">
                  <a:moveTo>
                    <a:pt x="5943600" y="6263640"/>
                  </a:moveTo>
                  <a:lnTo>
                    <a:pt x="8898636" y="6263640"/>
                  </a:lnTo>
                  <a:lnTo>
                    <a:pt x="8898636" y="4171188"/>
                  </a:lnTo>
                  <a:lnTo>
                    <a:pt x="5943600" y="4171188"/>
                  </a:lnTo>
                  <a:lnTo>
                    <a:pt x="5943600" y="6263640"/>
                  </a:lnTo>
                  <a:close/>
                </a:path>
                <a:path w="8898890" h="6263640">
                  <a:moveTo>
                    <a:pt x="1319783" y="2342388"/>
                  </a:moveTo>
                  <a:lnTo>
                    <a:pt x="4296156" y="2342388"/>
                  </a:lnTo>
                  <a:lnTo>
                    <a:pt x="4296156" y="1484376"/>
                  </a:lnTo>
                  <a:lnTo>
                    <a:pt x="1319783" y="1484376"/>
                  </a:lnTo>
                  <a:lnTo>
                    <a:pt x="1319783" y="2342388"/>
                  </a:lnTo>
                  <a:close/>
                </a:path>
                <a:path w="8898890" h="6263640">
                  <a:moveTo>
                    <a:pt x="0" y="5827776"/>
                  </a:moveTo>
                  <a:lnTo>
                    <a:pt x="1207008" y="5827776"/>
                  </a:lnTo>
                  <a:lnTo>
                    <a:pt x="1207008" y="3168396"/>
                  </a:lnTo>
                  <a:lnTo>
                    <a:pt x="0" y="3168396"/>
                  </a:lnTo>
                  <a:lnTo>
                    <a:pt x="0" y="5827776"/>
                  </a:lnTo>
                  <a:close/>
                </a:path>
              </a:pathLst>
            </a:custGeom>
            <a:ln w="2286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63295"/>
              <a:ext cx="3402329" cy="570966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98704"/>
              <a:ext cx="3554729" cy="601294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67283"/>
              <a:ext cx="3515105" cy="584682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26719" y="3157727"/>
              <a:ext cx="320040" cy="320040"/>
            </a:xfrm>
            <a:custGeom>
              <a:avLst/>
              <a:gdLst/>
              <a:ahLst/>
              <a:cxnLst/>
              <a:rect l="l" t="t" r="r" b="b"/>
              <a:pathLst>
                <a:path w="320040" h="320039">
                  <a:moveTo>
                    <a:pt x="160020" y="0"/>
                  </a:moveTo>
                  <a:lnTo>
                    <a:pt x="109440" y="8156"/>
                  </a:lnTo>
                  <a:lnTo>
                    <a:pt x="65513" y="30870"/>
                  </a:lnTo>
                  <a:lnTo>
                    <a:pt x="30873" y="65507"/>
                  </a:lnTo>
                  <a:lnTo>
                    <a:pt x="8157" y="109435"/>
                  </a:lnTo>
                  <a:lnTo>
                    <a:pt x="0" y="160020"/>
                  </a:lnTo>
                  <a:lnTo>
                    <a:pt x="8157" y="210604"/>
                  </a:lnTo>
                  <a:lnTo>
                    <a:pt x="30873" y="254532"/>
                  </a:lnTo>
                  <a:lnTo>
                    <a:pt x="65513" y="289169"/>
                  </a:lnTo>
                  <a:lnTo>
                    <a:pt x="109440" y="311883"/>
                  </a:lnTo>
                  <a:lnTo>
                    <a:pt x="160020" y="320039"/>
                  </a:lnTo>
                  <a:lnTo>
                    <a:pt x="210599" y="311883"/>
                  </a:lnTo>
                  <a:lnTo>
                    <a:pt x="254526" y="289169"/>
                  </a:lnTo>
                  <a:lnTo>
                    <a:pt x="289166" y="254532"/>
                  </a:lnTo>
                  <a:lnTo>
                    <a:pt x="311882" y="210604"/>
                  </a:lnTo>
                  <a:lnTo>
                    <a:pt x="320039" y="160020"/>
                  </a:lnTo>
                  <a:lnTo>
                    <a:pt x="311882" y="109435"/>
                  </a:lnTo>
                  <a:lnTo>
                    <a:pt x="289166" y="65507"/>
                  </a:lnTo>
                  <a:lnTo>
                    <a:pt x="254526" y="30870"/>
                  </a:lnTo>
                  <a:lnTo>
                    <a:pt x="210599" y="8156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6719" y="3157727"/>
              <a:ext cx="320040" cy="320040"/>
            </a:xfrm>
            <a:custGeom>
              <a:avLst/>
              <a:gdLst/>
              <a:ahLst/>
              <a:cxnLst/>
              <a:rect l="l" t="t" r="r" b="b"/>
              <a:pathLst>
                <a:path w="320040" h="320039">
                  <a:moveTo>
                    <a:pt x="0" y="160020"/>
                  </a:moveTo>
                  <a:lnTo>
                    <a:pt x="8157" y="109435"/>
                  </a:lnTo>
                  <a:lnTo>
                    <a:pt x="30873" y="65507"/>
                  </a:lnTo>
                  <a:lnTo>
                    <a:pt x="65513" y="30870"/>
                  </a:lnTo>
                  <a:lnTo>
                    <a:pt x="109440" y="8156"/>
                  </a:lnTo>
                  <a:lnTo>
                    <a:pt x="160020" y="0"/>
                  </a:lnTo>
                  <a:lnTo>
                    <a:pt x="210599" y="8156"/>
                  </a:lnTo>
                  <a:lnTo>
                    <a:pt x="254526" y="30870"/>
                  </a:lnTo>
                  <a:lnTo>
                    <a:pt x="289166" y="65507"/>
                  </a:lnTo>
                  <a:lnTo>
                    <a:pt x="311882" y="109435"/>
                  </a:lnTo>
                  <a:lnTo>
                    <a:pt x="320039" y="160020"/>
                  </a:lnTo>
                  <a:lnTo>
                    <a:pt x="311882" y="210604"/>
                  </a:lnTo>
                  <a:lnTo>
                    <a:pt x="289166" y="254532"/>
                  </a:lnTo>
                  <a:lnTo>
                    <a:pt x="254526" y="289169"/>
                  </a:lnTo>
                  <a:lnTo>
                    <a:pt x="210599" y="311883"/>
                  </a:lnTo>
                  <a:lnTo>
                    <a:pt x="160020" y="320039"/>
                  </a:lnTo>
                  <a:lnTo>
                    <a:pt x="109440" y="311883"/>
                  </a:lnTo>
                  <a:lnTo>
                    <a:pt x="65513" y="289169"/>
                  </a:lnTo>
                  <a:lnTo>
                    <a:pt x="30873" y="254532"/>
                  </a:lnTo>
                  <a:lnTo>
                    <a:pt x="8157" y="210604"/>
                  </a:lnTo>
                  <a:lnTo>
                    <a:pt x="0" y="16002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57936" y="2308047"/>
            <a:ext cx="2639695" cy="22448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700" spc="-10" dirty="0" smtClean="0">
                <a:latin typeface="Verdana"/>
                <a:cs typeface="Verdana"/>
              </a:rPr>
              <a:t>В</a:t>
            </a:r>
            <a:r>
              <a:rPr lang="ru-RU" sz="1600" spc="-10" dirty="0" smtClean="0">
                <a:solidFill>
                  <a:srgbClr val="002060"/>
                </a:solidFill>
                <a:latin typeface="Verdana"/>
                <a:cs typeface="Verdana"/>
              </a:rPr>
              <a:t>Внимательно </a:t>
            </a:r>
            <a:r>
              <a:rPr lang="ru-RU" sz="1600" spc="10" dirty="0">
                <a:solidFill>
                  <a:srgbClr val="002060"/>
                </a:solidFill>
                <a:latin typeface="Verdana"/>
                <a:cs typeface="Verdana"/>
              </a:rPr>
              <a:t>рассмотрите</a:t>
            </a:r>
            <a:r>
              <a:rPr lang="ru-RU" sz="1600" spc="204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sz="1600" spc="-10" dirty="0">
                <a:solidFill>
                  <a:srgbClr val="002060"/>
                </a:solidFill>
                <a:latin typeface="Verdana"/>
                <a:cs typeface="Verdana"/>
              </a:rPr>
              <a:t>профили. </a:t>
            </a:r>
            <a:r>
              <a:rPr lang="ru-RU" sz="1600" dirty="0">
                <a:solidFill>
                  <a:srgbClr val="002060"/>
                </a:solidFill>
                <a:latin typeface="Verdana"/>
                <a:cs typeface="Verdana"/>
              </a:rPr>
              <a:t>На</a:t>
            </a:r>
            <a:r>
              <a:rPr lang="ru-RU" sz="1600" spc="-10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Verdana"/>
                <a:cs typeface="Verdana"/>
              </a:rPr>
              <a:t>них</a:t>
            </a:r>
            <a:r>
              <a:rPr lang="ru-RU" sz="1600" spc="-8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sz="1600" spc="-10" dirty="0">
                <a:solidFill>
                  <a:srgbClr val="002060"/>
                </a:solidFill>
                <a:latin typeface="Verdana"/>
                <a:cs typeface="Verdana"/>
              </a:rPr>
              <a:t>выделены </a:t>
            </a:r>
            <a:r>
              <a:rPr lang="ru-RU" sz="1600" b="1" spc="-70" dirty="0">
                <a:solidFill>
                  <a:srgbClr val="002060"/>
                </a:solidFill>
                <a:latin typeface="Verdana"/>
                <a:cs typeface="Verdana"/>
              </a:rPr>
              <a:t>тревожные</a:t>
            </a:r>
            <a:r>
              <a:rPr lang="ru-RU" sz="1600" b="1" spc="-10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sz="1600" b="1" spc="-55" dirty="0">
                <a:solidFill>
                  <a:srgbClr val="002060"/>
                </a:solidFill>
                <a:latin typeface="Verdana"/>
                <a:cs typeface="Verdana"/>
              </a:rPr>
              <a:t>признаки, </a:t>
            </a:r>
            <a:r>
              <a:rPr lang="ru-RU" sz="1600" spc="-10" dirty="0">
                <a:solidFill>
                  <a:srgbClr val="002060"/>
                </a:solidFill>
                <a:latin typeface="Verdana"/>
                <a:cs typeface="Verdana"/>
              </a:rPr>
              <a:t>свидетельствующие</a:t>
            </a:r>
            <a:r>
              <a:rPr lang="ru-RU" sz="1600" spc="5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sz="1600" spc="50" dirty="0">
                <a:solidFill>
                  <a:srgbClr val="002060"/>
                </a:solidFill>
                <a:latin typeface="Verdana"/>
                <a:cs typeface="Verdana"/>
              </a:rPr>
              <a:t>об</a:t>
            </a:r>
            <a:r>
              <a:rPr lang="ru-RU" sz="1600" spc="-2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Verdana"/>
                <a:cs typeface="Verdana"/>
              </a:rPr>
              <a:t>увлечении</a:t>
            </a:r>
            <a:r>
              <a:rPr lang="ru-RU" sz="1600" spc="-3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sz="1600" spc="-10" dirty="0">
                <a:solidFill>
                  <a:srgbClr val="002060"/>
                </a:solidFill>
                <a:latin typeface="Verdana"/>
                <a:cs typeface="Verdana"/>
              </a:rPr>
              <a:t>ребенка </a:t>
            </a:r>
            <a:r>
              <a:rPr lang="ru-RU" sz="1600" dirty="0">
                <a:solidFill>
                  <a:srgbClr val="002060"/>
                </a:solidFill>
                <a:latin typeface="Verdana"/>
                <a:cs typeface="Verdana"/>
              </a:rPr>
              <a:t>темой</a:t>
            </a:r>
            <a:r>
              <a:rPr lang="ru-RU" sz="1600" spc="8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sz="1600" spc="-10" dirty="0">
                <a:solidFill>
                  <a:srgbClr val="002060"/>
                </a:solidFill>
                <a:latin typeface="Verdana"/>
                <a:cs typeface="Verdana"/>
              </a:rPr>
              <a:t>школьной стрельбы </a:t>
            </a:r>
            <a:r>
              <a:rPr lang="ru-RU" sz="1600" spc="-10" dirty="0" smtClean="0">
                <a:solidFill>
                  <a:srgbClr val="002060"/>
                </a:solidFill>
                <a:latin typeface="Verdana"/>
                <a:cs typeface="Verdana"/>
              </a:rPr>
              <a:t>(</a:t>
            </a:r>
            <a:r>
              <a:rPr lang="ru-RU" sz="1600" spc="-10" dirty="0" err="1">
                <a:solidFill>
                  <a:srgbClr val="002060"/>
                </a:solidFill>
                <a:latin typeface="Verdana"/>
                <a:cs typeface="Verdana"/>
              </a:rPr>
              <a:t>скулшутингом</a:t>
            </a:r>
            <a:endParaRPr lang="ru-RU" sz="1600" dirty="0">
              <a:solidFill>
                <a:srgbClr val="002060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1600" spc="-10" dirty="0">
                <a:solidFill>
                  <a:srgbClr val="002060"/>
                </a:solidFill>
                <a:latin typeface="Verdana"/>
                <a:cs typeface="Verdana"/>
              </a:rPr>
              <a:t>/</a:t>
            </a:r>
            <a:r>
              <a:rPr lang="ru-RU" sz="1600" spc="-10" dirty="0" err="1">
                <a:solidFill>
                  <a:srgbClr val="002060"/>
                </a:solidFill>
                <a:latin typeface="Verdana"/>
                <a:cs typeface="Verdana"/>
              </a:rPr>
              <a:t>колумбайном</a:t>
            </a:r>
            <a:r>
              <a:rPr lang="ru-RU" sz="1600" spc="-10" dirty="0" smtClean="0">
                <a:solidFill>
                  <a:srgbClr val="002060"/>
                </a:solidFill>
                <a:latin typeface="Verdana"/>
                <a:cs typeface="Verdana"/>
              </a:rPr>
              <a:t>*)</a:t>
            </a:r>
            <a:endParaRPr lang="ru-RU" sz="16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50520" y="458723"/>
            <a:ext cx="11367135" cy="5774690"/>
            <a:chOff x="350520" y="458723"/>
            <a:chExt cx="11367135" cy="5774690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0520" y="1424940"/>
              <a:ext cx="743711" cy="74371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577334" y="470153"/>
              <a:ext cx="7140575" cy="5751830"/>
            </a:xfrm>
            <a:custGeom>
              <a:avLst/>
              <a:gdLst/>
              <a:ahLst/>
              <a:cxnLst/>
              <a:rect l="l" t="t" r="r" b="b"/>
              <a:pathLst>
                <a:path w="7140575" h="5751830">
                  <a:moveTo>
                    <a:pt x="62483" y="5751576"/>
                  </a:moveTo>
                  <a:lnTo>
                    <a:pt x="2477008" y="5751576"/>
                  </a:lnTo>
                </a:path>
                <a:path w="7140575" h="5751830">
                  <a:moveTo>
                    <a:pt x="4536947" y="80772"/>
                  </a:moveTo>
                  <a:lnTo>
                    <a:pt x="5510021" y="80772"/>
                  </a:lnTo>
                </a:path>
                <a:path w="7140575" h="5751830">
                  <a:moveTo>
                    <a:pt x="5448299" y="1239012"/>
                  </a:moveTo>
                  <a:lnTo>
                    <a:pt x="7140321" y="1239012"/>
                  </a:lnTo>
                </a:path>
                <a:path w="7140575" h="5751830">
                  <a:moveTo>
                    <a:pt x="5448299" y="1342644"/>
                  </a:moveTo>
                  <a:lnTo>
                    <a:pt x="7140321" y="1342644"/>
                  </a:lnTo>
                </a:path>
                <a:path w="7140575" h="5751830">
                  <a:moveTo>
                    <a:pt x="5448299" y="1580388"/>
                  </a:moveTo>
                  <a:lnTo>
                    <a:pt x="7085457" y="1580388"/>
                  </a:lnTo>
                </a:path>
                <a:path w="7140575" h="5751830">
                  <a:moveTo>
                    <a:pt x="5448299" y="1702308"/>
                  </a:moveTo>
                  <a:lnTo>
                    <a:pt x="6786752" y="1702308"/>
                  </a:lnTo>
                </a:path>
                <a:path w="7140575" h="5751830">
                  <a:moveTo>
                    <a:pt x="5442204" y="1842516"/>
                  </a:moveTo>
                  <a:lnTo>
                    <a:pt x="5628513" y="1842516"/>
                  </a:lnTo>
                </a:path>
                <a:path w="7140575" h="5751830">
                  <a:moveTo>
                    <a:pt x="5442204" y="2104644"/>
                  </a:moveTo>
                  <a:lnTo>
                    <a:pt x="6000369" y="2104644"/>
                  </a:lnTo>
                </a:path>
                <a:path w="7140575" h="5751830">
                  <a:moveTo>
                    <a:pt x="5442204" y="2964180"/>
                  </a:moveTo>
                  <a:lnTo>
                    <a:pt x="6256400" y="2964180"/>
                  </a:lnTo>
                </a:path>
                <a:path w="7140575" h="5751830">
                  <a:moveTo>
                    <a:pt x="3076956" y="4792980"/>
                  </a:moveTo>
                  <a:lnTo>
                    <a:pt x="4364736" y="4792980"/>
                  </a:lnTo>
                  <a:lnTo>
                    <a:pt x="4364736" y="2761488"/>
                  </a:lnTo>
                  <a:lnTo>
                    <a:pt x="3076956" y="2761488"/>
                  </a:lnTo>
                  <a:lnTo>
                    <a:pt x="3076956" y="4792980"/>
                  </a:lnTo>
                  <a:close/>
                </a:path>
                <a:path w="7140575" h="5751830">
                  <a:moveTo>
                    <a:pt x="0" y="0"/>
                  </a:moveTo>
                  <a:lnTo>
                    <a:pt x="697229" y="0"/>
                  </a:lnTo>
                </a:path>
                <a:path w="7140575" h="5751830">
                  <a:moveTo>
                    <a:pt x="333755" y="5122164"/>
                  </a:moveTo>
                  <a:lnTo>
                    <a:pt x="1021079" y="5122164"/>
                  </a:lnTo>
                </a:path>
                <a:path w="7140575" h="5751830">
                  <a:moveTo>
                    <a:pt x="5431536" y="1967484"/>
                  </a:moveTo>
                  <a:lnTo>
                    <a:pt x="6665848" y="1967484"/>
                  </a:lnTo>
                </a:path>
              </a:pathLst>
            </a:custGeom>
            <a:ln w="2286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69519" y="6453632"/>
            <a:ext cx="22294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FFFFFF"/>
                </a:solidFill>
                <a:latin typeface="Verdana"/>
                <a:cs typeface="Verdana"/>
              </a:rPr>
              <a:t>*Запрещен</a:t>
            </a:r>
            <a:r>
              <a:rPr sz="11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sz="1100" spc="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FFFFFF"/>
                </a:solidFill>
                <a:latin typeface="Verdana"/>
                <a:cs typeface="Verdana"/>
              </a:rPr>
              <a:t>территории</a:t>
            </a:r>
            <a:r>
              <a:rPr sz="11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85" dirty="0">
                <a:solidFill>
                  <a:srgbClr val="FFFFFF"/>
                </a:solidFill>
                <a:latin typeface="Verdana"/>
                <a:cs typeface="Verdana"/>
              </a:rPr>
              <a:t>РФ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-18554" y="812629"/>
            <a:ext cx="3187410" cy="497561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048000" y="2926080"/>
            <a:ext cx="3030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endParaRPr lang="ru-RU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7305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291" y="1737360"/>
            <a:ext cx="7950834" cy="0"/>
          </a:xfrm>
          <a:custGeom>
            <a:avLst/>
            <a:gdLst/>
            <a:ahLst/>
            <a:cxnLst/>
            <a:rect l="l" t="t" r="r" b="b"/>
            <a:pathLst>
              <a:path w="7950834">
                <a:moveTo>
                  <a:pt x="0" y="0"/>
                </a:moveTo>
                <a:lnTo>
                  <a:pt x="7950708" y="0"/>
                </a:lnTo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10408" y="4041805"/>
            <a:ext cx="2676525" cy="2414270"/>
            <a:chOff x="3168395" y="4451603"/>
            <a:chExt cx="2676525" cy="2414270"/>
          </a:xfrm>
        </p:grpSpPr>
        <p:sp>
          <p:nvSpPr>
            <p:cNvPr id="4" name="object 4"/>
            <p:cNvSpPr/>
            <p:nvPr/>
          </p:nvSpPr>
          <p:spPr>
            <a:xfrm>
              <a:off x="3176015" y="4459223"/>
              <a:ext cx="2661285" cy="2399030"/>
            </a:xfrm>
            <a:custGeom>
              <a:avLst/>
              <a:gdLst/>
              <a:ahLst/>
              <a:cxnLst/>
              <a:rect l="l" t="t" r="r" b="b"/>
              <a:pathLst>
                <a:path w="2661285" h="2399029">
                  <a:moveTo>
                    <a:pt x="1330451" y="0"/>
                  </a:moveTo>
                  <a:lnTo>
                    <a:pt x="1279416" y="870"/>
                  </a:lnTo>
                  <a:lnTo>
                    <a:pt x="1228867" y="3461"/>
                  </a:lnTo>
                  <a:lnTo>
                    <a:pt x="1178839" y="7741"/>
                  </a:lnTo>
                  <a:lnTo>
                    <a:pt x="1129366" y="13678"/>
                  </a:lnTo>
                  <a:lnTo>
                    <a:pt x="1080482" y="21243"/>
                  </a:lnTo>
                  <a:lnTo>
                    <a:pt x="1032222" y="30402"/>
                  </a:lnTo>
                  <a:lnTo>
                    <a:pt x="984620" y="41126"/>
                  </a:lnTo>
                  <a:lnTo>
                    <a:pt x="937711" y="53383"/>
                  </a:lnTo>
                  <a:lnTo>
                    <a:pt x="891530" y="67141"/>
                  </a:lnTo>
                  <a:lnTo>
                    <a:pt x="846110" y="82370"/>
                  </a:lnTo>
                  <a:lnTo>
                    <a:pt x="801486" y="99038"/>
                  </a:lnTo>
                  <a:lnTo>
                    <a:pt x="757693" y="117114"/>
                  </a:lnTo>
                  <a:lnTo>
                    <a:pt x="714764" y="136567"/>
                  </a:lnTo>
                  <a:lnTo>
                    <a:pt x="672736" y="157365"/>
                  </a:lnTo>
                  <a:lnTo>
                    <a:pt x="631641" y="179478"/>
                  </a:lnTo>
                  <a:lnTo>
                    <a:pt x="591514" y="202874"/>
                  </a:lnTo>
                  <a:lnTo>
                    <a:pt x="552391" y="227521"/>
                  </a:lnTo>
                  <a:lnTo>
                    <a:pt x="514304" y="253390"/>
                  </a:lnTo>
                  <a:lnTo>
                    <a:pt x="477289" y="280448"/>
                  </a:lnTo>
                  <a:lnTo>
                    <a:pt x="441381" y="308664"/>
                  </a:lnTo>
                  <a:lnTo>
                    <a:pt x="406613" y="338007"/>
                  </a:lnTo>
                  <a:lnTo>
                    <a:pt x="373020" y="368446"/>
                  </a:lnTo>
                  <a:lnTo>
                    <a:pt x="340636" y="399949"/>
                  </a:lnTo>
                  <a:lnTo>
                    <a:pt x="309497" y="432486"/>
                  </a:lnTo>
                  <a:lnTo>
                    <a:pt x="279635" y="466025"/>
                  </a:lnTo>
                  <a:lnTo>
                    <a:pt x="251087" y="500534"/>
                  </a:lnTo>
                  <a:lnTo>
                    <a:pt x="223886" y="535983"/>
                  </a:lnTo>
                  <a:lnTo>
                    <a:pt x="198066" y="572341"/>
                  </a:lnTo>
                  <a:lnTo>
                    <a:pt x="173663" y="609576"/>
                  </a:lnTo>
                  <a:lnTo>
                    <a:pt x="150710" y="647657"/>
                  </a:lnTo>
                  <a:lnTo>
                    <a:pt x="129242" y="686552"/>
                  </a:lnTo>
                  <a:lnTo>
                    <a:pt x="109294" y="726232"/>
                  </a:lnTo>
                  <a:lnTo>
                    <a:pt x="90900" y="766663"/>
                  </a:lnTo>
                  <a:lnTo>
                    <a:pt x="74094" y="807815"/>
                  </a:lnTo>
                  <a:lnTo>
                    <a:pt x="58910" y="849658"/>
                  </a:lnTo>
                  <a:lnTo>
                    <a:pt x="45384" y="892159"/>
                  </a:lnTo>
                  <a:lnTo>
                    <a:pt x="33550" y="935287"/>
                  </a:lnTo>
                  <a:lnTo>
                    <a:pt x="23442" y="979011"/>
                  </a:lnTo>
                  <a:lnTo>
                    <a:pt x="15095" y="1023301"/>
                  </a:lnTo>
                  <a:lnTo>
                    <a:pt x="8542" y="1068124"/>
                  </a:lnTo>
                  <a:lnTo>
                    <a:pt x="3819" y="1113450"/>
                  </a:lnTo>
                  <a:lnTo>
                    <a:pt x="960" y="1159247"/>
                  </a:lnTo>
                  <a:lnTo>
                    <a:pt x="0" y="1205484"/>
                  </a:lnTo>
                  <a:lnTo>
                    <a:pt x="960" y="1251723"/>
                  </a:lnTo>
                  <a:lnTo>
                    <a:pt x="3819" y="1297522"/>
                  </a:lnTo>
                  <a:lnTo>
                    <a:pt x="8542" y="1342850"/>
                  </a:lnTo>
                  <a:lnTo>
                    <a:pt x="15095" y="1387675"/>
                  </a:lnTo>
                  <a:lnTo>
                    <a:pt x="23442" y="1431966"/>
                  </a:lnTo>
                  <a:lnTo>
                    <a:pt x="33550" y="1475692"/>
                  </a:lnTo>
                  <a:lnTo>
                    <a:pt x="45384" y="1518821"/>
                  </a:lnTo>
                  <a:lnTo>
                    <a:pt x="58910" y="1561323"/>
                  </a:lnTo>
                  <a:lnTo>
                    <a:pt x="74094" y="1603166"/>
                  </a:lnTo>
                  <a:lnTo>
                    <a:pt x="90900" y="1644320"/>
                  </a:lnTo>
                  <a:lnTo>
                    <a:pt x="109294" y="1684752"/>
                  </a:lnTo>
                  <a:lnTo>
                    <a:pt x="129242" y="1724431"/>
                  </a:lnTo>
                  <a:lnTo>
                    <a:pt x="150710" y="1763327"/>
                  </a:lnTo>
                  <a:lnTo>
                    <a:pt x="173663" y="1801408"/>
                  </a:lnTo>
                  <a:lnTo>
                    <a:pt x="198066" y="1838643"/>
                  </a:lnTo>
                  <a:lnTo>
                    <a:pt x="223886" y="1875000"/>
                  </a:lnTo>
                  <a:lnTo>
                    <a:pt x="251087" y="1910449"/>
                  </a:lnTo>
                  <a:lnTo>
                    <a:pt x="279635" y="1944958"/>
                  </a:lnTo>
                  <a:lnTo>
                    <a:pt x="309497" y="1978497"/>
                  </a:lnTo>
                  <a:lnTo>
                    <a:pt x="340636" y="2011033"/>
                  </a:lnTo>
                  <a:lnTo>
                    <a:pt x="373020" y="2042536"/>
                  </a:lnTo>
                  <a:lnTo>
                    <a:pt x="406613" y="2072974"/>
                  </a:lnTo>
                  <a:lnTo>
                    <a:pt x="441381" y="2102316"/>
                  </a:lnTo>
                  <a:lnTo>
                    <a:pt x="477289" y="2130531"/>
                  </a:lnTo>
                  <a:lnTo>
                    <a:pt x="514304" y="2157588"/>
                  </a:lnTo>
                  <a:lnTo>
                    <a:pt x="552391" y="2183456"/>
                  </a:lnTo>
                  <a:lnTo>
                    <a:pt x="591514" y="2208103"/>
                  </a:lnTo>
                  <a:lnTo>
                    <a:pt x="631641" y="2231498"/>
                  </a:lnTo>
                  <a:lnTo>
                    <a:pt x="672736" y="2253610"/>
                  </a:lnTo>
                  <a:lnTo>
                    <a:pt x="714764" y="2274407"/>
                  </a:lnTo>
                  <a:lnTo>
                    <a:pt x="757693" y="2293859"/>
                  </a:lnTo>
                  <a:lnTo>
                    <a:pt x="801486" y="2311934"/>
                  </a:lnTo>
                  <a:lnTo>
                    <a:pt x="846110" y="2328602"/>
                  </a:lnTo>
                  <a:lnTo>
                    <a:pt x="891530" y="2343830"/>
                  </a:lnTo>
                  <a:lnTo>
                    <a:pt x="937711" y="2357587"/>
                  </a:lnTo>
                  <a:lnTo>
                    <a:pt x="984620" y="2369843"/>
                  </a:lnTo>
                  <a:lnTo>
                    <a:pt x="1032222" y="2380566"/>
                  </a:lnTo>
                  <a:lnTo>
                    <a:pt x="1080482" y="2389725"/>
                  </a:lnTo>
                  <a:lnTo>
                    <a:pt x="1129366" y="2397289"/>
                  </a:lnTo>
                  <a:lnTo>
                    <a:pt x="1141726" y="2398772"/>
                  </a:lnTo>
                  <a:lnTo>
                    <a:pt x="1519177" y="2398772"/>
                  </a:lnTo>
                  <a:lnTo>
                    <a:pt x="1580421" y="2389725"/>
                  </a:lnTo>
                  <a:lnTo>
                    <a:pt x="1628681" y="2380566"/>
                  </a:lnTo>
                  <a:lnTo>
                    <a:pt x="1676283" y="2369843"/>
                  </a:lnTo>
                  <a:lnTo>
                    <a:pt x="1723192" y="2357587"/>
                  </a:lnTo>
                  <a:lnTo>
                    <a:pt x="1769373" y="2343830"/>
                  </a:lnTo>
                  <a:lnTo>
                    <a:pt x="1814793" y="2328602"/>
                  </a:lnTo>
                  <a:lnTo>
                    <a:pt x="1859417" y="2311934"/>
                  </a:lnTo>
                  <a:lnTo>
                    <a:pt x="1903210" y="2293859"/>
                  </a:lnTo>
                  <a:lnTo>
                    <a:pt x="1946139" y="2274407"/>
                  </a:lnTo>
                  <a:lnTo>
                    <a:pt x="1988167" y="2253610"/>
                  </a:lnTo>
                  <a:lnTo>
                    <a:pt x="2029262" y="2231498"/>
                  </a:lnTo>
                  <a:lnTo>
                    <a:pt x="2069389" y="2208103"/>
                  </a:lnTo>
                  <a:lnTo>
                    <a:pt x="2108512" y="2183456"/>
                  </a:lnTo>
                  <a:lnTo>
                    <a:pt x="2146599" y="2157588"/>
                  </a:lnTo>
                  <a:lnTo>
                    <a:pt x="2183614" y="2130531"/>
                  </a:lnTo>
                  <a:lnTo>
                    <a:pt x="2219522" y="2102316"/>
                  </a:lnTo>
                  <a:lnTo>
                    <a:pt x="2254290" y="2072974"/>
                  </a:lnTo>
                  <a:lnTo>
                    <a:pt x="2287883" y="2042536"/>
                  </a:lnTo>
                  <a:lnTo>
                    <a:pt x="2320267" y="2011033"/>
                  </a:lnTo>
                  <a:lnTo>
                    <a:pt x="2351406" y="1978497"/>
                  </a:lnTo>
                  <a:lnTo>
                    <a:pt x="2381268" y="1944958"/>
                  </a:lnTo>
                  <a:lnTo>
                    <a:pt x="2409816" y="1910449"/>
                  </a:lnTo>
                  <a:lnTo>
                    <a:pt x="2437017" y="1875000"/>
                  </a:lnTo>
                  <a:lnTo>
                    <a:pt x="2462837" y="1838643"/>
                  </a:lnTo>
                  <a:lnTo>
                    <a:pt x="2487240" y="1801408"/>
                  </a:lnTo>
                  <a:lnTo>
                    <a:pt x="2510193" y="1763327"/>
                  </a:lnTo>
                  <a:lnTo>
                    <a:pt x="2531661" y="1724431"/>
                  </a:lnTo>
                  <a:lnTo>
                    <a:pt x="2551609" y="1684752"/>
                  </a:lnTo>
                  <a:lnTo>
                    <a:pt x="2570003" y="1644320"/>
                  </a:lnTo>
                  <a:lnTo>
                    <a:pt x="2586809" y="1603166"/>
                  </a:lnTo>
                  <a:lnTo>
                    <a:pt x="2601993" y="1561323"/>
                  </a:lnTo>
                  <a:lnTo>
                    <a:pt x="2615519" y="1518821"/>
                  </a:lnTo>
                  <a:lnTo>
                    <a:pt x="2627353" y="1475692"/>
                  </a:lnTo>
                  <a:lnTo>
                    <a:pt x="2637461" y="1431966"/>
                  </a:lnTo>
                  <a:lnTo>
                    <a:pt x="2645808" y="1387675"/>
                  </a:lnTo>
                  <a:lnTo>
                    <a:pt x="2652361" y="1342850"/>
                  </a:lnTo>
                  <a:lnTo>
                    <a:pt x="2657084" y="1297522"/>
                  </a:lnTo>
                  <a:lnTo>
                    <a:pt x="2659943" y="1251723"/>
                  </a:lnTo>
                  <a:lnTo>
                    <a:pt x="2660904" y="1205484"/>
                  </a:lnTo>
                  <a:lnTo>
                    <a:pt x="2659943" y="1159247"/>
                  </a:lnTo>
                  <a:lnTo>
                    <a:pt x="2657084" y="1113450"/>
                  </a:lnTo>
                  <a:lnTo>
                    <a:pt x="2652361" y="1068124"/>
                  </a:lnTo>
                  <a:lnTo>
                    <a:pt x="2645808" y="1023301"/>
                  </a:lnTo>
                  <a:lnTo>
                    <a:pt x="2637461" y="979011"/>
                  </a:lnTo>
                  <a:lnTo>
                    <a:pt x="2627353" y="935287"/>
                  </a:lnTo>
                  <a:lnTo>
                    <a:pt x="2615519" y="892159"/>
                  </a:lnTo>
                  <a:lnTo>
                    <a:pt x="2601993" y="849658"/>
                  </a:lnTo>
                  <a:lnTo>
                    <a:pt x="2586809" y="807815"/>
                  </a:lnTo>
                  <a:lnTo>
                    <a:pt x="2570003" y="766663"/>
                  </a:lnTo>
                  <a:lnTo>
                    <a:pt x="2551609" y="726232"/>
                  </a:lnTo>
                  <a:lnTo>
                    <a:pt x="2531661" y="686552"/>
                  </a:lnTo>
                  <a:lnTo>
                    <a:pt x="2510193" y="647657"/>
                  </a:lnTo>
                  <a:lnTo>
                    <a:pt x="2487240" y="609576"/>
                  </a:lnTo>
                  <a:lnTo>
                    <a:pt x="2462837" y="572341"/>
                  </a:lnTo>
                  <a:lnTo>
                    <a:pt x="2437017" y="535983"/>
                  </a:lnTo>
                  <a:lnTo>
                    <a:pt x="2409816" y="500534"/>
                  </a:lnTo>
                  <a:lnTo>
                    <a:pt x="2381268" y="466025"/>
                  </a:lnTo>
                  <a:lnTo>
                    <a:pt x="2351406" y="432486"/>
                  </a:lnTo>
                  <a:lnTo>
                    <a:pt x="2320267" y="399949"/>
                  </a:lnTo>
                  <a:lnTo>
                    <a:pt x="2287883" y="368446"/>
                  </a:lnTo>
                  <a:lnTo>
                    <a:pt x="2254290" y="338007"/>
                  </a:lnTo>
                  <a:lnTo>
                    <a:pt x="2219522" y="308664"/>
                  </a:lnTo>
                  <a:lnTo>
                    <a:pt x="2183614" y="280448"/>
                  </a:lnTo>
                  <a:lnTo>
                    <a:pt x="2146599" y="253390"/>
                  </a:lnTo>
                  <a:lnTo>
                    <a:pt x="2108512" y="227521"/>
                  </a:lnTo>
                  <a:lnTo>
                    <a:pt x="2069389" y="202874"/>
                  </a:lnTo>
                  <a:lnTo>
                    <a:pt x="2029262" y="179478"/>
                  </a:lnTo>
                  <a:lnTo>
                    <a:pt x="1988167" y="157365"/>
                  </a:lnTo>
                  <a:lnTo>
                    <a:pt x="1946139" y="136567"/>
                  </a:lnTo>
                  <a:lnTo>
                    <a:pt x="1903210" y="117114"/>
                  </a:lnTo>
                  <a:lnTo>
                    <a:pt x="1859417" y="99038"/>
                  </a:lnTo>
                  <a:lnTo>
                    <a:pt x="1814793" y="82370"/>
                  </a:lnTo>
                  <a:lnTo>
                    <a:pt x="1769373" y="67141"/>
                  </a:lnTo>
                  <a:lnTo>
                    <a:pt x="1723192" y="53383"/>
                  </a:lnTo>
                  <a:lnTo>
                    <a:pt x="1676283" y="41126"/>
                  </a:lnTo>
                  <a:lnTo>
                    <a:pt x="1628681" y="30402"/>
                  </a:lnTo>
                  <a:lnTo>
                    <a:pt x="1580421" y="21243"/>
                  </a:lnTo>
                  <a:lnTo>
                    <a:pt x="1531537" y="13678"/>
                  </a:lnTo>
                  <a:lnTo>
                    <a:pt x="1482064" y="7741"/>
                  </a:lnTo>
                  <a:lnTo>
                    <a:pt x="1432036" y="3461"/>
                  </a:lnTo>
                  <a:lnTo>
                    <a:pt x="1381487" y="870"/>
                  </a:lnTo>
                  <a:lnTo>
                    <a:pt x="13304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76015" y="4459223"/>
              <a:ext cx="2661285" cy="2399030"/>
            </a:xfrm>
            <a:custGeom>
              <a:avLst/>
              <a:gdLst/>
              <a:ahLst/>
              <a:cxnLst/>
              <a:rect l="l" t="t" r="r" b="b"/>
              <a:pathLst>
                <a:path w="2661285" h="2399029">
                  <a:moveTo>
                    <a:pt x="0" y="1205484"/>
                  </a:moveTo>
                  <a:lnTo>
                    <a:pt x="960" y="1159247"/>
                  </a:lnTo>
                  <a:lnTo>
                    <a:pt x="3819" y="1113450"/>
                  </a:lnTo>
                  <a:lnTo>
                    <a:pt x="8542" y="1068124"/>
                  </a:lnTo>
                  <a:lnTo>
                    <a:pt x="15095" y="1023301"/>
                  </a:lnTo>
                  <a:lnTo>
                    <a:pt x="23442" y="979011"/>
                  </a:lnTo>
                  <a:lnTo>
                    <a:pt x="33550" y="935287"/>
                  </a:lnTo>
                  <a:lnTo>
                    <a:pt x="45384" y="892159"/>
                  </a:lnTo>
                  <a:lnTo>
                    <a:pt x="58910" y="849658"/>
                  </a:lnTo>
                  <a:lnTo>
                    <a:pt x="74094" y="807815"/>
                  </a:lnTo>
                  <a:lnTo>
                    <a:pt x="90900" y="766663"/>
                  </a:lnTo>
                  <a:lnTo>
                    <a:pt x="109294" y="726232"/>
                  </a:lnTo>
                  <a:lnTo>
                    <a:pt x="129242" y="686552"/>
                  </a:lnTo>
                  <a:lnTo>
                    <a:pt x="150710" y="647657"/>
                  </a:lnTo>
                  <a:lnTo>
                    <a:pt x="173663" y="609576"/>
                  </a:lnTo>
                  <a:lnTo>
                    <a:pt x="198066" y="572341"/>
                  </a:lnTo>
                  <a:lnTo>
                    <a:pt x="223886" y="535983"/>
                  </a:lnTo>
                  <a:lnTo>
                    <a:pt x="251087" y="500534"/>
                  </a:lnTo>
                  <a:lnTo>
                    <a:pt x="279635" y="466025"/>
                  </a:lnTo>
                  <a:lnTo>
                    <a:pt x="309497" y="432486"/>
                  </a:lnTo>
                  <a:lnTo>
                    <a:pt x="340636" y="399949"/>
                  </a:lnTo>
                  <a:lnTo>
                    <a:pt x="373020" y="368446"/>
                  </a:lnTo>
                  <a:lnTo>
                    <a:pt x="406613" y="338007"/>
                  </a:lnTo>
                  <a:lnTo>
                    <a:pt x="441381" y="308664"/>
                  </a:lnTo>
                  <a:lnTo>
                    <a:pt x="477289" y="280448"/>
                  </a:lnTo>
                  <a:lnTo>
                    <a:pt x="514304" y="253390"/>
                  </a:lnTo>
                  <a:lnTo>
                    <a:pt x="552391" y="227521"/>
                  </a:lnTo>
                  <a:lnTo>
                    <a:pt x="591514" y="202874"/>
                  </a:lnTo>
                  <a:lnTo>
                    <a:pt x="631641" y="179478"/>
                  </a:lnTo>
                  <a:lnTo>
                    <a:pt x="672736" y="157365"/>
                  </a:lnTo>
                  <a:lnTo>
                    <a:pt x="714764" y="136567"/>
                  </a:lnTo>
                  <a:lnTo>
                    <a:pt x="757693" y="117114"/>
                  </a:lnTo>
                  <a:lnTo>
                    <a:pt x="801486" y="99038"/>
                  </a:lnTo>
                  <a:lnTo>
                    <a:pt x="846110" y="82370"/>
                  </a:lnTo>
                  <a:lnTo>
                    <a:pt x="891530" y="67141"/>
                  </a:lnTo>
                  <a:lnTo>
                    <a:pt x="937711" y="53383"/>
                  </a:lnTo>
                  <a:lnTo>
                    <a:pt x="984620" y="41126"/>
                  </a:lnTo>
                  <a:lnTo>
                    <a:pt x="1032222" y="30402"/>
                  </a:lnTo>
                  <a:lnTo>
                    <a:pt x="1080482" y="21243"/>
                  </a:lnTo>
                  <a:lnTo>
                    <a:pt x="1129366" y="13678"/>
                  </a:lnTo>
                  <a:lnTo>
                    <a:pt x="1178839" y="7741"/>
                  </a:lnTo>
                  <a:lnTo>
                    <a:pt x="1228867" y="3461"/>
                  </a:lnTo>
                  <a:lnTo>
                    <a:pt x="1279416" y="870"/>
                  </a:lnTo>
                  <a:lnTo>
                    <a:pt x="1330451" y="0"/>
                  </a:lnTo>
                  <a:lnTo>
                    <a:pt x="1381487" y="870"/>
                  </a:lnTo>
                  <a:lnTo>
                    <a:pt x="1432036" y="3461"/>
                  </a:lnTo>
                  <a:lnTo>
                    <a:pt x="1482064" y="7741"/>
                  </a:lnTo>
                  <a:lnTo>
                    <a:pt x="1531537" y="13678"/>
                  </a:lnTo>
                  <a:lnTo>
                    <a:pt x="1580421" y="21243"/>
                  </a:lnTo>
                  <a:lnTo>
                    <a:pt x="1628681" y="30402"/>
                  </a:lnTo>
                  <a:lnTo>
                    <a:pt x="1676283" y="41126"/>
                  </a:lnTo>
                  <a:lnTo>
                    <a:pt x="1723192" y="53383"/>
                  </a:lnTo>
                  <a:lnTo>
                    <a:pt x="1769373" y="67141"/>
                  </a:lnTo>
                  <a:lnTo>
                    <a:pt x="1814793" y="82370"/>
                  </a:lnTo>
                  <a:lnTo>
                    <a:pt x="1859417" y="99038"/>
                  </a:lnTo>
                  <a:lnTo>
                    <a:pt x="1903210" y="117114"/>
                  </a:lnTo>
                  <a:lnTo>
                    <a:pt x="1946139" y="136567"/>
                  </a:lnTo>
                  <a:lnTo>
                    <a:pt x="1988167" y="157365"/>
                  </a:lnTo>
                  <a:lnTo>
                    <a:pt x="2029262" y="179478"/>
                  </a:lnTo>
                  <a:lnTo>
                    <a:pt x="2069389" y="202874"/>
                  </a:lnTo>
                  <a:lnTo>
                    <a:pt x="2108512" y="227521"/>
                  </a:lnTo>
                  <a:lnTo>
                    <a:pt x="2146599" y="253390"/>
                  </a:lnTo>
                  <a:lnTo>
                    <a:pt x="2183614" y="280448"/>
                  </a:lnTo>
                  <a:lnTo>
                    <a:pt x="2219522" y="308664"/>
                  </a:lnTo>
                  <a:lnTo>
                    <a:pt x="2254290" y="338007"/>
                  </a:lnTo>
                  <a:lnTo>
                    <a:pt x="2287883" y="368446"/>
                  </a:lnTo>
                  <a:lnTo>
                    <a:pt x="2320267" y="399949"/>
                  </a:lnTo>
                  <a:lnTo>
                    <a:pt x="2351406" y="432486"/>
                  </a:lnTo>
                  <a:lnTo>
                    <a:pt x="2381268" y="466025"/>
                  </a:lnTo>
                  <a:lnTo>
                    <a:pt x="2409816" y="500534"/>
                  </a:lnTo>
                  <a:lnTo>
                    <a:pt x="2437017" y="535983"/>
                  </a:lnTo>
                  <a:lnTo>
                    <a:pt x="2462837" y="572341"/>
                  </a:lnTo>
                  <a:lnTo>
                    <a:pt x="2487240" y="609576"/>
                  </a:lnTo>
                  <a:lnTo>
                    <a:pt x="2510193" y="647657"/>
                  </a:lnTo>
                  <a:lnTo>
                    <a:pt x="2531661" y="686552"/>
                  </a:lnTo>
                  <a:lnTo>
                    <a:pt x="2551609" y="726232"/>
                  </a:lnTo>
                  <a:lnTo>
                    <a:pt x="2570003" y="766663"/>
                  </a:lnTo>
                  <a:lnTo>
                    <a:pt x="2586809" y="807815"/>
                  </a:lnTo>
                  <a:lnTo>
                    <a:pt x="2601993" y="849658"/>
                  </a:lnTo>
                  <a:lnTo>
                    <a:pt x="2615519" y="892159"/>
                  </a:lnTo>
                  <a:lnTo>
                    <a:pt x="2627353" y="935287"/>
                  </a:lnTo>
                  <a:lnTo>
                    <a:pt x="2637461" y="979011"/>
                  </a:lnTo>
                  <a:lnTo>
                    <a:pt x="2645808" y="1023301"/>
                  </a:lnTo>
                  <a:lnTo>
                    <a:pt x="2652361" y="1068124"/>
                  </a:lnTo>
                  <a:lnTo>
                    <a:pt x="2657084" y="1113450"/>
                  </a:lnTo>
                  <a:lnTo>
                    <a:pt x="2659943" y="1159247"/>
                  </a:lnTo>
                  <a:lnTo>
                    <a:pt x="2660904" y="1205484"/>
                  </a:lnTo>
                  <a:lnTo>
                    <a:pt x="2659943" y="1251723"/>
                  </a:lnTo>
                  <a:lnTo>
                    <a:pt x="2657084" y="1297522"/>
                  </a:lnTo>
                  <a:lnTo>
                    <a:pt x="2652361" y="1342850"/>
                  </a:lnTo>
                  <a:lnTo>
                    <a:pt x="2645808" y="1387675"/>
                  </a:lnTo>
                  <a:lnTo>
                    <a:pt x="2637461" y="1431966"/>
                  </a:lnTo>
                  <a:lnTo>
                    <a:pt x="2627353" y="1475692"/>
                  </a:lnTo>
                  <a:lnTo>
                    <a:pt x="2615519" y="1518821"/>
                  </a:lnTo>
                  <a:lnTo>
                    <a:pt x="2601993" y="1561323"/>
                  </a:lnTo>
                  <a:lnTo>
                    <a:pt x="2586809" y="1603166"/>
                  </a:lnTo>
                  <a:lnTo>
                    <a:pt x="2570003" y="1644320"/>
                  </a:lnTo>
                  <a:lnTo>
                    <a:pt x="2551609" y="1684752"/>
                  </a:lnTo>
                  <a:lnTo>
                    <a:pt x="2531661" y="1724431"/>
                  </a:lnTo>
                  <a:lnTo>
                    <a:pt x="2510193" y="1763327"/>
                  </a:lnTo>
                  <a:lnTo>
                    <a:pt x="2487240" y="1801408"/>
                  </a:lnTo>
                  <a:lnTo>
                    <a:pt x="2462837" y="1838643"/>
                  </a:lnTo>
                  <a:lnTo>
                    <a:pt x="2437017" y="1875000"/>
                  </a:lnTo>
                  <a:lnTo>
                    <a:pt x="2409816" y="1910449"/>
                  </a:lnTo>
                  <a:lnTo>
                    <a:pt x="2381268" y="1944958"/>
                  </a:lnTo>
                  <a:lnTo>
                    <a:pt x="2351406" y="1978497"/>
                  </a:lnTo>
                  <a:lnTo>
                    <a:pt x="2320267" y="2011033"/>
                  </a:lnTo>
                  <a:lnTo>
                    <a:pt x="2287883" y="2042536"/>
                  </a:lnTo>
                  <a:lnTo>
                    <a:pt x="2254290" y="2072974"/>
                  </a:lnTo>
                  <a:lnTo>
                    <a:pt x="2219522" y="2102316"/>
                  </a:lnTo>
                  <a:lnTo>
                    <a:pt x="2183614" y="2130531"/>
                  </a:lnTo>
                  <a:lnTo>
                    <a:pt x="2146599" y="2157588"/>
                  </a:lnTo>
                  <a:lnTo>
                    <a:pt x="2108512" y="2183456"/>
                  </a:lnTo>
                  <a:lnTo>
                    <a:pt x="2069389" y="2208103"/>
                  </a:lnTo>
                  <a:lnTo>
                    <a:pt x="2029262" y="2231498"/>
                  </a:lnTo>
                  <a:lnTo>
                    <a:pt x="1988167" y="2253610"/>
                  </a:lnTo>
                  <a:lnTo>
                    <a:pt x="1946139" y="2274407"/>
                  </a:lnTo>
                  <a:lnTo>
                    <a:pt x="1903210" y="2293859"/>
                  </a:lnTo>
                  <a:lnTo>
                    <a:pt x="1859417" y="2311934"/>
                  </a:lnTo>
                  <a:lnTo>
                    <a:pt x="1814793" y="2328602"/>
                  </a:lnTo>
                  <a:lnTo>
                    <a:pt x="1769373" y="2343830"/>
                  </a:lnTo>
                  <a:lnTo>
                    <a:pt x="1723192" y="2357587"/>
                  </a:lnTo>
                  <a:lnTo>
                    <a:pt x="1676283" y="2369843"/>
                  </a:lnTo>
                  <a:lnTo>
                    <a:pt x="1628681" y="2380566"/>
                  </a:lnTo>
                  <a:lnTo>
                    <a:pt x="1580421" y="2389725"/>
                  </a:lnTo>
                  <a:lnTo>
                    <a:pt x="1531537" y="2397289"/>
                  </a:lnTo>
                  <a:lnTo>
                    <a:pt x="1519177" y="2398772"/>
                  </a:lnTo>
                </a:path>
                <a:path w="2661285" h="2399029">
                  <a:moveTo>
                    <a:pt x="1141726" y="2398772"/>
                  </a:moveTo>
                  <a:lnTo>
                    <a:pt x="1080482" y="2389725"/>
                  </a:lnTo>
                  <a:lnTo>
                    <a:pt x="1032222" y="2380566"/>
                  </a:lnTo>
                  <a:lnTo>
                    <a:pt x="984620" y="2369843"/>
                  </a:lnTo>
                  <a:lnTo>
                    <a:pt x="937711" y="2357587"/>
                  </a:lnTo>
                  <a:lnTo>
                    <a:pt x="891530" y="2343830"/>
                  </a:lnTo>
                  <a:lnTo>
                    <a:pt x="846110" y="2328602"/>
                  </a:lnTo>
                  <a:lnTo>
                    <a:pt x="801486" y="2311934"/>
                  </a:lnTo>
                  <a:lnTo>
                    <a:pt x="757693" y="2293859"/>
                  </a:lnTo>
                  <a:lnTo>
                    <a:pt x="714764" y="2274407"/>
                  </a:lnTo>
                  <a:lnTo>
                    <a:pt x="672736" y="2253610"/>
                  </a:lnTo>
                  <a:lnTo>
                    <a:pt x="631641" y="2231498"/>
                  </a:lnTo>
                  <a:lnTo>
                    <a:pt x="591514" y="2208103"/>
                  </a:lnTo>
                  <a:lnTo>
                    <a:pt x="552391" y="2183456"/>
                  </a:lnTo>
                  <a:lnTo>
                    <a:pt x="514304" y="2157588"/>
                  </a:lnTo>
                  <a:lnTo>
                    <a:pt x="477289" y="2130531"/>
                  </a:lnTo>
                  <a:lnTo>
                    <a:pt x="441381" y="2102316"/>
                  </a:lnTo>
                  <a:lnTo>
                    <a:pt x="406613" y="2072974"/>
                  </a:lnTo>
                  <a:lnTo>
                    <a:pt x="373020" y="2042536"/>
                  </a:lnTo>
                  <a:lnTo>
                    <a:pt x="340636" y="2011033"/>
                  </a:lnTo>
                  <a:lnTo>
                    <a:pt x="309497" y="1978497"/>
                  </a:lnTo>
                  <a:lnTo>
                    <a:pt x="279635" y="1944958"/>
                  </a:lnTo>
                  <a:lnTo>
                    <a:pt x="251087" y="1910449"/>
                  </a:lnTo>
                  <a:lnTo>
                    <a:pt x="223886" y="1875000"/>
                  </a:lnTo>
                  <a:lnTo>
                    <a:pt x="198066" y="1838643"/>
                  </a:lnTo>
                  <a:lnTo>
                    <a:pt x="173663" y="1801408"/>
                  </a:lnTo>
                  <a:lnTo>
                    <a:pt x="150710" y="1763327"/>
                  </a:lnTo>
                  <a:lnTo>
                    <a:pt x="129242" y="1724431"/>
                  </a:lnTo>
                  <a:lnTo>
                    <a:pt x="109294" y="1684752"/>
                  </a:lnTo>
                  <a:lnTo>
                    <a:pt x="90900" y="1644320"/>
                  </a:lnTo>
                  <a:lnTo>
                    <a:pt x="74094" y="1603166"/>
                  </a:lnTo>
                  <a:lnTo>
                    <a:pt x="58910" y="1561323"/>
                  </a:lnTo>
                  <a:lnTo>
                    <a:pt x="45384" y="1518821"/>
                  </a:lnTo>
                  <a:lnTo>
                    <a:pt x="33550" y="1475692"/>
                  </a:lnTo>
                  <a:lnTo>
                    <a:pt x="23442" y="1431966"/>
                  </a:lnTo>
                  <a:lnTo>
                    <a:pt x="15095" y="1387675"/>
                  </a:lnTo>
                  <a:lnTo>
                    <a:pt x="8542" y="1342850"/>
                  </a:lnTo>
                  <a:lnTo>
                    <a:pt x="3819" y="1297522"/>
                  </a:lnTo>
                  <a:lnTo>
                    <a:pt x="960" y="1251723"/>
                  </a:lnTo>
                  <a:lnTo>
                    <a:pt x="0" y="1205484"/>
                  </a:lnTo>
                </a:path>
              </a:pathLst>
            </a:custGeom>
            <a:ln w="15240">
              <a:solidFill>
                <a:srgbClr val="AB4F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408414" y="4418266"/>
            <a:ext cx="2065092" cy="14362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760"/>
              </a:lnSpc>
              <a:spcBef>
                <a:spcPts val="100"/>
              </a:spcBef>
            </a:pPr>
            <a:endParaRPr lang="ru-RU" sz="2400" b="1" spc="-10" dirty="0" smtClean="0">
              <a:solidFill>
                <a:srgbClr val="C00000"/>
              </a:solidFill>
              <a:latin typeface="Carlito"/>
              <a:cs typeface="Carlito"/>
            </a:endParaRPr>
          </a:p>
          <a:p>
            <a:pPr algn="ctr">
              <a:lnSpc>
                <a:spcPts val="2760"/>
              </a:lnSpc>
              <a:spcBef>
                <a:spcPts val="100"/>
              </a:spcBef>
            </a:pPr>
            <a:r>
              <a:rPr sz="2400" b="1" spc="-10" dirty="0" err="1" smtClean="0">
                <a:solidFill>
                  <a:srgbClr val="C00000"/>
                </a:solidFill>
                <a:latin typeface="Carlito"/>
                <a:cs typeface="Carlito"/>
              </a:rPr>
              <a:t>Снятие</a:t>
            </a:r>
            <a:endParaRPr sz="2400" dirty="0">
              <a:latin typeface="Carlito"/>
              <a:cs typeface="Carlito"/>
            </a:endParaRPr>
          </a:p>
          <a:p>
            <a:pPr algn="ctr">
              <a:lnSpc>
                <a:spcPts val="2635"/>
              </a:lnSpc>
            </a:pPr>
            <a:r>
              <a:rPr sz="2400" b="1" spc="-10" dirty="0">
                <a:solidFill>
                  <a:srgbClr val="C00000"/>
                </a:solidFill>
                <a:latin typeface="Carlito"/>
                <a:cs typeface="Carlito"/>
              </a:rPr>
              <a:t>психического</a:t>
            </a:r>
            <a:endParaRPr sz="2400" dirty="0">
              <a:latin typeface="Carlito"/>
              <a:cs typeface="Carlito"/>
            </a:endParaRPr>
          </a:p>
          <a:p>
            <a:pPr algn="ctr">
              <a:lnSpc>
                <a:spcPts val="2755"/>
              </a:lnSpc>
            </a:pPr>
            <a:r>
              <a:rPr sz="2400" b="1" spc="-10" dirty="0">
                <a:solidFill>
                  <a:srgbClr val="C00000"/>
                </a:solidFill>
                <a:latin typeface="Carlito"/>
                <a:cs typeface="Carlito"/>
              </a:rPr>
              <a:t>напряжения</a:t>
            </a:r>
            <a:endParaRPr sz="2400" dirty="0">
              <a:latin typeface="Carlito"/>
              <a:cs typeface="Carli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-1523" y="4981955"/>
            <a:ext cx="3049905" cy="1365885"/>
            <a:chOff x="-1523" y="4981955"/>
            <a:chExt cx="3049905" cy="1365885"/>
          </a:xfrm>
        </p:grpSpPr>
        <p:sp>
          <p:nvSpPr>
            <p:cNvPr id="8" name="object 8"/>
            <p:cNvSpPr/>
            <p:nvPr/>
          </p:nvSpPr>
          <p:spPr>
            <a:xfrm>
              <a:off x="850392" y="5320283"/>
              <a:ext cx="2197735" cy="687705"/>
            </a:xfrm>
            <a:custGeom>
              <a:avLst/>
              <a:gdLst/>
              <a:ahLst/>
              <a:cxnLst/>
              <a:rect l="l" t="t" r="r" b="b"/>
              <a:pathLst>
                <a:path w="2197735" h="687704">
                  <a:moveTo>
                    <a:pt x="1853946" y="0"/>
                  </a:moveTo>
                  <a:lnTo>
                    <a:pt x="1853946" y="137413"/>
                  </a:lnTo>
                  <a:lnTo>
                    <a:pt x="0" y="137413"/>
                  </a:lnTo>
                  <a:lnTo>
                    <a:pt x="0" y="549859"/>
                  </a:lnTo>
                  <a:lnTo>
                    <a:pt x="1853946" y="549859"/>
                  </a:lnTo>
                  <a:lnTo>
                    <a:pt x="1853946" y="687323"/>
                  </a:lnTo>
                  <a:lnTo>
                    <a:pt x="2197608" y="343661"/>
                  </a:lnTo>
                  <a:lnTo>
                    <a:pt x="1853946" y="0"/>
                  </a:lnTo>
                  <a:close/>
                </a:path>
              </a:pathLst>
            </a:custGeom>
            <a:solidFill>
              <a:srgbClr val="DBB4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96" y="4989575"/>
              <a:ext cx="1689100" cy="1350645"/>
            </a:xfrm>
            <a:custGeom>
              <a:avLst/>
              <a:gdLst/>
              <a:ahLst/>
              <a:cxnLst/>
              <a:rect l="l" t="t" r="r" b="b"/>
              <a:pathLst>
                <a:path w="1689100" h="1350645">
                  <a:moveTo>
                    <a:pt x="1553591" y="0"/>
                  </a:moveTo>
                  <a:lnTo>
                    <a:pt x="135026" y="0"/>
                  </a:lnTo>
                  <a:lnTo>
                    <a:pt x="92347" y="6883"/>
                  </a:lnTo>
                  <a:lnTo>
                    <a:pt x="55281" y="26050"/>
                  </a:lnTo>
                  <a:lnTo>
                    <a:pt x="26052" y="55275"/>
                  </a:lnTo>
                  <a:lnTo>
                    <a:pt x="6883" y="92334"/>
                  </a:lnTo>
                  <a:lnTo>
                    <a:pt x="0" y="135000"/>
                  </a:lnTo>
                  <a:lnTo>
                    <a:pt x="0" y="1215237"/>
                  </a:lnTo>
                  <a:lnTo>
                    <a:pt x="6883" y="1257916"/>
                  </a:lnTo>
                  <a:lnTo>
                    <a:pt x="26052" y="1294983"/>
                  </a:lnTo>
                  <a:lnTo>
                    <a:pt x="55281" y="1324212"/>
                  </a:lnTo>
                  <a:lnTo>
                    <a:pt x="92347" y="1343380"/>
                  </a:lnTo>
                  <a:lnTo>
                    <a:pt x="135026" y="1350264"/>
                  </a:lnTo>
                  <a:lnTo>
                    <a:pt x="1553591" y="1350264"/>
                  </a:lnTo>
                  <a:lnTo>
                    <a:pt x="1596257" y="1343380"/>
                  </a:lnTo>
                  <a:lnTo>
                    <a:pt x="1633316" y="1324212"/>
                  </a:lnTo>
                  <a:lnTo>
                    <a:pt x="1662541" y="1294983"/>
                  </a:lnTo>
                  <a:lnTo>
                    <a:pt x="1681708" y="1257916"/>
                  </a:lnTo>
                  <a:lnTo>
                    <a:pt x="1688592" y="1215237"/>
                  </a:lnTo>
                  <a:lnTo>
                    <a:pt x="1688592" y="135000"/>
                  </a:lnTo>
                  <a:lnTo>
                    <a:pt x="1681708" y="92334"/>
                  </a:lnTo>
                  <a:lnTo>
                    <a:pt x="1662541" y="55275"/>
                  </a:lnTo>
                  <a:lnTo>
                    <a:pt x="1633316" y="26050"/>
                  </a:lnTo>
                  <a:lnTo>
                    <a:pt x="1596257" y="6883"/>
                  </a:lnTo>
                  <a:lnTo>
                    <a:pt x="15535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6" y="4989575"/>
              <a:ext cx="1689100" cy="1350645"/>
            </a:xfrm>
            <a:custGeom>
              <a:avLst/>
              <a:gdLst/>
              <a:ahLst/>
              <a:cxnLst/>
              <a:rect l="l" t="t" r="r" b="b"/>
              <a:pathLst>
                <a:path w="1689100" h="1350645">
                  <a:moveTo>
                    <a:pt x="0" y="135000"/>
                  </a:moveTo>
                  <a:lnTo>
                    <a:pt x="6883" y="92334"/>
                  </a:lnTo>
                  <a:lnTo>
                    <a:pt x="26052" y="55275"/>
                  </a:lnTo>
                  <a:lnTo>
                    <a:pt x="55281" y="26050"/>
                  </a:lnTo>
                  <a:lnTo>
                    <a:pt x="92347" y="6883"/>
                  </a:lnTo>
                  <a:lnTo>
                    <a:pt x="135026" y="0"/>
                  </a:lnTo>
                  <a:lnTo>
                    <a:pt x="1553591" y="0"/>
                  </a:lnTo>
                  <a:lnTo>
                    <a:pt x="1596257" y="6883"/>
                  </a:lnTo>
                  <a:lnTo>
                    <a:pt x="1633316" y="26050"/>
                  </a:lnTo>
                  <a:lnTo>
                    <a:pt x="1662541" y="55275"/>
                  </a:lnTo>
                  <a:lnTo>
                    <a:pt x="1681708" y="92334"/>
                  </a:lnTo>
                  <a:lnTo>
                    <a:pt x="1688592" y="135000"/>
                  </a:lnTo>
                  <a:lnTo>
                    <a:pt x="1688592" y="1215237"/>
                  </a:lnTo>
                  <a:lnTo>
                    <a:pt x="1681708" y="1257916"/>
                  </a:lnTo>
                  <a:lnTo>
                    <a:pt x="1662541" y="1294983"/>
                  </a:lnTo>
                  <a:lnTo>
                    <a:pt x="1633316" y="1324212"/>
                  </a:lnTo>
                  <a:lnTo>
                    <a:pt x="1596257" y="1343380"/>
                  </a:lnTo>
                  <a:lnTo>
                    <a:pt x="1553591" y="1350264"/>
                  </a:lnTo>
                  <a:lnTo>
                    <a:pt x="135026" y="1350264"/>
                  </a:lnTo>
                  <a:lnTo>
                    <a:pt x="92347" y="1343380"/>
                  </a:lnTo>
                  <a:lnTo>
                    <a:pt x="55281" y="1324212"/>
                  </a:lnTo>
                  <a:lnTo>
                    <a:pt x="26052" y="1294983"/>
                  </a:lnTo>
                  <a:lnTo>
                    <a:pt x="6883" y="1257916"/>
                  </a:lnTo>
                  <a:lnTo>
                    <a:pt x="0" y="1215237"/>
                  </a:lnTo>
                  <a:lnTo>
                    <a:pt x="0" y="135000"/>
                  </a:lnTo>
                  <a:close/>
                </a:path>
              </a:pathLst>
            </a:custGeom>
            <a:ln w="15240">
              <a:solidFill>
                <a:srgbClr val="AB4F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4400" y="5189677"/>
            <a:ext cx="1580795" cy="890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305"/>
              </a:lnSpc>
              <a:spcBef>
                <a:spcPts val="105"/>
              </a:spcBef>
            </a:pP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Ведение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2065" marR="5080" algn="ctr">
              <a:lnSpc>
                <a:spcPts val="2200"/>
              </a:lnSpc>
              <a:spcBef>
                <a:spcPts val="145"/>
              </a:spcBef>
            </a:pP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дневниковых записей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2043" y="3208020"/>
            <a:ext cx="2891155" cy="1918335"/>
            <a:chOff x="352043" y="3208020"/>
            <a:chExt cx="2891155" cy="1918335"/>
          </a:xfrm>
        </p:grpSpPr>
        <p:sp>
          <p:nvSpPr>
            <p:cNvPr id="13" name="object 13"/>
            <p:cNvSpPr/>
            <p:nvPr/>
          </p:nvSpPr>
          <p:spPr>
            <a:xfrm>
              <a:off x="1105903" y="3709924"/>
              <a:ext cx="2137410" cy="1416685"/>
            </a:xfrm>
            <a:custGeom>
              <a:avLst/>
              <a:gdLst/>
              <a:ahLst/>
              <a:cxnLst/>
              <a:rect l="l" t="t" r="r" b="b"/>
              <a:pathLst>
                <a:path w="2137410" h="1416685">
                  <a:moveTo>
                    <a:pt x="194957" y="0"/>
                  </a:moveTo>
                  <a:lnTo>
                    <a:pt x="0" y="363346"/>
                  </a:lnTo>
                  <a:lnTo>
                    <a:pt x="1736610" y="1295273"/>
                  </a:lnTo>
                  <a:lnTo>
                    <a:pt x="1671586" y="1416431"/>
                  </a:lnTo>
                  <a:lnTo>
                    <a:pt x="2136787" y="1276095"/>
                  </a:lnTo>
                  <a:lnTo>
                    <a:pt x="1996579" y="810768"/>
                  </a:lnTo>
                  <a:lnTo>
                    <a:pt x="1931555" y="931926"/>
                  </a:lnTo>
                  <a:lnTo>
                    <a:pt x="194957" y="0"/>
                  </a:lnTo>
                  <a:close/>
                </a:path>
              </a:pathLst>
            </a:custGeom>
            <a:solidFill>
              <a:srgbClr val="DBB4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9663" y="3215640"/>
              <a:ext cx="1687195" cy="1351915"/>
            </a:xfrm>
            <a:custGeom>
              <a:avLst/>
              <a:gdLst/>
              <a:ahLst/>
              <a:cxnLst/>
              <a:rect l="l" t="t" r="r" b="b"/>
              <a:pathLst>
                <a:path w="1687195" h="1351914">
                  <a:moveTo>
                    <a:pt x="1551940" y="0"/>
                  </a:moveTo>
                  <a:lnTo>
                    <a:pt x="135178" y="0"/>
                  </a:lnTo>
                  <a:lnTo>
                    <a:pt x="92454" y="6896"/>
                  </a:lnTo>
                  <a:lnTo>
                    <a:pt x="55346" y="26094"/>
                  </a:lnTo>
                  <a:lnTo>
                    <a:pt x="26083" y="55357"/>
                  </a:lnTo>
                  <a:lnTo>
                    <a:pt x="6892" y="92447"/>
                  </a:lnTo>
                  <a:lnTo>
                    <a:pt x="0" y="135127"/>
                  </a:lnTo>
                  <a:lnTo>
                    <a:pt x="0" y="1216660"/>
                  </a:lnTo>
                  <a:lnTo>
                    <a:pt x="6892" y="1259340"/>
                  </a:lnTo>
                  <a:lnTo>
                    <a:pt x="26083" y="1296430"/>
                  </a:lnTo>
                  <a:lnTo>
                    <a:pt x="55346" y="1325693"/>
                  </a:lnTo>
                  <a:lnTo>
                    <a:pt x="92454" y="1344891"/>
                  </a:lnTo>
                  <a:lnTo>
                    <a:pt x="135178" y="1351788"/>
                  </a:lnTo>
                  <a:lnTo>
                    <a:pt x="1551940" y="1351788"/>
                  </a:lnTo>
                  <a:lnTo>
                    <a:pt x="1594620" y="1344891"/>
                  </a:lnTo>
                  <a:lnTo>
                    <a:pt x="1631710" y="1325693"/>
                  </a:lnTo>
                  <a:lnTo>
                    <a:pt x="1660973" y="1296430"/>
                  </a:lnTo>
                  <a:lnTo>
                    <a:pt x="1680171" y="1259340"/>
                  </a:lnTo>
                  <a:lnTo>
                    <a:pt x="1687068" y="1216660"/>
                  </a:lnTo>
                  <a:lnTo>
                    <a:pt x="1687068" y="135127"/>
                  </a:lnTo>
                  <a:lnTo>
                    <a:pt x="1680171" y="92447"/>
                  </a:lnTo>
                  <a:lnTo>
                    <a:pt x="1660973" y="55357"/>
                  </a:lnTo>
                  <a:lnTo>
                    <a:pt x="1631710" y="26094"/>
                  </a:lnTo>
                  <a:lnTo>
                    <a:pt x="1594620" y="6896"/>
                  </a:lnTo>
                  <a:lnTo>
                    <a:pt x="15519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9663" y="3215640"/>
              <a:ext cx="1687195" cy="1351915"/>
            </a:xfrm>
            <a:custGeom>
              <a:avLst/>
              <a:gdLst/>
              <a:ahLst/>
              <a:cxnLst/>
              <a:rect l="l" t="t" r="r" b="b"/>
              <a:pathLst>
                <a:path w="1687195" h="1351914">
                  <a:moveTo>
                    <a:pt x="0" y="135127"/>
                  </a:moveTo>
                  <a:lnTo>
                    <a:pt x="6892" y="92447"/>
                  </a:lnTo>
                  <a:lnTo>
                    <a:pt x="26083" y="55357"/>
                  </a:lnTo>
                  <a:lnTo>
                    <a:pt x="55346" y="26094"/>
                  </a:lnTo>
                  <a:lnTo>
                    <a:pt x="92454" y="6896"/>
                  </a:lnTo>
                  <a:lnTo>
                    <a:pt x="135178" y="0"/>
                  </a:lnTo>
                  <a:lnTo>
                    <a:pt x="1551940" y="0"/>
                  </a:lnTo>
                  <a:lnTo>
                    <a:pt x="1594620" y="6896"/>
                  </a:lnTo>
                  <a:lnTo>
                    <a:pt x="1631710" y="26094"/>
                  </a:lnTo>
                  <a:lnTo>
                    <a:pt x="1660973" y="55357"/>
                  </a:lnTo>
                  <a:lnTo>
                    <a:pt x="1680171" y="92447"/>
                  </a:lnTo>
                  <a:lnTo>
                    <a:pt x="1687068" y="135127"/>
                  </a:lnTo>
                  <a:lnTo>
                    <a:pt x="1687068" y="1216660"/>
                  </a:lnTo>
                  <a:lnTo>
                    <a:pt x="1680171" y="1259340"/>
                  </a:lnTo>
                  <a:lnTo>
                    <a:pt x="1660973" y="1296430"/>
                  </a:lnTo>
                  <a:lnTo>
                    <a:pt x="1631710" y="1325693"/>
                  </a:lnTo>
                  <a:lnTo>
                    <a:pt x="1594620" y="1344891"/>
                  </a:lnTo>
                  <a:lnTo>
                    <a:pt x="1551940" y="1351788"/>
                  </a:lnTo>
                  <a:lnTo>
                    <a:pt x="135178" y="1351788"/>
                  </a:lnTo>
                  <a:lnTo>
                    <a:pt x="92454" y="1344891"/>
                  </a:lnTo>
                  <a:lnTo>
                    <a:pt x="55346" y="1325693"/>
                  </a:lnTo>
                  <a:lnTo>
                    <a:pt x="26083" y="1296430"/>
                  </a:lnTo>
                  <a:lnTo>
                    <a:pt x="6892" y="1259340"/>
                  </a:lnTo>
                  <a:lnTo>
                    <a:pt x="0" y="1216660"/>
                  </a:lnTo>
                  <a:lnTo>
                    <a:pt x="0" y="135127"/>
                  </a:lnTo>
                  <a:close/>
                </a:path>
              </a:pathLst>
            </a:custGeom>
            <a:ln w="15239">
              <a:solidFill>
                <a:srgbClr val="AB4F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40207" y="3416630"/>
            <a:ext cx="1456740" cy="89090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-2540" algn="ctr">
              <a:lnSpc>
                <a:spcPct val="91800"/>
              </a:lnSpc>
              <a:spcBef>
                <a:spcPts val="300"/>
              </a:spcBef>
            </a:pP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Общение</a:t>
            </a:r>
            <a:r>
              <a:rPr sz="2000" spc="-8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50" dirty="0">
                <a:solidFill>
                  <a:srgbClr val="002060"/>
                </a:solidFill>
                <a:latin typeface="Carlito"/>
                <a:cs typeface="Carlito"/>
              </a:rPr>
              <a:t>в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социальных сетях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376172" y="1626107"/>
            <a:ext cx="2620010" cy="2831465"/>
            <a:chOff x="1376172" y="1626107"/>
            <a:chExt cx="2620010" cy="2831465"/>
          </a:xfrm>
        </p:grpSpPr>
        <p:sp>
          <p:nvSpPr>
            <p:cNvPr id="18" name="object 18"/>
            <p:cNvSpPr/>
            <p:nvPr/>
          </p:nvSpPr>
          <p:spPr>
            <a:xfrm>
              <a:off x="2504694" y="2210815"/>
              <a:ext cx="1485265" cy="2246630"/>
            </a:xfrm>
            <a:custGeom>
              <a:avLst/>
              <a:gdLst/>
              <a:ahLst/>
              <a:cxnLst/>
              <a:rect l="l" t="t" r="r" b="b"/>
              <a:pathLst>
                <a:path w="1485264" h="2246629">
                  <a:moveTo>
                    <a:pt x="362457" y="0"/>
                  </a:moveTo>
                  <a:lnTo>
                    <a:pt x="0" y="196723"/>
                  </a:lnTo>
                  <a:lnTo>
                    <a:pt x="1001776" y="2042668"/>
                  </a:lnTo>
                  <a:lnTo>
                    <a:pt x="880871" y="2108200"/>
                  </a:lnTo>
                  <a:lnTo>
                    <a:pt x="1346834" y="2246376"/>
                  </a:lnTo>
                  <a:lnTo>
                    <a:pt x="1485010" y="1780413"/>
                  </a:lnTo>
                  <a:lnTo>
                    <a:pt x="1364233" y="1845945"/>
                  </a:lnTo>
                  <a:lnTo>
                    <a:pt x="362457" y="0"/>
                  </a:lnTo>
                  <a:close/>
                </a:path>
              </a:pathLst>
            </a:custGeom>
            <a:solidFill>
              <a:srgbClr val="DBB4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83792" y="1633727"/>
              <a:ext cx="2604770" cy="1350645"/>
            </a:xfrm>
            <a:custGeom>
              <a:avLst/>
              <a:gdLst/>
              <a:ahLst/>
              <a:cxnLst/>
              <a:rect l="l" t="t" r="r" b="b"/>
              <a:pathLst>
                <a:path w="2604770" h="1350645">
                  <a:moveTo>
                    <a:pt x="2469515" y="0"/>
                  </a:moveTo>
                  <a:lnTo>
                    <a:pt x="135001" y="0"/>
                  </a:lnTo>
                  <a:lnTo>
                    <a:pt x="92334" y="6883"/>
                  </a:lnTo>
                  <a:lnTo>
                    <a:pt x="55275" y="26050"/>
                  </a:lnTo>
                  <a:lnTo>
                    <a:pt x="26050" y="55275"/>
                  </a:lnTo>
                  <a:lnTo>
                    <a:pt x="6883" y="92334"/>
                  </a:lnTo>
                  <a:lnTo>
                    <a:pt x="0" y="135000"/>
                  </a:lnTo>
                  <a:lnTo>
                    <a:pt x="0" y="1215263"/>
                  </a:lnTo>
                  <a:lnTo>
                    <a:pt x="6883" y="1257929"/>
                  </a:lnTo>
                  <a:lnTo>
                    <a:pt x="26050" y="1294988"/>
                  </a:lnTo>
                  <a:lnTo>
                    <a:pt x="55275" y="1324213"/>
                  </a:lnTo>
                  <a:lnTo>
                    <a:pt x="92334" y="1343380"/>
                  </a:lnTo>
                  <a:lnTo>
                    <a:pt x="135001" y="1350264"/>
                  </a:lnTo>
                  <a:lnTo>
                    <a:pt x="2469515" y="1350264"/>
                  </a:lnTo>
                  <a:lnTo>
                    <a:pt x="2512181" y="1343380"/>
                  </a:lnTo>
                  <a:lnTo>
                    <a:pt x="2549240" y="1324213"/>
                  </a:lnTo>
                  <a:lnTo>
                    <a:pt x="2578465" y="1294988"/>
                  </a:lnTo>
                  <a:lnTo>
                    <a:pt x="2597632" y="1257929"/>
                  </a:lnTo>
                  <a:lnTo>
                    <a:pt x="2604516" y="1215263"/>
                  </a:lnTo>
                  <a:lnTo>
                    <a:pt x="2604516" y="135000"/>
                  </a:lnTo>
                  <a:lnTo>
                    <a:pt x="2597632" y="92334"/>
                  </a:lnTo>
                  <a:lnTo>
                    <a:pt x="2578465" y="55275"/>
                  </a:lnTo>
                  <a:lnTo>
                    <a:pt x="2549240" y="26050"/>
                  </a:lnTo>
                  <a:lnTo>
                    <a:pt x="2512181" y="6883"/>
                  </a:lnTo>
                  <a:lnTo>
                    <a:pt x="24695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83792" y="1633727"/>
              <a:ext cx="2604770" cy="1350645"/>
            </a:xfrm>
            <a:custGeom>
              <a:avLst/>
              <a:gdLst/>
              <a:ahLst/>
              <a:cxnLst/>
              <a:rect l="l" t="t" r="r" b="b"/>
              <a:pathLst>
                <a:path w="2604770" h="1350645">
                  <a:moveTo>
                    <a:pt x="0" y="135000"/>
                  </a:moveTo>
                  <a:lnTo>
                    <a:pt x="6883" y="92334"/>
                  </a:lnTo>
                  <a:lnTo>
                    <a:pt x="26050" y="55275"/>
                  </a:lnTo>
                  <a:lnTo>
                    <a:pt x="55275" y="26050"/>
                  </a:lnTo>
                  <a:lnTo>
                    <a:pt x="92334" y="6883"/>
                  </a:lnTo>
                  <a:lnTo>
                    <a:pt x="135001" y="0"/>
                  </a:lnTo>
                  <a:lnTo>
                    <a:pt x="2469515" y="0"/>
                  </a:lnTo>
                  <a:lnTo>
                    <a:pt x="2512181" y="6883"/>
                  </a:lnTo>
                  <a:lnTo>
                    <a:pt x="2549240" y="26050"/>
                  </a:lnTo>
                  <a:lnTo>
                    <a:pt x="2578465" y="55275"/>
                  </a:lnTo>
                  <a:lnTo>
                    <a:pt x="2597632" y="92334"/>
                  </a:lnTo>
                  <a:lnTo>
                    <a:pt x="2604516" y="135000"/>
                  </a:lnTo>
                  <a:lnTo>
                    <a:pt x="2604516" y="1215263"/>
                  </a:lnTo>
                  <a:lnTo>
                    <a:pt x="2597632" y="1257929"/>
                  </a:lnTo>
                  <a:lnTo>
                    <a:pt x="2578465" y="1294988"/>
                  </a:lnTo>
                  <a:lnTo>
                    <a:pt x="2549240" y="1324213"/>
                  </a:lnTo>
                  <a:lnTo>
                    <a:pt x="2512181" y="1343380"/>
                  </a:lnTo>
                  <a:lnTo>
                    <a:pt x="2469515" y="1350264"/>
                  </a:lnTo>
                  <a:lnTo>
                    <a:pt x="135001" y="1350264"/>
                  </a:lnTo>
                  <a:lnTo>
                    <a:pt x="92334" y="1343380"/>
                  </a:lnTo>
                  <a:lnTo>
                    <a:pt x="55275" y="1324213"/>
                  </a:lnTo>
                  <a:lnTo>
                    <a:pt x="26050" y="1294988"/>
                  </a:lnTo>
                  <a:lnTo>
                    <a:pt x="6883" y="1257929"/>
                  </a:lnTo>
                  <a:lnTo>
                    <a:pt x="0" y="1215263"/>
                  </a:lnTo>
                  <a:lnTo>
                    <a:pt x="0" y="135000"/>
                  </a:lnTo>
                  <a:close/>
                </a:path>
              </a:pathLst>
            </a:custGeom>
            <a:ln w="15240">
              <a:solidFill>
                <a:srgbClr val="AB4F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466850" y="1834133"/>
            <a:ext cx="2435860" cy="1180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305"/>
              </a:lnSpc>
              <a:spcBef>
                <a:spcPts val="105"/>
              </a:spcBef>
            </a:pP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Компьютерные</a:t>
            </a:r>
            <a:r>
              <a:rPr sz="20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игры</a:t>
            </a:r>
            <a:r>
              <a:rPr sz="2000" spc="-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50" dirty="0">
                <a:solidFill>
                  <a:srgbClr val="002060"/>
                </a:solidFill>
                <a:latin typeface="Carlito"/>
                <a:cs typeface="Carlito"/>
              </a:rPr>
              <a:t>с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3175" algn="ctr">
              <a:lnSpc>
                <a:spcPts val="2205"/>
              </a:lnSpc>
            </a:pP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агрессивным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2540" algn="ctr">
              <a:lnSpc>
                <a:spcPts val="2300"/>
              </a:lnSpc>
            </a:pP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сюжетом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671059" y="1626107"/>
            <a:ext cx="2702560" cy="2817495"/>
            <a:chOff x="4671059" y="1626107"/>
            <a:chExt cx="2702560" cy="2817495"/>
          </a:xfrm>
        </p:grpSpPr>
        <p:sp>
          <p:nvSpPr>
            <p:cNvPr id="23" name="object 23"/>
            <p:cNvSpPr/>
            <p:nvPr/>
          </p:nvSpPr>
          <p:spPr>
            <a:xfrm>
              <a:off x="5138165" y="2250058"/>
              <a:ext cx="1370330" cy="2193925"/>
            </a:xfrm>
            <a:custGeom>
              <a:avLst/>
              <a:gdLst/>
              <a:ahLst/>
              <a:cxnLst/>
              <a:rect l="l" t="t" r="r" b="b"/>
              <a:pathLst>
                <a:path w="1370329" h="2193925">
                  <a:moveTo>
                    <a:pt x="1052449" y="0"/>
                  </a:moveTo>
                  <a:lnTo>
                    <a:pt x="105918" y="1847088"/>
                  </a:lnTo>
                  <a:lnTo>
                    <a:pt x="0" y="1792732"/>
                  </a:lnTo>
                  <a:lnTo>
                    <a:pt x="129159" y="2193416"/>
                  </a:lnTo>
                  <a:lnTo>
                    <a:pt x="529844" y="2064258"/>
                  </a:lnTo>
                  <a:lnTo>
                    <a:pt x="423925" y="2009902"/>
                  </a:lnTo>
                  <a:lnTo>
                    <a:pt x="1370330" y="162940"/>
                  </a:lnTo>
                  <a:lnTo>
                    <a:pt x="1052449" y="0"/>
                  </a:lnTo>
                  <a:close/>
                </a:path>
              </a:pathLst>
            </a:custGeom>
            <a:solidFill>
              <a:srgbClr val="DBB4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678679" y="1633727"/>
              <a:ext cx="2687320" cy="1350645"/>
            </a:xfrm>
            <a:custGeom>
              <a:avLst/>
              <a:gdLst/>
              <a:ahLst/>
              <a:cxnLst/>
              <a:rect l="l" t="t" r="r" b="b"/>
              <a:pathLst>
                <a:path w="2687320" h="1350645">
                  <a:moveTo>
                    <a:pt x="2551811" y="0"/>
                  </a:moveTo>
                  <a:lnTo>
                    <a:pt x="135000" y="0"/>
                  </a:lnTo>
                  <a:lnTo>
                    <a:pt x="92334" y="6883"/>
                  </a:lnTo>
                  <a:lnTo>
                    <a:pt x="55275" y="26050"/>
                  </a:lnTo>
                  <a:lnTo>
                    <a:pt x="26050" y="55275"/>
                  </a:lnTo>
                  <a:lnTo>
                    <a:pt x="6883" y="92334"/>
                  </a:lnTo>
                  <a:lnTo>
                    <a:pt x="0" y="135000"/>
                  </a:lnTo>
                  <a:lnTo>
                    <a:pt x="0" y="1215263"/>
                  </a:lnTo>
                  <a:lnTo>
                    <a:pt x="6883" y="1257929"/>
                  </a:lnTo>
                  <a:lnTo>
                    <a:pt x="26050" y="1294988"/>
                  </a:lnTo>
                  <a:lnTo>
                    <a:pt x="55275" y="1324213"/>
                  </a:lnTo>
                  <a:lnTo>
                    <a:pt x="92334" y="1343380"/>
                  </a:lnTo>
                  <a:lnTo>
                    <a:pt x="135000" y="1350264"/>
                  </a:lnTo>
                  <a:lnTo>
                    <a:pt x="2551811" y="1350264"/>
                  </a:lnTo>
                  <a:lnTo>
                    <a:pt x="2594477" y="1343380"/>
                  </a:lnTo>
                  <a:lnTo>
                    <a:pt x="2631536" y="1324213"/>
                  </a:lnTo>
                  <a:lnTo>
                    <a:pt x="2660761" y="1294988"/>
                  </a:lnTo>
                  <a:lnTo>
                    <a:pt x="2679928" y="1257929"/>
                  </a:lnTo>
                  <a:lnTo>
                    <a:pt x="2686812" y="1215263"/>
                  </a:lnTo>
                  <a:lnTo>
                    <a:pt x="2686812" y="135000"/>
                  </a:lnTo>
                  <a:lnTo>
                    <a:pt x="2679928" y="92334"/>
                  </a:lnTo>
                  <a:lnTo>
                    <a:pt x="2660761" y="55275"/>
                  </a:lnTo>
                  <a:lnTo>
                    <a:pt x="2631536" y="26050"/>
                  </a:lnTo>
                  <a:lnTo>
                    <a:pt x="2594477" y="6883"/>
                  </a:lnTo>
                  <a:lnTo>
                    <a:pt x="25518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678679" y="1633727"/>
              <a:ext cx="2687320" cy="1350645"/>
            </a:xfrm>
            <a:custGeom>
              <a:avLst/>
              <a:gdLst/>
              <a:ahLst/>
              <a:cxnLst/>
              <a:rect l="l" t="t" r="r" b="b"/>
              <a:pathLst>
                <a:path w="2687320" h="1350645">
                  <a:moveTo>
                    <a:pt x="0" y="135000"/>
                  </a:moveTo>
                  <a:lnTo>
                    <a:pt x="6883" y="92334"/>
                  </a:lnTo>
                  <a:lnTo>
                    <a:pt x="26050" y="55275"/>
                  </a:lnTo>
                  <a:lnTo>
                    <a:pt x="55275" y="26050"/>
                  </a:lnTo>
                  <a:lnTo>
                    <a:pt x="92334" y="6883"/>
                  </a:lnTo>
                  <a:lnTo>
                    <a:pt x="135000" y="0"/>
                  </a:lnTo>
                  <a:lnTo>
                    <a:pt x="2551811" y="0"/>
                  </a:lnTo>
                  <a:lnTo>
                    <a:pt x="2594477" y="6883"/>
                  </a:lnTo>
                  <a:lnTo>
                    <a:pt x="2631536" y="26050"/>
                  </a:lnTo>
                  <a:lnTo>
                    <a:pt x="2660761" y="55275"/>
                  </a:lnTo>
                  <a:lnTo>
                    <a:pt x="2679928" y="92334"/>
                  </a:lnTo>
                  <a:lnTo>
                    <a:pt x="2686812" y="135000"/>
                  </a:lnTo>
                  <a:lnTo>
                    <a:pt x="2686812" y="1215263"/>
                  </a:lnTo>
                  <a:lnTo>
                    <a:pt x="2679928" y="1257929"/>
                  </a:lnTo>
                  <a:lnTo>
                    <a:pt x="2660761" y="1294988"/>
                  </a:lnTo>
                  <a:lnTo>
                    <a:pt x="2631536" y="1324213"/>
                  </a:lnTo>
                  <a:lnTo>
                    <a:pt x="2594477" y="1343380"/>
                  </a:lnTo>
                  <a:lnTo>
                    <a:pt x="2551811" y="1350264"/>
                  </a:lnTo>
                  <a:lnTo>
                    <a:pt x="135000" y="1350264"/>
                  </a:lnTo>
                  <a:lnTo>
                    <a:pt x="92334" y="1343380"/>
                  </a:lnTo>
                  <a:lnTo>
                    <a:pt x="55275" y="1324213"/>
                  </a:lnTo>
                  <a:lnTo>
                    <a:pt x="26050" y="1294988"/>
                  </a:lnTo>
                  <a:lnTo>
                    <a:pt x="6883" y="1257929"/>
                  </a:lnTo>
                  <a:lnTo>
                    <a:pt x="0" y="1215263"/>
                  </a:lnTo>
                  <a:lnTo>
                    <a:pt x="0" y="135000"/>
                  </a:lnTo>
                  <a:close/>
                </a:path>
              </a:pathLst>
            </a:custGeom>
            <a:ln w="15240">
              <a:solidFill>
                <a:srgbClr val="AB4F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776978" y="1834133"/>
            <a:ext cx="2492375" cy="11676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305"/>
              </a:lnSpc>
              <a:spcBef>
                <a:spcPts val="105"/>
              </a:spcBef>
            </a:pPr>
            <a:r>
              <a:rPr sz="2000" dirty="0" err="1">
                <a:solidFill>
                  <a:srgbClr val="002060"/>
                </a:solidFill>
                <a:latin typeface="Carlito"/>
                <a:cs typeface="Carlito"/>
              </a:rPr>
              <a:t>Интерес</a:t>
            </a:r>
            <a:r>
              <a:rPr sz="2000" spc="-10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lang="ru-RU" sz="2000" spc="-50" dirty="0" smtClean="0">
                <a:solidFill>
                  <a:srgbClr val="002060"/>
                </a:solidFill>
                <a:latin typeface="Carlito"/>
                <a:cs typeface="Carlito"/>
              </a:rPr>
              <a:t>к</a:t>
            </a:r>
            <a:endParaRPr lang="ru-RU" sz="20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2700" marR="5080" algn="ctr">
              <a:lnSpc>
                <a:spcPts val="2200"/>
              </a:lnSpc>
              <a:spcBef>
                <a:spcPts val="145"/>
              </a:spcBef>
            </a:pPr>
            <a:r>
              <a:rPr lang="ru-RU" sz="2000" spc="-10" dirty="0">
                <a:solidFill>
                  <a:srgbClr val="002060"/>
                </a:solidFill>
                <a:latin typeface="Carlito"/>
                <a:cs typeface="Carlito"/>
              </a:rPr>
              <a:t>националистической</a:t>
            </a:r>
            <a:r>
              <a:rPr lang="ru-RU" sz="2000" spc="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lang="ru-RU" sz="2000" spc="-50" dirty="0">
                <a:solidFill>
                  <a:srgbClr val="002060"/>
                </a:solidFill>
                <a:latin typeface="Carlito"/>
                <a:cs typeface="Carlito"/>
              </a:rPr>
              <a:t>и </a:t>
            </a:r>
            <a:r>
              <a:rPr lang="ru-RU" sz="2000" spc="-10" dirty="0">
                <a:solidFill>
                  <a:srgbClr val="002060"/>
                </a:solidFill>
                <a:latin typeface="Carlito"/>
                <a:cs typeface="Carlito"/>
              </a:rPr>
              <a:t>расистской</a:t>
            </a:r>
            <a:r>
              <a:rPr lang="ru-RU" sz="20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 err="1" smtClean="0">
                <a:solidFill>
                  <a:srgbClr val="002060"/>
                </a:solidFill>
                <a:latin typeface="Carlito"/>
                <a:cs typeface="Carlito"/>
              </a:rPr>
              <a:t>идеологии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513324" y="3158940"/>
            <a:ext cx="3305810" cy="1893570"/>
            <a:chOff x="5689346" y="3116579"/>
            <a:chExt cx="3305810" cy="1893570"/>
          </a:xfrm>
        </p:grpSpPr>
        <p:sp>
          <p:nvSpPr>
            <p:cNvPr id="28" name="object 28"/>
            <p:cNvSpPr/>
            <p:nvPr/>
          </p:nvSpPr>
          <p:spPr>
            <a:xfrm>
              <a:off x="5689346" y="3754119"/>
              <a:ext cx="2286000" cy="1256030"/>
            </a:xfrm>
            <a:custGeom>
              <a:avLst/>
              <a:gdLst/>
              <a:ahLst/>
              <a:cxnLst/>
              <a:rect l="l" t="t" r="r" b="b"/>
              <a:pathLst>
                <a:path w="2286000" h="1256029">
                  <a:moveTo>
                    <a:pt x="2134615" y="0"/>
                  </a:moveTo>
                  <a:lnTo>
                    <a:pt x="244220" y="743838"/>
                  </a:lnTo>
                  <a:lnTo>
                    <a:pt x="193928" y="615949"/>
                  </a:lnTo>
                  <a:lnTo>
                    <a:pt x="0" y="1061592"/>
                  </a:lnTo>
                  <a:lnTo>
                    <a:pt x="445642" y="1255521"/>
                  </a:lnTo>
                  <a:lnTo>
                    <a:pt x="395224" y="1127505"/>
                  </a:lnTo>
                  <a:lnTo>
                    <a:pt x="2285619" y="383666"/>
                  </a:lnTo>
                  <a:lnTo>
                    <a:pt x="2134615" y="0"/>
                  </a:lnTo>
                  <a:close/>
                </a:path>
              </a:pathLst>
            </a:custGeom>
            <a:solidFill>
              <a:srgbClr val="DBB4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673596" y="3124199"/>
              <a:ext cx="2313940" cy="1350645"/>
            </a:xfrm>
            <a:custGeom>
              <a:avLst/>
              <a:gdLst/>
              <a:ahLst/>
              <a:cxnLst/>
              <a:rect l="l" t="t" r="r" b="b"/>
              <a:pathLst>
                <a:path w="2313940" h="1350645">
                  <a:moveTo>
                    <a:pt x="2178430" y="0"/>
                  </a:moveTo>
                  <a:lnTo>
                    <a:pt x="135000" y="0"/>
                  </a:lnTo>
                  <a:lnTo>
                    <a:pt x="92334" y="6883"/>
                  </a:lnTo>
                  <a:lnTo>
                    <a:pt x="55275" y="26050"/>
                  </a:lnTo>
                  <a:lnTo>
                    <a:pt x="26050" y="55275"/>
                  </a:lnTo>
                  <a:lnTo>
                    <a:pt x="6883" y="92334"/>
                  </a:lnTo>
                  <a:lnTo>
                    <a:pt x="0" y="135000"/>
                  </a:lnTo>
                  <a:lnTo>
                    <a:pt x="0" y="1215263"/>
                  </a:lnTo>
                  <a:lnTo>
                    <a:pt x="6883" y="1257929"/>
                  </a:lnTo>
                  <a:lnTo>
                    <a:pt x="26050" y="1294988"/>
                  </a:lnTo>
                  <a:lnTo>
                    <a:pt x="55275" y="1324213"/>
                  </a:lnTo>
                  <a:lnTo>
                    <a:pt x="92334" y="1343380"/>
                  </a:lnTo>
                  <a:lnTo>
                    <a:pt x="135000" y="1350264"/>
                  </a:lnTo>
                  <a:lnTo>
                    <a:pt x="2178430" y="1350264"/>
                  </a:lnTo>
                  <a:lnTo>
                    <a:pt x="2221097" y="1343380"/>
                  </a:lnTo>
                  <a:lnTo>
                    <a:pt x="2258156" y="1324213"/>
                  </a:lnTo>
                  <a:lnTo>
                    <a:pt x="2287381" y="1294988"/>
                  </a:lnTo>
                  <a:lnTo>
                    <a:pt x="2306548" y="1257929"/>
                  </a:lnTo>
                  <a:lnTo>
                    <a:pt x="2313431" y="1215263"/>
                  </a:lnTo>
                  <a:lnTo>
                    <a:pt x="2313431" y="135000"/>
                  </a:lnTo>
                  <a:lnTo>
                    <a:pt x="2306548" y="92334"/>
                  </a:lnTo>
                  <a:lnTo>
                    <a:pt x="2287381" y="55275"/>
                  </a:lnTo>
                  <a:lnTo>
                    <a:pt x="2258156" y="26050"/>
                  </a:lnTo>
                  <a:lnTo>
                    <a:pt x="2221097" y="6883"/>
                  </a:lnTo>
                  <a:lnTo>
                    <a:pt x="21784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673596" y="3124199"/>
              <a:ext cx="2313940" cy="1350645"/>
            </a:xfrm>
            <a:custGeom>
              <a:avLst/>
              <a:gdLst/>
              <a:ahLst/>
              <a:cxnLst/>
              <a:rect l="l" t="t" r="r" b="b"/>
              <a:pathLst>
                <a:path w="2313940" h="1350645">
                  <a:moveTo>
                    <a:pt x="0" y="135000"/>
                  </a:moveTo>
                  <a:lnTo>
                    <a:pt x="6883" y="92334"/>
                  </a:lnTo>
                  <a:lnTo>
                    <a:pt x="26050" y="55275"/>
                  </a:lnTo>
                  <a:lnTo>
                    <a:pt x="55275" y="26050"/>
                  </a:lnTo>
                  <a:lnTo>
                    <a:pt x="92334" y="6883"/>
                  </a:lnTo>
                  <a:lnTo>
                    <a:pt x="135000" y="0"/>
                  </a:lnTo>
                  <a:lnTo>
                    <a:pt x="2178430" y="0"/>
                  </a:lnTo>
                  <a:lnTo>
                    <a:pt x="2221097" y="6883"/>
                  </a:lnTo>
                  <a:lnTo>
                    <a:pt x="2258156" y="26050"/>
                  </a:lnTo>
                  <a:lnTo>
                    <a:pt x="2287381" y="55275"/>
                  </a:lnTo>
                  <a:lnTo>
                    <a:pt x="2306548" y="92334"/>
                  </a:lnTo>
                  <a:lnTo>
                    <a:pt x="2313431" y="135000"/>
                  </a:lnTo>
                  <a:lnTo>
                    <a:pt x="2313431" y="1215263"/>
                  </a:lnTo>
                  <a:lnTo>
                    <a:pt x="2306548" y="1257929"/>
                  </a:lnTo>
                  <a:lnTo>
                    <a:pt x="2287381" y="1294988"/>
                  </a:lnTo>
                  <a:lnTo>
                    <a:pt x="2258156" y="1324213"/>
                  </a:lnTo>
                  <a:lnTo>
                    <a:pt x="2221097" y="1343380"/>
                  </a:lnTo>
                  <a:lnTo>
                    <a:pt x="2178430" y="1350264"/>
                  </a:lnTo>
                  <a:lnTo>
                    <a:pt x="135000" y="1350264"/>
                  </a:lnTo>
                  <a:lnTo>
                    <a:pt x="92334" y="1343380"/>
                  </a:lnTo>
                  <a:lnTo>
                    <a:pt x="55275" y="1324213"/>
                  </a:lnTo>
                  <a:lnTo>
                    <a:pt x="26050" y="1294988"/>
                  </a:lnTo>
                  <a:lnTo>
                    <a:pt x="6883" y="1257929"/>
                  </a:lnTo>
                  <a:lnTo>
                    <a:pt x="0" y="1215263"/>
                  </a:lnTo>
                  <a:lnTo>
                    <a:pt x="0" y="135000"/>
                  </a:lnTo>
                  <a:close/>
                </a:path>
              </a:pathLst>
            </a:custGeom>
            <a:ln w="15240">
              <a:solidFill>
                <a:srgbClr val="AB4F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724335" y="3124199"/>
            <a:ext cx="2417379" cy="1452192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269240">
              <a:lnSpc>
                <a:spcPct val="91800"/>
              </a:lnSpc>
              <a:spcBef>
                <a:spcPts val="300"/>
              </a:spcBef>
            </a:pP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Интерес</a:t>
            </a:r>
            <a:r>
              <a:rPr sz="2000" spc="-10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50" dirty="0">
                <a:solidFill>
                  <a:srgbClr val="002060"/>
                </a:solidFill>
                <a:latin typeface="Carlito"/>
                <a:cs typeface="Carlito"/>
              </a:rPr>
              <a:t>к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деструктивной молодежной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65100">
              <a:lnSpc>
                <a:spcPts val="2095"/>
              </a:lnSpc>
            </a:pP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субкультуре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78105">
              <a:lnSpc>
                <a:spcPts val="2300"/>
              </a:lnSpc>
            </a:pP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«Колумбайн»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964935" y="4981955"/>
            <a:ext cx="3322320" cy="1365885"/>
            <a:chOff x="5964935" y="4981955"/>
            <a:chExt cx="3322320" cy="1365885"/>
          </a:xfrm>
        </p:grpSpPr>
        <p:sp>
          <p:nvSpPr>
            <p:cNvPr id="33" name="object 33"/>
            <p:cNvSpPr/>
            <p:nvPr/>
          </p:nvSpPr>
          <p:spPr>
            <a:xfrm>
              <a:off x="5964935" y="5320283"/>
              <a:ext cx="2197735" cy="687705"/>
            </a:xfrm>
            <a:custGeom>
              <a:avLst/>
              <a:gdLst/>
              <a:ahLst/>
              <a:cxnLst/>
              <a:rect l="l" t="t" r="r" b="b"/>
              <a:pathLst>
                <a:path w="2197734" h="687704">
                  <a:moveTo>
                    <a:pt x="343662" y="0"/>
                  </a:moveTo>
                  <a:lnTo>
                    <a:pt x="0" y="343661"/>
                  </a:lnTo>
                  <a:lnTo>
                    <a:pt x="343662" y="687323"/>
                  </a:lnTo>
                  <a:lnTo>
                    <a:pt x="343662" y="549859"/>
                  </a:lnTo>
                  <a:lnTo>
                    <a:pt x="2197608" y="549859"/>
                  </a:lnTo>
                  <a:lnTo>
                    <a:pt x="2197608" y="137413"/>
                  </a:lnTo>
                  <a:lnTo>
                    <a:pt x="343662" y="137413"/>
                  </a:lnTo>
                  <a:lnTo>
                    <a:pt x="343662" y="0"/>
                  </a:lnTo>
                  <a:close/>
                </a:path>
              </a:pathLst>
            </a:custGeom>
            <a:solidFill>
              <a:srgbClr val="DBB4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045451" y="4989575"/>
              <a:ext cx="2234565" cy="1350645"/>
            </a:xfrm>
            <a:custGeom>
              <a:avLst/>
              <a:gdLst/>
              <a:ahLst/>
              <a:cxnLst/>
              <a:rect l="l" t="t" r="r" b="b"/>
              <a:pathLst>
                <a:path w="2234565" h="1350645">
                  <a:moveTo>
                    <a:pt x="2099182" y="0"/>
                  </a:moveTo>
                  <a:lnTo>
                    <a:pt x="135000" y="0"/>
                  </a:lnTo>
                  <a:lnTo>
                    <a:pt x="92334" y="6883"/>
                  </a:lnTo>
                  <a:lnTo>
                    <a:pt x="55275" y="26050"/>
                  </a:lnTo>
                  <a:lnTo>
                    <a:pt x="26050" y="55275"/>
                  </a:lnTo>
                  <a:lnTo>
                    <a:pt x="6883" y="92334"/>
                  </a:lnTo>
                  <a:lnTo>
                    <a:pt x="0" y="135000"/>
                  </a:lnTo>
                  <a:lnTo>
                    <a:pt x="0" y="1215237"/>
                  </a:lnTo>
                  <a:lnTo>
                    <a:pt x="6883" y="1257916"/>
                  </a:lnTo>
                  <a:lnTo>
                    <a:pt x="26050" y="1294983"/>
                  </a:lnTo>
                  <a:lnTo>
                    <a:pt x="55275" y="1324212"/>
                  </a:lnTo>
                  <a:lnTo>
                    <a:pt x="92334" y="1343380"/>
                  </a:lnTo>
                  <a:lnTo>
                    <a:pt x="135000" y="1350264"/>
                  </a:lnTo>
                  <a:lnTo>
                    <a:pt x="2099182" y="1350264"/>
                  </a:lnTo>
                  <a:lnTo>
                    <a:pt x="2141849" y="1343380"/>
                  </a:lnTo>
                  <a:lnTo>
                    <a:pt x="2178908" y="1324212"/>
                  </a:lnTo>
                  <a:lnTo>
                    <a:pt x="2208133" y="1294983"/>
                  </a:lnTo>
                  <a:lnTo>
                    <a:pt x="2227300" y="1257916"/>
                  </a:lnTo>
                  <a:lnTo>
                    <a:pt x="2234183" y="1215237"/>
                  </a:lnTo>
                  <a:lnTo>
                    <a:pt x="2234183" y="135000"/>
                  </a:lnTo>
                  <a:lnTo>
                    <a:pt x="2227300" y="92334"/>
                  </a:lnTo>
                  <a:lnTo>
                    <a:pt x="2208133" y="55275"/>
                  </a:lnTo>
                  <a:lnTo>
                    <a:pt x="2178908" y="26050"/>
                  </a:lnTo>
                  <a:lnTo>
                    <a:pt x="2141849" y="6883"/>
                  </a:lnTo>
                  <a:lnTo>
                    <a:pt x="20991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045451" y="4989575"/>
              <a:ext cx="2234565" cy="1350645"/>
            </a:xfrm>
            <a:custGeom>
              <a:avLst/>
              <a:gdLst/>
              <a:ahLst/>
              <a:cxnLst/>
              <a:rect l="l" t="t" r="r" b="b"/>
              <a:pathLst>
                <a:path w="2234565" h="1350645">
                  <a:moveTo>
                    <a:pt x="0" y="135000"/>
                  </a:moveTo>
                  <a:lnTo>
                    <a:pt x="6883" y="92334"/>
                  </a:lnTo>
                  <a:lnTo>
                    <a:pt x="26050" y="55275"/>
                  </a:lnTo>
                  <a:lnTo>
                    <a:pt x="55275" y="26050"/>
                  </a:lnTo>
                  <a:lnTo>
                    <a:pt x="92334" y="6883"/>
                  </a:lnTo>
                  <a:lnTo>
                    <a:pt x="135000" y="0"/>
                  </a:lnTo>
                  <a:lnTo>
                    <a:pt x="2099182" y="0"/>
                  </a:lnTo>
                  <a:lnTo>
                    <a:pt x="2141849" y="6883"/>
                  </a:lnTo>
                  <a:lnTo>
                    <a:pt x="2178908" y="26050"/>
                  </a:lnTo>
                  <a:lnTo>
                    <a:pt x="2208133" y="55275"/>
                  </a:lnTo>
                  <a:lnTo>
                    <a:pt x="2227300" y="92334"/>
                  </a:lnTo>
                  <a:lnTo>
                    <a:pt x="2234183" y="135000"/>
                  </a:lnTo>
                  <a:lnTo>
                    <a:pt x="2234183" y="1215237"/>
                  </a:lnTo>
                  <a:lnTo>
                    <a:pt x="2227300" y="1257916"/>
                  </a:lnTo>
                  <a:lnTo>
                    <a:pt x="2208133" y="1294983"/>
                  </a:lnTo>
                  <a:lnTo>
                    <a:pt x="2178908" y="1324212"/>
                  </a:lnTo>
                  <a:lnTo>
                    <a:pt x="2141849" y="1343380"/>
                  </a:lnTo>
                  <a:lnTo>
                    <a:pt x="2099182" y="1350264"/>
                  </a:lnTo>
                  <a:lnTo>
                    <a:pt x="135000" y="1350264"/>
                  </a:lnTo>
                  <a:lnTo>
                    <a:pt x="92334" y="1343380"/>
                  </a:lnTo>
                  <a:lnTo>
                    <a:pt x="55275" y="1324212"/>
                  </a:lnTo>
                  <a:lnTo>
                    <a:pt x="26050" y="1294983"/>
                  </a:lnTo>
                  <a:lnTo>
                    <a:pt x="6883" y="1257916"/>
                  </a:lnTo>
                  <a:lnTo>
                    <a:pt x="0" y="1215237"/>
                  </a:lnTo>
                  <a:lnTo>
                    <a:pt x="0" y="135000"/>
                  </a:lnTo>
                  <a:close/>
                </a:path>
              </a:pathLst>
            </a:custGeom>
            <a:ln w="15240">
              <a:solidFill>
                <a:srgbClr val="AB4F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7336917" y="5050663"/>
            <a:ext cx="1652905" cy="89026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ctr">
              <a:lnSpc>
                <a:spcPct val="91700"/>
              </a:lnSpc>
              <a:spcBef>
                <a:spcPts val="300"/>
              </a:spcBef>
            </a:pP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Для</a:t>
            </a:r>
            <a:r>
              <a:rPr sz="2000" spc="-5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общения</a:t>
            </a:r>
            <a:r>
              <a:rPr sz="2000" spc="-50" dirty="0">
                <a:solidFill>
                  <a:srgbClr val="002060"/>
                </a:solidFill>
                <a:latin typeface="Carlito"/>
                <a:cs typeface="Carlito"/>
              </a:rPr>
              <a:t> в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группах</a:t>
            </a:r>
            <a:r>
              <a:rPr sz="2000" spc="409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Carlito"/>
                <a:cs typeface="Carlito"/>
              </a:rPr>
              <a:t>брали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имена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166229" y="5888837"/>
            <a:ext cx="19939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 smtClean="0">
                <a:latin typeface="Carlito"/>
                <a:cs typeface="Carlito"/>
              </a:rPr>
              <a:t>«</a:t>
            </a:r>
            <a:r>
              <a:rPr sz="2000" spc="-10" dirty="0" err="1" smtClean="0">
                <a:solidFill>
                  <a:srgbClr val="002060"/>
                </a:solidFill>
                <a:latin typeface="Carlito"/>
                <a:cs typeface="Carlito"/>
              </a:rPr>
              <a:t>колумбайнеров</a:t>
            </a:r>
            <a:r>
              <a:rPr sz="2000" spc="-10" dirty="0">
                <a:latin typeface="Carlito"/>
                <a:cs typeface="Carlito"/>
              </a:rPr>
              <a:t>»</a:t>
            </a:r>
            <a:endParaRPr sz="2000" dirty="0">
              <a:latin typeface="Carlito"/>
              <a:cs typeface="Carlito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9136380" y="-7620"/>
            <a:ext cx="3063240" cy="6385560"/>
            <a:chOff x="9136380" y="-7620"/>
            <a:chExt cx="3063240" cy="6385560"/>
          </a:xfrm>
        </p:grpSpPr>
        <p:sp>
          <p:nvSpPr>
            <p:cNvPr id="39" name="object 39"/>
            <p:cNvSpPr/>
            <p:nvPr/>
          </p:nvSpPr>
          <p:spPr>
            <a:xfrm>
              <a:off x="9144000" y="0"/>
              <a:ext cx="3048000" cy="6370320"/>
            </a:xfrm>
            <a:custGeom>
              <a:avLst/>
              <a:gdLst/>
              <a:ahLst/>
              <a:cxnLst/>
              <a:rect l="l" t="t" r="r" b="b"/>
              <a:pathLst>
                <a:path w="3048000" h="6370320">
                  <a:moveTo>
                    <a:pt x="3048000" y="0"/>
                  </a:moveTo>
                  <a:lnTo>
                    <a:pt x="0" y="0"/>
                  </a:lnTo>
                  <a:lnTo>
                    <a:pt x="0" y="6370320"/>
                  </a:lnTo>
                  <a:lnTo>
                    <a:pt x="3048000" y="6370320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9144000" y="0"/>
              <a:ext cx="3048000" cy="6370320"/>
            </a:xfrm>
            <a:custGeom>
              <a:avLst/>
              <a:gdLst/>
              <a:ahLst/>
              <a:cxnLst/>
              <a:rect l="l" t="t" r="r" b="b"/>
              <a:pathLst>
                <a:path w="3048000" h="6370320">
                  <a:moveTo>
                    <a:pt x="0" y="6370320"/>
                  </a:moveTo>
                  <a:lnTo>
                    <a:pt x="3048000" y="6370320"/>
                  </a:lnTo>
                  <a:lnTo>
                    <a:pt x="3048000" y="0"/>
                  </a:lnTo>
                  <a:lnTo>
                    <a:pt x="0" y="0"/>
                  </a:lnTo>
                  <a:lnTo>
                    <a:pt x="0" y="6370320"/>
                  </a:lnTo>
                  <a:close/>
                </a:path>
              </a:pathLst>
            </a:custGeom>
            <a:ln w="152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8987536" y="13207"/>
            <a:ext cx="3204463" cy="62914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984250" indent="-45720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469900" algn="l"/>
              </a:tabLst>
            </a:pPr>
            <a:r>
              <a:rPr sz="2400" spc="-20" dirty="0" err="1" smtClean="0">
                <a:solidFill>
                  <a:srgbClr val="002060"/>
                </a:solidFill>
                <a:latin typeface="Carlito"/>
                <a:cs typeface="Carlito"/>
              </a:rPr>
              <a:t>Подрост</a:t>
            </a:r>
            <a:r>
              <a:rPr lang="ru-RU" sz="2400" spc="-20" dirty="0" smtClean="0">
                <a:solidFill>
                  <a:srgbClr val="002060"/>
                </a:solidFill>
                <a:latin typeface="Carlito"/>
                <a:cs typeface="Carlito"/>
              </a:rPr>
              <a:t>к</a:t>
            </a:r>
            <a:r>
              <a:rPr sz="2400" spc="-20" dirty="0" smtClean="0">
                <a:solidFill>
                  <a:srgbClr val="002060"/>
                </a:solidFill>
                <a:latin typeface="Carlito"/>
                <a:cs typeface="Carlito"/>
              </a:rPr>
              <a:t>и </a:t>
            </a:r>
            <a:r>
              <a:rPr sz="2400" spc="-10" dirty="0">
                <a:solidFill>
                  <a:srgbClr val="002060"/>
                </a:solidFill>
                <a:latin typeface="Carlito"/>
                <a:cs typeface="Carlito"/>
              </a:rPr>
              <a:t>подробно</a:t>
            </a:r>
            <a:endParaRPr sz="24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469900" marR="270510">
              <a:lnSpc>
                <a:spcPct val="100000"/>
              </a:lnSpc>
            </a:pPr>
            <a:r>
              <a:rPr sz="2400" dirty="0">
                <a:solidFill>
                  <a:srgbClr val="002060"/>
                </a:solidFill>
                <a:latin typeface="Carlito"/>
                <a:cs typeface="Carlito"/>
              </a:rPr>
              <a:t>описывали</a:t>
            </a:r>
            <a:r>
              <a:rPr sz="2400" spc="-10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Carlito"/>
                <a:cs typeface="Carlito"/>
              </a:rPr>
              <a:t>свои </a:t>
            </a:r>
            <a:r>
              <a:rPr sz="2400" spc="-10" dirty="0">
                <a:solidFill>
                  <a:srgbClr val="002060"/>
                </a:solidFill>
                <a:latin typeface="Carlito"/>
                <a:cs typeface="Carlito"/>
              </a:rPr>
              <a:t>переживания</a:t>
            </a:r>
            <a:endParaRPr sz="24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537845" indent="-525145">
              <a:lnSpc>
                <a:spcPct val="100000"/>
              </a:lnSpc>
              <a:buFont typeface="Wingdings"/>
              <a:buChar char=""/>
              <a:tabLst>
                <a:tab pos="537845" algn="l"/>
              </a:tabLst>
            </a:pPr>
            <a:r>
              <a:rPr sz="2400" spc="-10" dirty="0">
                <a:solidFill>
                  <a:srgbClr val="002060"/>
                </a:solidFill>
                <a:latin typeface="Carlito"/>
                <a:cs typeface="Carlito"/>
              </a:rPr>
              <a:t>составляли</a:t>
            </a:r>
            <a:endParaRPr sz="24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46990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002060"/>
                </a:solidFill>
                <a:latin typeface="Carlito"/>
                <a:cs typeface="Carlito"/>
              </a:rPr>
              <a:t>списки</a:t>
            </a:r>
            <a:r>
              <a:rPr sz="2400" spc="-8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Carlito"/>
                <a:cs typeface="Carlito"/>
              </a:rPr>
              <a:t>обидчиков</a:t>
            </a:r>
            <a:endParaRPr sz="24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469900" marR="317500" indent="-457200">
              <a:lnSpc>
                <a:spcPct val="100000"/>
              </a:lnSpc>
              <a:buFont typeface="Wingdings"/>
              <a:buChar char=""/>
              <a:tabLst>
                <a:tab pos="469900" algn="l"/>
                <a:tab pos="537845" algn="l"/>
              </a:tabLst>
            </a:pPr>
            <a:r>
              <a:rPr sz="2400" dirty="0">
                <a:solidFill>
                  <a:srgbClr val="002060"/>
                </a:solidFill>
                <a:latin typeface="Times New Roman"/>
                <a:cs typeface="Times New Roman"/>
              </a:rPr>
              <a:t>	</a:t>
            </a:r>
            <a:r>
              <a:rPr sz="2400" spc="-10" dirty="0">
                <a:solidFill>
                  <a:srgbClr val="002060"/>
                </a:solidFill>
                <a:latin typeface="Carlito"/>
                <a:cs typeface="Carlito"/>
              </a:rPr>
              <a:t>разрабатывали способы</a:t>
            </a:r>
            <a:endParaRPr sz="24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469900" marR="571500">
              <a:lnSpc>
                <a:spcPct val="100000"/>
              </a:lnSpc>
            </a:pPr>
            <a:r>
              <a:rPr sz="2400" dirty="0">
                <a:solidFill>
                  <a:srgbClr val="002060"/>
                </a:solidFill>
                <a:latin typeface="Carlito"/>
                <a:cs typeface="Carlito"/>
              </a:rPr>
              <a:t>расправы</a:t>
            </a:r>
            <a:r>
              <a:rPr sz="2400" spc="-6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400" spc="-25" dirty="0">
                <a:solidFill>
                  <a:srgbClr val="002060"/>
                </a:solidFill>
                <a:latin typeface="Carlito"/>
                <a:cs typeface="Carlito"/>
              </a:rPr>
              <a:t>над </a:t>
            </a:r>
            <a:r>
              <a:rPr sz="2400" spc="-20" dirty="0">
                <a:solidFill>
                  <a:srgbClr val="002060"/>
                </a:solidFill>
                <a:latin typeface="Carlito"/>
                <a:cs typeface="Carlito"/>
              </a:rPr>
              <a:t>ними</a:t>
            </a:r>
            <a:endParaRPr sz="24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537845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Carlito"/>
                <a:cs typeface="Carlito"/>
              </a:rPr>
              <a:t>	</a:t>
            </a:r>
            <a:r>
              <a:rPr sz="2400" dirty="0" smtClean="0">
                <a:solidFill>
                  <a:srgbClr val="002060"/>
                </a:solidFill>
                <a:latin typeface="Carlito"/>
                <a:cs typeface="Carlito"/>
              </a:rPr>
              <a:t>в</a:t>
            </a:r>
            <a:r>
              <a:rPr sz="2400" spc="-30" dirty="0" smtClean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Carlito"/>
                <a:cs typeface="Carlito"/>
              </a:rPr>
              <a:t>деталях</a:t>
            </a:r>
            <a:endParaRPr sz="24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469900" marR="53721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002060"/>
                </a:solidFill>
                <a:latin typeface="Carlito"/>
                <a:cs typeface="Carlito"/>
              </a:rPr>
              <a:t>излагали</a:t>
            </a:r>
            <a:r>
              <a:rPr sz="2400" spc="-11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Carlito"/>
                <a:cs typeface="Carlito"/>
              </a:rPr>
              <a:t>свои </a:t>
            </a:r>
            <a:r>
              <a:rPr sz="2400" spc="-10" dirty="0">
                <a:solidFill>
                  <a:srgbClr val="002060"/>
                </a:solidFill>
                <a:latin typeface="Carlito"/>
                <a:cs typeface="Carlito"/>
              </a:rPr>
              <a:t>агрессивные фантазии</a:t>
            </a:r>
            <a:endParaRPr sz="24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537845" indent="-525145">
              <a:lnSpc>
                <a:spcPct val="100000"/>
              </a:lnSpc>
              <a:buFont typeface="Wingdings"/>
              <a:buChar char=""/>
              <a:tabLst>
                <a:tab pos="537845" algn="l"/>
              </a:tabLst>
            </a:pPr>
            <a:r>
              <a:rPr sz="2400" spc="-10" dirty="0">
                <a:solidFill>
                  <a:srgbClr val="002060"/>
                </a:solidFill>
                <a:latin typeface="Carlito"/>
                <a:cs typeface="Carlito"/>
              </a:rPr>
              <a:t>Начало</a:t>
            </a:r>
            <a:endParaRPr sz="24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469900" marR="41275">
              <a:lnSpc>
                <a:spcPct val="100000"/>
              </a:lnSpc>
            </a:pPr>
            <a:r>
              <a:rPr sz="2400" spc="-10" dirty="0">
                <a:solidFill>
                  <a:srgbClr val="002060"/>
                </a:solidFill>
                <a:latin typeface="Carlito"/>
                <a:cs typeface="Carlito"/>
              </a:rPr>
              <a:t>деятельности</a:t>
            </a:r>
            <a:r>
              <a:rPr sz="24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400" dirty="0">
                <a:solidFill>
                  <a:srgbClr val="002060"/>
                </a:solidFill>
                <a:latin typeface="Carlito"/>
                <a:cs typeface="Carlito"/>
              </a:rPr>
              <a:t>от</a:t>
            </a:r>
            <a:r>
              <a:rPr sz="2400" spc="-2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400" spc="-50" dirty="0">
                <a:solidFill>
                  <a:srgbClr val="002060"/>
                </a:solidFill>
                <a:latin typeface="Carlito"/>
                <a:cs typeface="Carlito"/>
              </a:rPr>
              <a:t>6 </a:t>
            </a:r>
            <a:r>
              <a:rPr sz="2400" dirty="0">
                <a:solidFill>
                  <a:srgbClr val="002060"/>
                </a:solidFill>
                <a:latin typeface="Carlito"/>
                <a:cs typeface="Carlito"/>
              </a:rPr>
              <a:t>месяцев</a:t>
            </a:r>
            <a:r>
              <a:rPr sz="2400" spc="-5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400" dirty="0">
                <a:solidFill>
                  <a:srgbClr val="002060"/>
                </a:solidFill>
                <a:latin typeface="Carlito"/>
                <a:cs typeface="Carlito"/>
              </a:rPr>
              <a:t>до</a:t>
            </a:r>
            <a:r>
              <a:rPr sz="2400" spc="-7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400" dirty="0">
                <a:solidFill>
                  <a:srgbClr val="002060"/>
                </a:solidFill>
                <a:latin typeface="Carlito"/>
                <a:cs typeface="Carlito"/>
              </a:rPr>
              <a:t>2</a:t>
            </a:r>
            <a:r>
              <a:rPr sz="2400" spc="-6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Carlito"/>
                <a:cs typeface="Carlito"/>
              </a:rPr>
              <a:t>лет</a:t>
            </a:r>
            <a:r>
              <a:rPr sz="2400" spc="-20" dirty="0">
                <a:latin typeface="Carlito"/>
                <a:cs typeface="Carlito"/>
              </a:rPr>
              <a:t>)</a:t>
            </a:r>
            <a:endParaRPr sz="2400" dirty="0">
              <a:latin typeface="Carlito"/>
              <a:cs typeface="Carlito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1779777" y="293954"/>
            <a:ext cx="573341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0" spc="-85" dirty="0">
                <a:latin typeface="Carlito"/>
                <a:cs typeface="Carlito"/>
              </a:rPr>
              <a:t>Увлечения</a:t>
            </a:r>
            <a:r>
              <a:rPr sz="4800" b="0" spc="-185" dirty="0">
                <a:latin typeface="Carlito"/>
                <a:cs typeface="Carlito"/>
              </a:rPr>
              <a:t> </a:t>
            </a:r>
            <a:r>
              <a:rPr sz="4800" b="0" spc="-70" dirty="0">
                <a:latin typeface="Carlito"/>
                <a:cs typeface="Carlito"/>
              </a:rPr>
              <a:t>подростков</a:t>
            </a:r>
            <a:endParaRPr sz="480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93434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718" y="-86435"/>
            <a:ext cx="12192762" cy="6857997"/>
            <a:chOff x="0" y="-52145"/>
            <a:chExt cx="12192762" cy="6857997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9" y="-52145"/>
              <a:ext cx="12186281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1447800"/>
            </a:xfrm>
            <a:custGeom>
              <a:avLst/>
              <a:gdLst/>
              <a:ahLst/>
              <a:cxnLst/>
              <a:rect l="l" t="t" r="r" b="b"/>
              <a:pathLst>
                <a:path w="12192000" h="1447800">
                  <a:moveTo>
                    <a:pt x="12192000" y="0"/>
                  </a:moveTo>
                  <a:lnTo>
                    <a:pt x="0" y="0"/>
                  </a:lnTo>
                  <a:lnTo>
                    <a:pt x="0" y="1447800"/>
                  </a:lnTo>
                  <a:lnTo>
                    <a:pt x="12192000" y="14478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398993"/>
              <a:ext cx="12192000" cy="1768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258887"/>
              <a:ext cx="12192762" cy="45497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62" y="1476768"/>
              <a:ext cx="12192000" cy="26034"/>
            </a:xfrm>
            <a:custGeom>
              <a:avLst/>
              <a:gdLst/>
              <a:ahLst/>
              <a:cxnLst/>
              <a:rect l="l" t="t" r="r" b="b"/>
              <a:pathLst>
                <a:path w="12192000" h="26034">
                  <a:moveTo>
                    <a:pt x="12192000" y="0"/>
                  </a:moveTo>
                  <a:lnTo>
                    <a:pt x="0" y="0"/>
                  </a:lnTo>
                  <a:lnTo>
                    <a:pt x="0" y="25895"/>
                  </a:lnTo>
                  <a:lnTo>
                    <a:pt x="12192000" y="2589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09601" y="267416"/>
            <a:ext cx="11202288" cy="1157445"/>
          </a:xfrm>
          <a:prstGeom prst="rect">
            <a:avLst/>
          </a:prstGeom>
        </p:spPr>
        <p:txBody>
          <a:bodyPr vert="horz" wrap="square" lIns="0" tIns="104851" rIns="0" bIns="0" rtlCol="0">
            <a:spAutoFit/>
          </a:bodyPr>
          <a:lstStyle/>
          <a:p>
            <a:pPr marL="371475">
              <a:lnSpc>
                <a:spcPts val="4105"/>
              </a:lnSpc>
              <a:spcBef>
                <a:spcPts val="100"/>
              </a:spcBef>
            </a:pPr>
            <a:r>
              <a:rPr sz="3600" b="1" spc="1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sz="3600" b="1" spc="-3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8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sz="3600" b="1" spc="-3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8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распознаём</a:t>
            </a:r>
            <a:r>
              <a:rPr sz="3600" b="1" spc="-3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угроз,</a:t>
            </a:r>
            <a:endParaRPr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1475">
              <a:lnSpc>
                <a:spcPts val="4105"/>
              </a:lnSpc>
            </a:pPr>
            <a:r>
              <a:rPr sz="3600" b="1" spc="6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</a:t>
            </a:r>
            <a:r>
              <a:rPr sz="3600" b="1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sz="3600" b="1" spc="-29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8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sz="3600" b="1" spc="-29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9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обращаем</a:t>
            </a:r>
            <a:r>
              <a:rPr sz="3600" b="1" spc="-28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3600" b="1" spc="-3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</a:t>
            </a:r>
            <a:r>
              <a:rPr sz="3600" b="1" spc="-29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b="1" spc="9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</a:t>
            </a:r>
            <a:endParaRPr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684889" y="6440830"/>
            <a:ext cx="1270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latin typeface="Verdana"/>
                <a:cs typeface="Verdana"/>
              </a:rPr>
              <a:t>2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25600" y="5019243"/>
            <a:ext cx="5928360" cy="519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939"/>
              </a:lnSpc>
              <a:spcBef>
                <a:spcPts val="105"/>
              </a:spcBef>
            </a:pP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Отреагируете</a:t>
            </a:r>
            <a:r>
              <a:rPr sz="17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50" dirty="0">
                <a:solidFill>
                  <a:srgbClr val="FFFFFF"/>
                </a:solidFill>
                <a:latin typeface="Verdana"/>
                <a:cs typeface="Verdana"/>
              </a:rPr>
              <a:t>ли</a:t>
            </a:r>
            <a:r>
              <a:rPr sz="17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-90" dirty="0">
                <a:solidFill>
                  <a:srgbClr val="FFFFFF"/>
                </a:solidFill>
                <a:latin typeface="Verdana"/>
                <a:cs typeface="Verdana"/>
              </a:rPr>
              <a:t>вы,</a:t>
            </a:r>
            <a:r>
              <a:rPr sz="17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50" dirty="0">
                <a:solidFill>
                  <a:srgbClr val="FFFFFF"/>
                </a:solidFill>
                <a:latin typeface="Verdana"/>
                <a:cs typeface="Verdana"/>
              </a:rPr>
              <a:t>если</a:t>
            </a:r>
            <a:r>
              <a:rPr sz="17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группа</a:t>
            </a:r>
            <a:r>
              <a:rPr sz="17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Verdana"/>
                <a:cs typeface="Verdana"/>
              </a:rPr>
              <a:t>ваших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ts val="1939"/>
              </a:lnSpc>
            </a:pP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учеников</a:t>
            </a:r>
            <a:r>
              <a:rPr sz="17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начнёт</a:t>
            </a:r>
            <a:r>
              <a:rPr sz="17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Verdana"/>
                <a:cs typeface="Verdana"/>
              </a:rPr>
              <a:t>ходить</a:t>
            </a:r>
            <a:r>
              <a:rPr sz="17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7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длинных</a:t>
            </a:r>
            <a:r>
              <a:rPr sz="17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тёмных</a:t>
            </a:r>
            <a:r>
              <a:rPr sz="17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Verdana"/>
                <a:cs typeface="Verdana"/>
              </a:rPr>
              <a:t>плащах?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4611" y="1850847"/>
            <a:ext cx="7809865" cy="2766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60" dirty="0">
                <a:solidFill>
                  <a:srgbClr val="FFFFFF"/>
                </a:solidFill>
                <a:latin typeface="Verdana"/>
                <a:cs typeface="Verdana"/>
              </a:rPr>
              <a:t>Попробуйте</a:t>
            </a:r>
            <a:r>
              <a:rPr sz="24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ответить</a:t>
            </a:r>
            <a:r>
              <a:rPr sz="24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«да»</a:t>
            </a:r>
            <a:r>
              <a:rPr sz="24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Verdana"/>
                <a:cs typeface="Verdana"/>
              </a:rPr>
              <a:t>или</a:t>
            </a:r>
            <a:r>
              <a:rPr sz="2400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50" dirty="0">
                <a:solidFill>
                  <a:srgbClr val="FFFFFF"/>
                </a:solidFill>
                <a:latin typeface="Verdana"/>
                <a:cs typeface="Verdana"/>
              </a:rPr>
              <a:t>«нет»</a:t>
            </a:r>
            <a:r>
              <a:rPr sz="24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sz="24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вопросы:</a:t>
            </a:r>
            <a:endParaRPr sz="2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29"/>
              </a:spcBef>
            </a:pPr>
            <a:endParaRPr sz="2400" dirty="0">
              <a:latin typeface="Verdana"/>
              <a:cs typeface="Verdana"/>
            </a:endParaRPr>
          </a:p>
          <a:p>
            <a:pPr marL="910590">
              <a:lnSpc>
                <a:spcPct val="100000"/>
              </a:lnSpc>
            </a:pP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Знаете</a:t>
            </a:r>
            <a:r>
              <a:rPr sz="17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50" dirty="0">
                <a:solidFill>
                  <a:srgbClr val="FFFFFF"/>
                </a:solidFill>
                <a:latin typeface="Verdana"/>
                <a:cs typeface="Verdana"/>
              </a:rPr>
              <a:t>ли</a:t>
            </a:r>
            <a:r>
              <a:rPr sz="17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-90" dirty="0">
                <a:solidFill>
                  <a:srgbClr val="FFFFFF"/>
                </a:solidFill>
                <a:latin typeface="Verdana"/>
                <a:cs typeface="Verdana"/>
              </a:rPr>
              <a:t>вы,</a:t>
            </a:r>
            <a:r>
              <a:rPr sz="17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Verdana"/>
                <a:cs typeface="Verdana"/>
              </a:rPr>
              <a:t>кто</a:t>
            </a:r>
            <a:r>
              <a:rPr sz="17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такие</a:t>
            </a:r>
            <a:r>
              <a:rPr sz="17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Дилан</a:t>
            </a:r>
            <a:r>
              <a:rPr sz="17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Клиболд</a:t>
            </a:r>
            <a:r>
              <a:rPr sz="17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7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7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Эрик</a:t>
            </a:r>
            <a:r>
              <a:rPr sz="17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Verdana"/>
                <a:cs typeface="Verdana"/>
              </a:rPr>
              <a:t>Харрис?</a:t>
            </a:r>
            <a:endParaRPr sz="17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710"/>
              </a:spcBef>
            </a:pPr>
            <a:endParaRPr sz="1700" dirty="0">
              <a:latin typeface="Verdana"/>
              <a:cs typeface="Verdana"/>
            </a:endParaRPr>
          </a:p>
          <a:p>
            <a:pPr marL="927100">
              <a:lnSpc>
                <a:spcPts val="1939"/>
              </a:lnSpc>
            </a:pP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Встревожитесь</a:t>
            </a:r>
            <a:r>
              <a:rPr sz="17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50" dirty="0">
                <a:solidFill>
                  <a:srgbClr val="FFFFFF"/>
                </a:solidFill>
                <a:latin typeface="Verdana"/>
                <a:cs typeface="Verdana"/>
              </a:rPr>
              <a:t>ли</a:t>
            </a:r>
            <a:r>
              <a:rPr sz="17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-90" dirty="0">
                <a:solidFill>
                  <a:srgbClr val="FFFFFF"/>
                </a:solidFill>
                <a:latin typeface="Verdana"/>
                <a:cs typeface="Verdana"/>
              </a:rPr>
              <a:t>вы,</a:t>
            </a:r>
            <a:r>
              <a:rPr sz="17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если</a:t>
            </a:r>
            <a:r>
              <a:rPr sz="17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45" dirty="0">
                <a:solidFill>
                  <a:srgbClr val="FFFFFF"/>
                </a:solidFill>
                <a:latin typeface="Verdana"/>
                <a:cs typeface="Verdana"/>
              </a:rPr>
              <a:t>ребёнок</a:t>
            </a:r>
            <a:r>
              <a:rPr sz="17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придёт</a:t>
            </a:r>
            <a:r>
              <a:rPr sz="17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7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Verdana"/>
                <a:cs typeface="Verdana"/>
              </a:rPr>
              <a:t>школу</a:t>
            </a:r>
            <a:endParaRPr sz="1700" dirty="0">
              <a:latin typeface="Verdana"/>
              <a:cs typeface="Verdana"/>
            </a:endParaRPr>
          </a:p>
          <a:p>
            <a:pPr marL="927100">
              <a:lnSpc>
                <a:spcPts val="1939"/>
              </a:lnSpc>
            </a:pP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7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белой</a:t>
            </a:r>
            <a:r>
              <a:rPr sz="17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Verdana"/>
                <a:cs typeface="Verdana"/>
              </a:rPr>
              <a:t>футболке</a:t>
            </a:r>
            <a:r>
              <a:rPr sz="17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7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надписью</a:t>
            </a:r>
            <a:r>
              <a:rPr sz="17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-35" dirty="0">
                <a:solidFill>
                  <a:srgbClr val="FFFFFF"/>
                </a:solidFill>
                <a:latin typeface="Verdana"/>
                <a:cs typeface="Verdana"/>
              </a:rPr>
              <a:t>«Natural</a:t>
            </a:r>
            <a:r>
              <a:rPr sz="17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Verdana"/>
                <a:cs typeface="Verdana"/>
              </a:rPr>
              <a:t>selection»?</a:t>
            </a:r>
            <a:endParaRPr sz="17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755"/>
              </a:spcBef>
            </a:pPr>
            <a:endParaRPr sz="1700" dirty="0">
              <a:latin typeface="Verdana"/>
              <a:cs typeface="Verdana"/>
            </a:endParaRPr>
          </a:p>
          <a:p>
            <a:pPr marL="927100">
              <a:lnSpc>
                <a:spcPct val="100000"/>
              </a:lnSpc>
            </a:pP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Известно</a:t>
            </a:r>
            <a:r>
              <a:rPr sz="17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50" dirty="0">
                <a:solidFill>
                  <a:srgbClr val="FFFFFF"/>
                </a:solidFill>
                <a:latin typeface="Verdana"/>
                <a:cs typeface="Verdana"/>
              </a:rPr>
              <a:t>ли</a:t>
            </a:r>
            <a:r>
              <a:rPr sz="17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-40" dirty="0">
                <a:solidFill>
                  <a:srgbClr val="FFFFFF"/>
                </a:solidFill>
                <a:latin typeface="Verdana"/>
                <a:cs typeface="Verdana"/>
              </a:rPr>
              <a:t>вам, </a:t>
            </a:r>
            <a:r>
              <a:rPr sz="1700" spc="60" dirty="0">
                <a:solidFill>
                  <a:srgbClr val="FFFFFF"/>
                </a:solidFill>
                <a:latin typeface="Verdana"/>
                <a:cs typeface="Verdana"/>
              </a:rPr>
              <a:t>чем</a:t>
            </a:r>
            <a:r>
              <a:rPr sz="17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примечательна</a:t>
            </a:r>
            <a:r>
              <a:rPr sz="17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-30" dirty="0">
                <a:solidFill>
                  <a:srgbClr val="FFFFFF"/>
                </a:solidFill>
                <a:latin typeface="Verdana"/>
                <a:cs typeface="Verdana"/>
              </a:rPr>
              <a:t>дата</a:t>
            </a:r>
            <a:r>
              <a:rPr sz="1700" spc="-40" dirty="0">
                <a:solidFill>
                  <a:srgbClr val="FFFFFF"/>
                </a:solidFill>
                <a:latin typeface="Verdana"/>
                <a:cs typeface="Verdana"/>
              </a:rPr>
              <a:t> 20</a:t>
            </a:r>
            <a:r>
              <a:rPr sz="17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Verdana"/>
                <a:cs typeface="Verdana"/>
              </a:rPr>
              <a:t>апреля?</a:t>
            </a:r>
            <a:endParaRPr sz="1700" dirty="0"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41019" y="2228088"/>
            <a:ext cx="1167130" cy="4478655"/>
            <a:chOff x="541019" y="2228088"/>
            <a:chExt cx="1167130" cy="4478655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3419" y="2382012"/>
              <a:ext cx="861834" cy="86182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1019" y="2228088"/>
              <a:ext cx="1166622" cy="116662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3419" y="3209544"/>
              <a:ext cx="861834" cy="86182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1019" y="3055607"/>
              <a:ext cx="1166622" cy="116815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3419" y="4037063"/>
              <a:ext cx="861834" cy="86335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1019" y="3884663"/>
              <a:ext cx="1166622" cy="116663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3419" y="4866132"/>
              <a:ext cx="861834" cy="86183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1019" y="4712208"/>
              <a:ext cx="1166622" cy="116663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3419" y="5693664"/>
              <a:ext cx="861834" cy="86183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1019" y="5539740"/>
              <a:ext cx="1166622" cy="116663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6215" y="2639568"/>
              <a:ext cx="321564" cy="32308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50975" y="3456432"/>
              <a:ext cx="329184" cy="32918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66215" y="4319016"/>
              <a:ext cx="313944" cy="31394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29639" y="5093208"/>
              <a:ext cx="393191" cy="391668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724611" y="5871768"/>
            <a:ext cx="6693534" cy="8997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27100">
              <a:lnSpc>
                <a:spcPts val="1939"/>
              </a:lnSpc>
              <a:spcBef>
                <a:spcPts val="105"/>
              </a:spcBef>
            </a:pP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Обратите</a:t>
            </a:r>
            <a:r>
              <a:rPr sz="1700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50" dirty="0">
                <a:solidFill>
                  <a:srgbClr val="FFFFFF"/>
                </a:solidFill>
                <a:latin typeface="Verdana"/>
                <a:cs typeface="Verdana"/>
              </a:rPr>
              <a:t>ли</a:t>
            </a:r>
            <a:r>
              <a:rPr sz="17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-90" dirty="0">
                <a:solidFill>
                  <a:srgbClr val="FFFFFF"/>
                </a:solidFill>
                <a:latin typeface="Verdana"/>
                <a:cs typeface="Verdana"/>
              </a:rPr>
              <a:t>вы,</a:t>
            </a:r>
            <a:r>
              <a:rPr sz="17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55" dirty="0">
                <a:solidFill>
                  <a:srgbClr val="FFFFFF"/>
                </a:solidFill>
                <a:latin typeface="Verdana"/>
                <a:cs typeface="Verdana"/>
              </a:rPr>
              <a:t>внимание</a:t>
            </a:r>
            <a:r>
              <a:rPr sz="17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sz="17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хэштег</a:t>
            </a:r>
            <a:r>
              <a:rPr sz="17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Verdana"/>
                <a:cs typeface="Verdana"/>
              </a:rPr>
              <a:t>#колумбайн*</a:t>
            </a:r>
            <a:endParaRPr sz="1700">
              <a:latin typeface="Verdana"/>
              <a:cs typeface="Verdana"/>
            </a:endParaRPr>
          </a:p>
          <a:p>
            <a:pPr marL="927100">
              <a:lnSpc>
                <a:spcPts val="1939"/>
              </a:lnSpc>
            </a:pP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sz="17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странице</a:t>
            </a:r>
            <a:r>
              <a:rPr sz="17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700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FFFFFF"/>
                </a:solidFill>
                <a:latin typeface="Verdana"/>
                <a:cs typeface="Verdana"/>
              </a:rPr>
              <a:t>соцсети </a:t>
            </a:r>
            <a:r>
              <a:rPr sz="1700" spc="-10" dirty="0">
                <a:solidFill>
                  <a:srgbClr val="FFFFFF"/>
                </a:solidFill>
                <a:latin typeface="Verdana"/>
                <a:cs typeface="Verdana"/>
              </a:rPr>
              <a:t>ученика?</a:t>
            </a:r>
            <a:endParaRPr sz="17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560"/>
              </a:spcBef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*Запрещён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 на</a:t>
            </a:r>
            <a:r>
              <a:rPr sz="12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территории</a:t>
            </a:r>
            <a:r>
              <a:rPr sz="12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Verdana"/>
                <a:cs typeface="Verdana"/>
              </a:rPr>
              <a:t>РФ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50975" y="5945123"/>
            <a:ext cx="347472" cy="34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8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7069" y="69639"/>
            <a:ext cx="11174931" cy="851610"/>
          </a:xfrm>
        </p:spPr>
        <p:txBody>
          <a:bodyPr rtlCol="0">
            <a:noAutofit/>
          </a:bodyPr>
          <a:lstStyle/>
          <a:p>
            <a:pPr algn="ctr" rtl="0"/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24595" y="1463041"/>
            <a:ext cx="9187543" cy="5020175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	</a:t>
            </a:r>
            <a:r>
              <a:rPr lang="ru-RU" sz="2900" dirty="0" smtClean="0"/>
              <a:t>проявляет интересы к массовым убийствам и убийцам;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900" dirty="0"/>
              <a:t>	</a:t>
            </a:r>
            <a:r>
              <a:rPr lang="ru-RU" sz="2900" dirty="0" smtClean="0"/>
              <a:t>признается </a:t>
            </a:r>
            <a:r>
              <a:rPr lang="ru-RU" sz="2900" dirty="0"/>
              <a:t>в любви или выражает </a:t>
            </a:r>
            <a:r>
              <a:rPr lang="ru-RU" sz="2900" dirty="0" err="1"/>
              <a:t>эмпатию</a:t>
            </a:r>
            <a:r>
              <a:rPr lang="ru-RU" sz="2900" dirty="0"/>
              <a:t> по отношению к </a:t>
            </a:r>
            <a:r>
              <a:rPr lang="ru-RU" sz="2900" dirty="0" smtClean="0"/>
              <a:t>убийцам;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900" dirty="0"/>
              <a:t>	</a:t>
            </a:r>
            <a:r>
              <a:rPr lang="ru-RU" sz="2900" dirty="0" smtClean="0"/>
              <a:t>интересуется </a:t>
            </a:r>
            <a:r>
              <a:rPr lang="ru-RU" sz="2900" dirty="0"/>
              <a:t>материалами с контентом о самоубийствах, пытках, </a:t>
            </a:r>
            <a:r>
              <a:rPr lang="ru-RU" sz="2900" dirty="0" smtClean="0"/>
              <a:t>живодерстве; </a:t>
            </a:r>
            <a:endParaRPr lang="ru-RU" sz="2900" dirty="0"/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900" dirty="0" smtClean="0"/>
              <a:t>	оправдывает </a:t>
            </a:r>
            <a:r>
              <a:rPr lang="ru-RU" sz="2900" dirty="0"/>
              <a:t>убийства и лиц их </a:t>
            </a:r>
            <a:r>
              <a:rPr lang="ru-RU" sz="2900" dirty="0" smtClean="0"/>
              <a:t>совершивших; </a:t>
            </a:r>
            <a:r>
              <a:rPr lang="ru-RU" sz="2900" dirty="0"/>
              <a:t>	</a:t>
            </a:r>
            <a:r>
              <a:rPr lang="ru-RU" sz="2900" dirty="0" smtClean="0"/>
              <a:t>выражает </a:t>
            </a:r>
            <a:r>
              <a:rPr lang="ru-RU" sz="2900" dirty="0"/>
              <a:t>мысли о превосходстве данной категории </a:t>
            </a:r>
            <a:r>
              <a:rPr lang="ru-RU" sz="2900" dirty="0" smtClean="0"/>
              <a:t>граждан; </a:t>
            </a:r>
            <a:endParaRPr lang="ru-RU" sz="2900" dirty="0"/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900" dirty="0" smtClean="0"/>
              <a:t>	выражает </a:t>
            </a:r>
            <a:r>
              <a:rPr lang="ru-RU" sz="2900" dirty="0"/>
              <a:t>ненависть к конкретному человеку, группе людей, социальному </a:t>
            </a:r>
            <a:r>
              <a:rPr lang="ru-RU" sz="2900" dirty="0" smtClean="0"/>
              <a:t>слою;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900" dirty="0"/>
              <a:t>	</a:t>
            </a:r>
            <a:r>
              <a:rPr lang="ru-RU" sz="2900" dirty="0" smtClean="0"/>
              <a:t> </a:t>
            </a:r>
            <a:r>
              <a:rPr lang="ru-RU" sz="2900" dirty="0"/>
              <a:t>открыто выражают восхищение </a:t>
            </a:r>
            <a:r>
              <a:rPr lang="ru-RU" sz="2900" dirty="0" smtClean="0"/>
              <a:t>нацистами;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sz="2900" dirty="0"/>
              <a:t>	</a:t>
            </a:r>
            <a:r>
              <a:rPr lang="ru-RU" sz="2900" dirty="0" smtClean="0"/>
              <a:t>угрожает </a:t>
            </a:r>
            <a:r>
              <a:rPr lang="ru-RU" sz="2900" dirty="0"/>
              <a:t>или выражает желание причинить вред здоровью другим </a:t>
            </a:r>
            <a:r>
              <a:rPr lang="ru-RU" sz="2900" dirty="0" smtClean="0"/>
              <a:t>людям.</a:t>
            </a:r>
            <a:endParaRPr lang="ru-RU" sz="29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00549" y="126112"/>
            <a:ext cx="552994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solidFill>
                  <a:srgbClr val="002060"/>
                </a:solidFill>
              </a:rPr>
              <a:t>ХАРАКТЕРНЫЕ ИНТЕРЕСЫ</a:t>
            </a:r>
          </a:p>
        </p:txBody>
      </p:sp>
    </p:spTree>
    <p:extLst>
      <p:ext uri="{BB962C8B-B14F-4D97-AF65-F5344CB8AC3E}">
        <p14:creationId xmlns:p14="http://schemas.microsoft.com/office/powerpoint/2010/main" val="334619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87086" y="1117963"/>
            <a:ext cx="12043954" cy="4857750"/>
          </a:xfrm>
        </p:spPr>
        <p:txBody>
          <a:bodyPr rtlCol="0">
            <a:normAutofit fontScale="85000" lnSpcReduction="20000"/>
          </a:bodyPr>
          <a:lstStyle/>
          <a:p>
            <a:pPr marL="36576" indent="0">
              <a:buNone/>
            </a:pPr>
            <a:r>
              <a:rPr lang="ru-RU" sz="2800" b="1" dirty="0" smtClean="0"/>
              <a:t>		</a:t>
            </a:r>
          </a:p>
          <a:p>
            <a:pPr marL="36576" indent="0">
              <a:buNone/>
            </a:pPr>
            <a:r>
              <a:rPr lang="ru-RU" sz="2800" b="1" dirty="0"/>
              <a:t>	</a:t>
            </a:r>
            <a:r>
              <a:rPr lang="ru-RU" sz="2800" b="1" dirty="0" smtClean="0"/>
              <a:t>		ВИРТУАЛЬНЫЕ </a:t>
            </a:r>
            <a:r>
              <a:rPr lang="ru-RU" sz="2800" b="1" dirty="0"/>
              <a:t>МАРКЕРЫ</a:t>
            </a:r>
          </a:p>
          <a:p>
            <a:pPr marL="36576" indent="0">
              <a:buNone/>
            </a:pPr>
            <a:r>
              <a:rPr lang="ru-RU" dirty="0"/>
              <a:t>	</a:t>
            </a:r>
            <a:r>
              <a:rPr lang="ru-RU" dirty="0" smtClean="0"/>
              <a:t>	- </a:t>
            </a:r>
            <a:r>
              <a:rPr lang="ru-RU" sz="2800" dirty="0"/>
              <a:t>подписка на сообщества, романтизирующие субкультуру «</a:t>
            </a:r>
            <a:r>
              <a:rPr lang="ru-RU" sz="2800" dirty="0" err="1"/>
              <a:t>колумбайн</a:t>
            </a:r>
            <a:r>
              <a:rPr lang="ru-RU" sz="2800" dirty="0"/>
              <a:t>»; </a:t>
            </a:r>
            <a:endParaRPr lang="ru-RU" sz="2800" dirty="0" smtClean="0"/>
          </a:p>
          <a:p>
            <a:pPr marL="36576" indent="0">
              <a:buNone/>
            </a:pPr>
            <a:endParaRPr lang="ru-RU" sz="2800" dirty="0"/>
          </a:p>
          <a:p>
            <a:pPr marL="36576" indent="0">
              <a:buNone/>
            </a:pPr>
            <a:r>
              <a:rPr lang="ru-RU" sz="2800" dirty="0"/>
              <a:t>	</a:t>
            </a:r>
            <a:r>
              <a:rPr lang="ru-RU" sz="2800" dirty="0" smtClean="0"/>
              <a:t>	- </a:t>
            </a:r>
            <a:r>
              <a:rPr lang="ru-RU" sz="2800" dirty="0"/>
              <a:t>публикация визуальных изображение </a:t>
            </a:r>
            <a:r>
              <a:rPr lang="ru-RU" sz="2800" dirty="0" err="1"/>
              <a:t>скулшутеров</a:t>
            </a:r>
            <a:r>
              <a:rPr lang="ru-RU" sz="2800" dirty="0"/>
              <a:t> </a:t>
            </a:r>
            <a:endParaRPr lang="ru-RU" sz="2800" dirty="0" smtClean="0"/>
          </a:p>
          <a:p>
            <a:pPr marL="36576" indent="0">
              <a:buNone/>
            </a:pPr>
            <a:r>
              <a:rPr lang="ru-RU" sz="2800" dirty="0" smtClean="0"/>
              <a:t>(</a:t>
            </a:r>
            <a:r>
              <a:rPr lang="ru-RU" sz="2800" dirty="0"/>
              <a:t>Эрика Харриса, </a:t>
            </a:r>
            <a:r>
              <a:rPr lang="ru-RU" sz="2800" dirty="0" err="1"/>
              <a:t>Дилана</a:t>
            </a:r>
            <a:r>
              <a:rPr lang="ru-RU" sz="2800" dirty="0"/>
              <a:t> </a:t>
            </a:r>
            <a:r>
              <a:rPr lang="ru-RU" sz="2800" dirty="0" err="1" smtClean="0"/>
              <a:t>Клиболда</a:t>
            </a:r>
            <a:r>
              <a:rPr lang="ru-RU" sz="2800" dirty="0"/>
              <a:t>, Влада </a:t>
            </a:r>
            <a:r>
              <a:rPr lang="ru-RU" sz="2800" dirty="0" err="1"/>
              <a:t>Рослякова</a:t>
            </a:r>
            <a:r>
              <a:rPr lang="ru-RU" sz="2800" dirty="0"/>
              <a:t> и др.); </a:t>
            </a:r>
            <a:endParaRPr lang="ru-RU" sz="2800" dirty="0" smtClean="0"/>
          </a:p>
          <a:p>
            <a:pPr marL="36576" indent="0">
              <a:buNone/>
            </a:pPr>
            <a:endParaRPr lang="ru-RU" sz="2800" dirty="0"/>
          </a:p>
          <a:p>
            <a:pPr marL="36576" indent="0">
              <a:buNone/>
            </a:pPr>
            <a:r>
              <a:rPr lang="ru-RU" sz="2800" dirty="0"/>
              <a:t>	</a:t>
            </a:r>
            <a:r>
              <a:rPr lang="ru-RU" sz="2800" dirty="0" smtClean="0"/>
              <a:t>	- </a:t>
            </a:r>
            <a:r>
              <a:rPr lang="ru-RU" sz="2800" dirty="0"/>
              <a:t>статусы, содержащие цитаты из дневников </a:t>
            </a:r>
            <a:r>
              <a:rPr lang="ru-RU" sz="2800" dirty="0" err="1"/>
              <a:t>скулшутеров</a:t>
            </a:r>
            <a:r>
              <a:rPr lang="ru-RU" sz="2800" dirty="0"/>
              <a:t> или оправдывающие насилие (расстрелы, взрывы</a:t>
            </a:r>
            <a:r>
              <a:rPr lang="ru-RU" sz="2800" dirty="0" smtClean="0"/>
              <a:t>)</a:t>
            </a:r>
          </a:p>
          <a:p>
            <a:pPr marL="36576" indent="0">
              <a:buNone/>
            </a:pPr>
            <a:r>
              <a:rPr lang="ru-RU" sz="2800" dirty="0" smtClean="0"/>
              <a:t>в </a:t>
            </a:r>
            <a:r>
              <a:rPr lang="ru-RU" sz="2800" dirty="0"/>
              <a:t>образовательном учреждении.</a:t>
            </a:r>
          </a:p>
          <a:p>
            <a:pPr marL="36576" indent="0">
              <a:buNone/>
            </a:pPr>
            <a:endParaRPr lang="ru-RU" dirty="0"/>
          </a:p>
          <a:p>
            <a:pPr marL="36576" indent="0">
              <a:buNone/>
            </a:pPr>
            <a:r>
              <a:rPr lang="ru-RU" dirty="0"/>
              <a:t> 	</a:t>
            </a:r>
            <a:endParaRPr lang="ru-RU" sz="2800" dirty="0"/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976260" y="5629274"/>
            <a:ext cx="45719" cy="496889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56115" y="1362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МАРКЕРЫ  УВЛЕЧЕНИЯ СУБКУЛЬТУРОЙ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« КОЛУМБАЙН»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465184" y="782544"/>
            <a:ext cx="1245306" cy="1142050"/>
          </a:xfrm>
          <a:prstGeom prst="hexagon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32" y="1029534"/>
            <a:ext cx="889009" cy="64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190500" y="885826"/>
            <a:ext cx="11534775" cy="5676900"/>
          </a:xfrm>
        </p:spPr>
        <p:txBody>
          <a:bodyPr rtlCol="0">
            <a:normAutofit fontScale="85000" lnSpcReduction="20000"/>
          </a:bodyPr>
          <a:lstStyle/>
          <a:p>
            <a:pPr marL="36576" indent="0">
              <a:buNone/>
            </a:pPr>
            <a:r>
              <a:rPr lang="ru-RU" dirty="0" smtClean="0"/>
              <a:t> </a:t>
            </a:r>
          </a:p>
          <a:p>
            <a:pPr marL="36576" indent="0">
              <a:buNone/>
            </a:pPr>
            <a:r>
              <a:rPr lang="ru-RU" dirty="0"/>
              <a:t>	</a:t>
            </a:r>
            <a:r>
              <a:rPr lang="ru-RU" dirty="0" smtClean="0"/>
              <a:t>	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изменение стиля одежды: черный длинный плащ, черные штаны с большим количеством 	карманов, 	высокие ботинки;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кожаные перчатки с обрезными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пальцами;</a:t>
            </a:r>
          </a:p>
          <a:p>
            <a:pPr marL="36576" indent="0">
              <a:buNone/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татуировки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открытых частях тела с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надписями</a:t>
            </a:r>
          </a:p>
          <a:p>
            <a:pPr marL="36576" indent="0">
              <a:buNone/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(или записи в тетрадях, на парте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.):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Ненависть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«Natural Selection», «Wrath», «shouting», «Columbine», «20.04.1999», </a:t>
            </a:r>
            <a:endParaRPr lang="ru-RU" sz="31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>
              <a:buNone/>
            </a:pPr>
            <a:r>
              <a:rPr lang="en-US" sz="3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17.10.2018</a:t>
            </a:r>
            <a:r>
              <a:rPr lang="en-US" sz="3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6576" indent="0">
              <a:buNone/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белая футболка с характерной надписью </a:t>
            </a:r>
            <a:r>
              <a:rPr lang="ru-RU" sz="3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(«Ярость», «Ненависть», «Естественный отбор», «KMFDM»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6576" indent="0">
              <a:buNone/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 русском, так и иностранных языках) и др.</a:t>
            </a:r>
          </a:p>
          <a:p>
            <a:pPr marL="36576" indent="0">
              <a:buNone/>
            </a:pPr>
            <a:endParaRPr lang="ru-RU" sz="3300" dirty="0" smtClean="0"/>
          </a:p>
          <a:p>
            <a:pPr marL="36576" indent="0">
              <a:buNone/>
            </a:pPr>
            <a:r>
              <a:rPr lang="ru-RU" dirty="0"/>
              <a:t>	</a:t>
            </a:r>
            <a:endParaRPr lang="ru-RU" sz="3200" b="1" dirty="0"/>
          </a:p>
          <a:p>
            <a:pPr marL="36576" indent="0">
              <a:buNone/>
            </a:pPr>
            <a:r>
              <a:rPr lang="ru-RU" sz="3200" b="1" dirty="0"/>
              <a:t>	</a:t>
            </a:r>
            <a:endParaRPr lang="ru-RU" sz="3300" dirty="0"/>
          </a:p>
        </p:txBody>
      </p:sp>
      <p:sp>
        <p:nvSpPr>
          <p:cNvPr id="2" name="Шестиугольник 1"/>
          <p:cNvSpPr/>
          <p:nvPr/>
        </p:nvSpPr>
        <p:spPr>
          <a:xfrm>
            <a:off x="190500" y="91559"/>
            <a:ext cx="1685923" cy="1470541"/>
          </a:xfrm>
          <a:prstGeom prst="hexagon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24" y="289175"/>
            <a:ext cx="1626873" cy="10753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29258" y="91559"/>
            <a:ext cx="4779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ВИЗУАЛЬНЫЕ МАРКЕРЫ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Пропаганда «скулшутинга» вКонтакте продолжается - NARASPUTY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190999"/>
            <a:ext cx="4562475" cy="25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68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1152525" y="1"/>
            <a:ext cx="11039475" cy="7134224"/>
          </a:xfrm>
        </p:spPr>
        <p:txBody>
          <a:bodyPr rtlCol="0">
            <a:normAutofit fontScale="62500" lnSpcReduction="20000"/>
          </a:bodyPr>
          <a:lstStyle/>
          <a:p>
            <a:pPr marL="36576" indent="0">
              <a:buNone/>
            </a:pPr>
            <a:r>
              <a:rPr lang="ru-RU" sz="2800" b="1" dirty="0"/>
              <a:t>	</a:t>
            </a:r>
            <a:endParaRPr lang="ru-RU" sz="2800" b="1" dirty="0" smtClean="0"/>
          </a:p>
          <a:p>
            <a:pPr marL="36576" indent="0">
              <a:buNone/>
            </a:pPr>
            <a:r>
              <a:rPr lang="ru-RU" sz="2800" b="1" dirty="0"/>
              <a:t>	</a:t>
            </a:r>
            <a:r>
              <a:rPr lang="ru-RU" sz="2800" b="1" dirty="0" smtClean="0"/>
              <a:t> </a:t>
            </a:r>
            <a:r>
              <a:rPr lang="ru-RU" sz="2800" b="1" dirty="0"/>
              <a:t>	</a:t>
            </a:r>
            <a:r>
              <a:rPr lang="ru-RU" sz="4200" b="1" dirty="0" smtClean="0"/>
              <a:t>ВЕРБАЛЬНЫЕ МАРКЕРЫ</a:t>
            </a:r>
          </a:p>
          <a:p>
            <a:pPr marL="36576" indent="0">
              <a:buNone/>
            </a:pPr>
            <a:endParaRPr lang="ru-RU" sz="4200" b="1" dirty="0" smtClean="0"/>
          </a:p>
          <a:p>
            <a:pPr marL="36576" indent="0">
              <a:buNone/>
            </a:pPr>
            <a:r>
              <a:rPr lang="ru-RU" sz="3500" b="1" dirty="0" smtClean="0"/>
              <a:t>		</a:t>
            </a:r>
            <a:r>
              <a:rPr lang="ru-RU" sz="4000" dirty="0" smtClean="0"/>
              <a:t>упоминание </a:t>
            </a:r>
            <a:r>
              <a:rPr lang="ru-RU" sz="4000" dirty="0"/>
              <a:t>имен </a:t>
            </a:r>
            <a:r>
              <a:rPr lang="ru-RU" sz="4000" dirty="0" err="1"/>
              <a:t>скулшутеров</a:t>
            </a:r>
            <a:r>
              <a:rPr lang="ru-RU" sz="4000" dirty="0"/>
              <a:t> (Эрик Харрис, </a:t>
            </a:r>
            <a:r>
              <a:rPr lang="ru-RU" sz="4000" dirty="0" err="1"/>
              <a:t>Дилан</a:t>
            </a:r>
            <a:r>
              <a:rPr lang="ru-RU" sz="4000" dirty="0"/>
              <a:t> </a:t>
            </a:r>
            <a:r>
              <a:rPr lang="ru-RU" sz="4000" dirty="0" smtClean="0"/>
              <a:t>	</a:t>
            </a:r>
            <a:r>
              <a:rPr lang="ru-RU" sz="4000" dirty="0" err="1" smtClean="0"/>
              <a:t>Клиболд</a:t>
            </a:r>
            <a:r>
              <a:rPr lang="ru-RU" sz="4000" dirty="0" smtClean="0"/>
              <a:t>,    	Росляков </a:t>
            </a:r>
            <a:r>
              <a:rPr lang="ru-RU" sz="4000" dirty="0"/>
              <a:t>и др.); </a:t>
            </a:r>
          </a:p>
          <a:p>
            <a:pPr marL="36576" indent="0">
              <a:buNone/>
            </a:pPr>
            <a:r>
              <a:rPr lang="ru-RU" sz="4000" dirty="0"/>
              <a:t>	</a:t>
            </a:r>
            <a:r>
              <a:rPr lang="ru-RU" sz="4000" dirty="0" smtClean="0"/>
              <a:t>	оправдание </a:t>
            </a:r>
            <a:r>
              <a:rPr lang="ru-RU" sz="4000" dirty="0"/>
              <a:t>поступков </a:t>
            </a:r>
            <a:r>
              <a:rPr lang="ru-RU" sz="4000" dirty="0" err="1"/>
              <a:t>скулшутеров</a:t>
            </a:r>
            <a:r>
              <a:rPr lang="ru-RU" sz="4000" dirty="0"/>
              <a:t>, высказывания о подготовке к собственному «</a:t>
            </a:r>
            <a:r>
              <a:rPr lang="ru-RU" sz="4000" dirty="0" err="1"/>
              <a:t>колумбайну</a:t>
            </a:r>
            <a:r>
              <a:rPr lang="ru-RU" sz="4000" dirty="0"/>
              <a:t>».</a:t>
            </a:r>
          </a:p>
          <a:p>
            <a:pPr marL="36576" indent="0">
              <a:buNone/>
            </a:pPr>
            <a:r>
              <a:rPr lang="ru-RU" sz="4000" dirty="0"/>
              <a:t>	</a:t>
            </a:r>
            <a:r>
              <a:rPr lang="ru-RU" sz="4000" dirty="0" smtClean="0"/>
              <a:t>	частое употребление в речи:</a:t>
            </a:r>
          </a:p>
          <a:p>
            <a:pPr marL="36576" indent="0">
              <a:buNone/>
            </a:pPr>
            <a:r>
              <a:rPr lang="ru-RU" sz="2400" dirty="0"/>
              <a:t>	</a:t>
            </a:r>
            <a:endParaRPr lang="ru-RU" sz="2400" dirty="0" smtClean="0"/>
          </a:p>
          <a:p>
            <a:pPr marL="36576" indent="0">
              <a:buNone/>
            </a:pPr>
            <a:r>
              <a:rPr lang="ru-RU" sz="2800" dirty="0" smtClean="0"/>
              <a:t>	 </a:t>
            </a:r>
            <a:r>
              <a:rPr lang="ru-RU" sz="2400" b="1" dirty="0">
                <a:solidFill>
                  <a:srgbClr val="C00000"/>
                </a:solidFill>
              </a:rPr>
              <a:t>«</a:t>
            </a:r>
            <a:r>
              <a:rPr lang="ru-RU" sz="2400" b="1" dirty="0" err="1">
                <a:solidFill>
                  <a:srgbClr val="C00000"/>
                </a:solidFill>
              </a:rPr>
              <a:t>Колумбайн</a:t>
            </a:r>
            <a:r>
              <a:rPr lang="ru-RU" sz="2400" b="1" dirty="0" smtClean="0">
                <a:solidFill>
                  <a:srgbClr val="C00000"/>
                </a:solidFill>
              </a:rPr>
              <a:t>»</a:t>
            </a:r>
          </a:p>
          <a:p>
            <a:pPr marL="36576" indent="0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 	«</a:t>
            </a:r>
            <a:r>
              <a:rPr lang="ru-RU" sz="2400" b="1" dirty="0">
                <a:solidFill>
                  <a:srgbClr val="C00000"/>
                </a:solidFill>
              </a:rPr>
              <a:t>NBK» «</a:t>
            </a:r>
            <a:r>
              <a:rPr lang="ru-RU" sz="2400" b="1" dirty="0" err="1">
                <a:solidFill>
                  <a:srgbClr val="C00000"/>
                </a:solidFill>
              </a:rPr>
              <a:t>Natural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Born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Killers</a:t>
            </a:r>
            <a:r>
              <a:rPr lang="ru-RU" sz="2400" b="1" dirty="0">
                <a:solidFill>
                  <a:srgbClr val="C00000"/>
                </a:solidFill>
              </a:rPr>
              <a:t>»</a:t>
            </a:r>
            <a:r>
              <a:rPr lang="ru-RU" sz="2400" dirty="0"/>
              <a:t> </a:t>
            </a:r>
            <a:r>
              <a:rPr lang="ru-RU" sz="2400" dirty="0" smtClean="0"/>
              <a:t>-название </a:t>
            </a:r>
            <a:r>
              <a:rPr lang="ru-RU" sz="2400" dirty="0"/>
              <a:t>картины Оливера Стоуна «Прирожденные убийцы» на английском языке. Аббревиатурой «NBK» Эрик Харрис и </a:t>
            </a:r>
            <a:r>
              <a:rPr lang="ru-RU" sz="2400" dirty="0" err="1"/>
              <a:t>Дилан</a:t>
            </a:r>
            <a:r>
              <a:rPr lang="ru-RU" sz="2400" dirty="0"/>
              <a:t> </a:t>
            </a:r>
            <a:r>
              <a:rPr lang="ru-RU" sz="2400" dirty="0" err="1"/>
              <a:t>Клиболд</a:t>
            </a:r>
            <a:r>
              <a:rPr lang="ru-RU" sz="2400" dirty="0"/>
              <a:t> назвали день нападения на школу.</a:t>
            </a:r>
          </a:p>
          <a:p>
            <a:pPr marL="36576" indent="0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	«</a:t>
            </a:r>
            <a:r>
              <a:rPr lang="ru-RU" sz="2400" b="1" dirty="0">
                <a:solidFill>
                  <a:srgbClr val="C00000"/>
                </a:solidFill>
              </a:rPr>
              <a:t>ПУ» </a:t>
            </a:r>
            <a:r>
              <a:rPr lang="ru-RU" sz="2400" dirty="0"/>
              <a:t>Аббревиатура отсылает к фильму «Прирожденные убийцы». Этой аббревиатурой Эрик Харрис и </a:t>
            </a:r>
            <a:r>
              <a:rPr lang="ru-RU" sz="2400" dirty="0" err="1"/>
              <a:t>Дилан</a:t>
            </a:r>
            <a:r>
              <a:rPr lang="ru-RU" sz="2400" dirty="0"/>
              <a:t> </a:t>
            </a:r>
            <a:r>
              <a:rPr lang="ru-RU" sz="2400" dirty="0" err="1"/>
              <a:t>Клиболд</a:t>
            </a:r>
            <a:r>
              <a:rPr lang="ru-RU" sz="2400" dirty="0"/>
              <a:t> обозначали предстоящее массовое убийство</a:t>
            </a:r>
            <a:r>
              <a:rPr lang="ru-RU" sz="2400" dirty="0" smtClean="0"/>
              <a:t>.</a:t>
            </a:r>
          </a:p>
          <a:p>
            <a:pPr marL="36576" indent="0">
              <a:buNone/>
            </a:pPr>
            <a:r>
              <a:rPr lang="ru-RU" sz="2400" dirty="0" smtClean="0"/>
              <a:t> 	</a:t>
            </a:r>
            <a:r>
              <a:rPr lang="ru-RU" sz="2400" b="1" dirty="0" smtClean="0">
                <a:solidFill>
                  <a:srgbClr val="C00000"/>
                </a:solidFill>
              </a:rPr>
              <a:t>«</a:t>
            </a:r>
            <a:r>
              <a:rPr lang="ru-RU" sz="2400" b="1" dirty="0">
                <a:solidFill>
                  <a:srgbClr val="C00000"/>
                </a:solidFill>
              </a:rPr>
              <a:t>Водка»   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/>
              <a:t>- один </a:t>
            </a:r>
            <a:r>
              <a:rPr lang="ru-RU" sz="2400" dirty="0"/>
              <a:t>из псевдонимов </a:t>
            </a:r>
            <a:r>
              <a:rPr lang="ru-RU" sz="2400" dirty="0" err="1"/>
              <a:t>Дилана</a:t>
            </a:r>
            <a:r>
              <a:rPr lang="ru-RU" sz="2400" dirty="0"/>
              <a:t> </a:t>
            </a:r>
            <a:r>
              <a:rPr lang="ru-RU" sz="2400" dirty="0" err="1"/>
              <a:t>Клиболда</a:t>
            </a:r>
            <a:r>
              <a:rPr lang="ru-RU" sz="2400" dirty="0"/>
              <a:t> в Интернете. </a:t>
            </a:r>
            <a:endParaRPr lang="ru-RU" sz="2400" dirty="0" smtClean="0"/>
          </a:p>
          <a:p>
            <a:pPr marL="36576" indent="0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	«</a:t>
            </a:r>
            <a:r>
              <a:rPr lang="ru-RU" sz="2400" b="1" dirty="0" err="1">
                <a:solidFill>
                  <a:srgbClr val="C00000"/>
                </a:solidFill>
              </a:rPr>
              <a:t>Reb</a:t>
            </a:r>
            <a:r>
              <a:rPr lang="ru-RU" sz="2400" b="1" dirty="0" smtClean="0">
                <a:solidFill>
                  <a:srgbClr val="C00000"/>
                </a:solidFill>
              </a:rPr>
              <a:t>»    </a:t>
            </a:r>
            <a:r>
              <a:rPr lang="ru-RU" sz="2400" dirty="0" smtClean="0"/>
              <a:t>- сокращённо </a:t>
            </a:r>
            <a:r>
              <a:rPr lang="ru-RU" sz="2400" dirty="0"/>
              <a:t>от «Мятежник» (англ. «</a:t>
            </a:r>
            <a:r>
              <a:rPr lang="ru-RU" sz="2400" dirty="0" err="1"/>
              <a:t>Rebel</a:t>
            </a:r>
            <a:r>
              <a:rPr lang="ru-RU" sz="2400" dirty="0"/>
              <a:t>») – один из псевдонимов Эрика Харриса в Интернете. </a:t>
            </a:r>
            <a:endParaRPr lang="ru-RU" sz="2400" dirty="0" smtClean="0"/>
          </a:p>
          <a:p>
            <a:pPr marL="36576" indent="0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	«</a:t>
            </a:r>
            <a:r>
              <a:rPr lang="ru-RU" sz="2400" b="1" dirty="0" err="1">
                <a:solidFill>
                  <a:srgbClr val="C00000"/>
                </a:solidFill>
              </a:rPr>
              <a:t>Джоки</a:t>
            </a:r>
            <a:r>
              <a:rPr lang="ru-RU" sz="2400" b="1" dirty="0">
                <a:solidFill>
                  <a:srgbClr val="C00000"/>
                </a:solidFill>
              </a:rPr>
              <a:t>» 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/>
              <a:t>- отсылка </a:t>
            </a:r>
            <a:r>
              <a:rPr lang="ru-RU" sz="2400" dirty="0"/>
              <a:t>к сленговому обозначению спортсменов, которым пользовались Эрик Харрис и </a:t>
            </a:r>
            <a:r>
              <a:rPr lang="ru-RU" sz="2400" dirty="0" err="1"/>
              <a:t>Дилан</a:t>
            </a:r>
            <a:r>
              <a:rPr lang="ru-RU" sz="2400" dirty="0"/>
              <a:t> </a:t>
            </a:r>
            <a:r>
              <a:rPr lang="ru-RU" sz="2400" dirty="0" err="1"/>
              <a:t>Клиболд</a:t>
            </a:r>
            <a:r>
              <a:rPr lang="ru-RU" sz="2400" dirty="0"/>
              <a:t>. </a:t>
            </a:r>
            <a:endParaRPr lang="ru-RU" sz="2400" dirty="0" smtClean="0"/>
          </a:p>
          <a:p>
            <a:pPr marL="36576" indent="0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	«KMFDM</a:t>
            </a:r>
            <a:r>
              <a:rPr lang="ru-RU" sz="2400" b="1" dirty="0">
                <a:solidFill>
                  <a:srgbClr val="C00000"/>
                </a:solidFill>
              </a:rPr>
              <a:t>» 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  <a:r>
              <a:rPr lang="ru-RU" sz="2400" dirty="0" smtClean="0"/>
              <a:t>- грамматически </a:t>
            </a:r>
            <a:r>
              <a:rPr lang="ru-RU" sz="2400" dirty="0"/>
              <a:t>неверный акроним названия немецкой музыкальной группы «</a:t>
            </a:r>
            <a:r>
              <a:rPr lang="ru-RU" sz="2400" dirty="0" err="1"/>
              <a:t>Kein</a:t>
            </a:r>
            <a:r>
              <a:rPr lang="ru-RU" sz="2400" dirty="0"/>
              <a:t> </a:t>
            </a:r>
            <a:r>
              <a:rPr lang="ru-RU" sz="2400" dirty="0" err="1"/>
              <a:t>Mehrheit</a:t>
            </a:r>
            <a:r>
              <a:rPr lang="ru-RU" sz="2400" dirty="0"/>
              <a:t> </a:t>
            </a:r>
            <a:r>
              <a:rPr lang="ru-RU" sz="2400" dirty="0" err="1"/>
              <a:t>Für</a:t>
            </a:r>
            <a:r>
              <a:rPr lang="ru-RU" sz="2400" dirty="0"/>
              <a:t> </a:t>
            </a:r>
            <a:r>
              <a:rPr lang="ru-RU" sz="2400" dirty="0" err="1"/>
              <a:t>Die</a:t>
            </a:r>
            <a:r>
              <a:rPr lang="ru-RU" sz="2400" dirty="0"/>
              <a:t> </a:t>
            </a:r>
            <a:r>
              <a:rPr lang="ru-RU" sz="2400" dirty="0" err="1"/>
              <a:t>Mitleid</a:t>
            </a:r>
            <a:r>
              <a:rPr lang="ru-RU" sz="2400" dirty="0"/>
              <a:t>». Тексты некоторых песен «KMFDM» – «</a:t>
            </a:r>
            <a:r>
              <a:rPr lang="ru-RU" sz="2400" dirty="0" err="1"/>
              <a:t>Son</a:t>
            </a:r>
            <a:r>
              <a:rPr lang="ru-RU" sz="2400" dirty="0"/>
              <a:t> </a:t>
            </a:r>
            <a:r>
              <a:rPr lang="ru-RU" sz="2400" dirty="0" err="1"/>
              <a:t>of</a:t>
            </a:r>
            <a:r>
              <a:rPr lang="ru-RU" sz="2400" dirty="0"/>
              <a:t> a </a:t>
            </a:r>
            <a:r>
              <a:rPr lang="ru-RU" sz="2400" dirty="0" err="1"/>
              <a:t>Gun</a:t>
            </a:r>
            <a:r>
              <a:rPr lang="ru-RU" sz="2400" dirty="0"/>
              <a:t>», «</a:t>
            </a:r>
            <a:r>
              <a:rPr lang="ru-RU" sz="2400" dirty="0" err="1"/>
              <a:t>Stray</a:t>
            </a:r>
            <a:r>
              <a:rPr lang="ru-RU" sz="2400" dirty="0"/>
              <a:t> </a:t>
            </a:r>
            <a:r>
              <a:rPr lang="ru-RU" sz="2400" dirty="0" err="1"/>
              <a:t>Bullet</a:t>
            </a:r>
            <a:r>
              <a:rPr lang="ru-RU" sz="2400" dirty="0"/>
              <a:t>», </a:t>
            </a:r>
            <a:r>
              <a:rPr lang="ru-RU" sz="2400" dirty="0" smtClean="0"/>
              <a:t>«</a:t>
            </a:r>
            <a:r>
              <a:rPr lang="ru-RU" sz="2400" dirty="0" err="1"/>
              <a:t>Waste</a:t>
            </a:r>
            <a:r>
              <a:rPr lang="ru-RU" sz="2400" dirty="0"/>
              <a:t>» – были размещены на личной странице Эрика Харриса, одного из убийц школьников. </a:t>
            </a:r>
            <a:endParaRPr lang="ru-RU" sz="2400" dirty="0" smtClean="0"/>
          </a:p>
          <a:p>
            <a:pPr marL="36576" indent="0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	«</a:t>
            </a:r>
            <a:r>
              <a:rPr lang="ru-RU" sz="2400" b="1" dirty="0" err="1">
                <a:solidFill>
                  <a:srgbClr val="C00000"/>
                </a:solidFill>
              </a:rPr>
              <a:t>Natural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selection</a:t>
            </a:r>
            <a:r>
              <a:rPr lang="ru-RU" sz="2400" b="1" dirty="0">
                <a:solidFill>
                  <a:srgbClr val="C00000"/>
                </a:solidFill>
              </a:rPr>
              <a:t>» </a:t>
            </a:r>
            <a:r>
              <a:rPr lang="ru-RU" sz="2400" b="1" dirty="0" smtClean="0">
                <a:solidFill>
                  <a:srgbClr val="C00000"/>
                </a:solidFill>
              </a:rPr>
              <a:t>  </a:t>
            </a:r>
            <a:r>
              <a:rPr lang="ru-RU" sz="2400" dirty="0" smtClean="0"/>
              <a:t>в </a:t>
            </a:r>
            <a:r>
              <a:rPr lang="ru-RU" sz="2400" dirty="0"/>
              <a:t>день совершения массового убийства в школе «</a:t>
            </a:r>
            <a:r>
              <a:rPr lang="ru-RU" sz="2400" dirty="0" err="1"/>
              <a:t>Колумбайн</a:t>
            </a:r>
            <a:r>
              <a:rPr lang="ru-RU" sz="2400" dirty="0"/>
              <a:t>» на одном из убийц была надеть белая футболка с данной надписью черными буквами. </a:t>
            </a:r>
            <a:endParaRPr lang="ru-RU" sz="2400" dirty="0" smtClean="0"/>
          </a:p>
          <a:p>
            <a:pPr marL="36576" indent="0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	«</a:t>
            </a:r>
            <a:r>
              <a:rPr lang="ru-RU" sz="2400" b="1" dirty="0" err="1">
                <a:solidFill>
                  <a:srgbClr val="C00000"/>
                </a:solidFill>
              </a:rPr>
              <a:t>Wrath</a:t>
            </a:r>
            <a:r>
              <a:rPr lang="ru-RU" sz="2400" b="1" dirty="0">
                <a:solidFill>
                  <a:srgbClr val="C00000"/>
                </a:solidFill>
              </a:rPr>
              <a:t>»</a:t>
            </a:r>
            <a:r>
              <a:rPr lang="ru-RU" sz="2400" dirty="0"/>
              <a:t> (</a:t>
            </a:r>
            <a:r>
              <a:rPr lang="ru-RU" sz="2900" dirty="0"/>
              <a:t>«гнев») </a:t>
            </a:r>
            <a:r>
              <a:rPr lang="ru-RU" sz="2900" dirty="0" smtClean="0"/>
              <a:t>в </a:t>
            </a:r>
            <a:r>
              <a:rPr lang="ru-RU" sz="2900" dirty="0"/>
              <a:t>день совершения массового убийства в школе «</a:t>
            </a:r>
            <a:r>
              <a:rPr lang="ru-RU" sz="2900" dirty="0" err="1"/>
              <a:t>Колумбайн</a:t>
            </a:r>
            <a:r>
              <a:rPr lang="ru-RU" sz="2900" dirty="0"/>
              <a:t>» на одном из убийц была надеть белая футболка с данной надписью черными букв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976260" y="5629274"/>
            <a:ext cx="45719" cy="496889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sp>
        <p:nvSpPr>
          <p:cNvPr id="8" name="Шестиугольник 7"/>
          <p:cNvSpPr/>
          <p:nvPr/>
        </p:nvSpPr>
        <p:spPr>
          <a:xfrm>
            <a:off x="0" y="546652"/>
            <a:ext cx="1709530" cy="1520687"/>
          </a:xfrm>
          <a:prstGeom prst="hexagon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91" y="775252"/>
            <a:ext cx="1240529" cy="99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5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65761" y="992922"/>
            <a:ext cx="11654790" cy="5731728"/>
          </a:xfrm>
        </p:spPr>
        <p:txBody>
          <a:bodyPr rtlCol="0">
            <a:normAutofit/>
          </a:bodyPr>
          <a:lstStyle/>
          <a:p>
            <a:pPr marL="36576" indent="0">
              <a:buNone/>
            </a:pPr>
            <a:r>
              <a:rPr lang="ru-RU" dirty="0" smtClean="0"/>
              <a:t> 	</a:t>
            </a:r>
          </a:p>
          <a:p>
            <a:pPr marL="36576" indent="0">
              <a:buNone/>
            </a:pPr>
            <a:r>
              <a:rPr lang="ru-RU" sz="2000" b="1" dirty="0"/>
              <a:t>	</a:t>
            </a:r>
            <a:r>
              <a:rPr lang="ru-RU" sz="2000" b="1" dirty="0" smtClean="0"/>
              <a:t>ЭМОЦИОНАЛЬНЫЕ </a:t>
            </a:r>
            <a:r>
              <a:rPr lang="ru-RU" sz="2000" b="1" dirty="0"/>
              <a:t>МАРКЕРЫ </a:t>
            </a:r>
          </a:p>
          <a:p>
            <a:pPr marL="36576" indent="0">
              <a:buNone/>
            </a:pPr>
            <a:r>
              <a:rPr lang="ru-RU" dirty="0"/>
              <a:t> </a:t>
            </a:r>
            <a:r>
              <a:rPr lang="ru-RU" dirty="0" smtClean="0"/>
              <a:t>	</a:t>
            </a:r>
            <a:r>
              <a:rPr lang="ru-RU" sz="1800" dirty="0" smtClean="0"/>
              <a:t>смена эмоционального поля (жизнерадостный подросток вдруг стал замкнутым и скрытным)</a:t>
            </a:r>
            <a:endParaRPr lang="ru-RU" dirty="0" smtClean="0"/>
          </a:p>
          <a:p>
            <a:pPr marL="36576" indent="0">
              <a:buNone/>
            </a:pPr>
            <a:r>
              <a:rPr lang="ru-RU" dirty="0"/>
              <a:t>	</a:t>
            </a:r>
            <a:r>
              <a:rPr lang="ru-RU" sz="2000" b="1" dirty="0" smtClean="0"/>
              <a:t>ПОВЕДЕНЧЕСКИЕ МАРКЕРЫ </a:t>
            </a:r>
          </a:p>
          <a:p>
            <a:pPr marL="36576" indent="0">
              <a:buNone/>
            </a:pPr>
            <a:r>
              <a:rPr lang="ru-RU" sz="2000" b="1" dirty="0"/>
              <a:t>	</a:t>
            </a:r>
            <a:r>
              <a:rPr lang="ru-RU" sz="2000" b="1" dirty="0" smtClean="0"/>
              <a:t>- </a:t>
            </a:r>
            <a:r>
              <a:rPr lang="ru-RU" sz="1800" dirty="0" smtClean="0"/>
              <a:t>демонстративное поведение с целью произвести впечатление и привлечь внимание; 	-	- систематические пропуски учебных занятий.</a:t>
            </a: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5761" y="131147"/>
            <a:ext cx="1165478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</a:rPr>
              <a:t>МАРКЕРЫ  УВЛЕЧЕНИЯ СУБКУЛЬТУРОЙ </a:t>
            </a:r>
          </a:p>
          <a:p>
            <a:pPr algn="ctr"/>
            <a:r>
              <a:rPr lang="ru-RU" sz="2500" b="1" dirty="0" smtClean="0">
                <a:solidFill>
                  <a:srgbClr val="002060"/>
                </a:solidFill>
              </a:rPr>
              <a:t>« КОЛУМБАЙН»</a:t>
            </a:r>
            <a:endParaRPr lang="ru-RU" sz="2500" b="1" dirty="0">
              <a:solidFill>
                <a:srgbClr val="002060"/>
              </a:solidFill>
            </a:endParaRPr>
          </a:p>
        </p:txBody>
      </p:sp>
      <p:sp>
        <p:nvSpPr>
          <p:cNvPr id="2" name="Шестиугольник 1"/>
          <p:cNvSpPr/>
          <p:nvPr/>
        </p:nvSpPr>
        <p:spPr>
          <a:xfrm>
            <a:off x="294740" y="1290323"/>
            <a:ext cx="1060704" cy="914400"/>
          </a:xfrm>
          <a:prstGeom prst="hexagon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Шестиугольник 5"/>
          <p:cNvSpPr/>
          <p:nvPr/>
        </p:nvSpPr>
        <p:spPr>
          <a:xfrm>
            <a:off x="208657" y="2475964"/>
            <a:ext cx="1060704" cy="914400"/>
          </a:xfrm>
          <a:prstGeom prst="hexagon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51" y="2425703"/>
            <a:ext cx="823315" cy="762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5" y="1440374"/>
            <a:ext cx="823314" cy="6953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94741" y="3600656"/>
            <a:ext cx="1150860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Маркеры рассматриваются в системе</a:t>
            </a:r>
            <a:r>
              <a:rPr lang="ru-RU" sz="2800" b="1" dirty="0" smtClean="0"/>
              <a:t>!</a:t>
            </a:r>
          </a:p>
          <a:p>
            <a:pPr algn="just"/>
            <a:r>
              <a:rPr lang="ru-RU" b="1" dirty="0">
                <a:solidFill>
                  <a:srgbClr val="C00000"/>
                </a:solidFill>
              </a:rPr>
              <a:t>	</a:t>
            </a:r>
            <a:r>
              <a:rPr lang="ru-RU" sz="2500" b="1" dirty="0" smtClean="0">
                <a:solidFill>
                  <a:srgbClr val="002060"/>
                </a:solidFill>
              </a:rPr>
              <a:t>ВАЖНО!!! </a:t>
            </a:r>
            <a:r>
              <a:rPr lang="ru-RU" b="1" dirty="0" smtClean="0">
                <a:solidFill>
                  <a:srgbClr val="002060"/>
                </a:solidFill>
              </a:rPr>
              <a:t>Каждый </a:t>
            </a:r>
            <a:r>
              <a:rPr lang="ru-RU" b="1" dirty="0">
                <a:solidFill>
                  <a:srgbClr val="002060"/>
                </a:solidFill>
              </a:rPr>
              <a:t>маркер </a:t>
            </a:r>
            <a:r>
              <a:rPr lang="ru-RU" b="1" dirty="0" smtClean="0">
                <a:solidFill>
                  <a:srgbClr val="002060"/>
                </a:solidFill>
              </a:rPr>
              <a:t>должен </a:t>
            </a:r>
            <a:r>
              <a:rPr lang="ru-RU" b="1" dirty="0">
                <a:solidFill>
                  <a:srgbClr val="002060"/>
                </a:solidFill>
              </a:rPr>
              <a:t>быть </a:t>
            </a:r>
            <a:r>
              <a:rPr lang="ru-RU" b="1" dirty="0" smtClean="0">
                <a:solidFill>
                  <a:srgbClr val="002060"/>
                </a:solidFill>
              </a:rPr>
              <a:t>рассмотрен в совокупности с другими с учетом поведенческого </a:t>
            </a:r>
            <a:r>
              <a:rPr lang="ru-RU" b="1" dirty="0">
                <a:solidFill>
                  <a:srgbClr val="002060"/>
                </a:solidFill>
              </a:rPr>
              <a:t>контекста и </a:t>
            </a:r>
            <a:r>
              <a:rPr lang="ru-RU" b="1" dirty="0" smtClean="0">
                <a:solidFill>
                  <a:srgbClr val="002060"/>
                </a:solidFill>
              </a:rPr>
              <a:t>поведенческой </a:t>
            </a:r>
            <a:r>
              <a:rPr lang="ru-RU" b="1" dirty="0">
                <a:solidFill>
                  <a:srgbClr val="002060"/>
                </a:solidFill>
              </a:rPr>
              <a:t>динамики, т.е. усиления </a:t>
            </a:r>
            <a:r>
              <a:rPr lang="ru-RU" b="1" dirty="0" smtClean="0">
                <a:solidFill>
                  <a:srgbClr val="002060"/>
                </a:solidFill>
              </a:rPr>
              <a:t>проявления </a:t>
            </a:r>
            <a:r>
              <a:rPr lang="ru-RU" b="1" dirty="0">
                <a:solidFill>
                  <a:srgbClr val="002060"/>
                </a:solidFill>
              </a:rPr>
              <a:t>тех или иных </a:t>
            </a:r>
            <a:r>
              <a:rPr lang="ru-RU" b="1" dirty="0" smtClean="0">
                <a:solidFill>
                  <a:srgbClr val="002060"/>
                </a:solidFill>
              </a:rPr>
              <a:t>наглядно </a:t>
            </a:r>
            <a:r>
              <a:rPr lang="ru-RU" b="1" dirty="0">
                <a:solidFill>
                  <a:srgbClr val="002060"/>
                </a:solidFill>
              </a:rPr>
              <a:t>наблюдаемых признаков с</a:t>
            </a:r>
            <a:r>
              <a:rPr lang="ru-RU" sz="2800" b="1" dirty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течением времени.</a:t>
            </a:r>
            <a:r>
              <a:rPr lang="ru-RU" b="1" dirty="0">
                <a:solidFill>
                  <a:srgbClr val="002060"/>
                </a:solidFill>
              </a:rPr>
              <a:t>	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/>
              <a:t>НЕДОПУСТИМО </a:t>
            </a:r>
          </a:p>
          <a:p>
            <a:pPr algn="ctr"/>
            <a:r>
              <a:rPr lang="ru-RU" sz="2200" b="1" dirty="0" smtClean="0"/>
              <a:t>использовать </a:t>
            </a:r>
            <a:r>
              <a:rPr lang="ru-RU" sz="2200" b="1" dirty="0"/>
              <a:t>отдельные элементы наглядно наблюдаемых </a:t>
            </a:r>
            <a:r>
              <a:rPr lang="ru-RU" sz="2200" b="1" dirty="0" smtClean="0"/>
              <a:t>маркеров </a:t>
            </a:r>
          </a:p>
          <a:p>
            <a:pPr algn="ctr"/>
            <a:r>
              <a:rPr lang="ru-RU" sz="2200" b="1" dirty="0" smtClean="0"/>
              <a:t>в </a:t>
            </a:r>
            <a:r>
              <a:rPr lang="ru-RU" sz="2200" b="1" dirty="0"/>
              <a:t>качестве стигматизации отдельных учащихся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10" y="360065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619125" y="1306286"/>
            <a:ext cx="11511915" cy="5418364"/>
          </a:xfrm>
        </p:spPr>
        <p:txBody>
          <a:bodyPr rtlCol="0">
            <a:normAutofit/>
          </a:bodyPr>
          <a:lstStyle/>
          <a:p>
            <a:pPr marL="36576" indent="0" algn="ctr">
              <a:buNone/>
            </a:pPr>
            <a:r>
              <a:rPr lang="ru-RU" dirty="0"/>
              <a:t>о теории школьных расстрелов, включающую </a:t>
            </a:r>
            <a:endParaRPr lang="ru-RU" dirty="0" smtClean="0"/>
          </a:p>
          <a:p>
            <a:pPr marL="36576" indent="0" algn="ctr">
              <a:buNone/>
            </a:pPr>
            <a:r>
              <a:rPr lang="ru-RU" sz="3000" dirty="0" smtClean="0">
                <a:solidFill>
                  <a:srgbClr val="C00000"/>
                </a:solidFill>
              </a:rPr>
              <a:t>пять </a:t>
            </a:r>
            <a:r>
              <a:rPr lang="ru-RU" sz="3000" dirty="0">
                <a:solidFill>
                  <a:srgbClr val="C00000"/>
                </a:solidFill>
              </a:rPr>
              <a:t>«необходимых, но недостаточных факторов»:</a:t>
            </a:r>
            <a:r>
              <a:rPr lang="ru-RU" sz="3000" dirty="0"/>
              <a:t> </a:t>
            </a:r>
            <a:endParaRPr lang="ru-RU" sz="3000" dirty="0" smtClean="0"/>
          </a:p>
          <a:p>
            <a:pPr marL="36576" indent="0" algn="ctr">
              <a:buNone/>
            </a:pPr>
            <a:endParaRPr lang="ru-RU" dirty="0" smtClean="0"/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самоощущение </a:t>
            </a:r>
            <a:r>
              <a:rPr lang="ru-RU" dirty="0"/>
              <a:t>социальной изоляции, рассмотрение себя как изгоя; </a:t>
            </a:r>
            <a:endParaRPr lang="ru-RU" dirty="0" smtClean="0"/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наличие </a:t>
            </a:r>
            <a:r>
              <a:rPr lang="ru-RU" dirty="0"/>
              <a:t>психологических трудностей или расстройств (необязательно психических заболеваний</a:t>
            </a:r>
            <a:r>
              <a:rPr lang="ru-RU" dirty="0" smtClean="0"/>
              <a:t>);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распространенность </a:t>
            </a:r>
            <a:r>
              <a:rPr lang="ru-RU" dirty="0"/>
              <a:t>культурных сценариев, в которых насилие рассматривается как средство решения проблем</a:t>
            </a:r>
            <a:r>
              <a:rPr lang="ru-RU" dirty="0" smtClean="0"/>
              <a:t>;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отсутствие </a:t>
            </a:r>
            <a:r>
              <a:rPr lang="ru-RU" dirty="0"/>
              <a:t>системы выявления потенциальных стрелков в школе; </a:t>
            </a:r>
            <a:endParaRPr lang="ru-RU" dirty="0" smtClean="0"/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доступность </a:t>
            </a:r>
            <a:r>
              <a:rPr lang="ru-RU" dirty="0"/>
              <a:t>оружия. </a:t>
            </a:r>
            <a:endParaRPr lang="ru-RU" dirty="0" smtClean="0"/>
          </a:p>
          <a:p>
            <a:pPr marL="36576" indent="0">
              <a:buNone/>
            </a:pPr>
            <a:r>
              <a:rPr lang="ru-RU" sz="1500" i="1" dirty="0" smtClean="0"/>
              <a:t>			</a:t>
            </a:r>
          </a:p>
          <a:p>
            <a:pPr marL="36576" indent="0">
              <a:buNone/>
            </a:pPr>
            <a:r>
              <a:rPr lang="ru-RU" sz="1500" i="1" dirty="0"/>
              <a:t>	</a:t>
            </a:r>
            <a:r>
              <a:rPr lang="ru-RU" sz="1500" i="1" dirty="0" smtClean="0"/>
              <a:t>		             Социолог Кэтрин </a:t>
            </a:r>
            <a:r>
              <a:rPr lang="ru-RU" sz="1500" i="1" dirty="0" err="1"/>
              <a:t>Ньюман</a:t>
            </a:r>
            <a:r>
              <a:rPr lang="ru-RU" sz="1500" i="1" dirty="0"/>
              <a:t> в книге «Буйство: социальные корни стрельбы в школах»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976260" y="5629274"/>
            <a:ext cx="45719" cy="496889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65761" y="353088"/>
            <a:ext cx="402336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00" dirty="0">
                <a:solidFill>
                  <a:srgbClr val="002060"/>
                </a:solidFill>
              </a:rPr>
              <a:t>ЕСТЬ МНЕНИЕ</a:t>
            </a:r>
          </a:p>
        </p:txBody>
      </p:sp>
    </p:spTree>
    <p:extLst>
      <p:ext uri="{BB962C8B-B14F-4D97-AF65-F5344CB8AC3E}">
        <p14:creationId xmlns:p14="http://schemas.microsoft.com/office/powerpoint/2010/main" val="17154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620" y="1331975"/>
            <a:ext cx="12207240" cy="5351145"/>
            <a:chOff x="-7620" y="1331975"/>
            <a:chExt cx="12207240" cy="5351145"/>
          </a:xfrm>
        </p:grpSpPr>
        <p:sp>
          <p:nvSpPr>
            <p:cNvPr id="3" name="object 3"/>
            <p:cNvSpPr/>
            <p:nvPr/>
          </p:nvSpPr>
          <p:spPr>
            <a:xfrm>
              <a:off x="1193291" y="1737359"/>
              <a:ext cx="9966960" cy="0"/>
            </a:xfrm>
            <a:custGeom>
              <a:avLst/>
              <a:gdLst/>
              <a:ahLst/>
              <a:cxnLst/>
              <a:rect l="l" t="t" r="r" b="b"/>
              <a:pathLst>
                <a:path w="9966960">
                  <a:moveTo>
                    <a:pt x="0" y="0"/>
                  </a:moveTo>
                  <a:lnTo>
                    <a:pt x="9966960" y="0"/>
                  </a:lnTo>
                </a:path>
              </a:pathLst>
            </a:custGeom>
            <a:ln w="6096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339595"/>
              <a:ext cx="9387840" cy="652780"/>
            </a:xfrm>
            <a:custGeom>
              <a:avLst/>
              <a:gdLst/>
              <a:ahLst/>
              <a:cxnLst/>
              <a:rect l="l" t="t" r="r" b="b"/>
              <a:pathLst>
                <a:path w="9387840" h="652780">
                  <a:moveTo>
                    <a:pt x="9322562" y="0"/>
                  </a:moveTo>
                  <a:lnTo>
                    <a:pt x="65224" y="0"/>
                  </a:lnTo>
                  <a:lnTo>
                    <a:pt x="39836" y="5127"/>
                  </a:lnTo>
                  <a:lnTo>
                    <a:pt x="19103" y="19113"/>
                  </a:lnTo>
                  <a:lnTo>
                    <a:pt x="5125" y="39862"/>
                  </a:lnTo>
                  <a:lnTo>
                    <a:pt x="0" y="65277"/>
                  </a:lnTo>
                  <a:lnTo>
                    <a:pt x="0" y="586993"/>
                  </a:lnTo>
                  <a:lnTo>
                    <a:pt x="5125" y="612409"/>
                  </a:lnTo>
                  <a:lnTo>
                    <a:pt x="19103" y="633158"/>
                  </a:lnTo>
                  <a:lnTo>
                    <a:pt x="39836" y="647144"/>
                  </a:lnTo>
                  <a:lnTo>
                    <a:pt x="65224" y="652271"/>
                  </a:lnTo>
                  <a:lnTo>
                    <a:pt x="9322562" y="652271"/>
                  </a:lnTo>
                  <a:lnTo>
                    <a:pt x="9347977" y="647144"/>
                  </a:lnTo>
                  <a:lnTo>
                    <a:pt x="9368726" y="633158"/>
                  </a:lnTo>
                  <a:lnTo>
                    <a:pt x="9382712" y="612409"/>
                  </a:lnTo>
                  <a:lnTo>
                    <a:pt x="9387840" y="586993"/>
                  </a:lnTo>
                  <a:lnTo>
                    <a:pt x="9387840" y="65277"/>
                  </a:lnTo>
                  <a:lnTo>
                    <a:pt x="9382712" y="39862"/>
                  </a:lnTo>
                  <a:lnTo>
                    <a:pt x="9368726" y="19113"/>
                  </a:lnTo>
                  <a:lnTo>
                    <a:pt x="9347977" y="5127"/>
                  </a:lnTo>
                  <a:lnTo>
                    <a:pt x="93225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339595"/>
              <a:ext cx="9387840" cy="652780"/>
            </a:xfrm>
            <a:custGeom>
              <a:avLst/>
              <a:gdLst/>
              <a:ahLst/>
              <a:cxnLst/>
              <a:rect l="l" t="t" r="r" b="b"/>
              <a:pathLst>
                <a:path w="9387840" h="652780">
                  <a:moveTo>
                    <a:pt x="0" y="65277"/>
                  </a:moveTo>
                  <a:lnTo>
                    <a:pt x="5125" y="39862"/>
                  </a:lnTo>
                  <a:lnTo>
                    <a:pt x="19103" y="19113"/>
                  </a:lnTo>
                  <a:lnTo>
                    <a:pt x="39836" y="5127"/>
                  </a:lnTo>
                  <a:lnTo>
                    <a:pt x="65224" y="0"/>
                  </a:lnTo>
                  <a:lnTo>
                    <a:pt x="9322562" y="0"/>
                  </a:lnTo>
                  <a:lnTo>
                    <a:pt x="9347977" y="5127"/>
                  </a:lnTo>
                  <a:lnTo>
                    <a:pt x="9368726" y="19113"/>
                  </a:lnTo>
                  <a:lnTo>
                    <a:pt x="9382712" y="39862"/>
                  </a:lnTo>
                  <a:lnTo>
                    <a:pt x="9387840" y="65277"/>
                  </a:lnTo>
                  <a:lnTo>
                    <a:pt x="9387840" y="586993"/>
                  </a:lnTo>
                  <a:lnTo>
                    <a:pt x="9382712" y="612409"/>
                  </a:lnTo>
                  <a:lnTo>
                    <a:pt x="9368726" y="633158"/>
                  </a:lnTo>
                  <a:lnTo>
                    <a:pt x="9347977" y="647144"/>
                  </a:lnTo>
                  <a:lnTo>
                    <a:pt x="9322562" y="652271"/>
                  </a:lnTo>
                  <a:lnTo>
                    <a:pt x="65224" y="652271"/>
                  </a:lnTo>
                  <a:lnTo>
                    <a:pt x="39836" y="647144"/>
                  </a:lnTo>
                  <a:lnTo>
                    <a:pt x="19103" y="633158"/>
                  </a:lnTo>
                  <a:lnTo>
                    <a:pt x="5125" y="612409"/>
                  </a:lnTo>
                  <a:lnTo>
                    <a:pt x="0" y="586993"/>
                  </a:lnTo>
                  <a:lnTo>
                    <a:pt x="0" y="65277"/>
                  </a:lnTo>
                  <a:close/>
                </a:path>
              </a:pathLst>
            </a:custGeom>
            <a:ln w="15240">
              <a:solidFill>
                <a:srgbClr val="794D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81228" y="2173223"/>
              <a:ext cx="10850880" cy="2987040"/>
            </a:xfrm>
            <a:custGeom>
              <a:avLst/>
              <a:gdLst/>
              <a:ahLst/>
              <a:cxnLst/>
              <a:rect l="l" t="t" r="r" b="b"/>
              <a:pathLst>
                <a:path w="10850880" h="2987040">
                  <a:moveTo>
                    <a:pt x="0" y="75311"/>
                  </a:moveTo>
                  <a:lnTo>
                    <a:pt x="5916" y="45970"/>
                  </a:lnTo>
                  <a:lnTo>
                    <a:pt x="22050" y="22034"/>
                  </a:lnTo>
                  <a:lnTo>
                    <a:pt x="45980" y="5909"/>
                  </a:lnTo>
                  <a:lnTo>
                    <a:pt x="75285" y="0"/>
                  </a:lnTo>
                  <a:lnTo>
                    <a:pt x="9312529" y="0"/>
                  </a:lnTo>
                  <a:lnTo>
                    <a:pt x="9341869" y="5909"/>
                  </a:lnTo>
                  <a:lnTo>
                    <a:pt x="9365805" y="22034"/>
                  </a:lnTo>
                  <a:lnTo>
                    <a:pt x="9381930" y="45970"/>
                  </a:lnTo>
                  <a:lnTo>
                    <a:pt x="9387840" y="75311"/>
                  </a:lnTo>
                  <a:lnTo>
                    <a:pt x="9387840" y="677545"/>
                  </a:lnTo>
                  <a:lnTo>
                    <a:pt x="9381930" y="706885"/>
                  </a:lnTo>
                  <a:lnTo>
                    <a:pt x="9365805" y="730821"/>
                  </a:lnTo>
                  <a:lnTo>
                    <a:pt x="9341869" y="746946"/>
                  </a:lnTo>
                  <a:lnTo>
                    <a:pt x="9312529" y="752855"/>
                  </a:lnTo>
                  <a:lnTo>
                    <a:pt x="75285" y="752855"/>
                  </a:lnTo>
                  <a:lnTo>
                    <a:pt x="45980" y="746946"/>
                  </a:lnTo>
                  <a:lnTo>
                    <a:pt x="22050" y="730821"/>
                  </a:lnTo>
                  <a:lnTo>
                    <a:pt x="5916" y="706885"/>
                  </a:lnTo>
                  <a:lnTo>
                    <a:pt x="0" y="677545"/>
                  </a:lnTo>
                  <a:lnTo>
                    <a:pt x="0" y="75311"/>
                  </a:lnTo>
                  <a:close/>
                </a:path>
                <a:path w="10850880" h="2987040">
                  <a:moveTo>
                    <a:pt x="842772" y="980821"/>
                  </a:moveTo>
                  <a:lnTo>
                    <a:pt x="850263" y="943683"/>
                  </a:lnTo>
                  <a:lnTo>
                    <a:pt x="870696" y="913368"/>
                  </a:lnTo>
                  <a:lnTo>
                    <a:pt x="901011" y="892935"/>
                  </a:lnTo>
                  <a:lnTo>
                    <a:pt x="938149" y="885443"/>
                  </a:lnTo>
                  <a:lnTo>
                    <a:pt x="10135235" y="885443"/>
                  </a:lnTo>
                  <a:lnTo>
                    <a:pt x="10172372" y="892935"/>
                  </a:lnTo>
                  <a:lnTo>
                    <a:pt x="10202687" y="913368"/>
                  </a:lnTo>
                  <a:lnTo>
                    <a:pt x="10223120" y="943683"/>
                  </a:lnTo>
                  <a:lnTo>
                    <a:pt x="10230612" y="980821"/>
                  </a:lnTo>
                  <a:lnTo>
                    <a:pt x="10230612" y="1744090"/>
                  </a:lnTo>
                  <a:lnTo>
                    <a:pt x="10223120" y="1781228"/>
                  </a:lnTo>
                  <a:lnTo>
                    <a:pt x="10202687" y="1811543"/>
                  </a:lnTo>
                  <a:lnTo>
                    <a:pt x="10172372" y="1831976"/>
                  </a:lnTo>
                  <a:lnTo>
                    <a:pt x="10135235" y="1839468"/>
                  </a:lnTo>
                  <a:lnTo>
                    <a:pt x="938149" y="1839468"/>
                  </a:lnTo>
                  <a:lnTo>
                    <a:pt x="901011" y="1831976"/>
                  </a:lnTo>
                  <a:lnTo>
                    <a:pt x="870696" y="1811543"/>
                  </a:lnTo>
                  <a:lnTo>
                    <a:pt x="850263" y="1781228"/>
                  </a:lnTo>
                  <a:lnTo>
                    <a:pt x="842772" y="1744090"/>
                  </a:lnTo>
                  <a:lnTo>
                    <a:pt x="842772" y="980821"/>
                  </a:lnTo>
                  <a:close/>
                </a:path>
                <a:path w="10850880" h="2987040">
                  <a:moveTo>
                    <a:pt x="1463040" y="2128393"/>
                  </a:moveTo>
                  <a:lnTo>
                    <a:pt x="1470531" y="2091255"/>
                  </a:lnTo>
                  <a:lnTo>
                    <a:pt x="1490964" y="2060940"/>
                  </a:lnTo>
                  <a:lnTo>
                    <a:pt x="1521279" y="2040507"/>
                  </a:lnTo>
                  <a:lnTo>
                    <a:pt x="1558417" y="2033015"/>
                  </a:lnTo>
                  <a:lnTo>
                    <a:pt x="10755503" y="2033015"/>
                  </a:lnTo>
                  <a:lnTo>
                    <a:pt x="10792640" y="2040507"/>
                  </a:lnTo>
                  <a:lnTo>
                    <a:pt x="10822955" y="2060940"/>
                  </a:lnTo>
                  <a:lnTo>
                    <a:pt x="10843388" y="2091255"/>
                  </a:lnTo>
                  <a:lnTo>
                    <a:pt x="10850880" y="2128393"/>
                  </a:lnTo>
                  <a:lnTo>
                    <a:pt x="10850880" y="2891663"/>
                  </a:lnTo>
                  <a:lnTo>
                    <a:pt x="10843388" y="2928800"/>
                  </a:lnTo>
                  <a:lnTo>
                    <a:pt x="10822955" y="2959115"/>
                  </a:lnTo>
                  <a:lnTo>
                    <a:pt x="10792640" y="2979548"/>
                  </a:lnTo>
                  <a:lnTo>
                    <a:pt x="10755503" y="2987040"/>
                  </a:lnTo>
                  <a:lnTo>
                    <a:pt x="1558417" y="2987040"/>
                  </a:lnTo>
                  <a:lnTo>
                    <a:pt x="1521279" y="2979548"/>
                  </a:lnTo>
                  <a:lnTo>
                    <a:pt x="1490964" y="2959115"/>
                  </a:lnTo>
                  <a:lnTo>
                    <a:pt x="1470531" y="2928800"/>
                  </a:lnTo>
                  <a:lnTo>
                    <a:pt x="1463040" y="2891663"/>
                  </a:lnTo>
                  <a:lnTo>
                    <a:pt x="1463040" y="2128393"/>
                  </a:lnTo>
                  <a:close/>
                </a:path>
              </a:pathLst>
            </a:custGeom>
            <a:ln w="15240">
              <a:solidFill>
                <a:srgbClr val="794D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04159" y="5353811"/>
              <a:ext cx="9387840" cy="1321435"/>
            </a:xfrm>
            <a:custGeom>
              <a:avLst/>
              <a:gdLst/>
              <a:ahLst/>
              <a:cxnLst/>
              <a:rect l="l" t="t" r="r" b="b"/>
              <a:pathLst>
                <a:path w="9387840" h="1321434">
                  <a:moveTo>
                    <a:pt x="9255760" y="0"/>
                  </a:moveTo>
                  <a:lnTo>
                    <a:pt x="132079" y="0"/>
                  </a:lnTo>
                  <a:lnTo>
                    <a:pt x="90350" y="6738"/>
                  </a:lnTo>
                  <a:lnTo>
                    <a:pt x="54095" y="25497"/>
                  </a:lnTo>
                  <a:lnTo>
                    <a:pt x="25497" y="54095"/>
                  </a:lnTo>
                  <a:lnTo>
                    <a:pt x="6738" y="90350"/>
                  </a:lnTo>
                  <a:lnTo>
                    <a:pt x="0" y="132079"/>
                  </a:lnTo>
                  <a:lnTo>
                    <a:pt x="0" y="1189177"/>
                  </a:lnTo>
                  <a:lnTo>
                    <a:pt x="6738" y="1230940"/>
                  </a:lnTo>
                  <a:lnTo>
                    <a:pt x="25497" y="1267212"/>
                  </a:lnTo>
                  <a:lnTo>
                    <a:pt x="54095" y="1295814"/>
                  </a:lnTo>
                  <a:lnTo>
                    <a:pt x="90350" y="1314571"/>
                  </a:lnTo>
                  <a:lnTo>
                    <a:pt x="132079" y="1321308"/>
                  </a:lnTo>
                  <a:lnTo>
                    <a:pt x="9255760" y="1321308"/>
                  </a:lnTo>
                  <a:lnTo>
                    <a:pt x="9297489" y="1314571"/>
                  </a:lnTo>
                  <a:lnTo>
                    <a:pt x="9333744" y="1295814"/>
                  </a:lnTo>
                  <a:lnTo>
                    <a:pt x="9362342" y="1267212"/>
                  </a:lnTo>
                  <a:lnTo>
                    <a:pt x="9381101" y="1230940"/>
                  </a:lnTo>
                  <a:lnTo>
                    <a:pt x="9387840" y="1189177"/>
                  </a:lnTo>
                  <a:lnTo>
                    <a:pt x="9387840" y="132079"/>
                  </a:lnTo>
                  <a:lnTo>
                    <a:pt x="9381101" y="90350"/>
                  </a:lnTo>
                  <a:lnTo>
                    <a:pt x="9362342" y="54095"/>
                  </a:lnTo>
                  <a:lnTo>
                    <a:pt x="9333744" y="25497"/>
                  </a:lnTo>
                  <a:lnTo>
                    <a:pt x="9297489" y="6738"/>
                  </a:lnTo>
                  <a:lnTo>
                    <a:pt x="9255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04159" y="5353811"/>
              <a:ext cx="9387840" cy="1321435"/>
            </a:xfrm>
            <a:custGeom>
              <a:avLst/>
              <a:gdLst/>
              <a:ahLst/>
              <a:cxnLst/>
              <a:rect l="l" t="t" r="r" b="b"/>
              <a:pathLst>
                <a:path w="9387840" h="1321434">
                  <a:moveTo>
                    <a:pt x="0" y="132079"/>
                  </a:moveTo>
                  <a:lnTo>
                    <a:pt x="6738" y="90350"/>
                  </a:lnTo>
                  <a:lnTo>
                    <a:pt x="25497" y="54095"/>
                  </a:lnTo>
                  <a:lnTo>
                    <a:pt x="54095" y="25497"/>
                  </a:lnTo>
                  <a:lnTo>
                    <a:pt x="90350" y="6738"/>
                  </a:lnTo>
                  <a:lnTo>
                    <a:pt x="132079" y="0"/>
                  </a:lnTo>
                  <a:lnTo>
                    <a:pt x="9255760" y="0"/>
                  </a:lnTo>
                  <a:lnTo>
                    <a:pt x="9297489" y="6738"/>
                  </a:lnTo>
                  <a:lnTo>
                    <a:pt x="9333744" y="25497"/>
                  </a:lnTo>
                  <a:lnTo>
                    <a:pt x="9362342" y="54095"/>
                  </a:lnTo>
                  <a:lnTo>
                    <a:pt x="9381101" y="90350"/>
                  </a:lnTo>
                  <a:lnTo>
                    <a:pt x="9387840" y="132079"/>
                  </a:lnTo>
                  <a:lnTo>
                    <a:pt x="9387840" y="1189177"/>
                  </a:lnTo>
                  <a:lnTo>
                    <a:pt x="9381101" y="1230940"/>
                  </a:lnTo>
                  <a:lnTo>
                    <a:pt x="9362342" y="1267212"/>
                  </a:lnTo>
                  <a:lnTo>
                    <a:pt x="9333744" y="1295814"/>
                  </a:lnTo>
                  <a:lnTo>
                    <a:pt x="9297489" y="1314571"/>
                  </a:lnTo>
                  <a:lnTo>
                    <a:pt x="9255760" y="1321308"/>
                  </a:lnTo>
                  <a:lnTo>
                    <a:pt x="132079" y="1321308"/>
                  </a:lnTo>
                  <a:lnTo>
                    <a:pt x="90350" y="1314571"/>
                  </a:lnTo>
                  <a:lnTo>
                    <a:pt x="54095" y="1295814"/>
                  </a:lnTo>
                  <a:lnTo>
                    <a:pt x="25497" y="1267212"/>
                  </a:lnTo>
                  <a:lnTo>
                    <a:pt x="6738" y="1230940"/>
                  </a:lnTo>
                  <a:lnTo>
                    <a:pt x="0" y="1189177"/>
                  </a:lnTo>
                  <a:lnTo>
                    <a:pt x="0" y="132079"/>
                  </a:lnTo>
                  <a:close/>
                </a:path>
              </a:pathLst>
            </a:custGeom>
            <a:ln w="15240">
              <a:solidFill>
                <a:srgbClr val="794D3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157122" y="-20624"/>
            <a:ext cx="10537190" cy="1238885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2700" marR="5080" indent="182245">
              <a:lnSpc>
                <a:spcPts val="4390"/>
              </a:lnSpc>
              <a:spcBef>
                <a:spcPts val="885"/>
              </a:spcBef>
            </a:pPr>
            <a:r>
              <a:rPr sz="3500" b="0" spc="-65" dirty="0">
                <a:latin typeface="Carlito"/>
                <a:cs typeface="Carlito"/>
              </a:rPr>
              <a:t>Процесс</a:t>
            </a:r>
            <a:r>
              <a:rPr sz="3500" b="0" spc="-145" dirty="0">
                <a:latin typeface="Carlito"/>
                <a:cs typeface="Carlito"/>
              </a:rPr>
              <a:t> </a:t>
            </a:r>
            <a:r>
              <a:rPr sz="3500" b="0" spc="-100" dirty="0">
                <a:latin typeface="Carlito"/>
                <a:cs typeface="Carlito"/>
              </a:rPr>
              <a:t>формирования</a:t>
            </a:r>
            <a:r>
              <a:rPr sz="3500" b="0" spc="-125" dirty="0">
                <a:latin typeface="Carlito"/>
                <a:cs typeface="Carlito"/>
              </a:rPr>
              <a:t> </a:t>
            </a:r>
            <a:r>
              <a:rPr sz="3500" b="0" spc="-80" dirty="0">
                <a:latin typeface="Carlito"/>
                <a:cs typeface="Carlito"/>
              </a:rPr>
              <a:t>личности</a:t>
            </a:r>
            <a:r>
              <a:rPr sz="3500" b="0" spc="-105" dirty="0">
                <a:latin typeface="Carlito"/>
                <a:cs typeface="Carlito"/>
              </a:rPr>
              <a:t> </a:t>
            </a:r>
            <a:r>
              <a:rPr sz="3500" b="0" spc="-10" dirty="0">
                <a:latin typeface="Carlito"/>
                <a:cs typeface="Carlito"/>
              </a:rPr>
              <a:t>подростка, </a:t>
            </a:r>
            <a:r>
              <a:rPr sz="3500" b="0" spc="-85" dirty="0">
                <a:latin typeface="Carlito"/>
                <a:cs typeface="Carlito"/>
              </a:rPr>
              <a:t>склонного</a:t>
            </a:r>
            <a:r>
              <a:rPr sz="3500" b="0" spc="-160" dirty="0">
                <a:latin typeface="Carlito"/>
                <a:cs typeface="Carlito"/>
              </a:rPr>
              <a:t> </a:t>
            </a:r>
            <a:r>
              <a:rPr sz="3500" b="0" dirty="0">
                <a:latin typeface="Carlito"/>
                <a:cs typeface="Carlito"/>
              </a:rPr>
              <a:t>к</a:t>
            </a:r>
            <a:r>
              <a:rPr sz="3500" b="0" spc="-170" dirty="0">
                <a:latin typeface="Carlito"/>
                <a:cs typeface="Carlito"/>
              </a:rPr>
              <a:t> </a:t>
            </a:r>
            <a:r>
              <a:rPr sz="3500" b="0" spc="-85" dirty="0">
                <a:latin typeface="Carlito"/>
                <a:cs typeface="Carlito"/>
              </a:rPr>
              <a:t>нападению</a:t>
            </a:r>
            <a:r>
              <a:rPr sz="3500" b="0" spc="-140" dirty="0">
                <a:latin typeface="Carlito"/>
                <a:cs typeface="Carlito"/>
              </a:rPr>
              <a:t> </a:t>
            </a:r>
            <a:r>
              <a:rPr sz="3500" b="0" dirty="0">
                <a:latin typeface="Carlito"/>
                <a:cs typeface="Carlito"/>
              </a:rPr>
              <a:t>на</a:t>
            </a:r>
            <a:r>
              <a:rPr sz="3500" b="0" spc="-155" dirty="0">
                <a:latin typeface="Carlito"/>
                <a:cs typeface="Carlito"/>
              </a:rPr>
              <a:t> </a:t>
            </a:r>
            <a:r>
              <a:rPr sz="3500" b="0" spc="-85" dirty="0">
                <a:latin typeface="Carlito"/>
                <a:cs typeface="Carlito"/>
              </a:rPr>
              <a:t>учебные</a:t>
            </a:r>
            <a:r>
              <a:rPr sz="3500" b="0" spc="-145" dirty="0">
                <a:latin typeface="Carlito"/>
                <a:cs typeface="Carlito"/>
              </a:rPr>
              <a:t> </a:t>
            </a:r>
            <a:r>
              <a:rPr sz="3500" b="0" spc="-50" dirty="0">
                <a:latin typeface="Carlito"/>
                <a:cs typeface="Carlito"/>
              </a:rPr>
              <a:t>заведения</a:t>
            </a:r>
            <a:endParaRPr sz="3500" dirty="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4227" y="1443771"/>
            <a:ext cx="10106024" cy="52405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93520">
              <a:lnSpc>
                <a:spcPct val="100000"/>
              </a:lnSpc>
              <a:spcBef>
                <a:spcPts val="105"/>
              </a:spcBef>
            </a:pPr>
            <a:r>
              <a:rPr sz="2800" spc="-10" dirty="0">
                <a:solidFill>
                  <a:srgbClr val="002060"/>
                </a:solidFill>
                <a:latin typeface="Carlito"/>
                <a:cs typeface="Carlito"/>
              </a:rPr>
              <a:t>Интровертированность</a:t>
            </a:r>
            <a:endParaRPr sz="2800" dirty="0">
              <a:solidFill>
                <a:srgbClr val="002060"/>
              </a:solidFill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250"/>
              </a:spcBef>
            </a:pPr>
            <a:endParaRPr sz="2000" dirty="0">
              <a:latin typeface="Carlito"/>
              <a:cs typeface="Carlito"/>
            </a:endParaRPr>
          </a:p>
          <a:p>
            <a:pPr marL="2333625" marR="2399030" indent="-2321560" algn="just">
              <a:lnSpc>
                <a:spcPts val="2210"/>
              </a:lnSpc>
            </a:pPr>
            <a:r>
              <a:rPr sz="2500" dirty="0">
                <a:solidFill>
                  <a:srgbClr val="002060"/>
                </a:solidFill>
                <a:latin typeface="Carlito"/>
                <a:cs typeface="Carlito"/>
              </a:rPr>
              <a:t>Внутренняя</a:t>
            </a:r>
            <a:r>
              <a:rPr sz="2500" spc="-8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500" dirty="0">
                <a:solidFill>
                  <a:srgbClr val="002060"/>
                </a:solidFill>
                <a:latin typeface="Carlito"/>
                <a:cs typeface="Carlito"/>
              </a:rPr>
              <a:t>изолированность,</a:t>
            </a:r>
            <a:r>
              <a:rPr sz="2500" spc="-9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500" dirty="0">
                <a:solidFill>
                  <a:srgbClr val="002060"/>
                </a:solidFill>
                <a:latin typeface="Carlito"/>
                <a:cs typeface="Carlito"/>
              </a:rPr>
              <a:t>неумение</a:t>
            </a:r>
            <a:r>
              <a:rPr sz="2500" spc="-6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500" dirty="0">
                <a:solidFill>
                  <a:srgbClr val="002060"/>
                </a:solidFill>
                <a:latin typeface="Carlito"/>
                <a:cs typeface="Carlito"/>
              </a:rPr>
              <a:t>строить</a:t>
            </a:r>
            <a:r>
              <a:rPr sz="2500" spc="-8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500" spc="-10" dirty="0">
                <a:solidFill>
                  <a:srgbClr val="002060"/>
                </a:solidFill>
                <a:latin typeface="Carlito"/>
                <a:cs typeface="Carlito"/>
              </a:rPr>
              <a:t>адекватные </a:t>
            </a:r>
            <a:r>
              <a:rPr sz="2500" dirty="0">
                <a:solidFill>
                  <a:srgbClr val="002060"/>
                </a:solidFill>
                <a:latin typeface="Carlito"/>
                <a:cs typeface="Carlito"/>
              </a:rPr>
              <a:t>социальные</a:t>
            </a:r>
            <a:r>
              <a:rPr sz="2500" spc="-9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500" spc="-10" dirty="0">
                <a:solidFill>
                  <a:srgbClr val="002060"/>
                </a:solidFill>
                <a:latin typeface="Carlito"/>
                <a:cs typeface="Carlito"/>
              </a:rPr>
              <a:t>связи</a:t>
            </a:r>
            <a:endParaRPr sz="2500" dirty="0">
              <a:solidFill>
                <a:srgbClr val="002060"/>
              </a:solidFill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05"/>
              </a:spcBef>
            </a:pPr>
            <a:endParaRPr sz="2000" dirty="0">
              <a:latin typeface="Carlito"/>
              <a:cs typeface="Carlito"/>
            </a:endParaRPr>
          </a:p>
          <a:p>
            <a:pPr marL="3468370" marR="1552575" indent="-2617470">
              <a:lnSpc>
                <a:spcPts val="2210"/>
              </a:lnSpc>
            </a:pPr>
            <a:r>
              <a:rPr sz="2500" dirty="0">
                <a:solidFill>
                  <a:srgbClr val="002060"/>
                </a:solidFill>
                <a:latin typeface="Carlito"/>
                <a:cs typeface="Carlito"/>
              </a:rPr>
              <a:t>Поиск</a:t>
            </a:r>
            <a:r>
              <a:rPr sz="2500" spc="-5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500" dirty="0">
                <a:solidFill>
                  <a:srgbClr val="002060"/>
                </a:solidFill>
                <a:latin typeface="Carlito"/>
                <a:cs typeface="Carlito"/>
              </a:rPr>
              <a:t>социальной</a:t>
            </a:r>
            <a:r>
              <a:rPr sz="25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500" dirty="0">
                <a:solidFill>
                  <a:srgbClr val="002060"/>
                </a:solidFill>
                <a:latin typeface="Carlito"/>
                <a:cs typeface="Carlito"/>
              </a:rPr>
              <a:t>поддержки</a:t>
            </a:r>
            <a:r>
              <a:rPr sz="2500" spc="-5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500" dirty="0">
                <a:solidFill>
                  <a:srgbClr val="002060"/>
                </a:solidFill>
                <a:latin typeface="Carlito"/>
                <a:cs typeface="Carlito"/>
              </a:rPr>
              <a:t>среди</a:t>
            </a:r>
            <a:r>
              <a:rPr sz="25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500" spc="-10" dirty="0">
                <a:solidFill>
                  <a:srgbClr val="002060"/>
                </a:solidFill>
                <a:latin typeface="Carlito"/>
                <a:cs typeface="Carlito"/>
              </a:rPr>
              <a:t>подростков</a:t>
            </a:r>
            <a:r>
              <a:rPr sz="2500" spc="-5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500" dirty="0">
                <a:solidFill>
                  <a:srgbClr val="002060"/>
                </a:solidFill>
                <a:latin typeface="Carlito"/>
                <a:cs typeface="Carlito"/>
              </a:rPr>
              <a:t>со</a:t>
            </a:r>
            <a:r>
              <a:rPr sz="25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500" spc="-10" dirty="0">
                <a:solidFill>
                  <a:srgbClr val="002060"/>
                </a:solidFill>
                <a:latin typeface="Carlito"/>
                <a:cs typeface="Carlito"/>
              </a:rPr>
              <a:t>схожими проблемами</a:t>
            </a:r>
            <a:endParaRPr sz="2500" dirty="0">
              <a:solidFill>
                <a:srgbClr val="002060"/>
              </a:solidFill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945"/>
              </a:spcBef>
            </a:pPr>
            <a:endParaRPr sz="2000" dirty="0">
              <a:latin typeface="Carlito"/>
              <a:cs typeface="Carlito"/>
            </a:endParaRPr>
          </a:p>
          <a:p>
            <a:pPr marL="531495" algn="ctr">
              <a:lnSpc>
                <a:spcPts val="2305"/>
              </a:lnSpc>
            </a:pP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Виртуальное</a:t>
            </a:r>
            <a:r>
              <a:rPr sz="2000" spc="-5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общение</a:t>
            </a:r>
            <a:r>
              <a:rPr sz="20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с</a:t>
            </a:r>
            <a:r>
              <a:rPr sz="20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соответствующим</a:t>
            </a:r>
            <a:r>
              <a:rPr sz="2000" spc="-6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гипермаскулинным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530225" algn="ctr">
              <a:lnSpc>
                <a:spcPts val="2305"/>
              </a:lnSpc>
            </a:pP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позиционированием</a:t>
            </a:r>
            <a:r>
              <a:rPr sz="2000" spc="-5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себя</a:t>
            </a:r>
            <a:r>
              <a:rPr sz="20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(образ</a:t>
            </a:r>
            <a:r>
              <a:rPr sz="20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героя,</a:t>
            </a:r>
            <a:r>
              <a:rPr sz="2000" spc="-5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защитника)</a:t>
            </a:r>
            <a:r>
              <a:rPr sz="2000" spc="37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в</a:t>
            </a:r>
            <a:r>
              <a:rPr sz="20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социальных</a:t>
            </a:r>
            <a:r>
              <a:rPr sz="20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сетях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470"/>
              </a:spcBef>
            </a:pPr>
            <a:endParaRPr sz="2000" dirty="0">
              <a:latin typeface="Carlito"/>
              <a:cs typeface="Carlito"/>
            </a:endParaRPr>
          </a:p>
          <a:p>
            <a:pPr marL="1861820" marR="5080" algn="ctr">
              <a:lnSpc>
                <a:spcPts val="2210"/>
              </a:lnSpc>
            </a:pP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Действия</a:t>
            </a:r>
            <a:r>
              <a:rPr sz="2000" spc="-7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подростков,</a:t>
            </a:r>
            <a:r>
              <a:rPr sz="2000" spc="-7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ранее</a:t>
            </a:r>
            <a:r>
              <a:rPr sz="2000" spc="-6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совершивших</a:t>
            </a:r>
            <a:r>
              <a:rPr sz="2000" spc="-8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нападения</a:t>
            </a:r>
            <a:r>
              <a:rPr sz="2000" spc="-5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на</a:t>
            </a:r>
            <a:r>
              <a:rPr sz="20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учебные заведения,</a:t>
            </a:r>
            <a:r>
              <a:rPr sz="2000" spc="-2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в</a:t>
            </a:r>
            <a:r>
              <a:rPr sz="20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таких</a:t>
            </a:r>
            <a:r>
              <a:rPr sz="20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сообществах</a:t>
            </a:r>
            <a:r>
              <a:rPr sz="20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идеализировались,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854835" algn="ctr">
              <a:lnSpc>
                <a:spcPts val="2050"/>
              </a:lnSpc>
            </a:pP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романтизировались</a:t>
            </a:r>
            <a:r>
              <a:rPr sz="2000" spc="-6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и</a:t>
            </a:r>
            <a:r>
              <a:rPr sz="2000" spc="-2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выступали</a:t>
            </a:r>
            <a:r>
              <a:rPr sz="2000" spc="-6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для</a:t>
            </a:r>
            <a:r>
              <a:rPr sz="20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участников</a:t>
            </a:r>
            <a:r>
              <a:rPr sz="20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моделью</a:t>
            </a:r>
            <a:r>
              <a:rPr sz="2000" spc="-1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25" dirty="0">
                <a:solidFill>
                  <a:srgbClr val="002060"/>
                </a:solidFill>
                <a:latin typeface="Carlito"/>
                <a:cs typeface="Carlito"/>
              </a:rPr>
              <a:t>для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854200" algn="ctr">
              <a:lnSpc>
                <a:spcPts val="2300"/>
              </a:lnSpc>
            </a:pP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подражания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759952" y="1877567"/>
            <a:ext cx="2738755" cy="3892550"/>
            <a:chOff x="8759952" y="1877567"/>
            <a:chExt cx="2738755" cy="3892550"/>
          </a:xfrm>
        </p:grpSpPr>
        <p:sp>
          <p:nvSpPr>
            <p:cNvPr id="12" name="object 12"/>
            <p:cNvSpPr/>
            <p:nvPr/>
          </p:nvSpPr>
          <p:spPr>
            <a:xfrm>
              <a:off x="8767572" y="1885187"/>
              <a:ext cx="620395" cy="622300"/>
            </a:xfrm>
            <a:custGeom>
              <a:avLst/>
              <a:gdLst/>
              <a:ahLst/>
              <a:cxnLst/>
              <a:rect l="l" t="t" r="r" b="b"/>
              <a:pathLst>
                <a:path w="620395" h="622300">
                  <a:moveTo>
                    <a:pt x="480695" y="0"/>
                  </a:moveTo>
                  <a:lnTo>
                    <a:pt x="139573" y="0"/>
                  </a:lnTo>
                  <a:lnTo>
                    <a:pt x="139573" y="342646"/>
                  </a:lnTo>
                  <a:lnTo>
                    <a:pt x="0" y="342646"/>
                  </a:lnTo>
                  <a:lnTo>
                    <a:pt x="310133" y="621791"/>
                  </a:lnTo>
                  <a:lnTo>
                    <a:pt x="620268" y="342646"/>
                  </a:lnTo>
                  <a:lnTo>
                    <a:pt x="480695" y="342646"/>
                  </a:lnTo>
                  <a:lnTo>
                    <a:pt x="48069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767572" y="1885187"/>
              <a:ext cx="620395" cy="622300"/>
            </a:xfrm>
            <a:custGeom>
              <a:avLst/>
              <a:gdLst/>
              <a:ahLst/>
              <a:cxnLst/>
              <a:rect l="l" t="t" r="r" b="b"/>
              <a:pathLst>
                <a:path w="620395" h="622300">
                  <a:moveTo>
                    <a:pt x="0" y="342646"/>
                  </a:moveTo>
                  <a:lnTo>
                    <a:pt x="139573" y="342646"/>
                  </a:lnTo>
                  <a:lnTo>
                    <a:pt x="139573" y="0"/>
                  </a:lnTo>
                  <a:lnTo>
                    <a:pt x="480695" y="0"/>
                  </a:lnTo>
                  <a:lnTo>
                    <a:pt x="480695" y="342646"/>
                  </a:lnTo>
                  <a:lnTo>
                    <a:pt x="620268" y="342646"/>
                  </a:lnTo>
                  <a:lnTo>
                    <a:pt x="310133" y="621791"/>
                  </a:lnTo>
                  <a:lnTo>
                    <a:pt x="0" y="342646"/>
                  </a:lnTo>
                  <a:close/>
                </a:path>
              </a:pathLst>
            </a:custGeom>
            <a:ln w="15240">
              <a:solidFill>
                <a:srgbClr val="8555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468612" y="2973323"/>
              <a:ext cx="620395" cy="620395"/>
            </a:xfrm>
            <a:custGeom>
              <a:avLst/>
              <a:gdLst/>
              <a:ahLst/>
              <a:cxnLst/>
              <a:rect l="l" t="t" r="r" b="b"/>
              <a:pathLst>
                <a:path w="620395" h="620395">
                  <a:moveTo>
                    <a:pt x="480695" y="0"/>
                  </a:moveTo>
                  <a:lnTo>
                    <a:pt x="139573" y="0"/>
                  </a:lnTo>
                  <a:lnTo>
                    <a:pt x="139573" y="341122"/>
                  </a:lnTo>
                  <a:lnTo>
                    <a:pt x="0" y="341122"/>
                  </a:lnTo>
                  <a:lnTo>
                    <a:pt x="310134" y="620267"/>
                  </a:lnTo>
                  <a:lnTo>
                    <a:pt x="620268" y="341122"/>
                  </a:lnTo>
                  <a:lnTo>
                    <a:pt x="480695" y="341122"/>
                  </a:lnTo>
                  <a:lnTo>
                    <a:pt x="48069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468612" y="2973323"/>
              <a:ext cx="620395" cy="620395"/>
            </a:xfrm>
            <a:custGeom>
              <a:avLst/>
              <a:gdLst/>
              <a:ahLst/>
              <a:cxnLst/>
              <a:rect l="l" t="t" r="r" b="b"/>
              <a:pathLst>
                <a:path w="620395" h="620395">
                  <a:moveTo>
                    <a:pt x="0" y="341122"/>
                  </a:moveTo>
                  <a:lnTo>
                    <a:pt x="139573" y="341122"/>
                  </a:lnTo>
                  <a:lnTo>
                    <a:pt x="139573" y="0"/>
                  </a:lnTo>
                  <a:lnTo>
                    <a:pt x="480695" y="0"/>
                  </a:lnTo>
                  <a:lnTo>
                    <a:pt x="480695" y="341122"/>
                  </a:lnTo>
                  <a:lnTo>
                    <a:pt x="620268" y="341122"/>
                  </a:lnTo>
                  <a:lnTo>
                    <a:pt x="310134" y="620267"/>
                  </a:lnTo>
                  <a:lnTo>
                    <a:pt x="0" y="341122"/>
                  </a:lnTo>
                  <a:close/>
                </a:path>
              </a:pathLst>
            </a:custGeom>
            <a:ln w="15239">
              <a:solidFill>
                <a:srgbClr val="8555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169652" y="4044695"/>
              <a:ext cx="620395" cy="620395"/>
            </a:xfrm>
            <a:custGeom>
              <a:avLst/>
              <a:gdLst/>
              <a:ahLst/>
              <a:cxnLst/>
              <a:rect l="l" t="t" r="r" b="b"/>
              <a:pathLst>
                <a:path w="620395" h="620395">
                  <a:moveTo>
                    <a:pt x="480695" y="0"/>
                  </a:moveTo>
                  <a:lnTo>
                    <a:pt x="139573" y="0"/>
                  </a:lnTo>
                  <a:lnTo>
                    <a:pt x="139573" y="341121"/>
                  </a:lnTo>
                  <a:lnTo>
                    <a:pt x="0" y="341121"/>
                  </a:lnTo>
                  <a:lnTo>
                    <a:pt x="310133" y="620267"/>
                  </a:lnTo>
                  <a:lnTo>
                    <a:pt x="620268" y="341121"/>
                  </a:lnTo>
                  <a:lnTo>
                    <a:pt x="480695" y="341121"/>
                  </a:lnTo>
                  <a:lnTo>
                    <a:pt x="48069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169652" y="4044695"/>
              <a:ext cx="620395" cy="620395"/>
            </a:xfrm>
            <a:custGeom>
              <a:avLst/>
              <a:gdLst/>
              <a:ahLst/>
              <a:cxnLst/>
              <a:rect l="l" t="t" r="r" b="b"/>
              <a:pathLst>
                <a:path w="620395" h="620395">
                  <a:moveTo>
                    <a:pt x="0" y="341121"/>
                  </a:moveTo>
                  <a:lnTo>
                    <a:pt x="139573" y="341121"/>
                  </a:lnTo>
                  <a:lnTo>
                    <a:pt x="139573" y="0"/>
                  </a:lnTo>
                  <a:lnTo>
                    <a:pt x="480695" y="0"/>
                  </a:lnTo>
                  <a:lnTo>
                    <a:pt x="480695" y="341121"/>
                  </a:lnTo>
                  <a:lnTo>
                    <a:pt x="620268" y="341121"/>
                  </a:lnTo>
                  <a:lnTo>
                    <a:pt x="310133" y="620267"/>
                  </a:lnTo>
                  <a:lnTo>
                    <a:pt x="0" y="341121"/>
                  </a:lnTo>
                  <a:close/>
                </a:path>
              </a:pathLst>
            </a:custGeom>
            <a:ln w="15240">
              <a:solidFill>
                <a:srgbClr val="8555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870692" y="5141976"/>
              <a:ext cx="620395" cy="620395"/>
            </a:xfrm>
            <a:custGeom>
              <a:avLst/>
              <a:gdLst/>
              <a:ahLst/>
              <a:cxnLst/>
              <a:rect l="l" t="t" r="r" b="b"/>
              <a:pathLst>
                <a:path w="620395" h="620395">
                  <a:moveTo>
                    <a:pt x="480694" y="0"/>
                  </a:moveTo>
                  <a:lnTo>
                    <a:pt x="139573" y="0"/>
                  </a:lnTo>
                  <a:lnTo>
                    <a:pt x="139573" y="341122"/>
                  </a:lnTo>
                  <a:lnTo>
                    <a:pt x="0" y="341122"/>
                  </a:lnTo>
                  <a:lnTo>
                    <a:pt x="310133" y="620268"/>
                  </a:lnTo>
                  <a:lnTo>
                    <a:pt x="620267" y="341122"/>
                  </a:lnTo>
                  <a:lnTo>
                    <a:pt x="480694" y="341122"/>
                  </a:lnTo>
                  <a:lnTo>
                    <a:pt x="480694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870692" y="5141976"/>
              <a:ext cx="620395" cy="620395"/>
            </a:xfrm>
            <a:custGeom>
              <a:avLst/>
              <a:gdLst/>
              <a:ahLst/>
              <a:cxnLst/>
              <a:rect l="l" t="t" r="r" b="b"/>
              <a:pathLst>
                <a:path w="620395" h="620395">
                  <a:moveTo>
                    <a:pt x="0" y="341122"/>
                  </a:moveTo>
                  <a:lnTo>
                    <a:pt x="139573" y="341122"/>
                  </a:lnTo>
                  <a:lnTo>
                    <a:pt x="139573" y="0"/>
                  </a:lnTo>
                  <a:lnTo>
                    <a:pt x="480694" y="0"/>
                  </a:lnTo>
                  <a:lnTo>
                    <a:pt x="480694" y="341122"/>
                  </a:lnTo>
                  <a:lnTo>
                    <a:pt x="620267" y="341122"/>
                  </a:lnTo>
                  <a:lnTo>
                    <a:pt x="310133" y="620268"/>
                  </a:lnTo>
                  <a:lnTo>
                    <a:pt x="0" y="341122"/>
                  </a:lnTo>
                  <a:close/>
                </a:path>
              </a:pathLst>
            </a:custGeom>
            <a:ln w="15240">
              <a:solidFill>
                <a:srgbClr val="8555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9021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7317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0" dirty="0">
                <a:solidFill>
                  <a:schemeClr val="tx1"/>
                </a:solidFill>
              </a:rPr>
              <a:t>Тревожные</a:t>
            </a:r>
            <a:r>
              <a:rPr spc="-450" dirty="0"/>
              <a:t> </a:t>
            </a:r>
            <a:r>
              <a:rPr spc="120" dirty="0">
                <a:solidFill>
                  <a:schemeClr val="tx1"/>
                </a:solidFill>
              </a:rPr>
              <a:t>признаки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592317" y="3323590"/>
            <a:ext cx="2212340" cy="92773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интерес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школьной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стрельбе</a:t>
            </a:r>
            <a:r>
              <a:rPr sz="1600" spc="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вообще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605"/>
              </a:lnSpc>
            </a:pPr>
            <a:r>
              <a:rPr sz="1600" spc="7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Колумбайну*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825"/>
              </a:lnSpc>
            </a:pP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6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частности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57908" y="3526663"/>
            <a:ext cx="2238375" cy="488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25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смена</a:t>
            </a:r>
            <a:r>
              <a:rPr sz="1600" spc="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аватарки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825"/>
              </a:lnSpc>
            </a:pP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6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аккаунте</a:t>
            </a:r>
            <a:r>
              <a:rPr sz="16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6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соцсети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57908" y="1887473"/>
            <a:ext cx="1704339" cy="70802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algn="just">
              <a:lnSpc>
                <a:spcPts val="1730"/>
              </a:lnSpc>
              <a:spcBef>
                <a:spcPts val="310"/>
              </a:spcBef>
            </a:pP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использование специфических хэштегов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92317" y="1750567"/>
            <a:ext cx="3114675" cy="92710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интерес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огнестрельному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оружию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без</a:t>
            </a:r>
            <a:r>
              <a:rPr sz="1600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сопутствующего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интереса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охоте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700"/>
              </a:lnSpc>
            </a:pPr>
            <a:r>
              <a:rPr sz="1600" spc="50" dirty="0">
                <a:solidFill>
                  <a:srgbClr val="FFFFFF"/>
                </a:solidFill>
                <a:latin typeface="Verdana"/>
                <a:cs typeface="Verdana"/>
              </a:rPr>
              <a:t>или</a:t>
            </a:r>
            <a:r>
              <a:rPr sz="1600" spc="-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войне</a:t>
            </a:r>
            <a:endParaRPr sz="16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96595" y="1624583"/>
            <a:ext cx="5386705" cy="2858770"/>
            <a:chOff x="196595" y="1624583"/>
            <a:chExt cx="5386705" cy="285877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6595" y="1624583"/>
              <a:ext cx="1346454" cy="134797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6595" y="3125723"/>
              <a:ext cx="1346454" cy="134797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38243" y="1630679"/>
              <a:ext cx="1344929" cy="134645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38243" y="3136391"/>
              <a:ext cx="1344929" cy="134645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557908" y="4851908"/>
            <a:ext cx="2501265" cy="114681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повышение</a:t>
            </a:r>
            <a:r>
              <a:rPr sz="1600" spc="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градуса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насилия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странице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ребенка</a:t>
            </a:r>
            <a:r>
              <a:rPr sz="16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соцсетях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Verdana"/>
                <a:cs typeface="Verdana"/>
              </a:rPr>
              <a:t>и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нарастающая</a:t>
            </a:r>
            <a:r>
              <a:rPr sz="16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агрессия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6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интернет-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поведении</a:t>
            </a:r>
            <a:endParaRPr sz="16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96595" y="2034539"/>
            <a:ext cx="5385435" cy="3974465"/>
            <a:chOff x="196595" y="2034539"/>
            <a:chExt cx="5385435" cy="397446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6595" y="4660404"/>
              <a:ext cx="1346454" cy="134797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36719" y="4642104"/>
              <a:ext cx="1344929" cy="134799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63440" y="2034539"/>
              <a:ext cx="484631" cy="4861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63440" y="3534155"/>
              <a:ext cx="518160" cy="51968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8555" y="3567683"/>
              <a:ext cx="486156" cy="4861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8555" y="2034539"/>
              <a:ext cx="470916" cy="47091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5884" y="5036819"/>
              <a:ext cx="528828" cy="528828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5592317" y="4963795"/>
            <a:ext cx="1687195" cy="70802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прекращение сопротивления буллингу</a:t>
            </a:r>
            <a:endParaRPr sz="1600">
              <a:latin typeface="Verdana"/>
              <a:cs typeface="Verdan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686300" y="0"/>
            <a:ext cx="7505700" cy="6858000"/>
            <a:chOff x="4686300" y="0"/>
            <a:chExt cx="7505700" cy="6858000"/>
          </a:xfrm>
        </p:grpSpPr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86300" y="5073396"/>
              <a:ext cx="486155" cy="48463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676132" y="0"/>
              <a:ext cx="3515868" cy="685799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692640" y="0"/>
              <a:ext cx="2499359" cy="685799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99347" y="0"/>
              <a:ext cx="3690365" cy="6855713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350316" y="6477406"/>
            <a:ext cx="24301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*Запрещён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 на</a:t>
            </a:r>
            <a:r>
              <a:rPr sz="12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территории</a:t>
            </a:r>
            <a:r>
              <a:rPr sz="12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90" dirty="0">
                <a:solidFill>
                  <a:srgbClr val="FFFFFF"/>
                </a:solidFill>
                <a:latin typeface="Verdana"/>
                <a:cs typeface="Verdana"/>
              </a:rPr>
              <a:t>РФ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613260" y="6430162"/>
            <a:ext cx="1981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90" dirty="0">
                <a:solidFill>
                  <a:srgbClr val="FFFFFF"/>
                </a:solidFill>
                <a:latin typeface="Verdana"/>
                <a:cs typeface="Verdana"/>
              </a:rPr>
              <a:t>16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84111" y="138685"/>
            <a:ext cx="4782311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3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3291" y="1737360"/>
            <a:ext cx="9966960" cy="0"/>
          </a:xfrm>
          <a:custGeom>
            <a:avLst/>
            <a:gdLst/>
            <a:ahLst/>
            <a:cxnLst/>
            <a:rect l="l" t="t" r="r" b="b"/>
            <a:pathLst>
              <a:path w="9966960">
                <a:moveTo>
                  <a:pt x="0" y="0"/>
                </a:moveTo>
                <a:lnTo>
                  <a:pt x="9966960" y="0"/>
                </a:lnTo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67386" y="889874"/>
            <a:ext cx="11774805" cy="5034280"/>
            <a:chOff x="230124" y="871727"/>
            <a:chExt cx="11774805" cy="50342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124" y="1164336"/>
              <a:ext cx="11731752" cy="3291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7240" y="871727"/>
              <a:ext cx="11227308" cy="6278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124" y="1773936"/>
              <a:ext cx="11731752" cy="32918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7240" y="1481327"/>
              <a:ext cx="11227308" cy="6278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124" y="2383536"/>
              <a:ext cx="11731752" cy="3291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7240" y="2090927"/>
              <a:ext cx="11227308" cy="6278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124" y="2993135"/>
              <a:ext cx="11731752" cy="3291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7240" y="2700527"/>
              <a:ext cx="11227308" cy="6278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124" y="3602735"/>
              <a:ext cx="11731752" cy="32918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7240" y="3310127"/>
              <a:ext cx="11227308" cy="6278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124" y="4415027"/>
              <a:ext cx="11731752" cy="3291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7240" y="3881627"/>
              <a:ext cx="11227308" cy="90830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124" y="5556504"/>
              <a:ext cx="11731752" cy="32918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7240" y="4718304"/>
              <a:ext cx="11227308" cy="1187196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318260" y="6016485"/>
            <a:ext cx="11873739" cy="841515"/>
            <a:chOff x="237743" y="6010655"/>
            <a:chExt cx="11717020" cy="719455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3839" y="6016751"/>
              <a:ext cx="11704320" cy="70713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43839" y="6016751"/>
              <a:ext cx="11704320" cy="707390"/>
            </a:xfrm>
            <a:custGeom>
              <a:avLst/>
              <a:gdLst/>
              <a:ahLst/>
              <a:cxnLst/>
              <a:rect l="l" t="t" r="r" b="b"/>
              <a:pathLst>
                <a:path w="11704320" h="707390">
                  <a:moveTo>
                    <a:pt x="0" y="707136"/>
                  </a:moveTo>
                  <a:lnTo>
                    <a:pt x="11704320" y="707136"/>
                  </a:lnTo>
                  <a:lnTo>
                    <a:pt x="11704320" y="0"/>
                  </a:lnTo>
                  <a:lnTo>
                    <a:pt x="0" y="0"/>
                  </a:lnTo>
                  <a:lnTo>
                    <a:pt x="0" y="707136"/>
                  </a:lnTo>
                  <a:close/>
                </a:path>
              </a:pathLst>
            </a:custGeom>
            <a:ln w="12192">
              <a:solidFill>
                <a:srgbClr val="BC57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43839" y="983778"/>
            <a:ext cx="11585140" cy="61987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813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Стойкость</a:t>
            </a:r>
            <a:r>
              <a:rPr sz="2000" spc="-55" dirty="0"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сочетанных</a:t>
            </a:r>
            <a:r>
              <a:rPr sz="20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суицидально-агрессивных</a:t>
            </a:r>
            <a:r>
              <a:rPr sz="2000" spc="-5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намерений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881380">
              <a:lnSpc>
                <a:spcPct val="100000"/>
              </a:lnSpc>
              <a:spcBef>
                <a:spcPts val="2400"/>
              </a:spcBef>
            </a:pP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Разработанный</a:t>
            </a:r>
            <a:r>
              <a:rPr sz="20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план</a:t>
            </a:r>
            <a:r>
              <a:rPr sz="20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и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 внешняя</a:t>
            </a:r>
            <a:r>
              <a:rPr sz="20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целенаправленность</a:t>
            </a:r>
            <a:r>
              <a:rPr sz="20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действий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881380" marR="2399030">
              <a:lnSpc>
                <a:spcPct val="200000"/>
              </a:lnSpc>
            </a:pP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В</a:t>
            </a:r>
            <a:r>
              <a:rPr sz="20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2/3</a:t>
            </a:r>
            <a:r>
              <a:rPr sz="20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 err="1">
                <a:solidFill>
                  <a:srgbClr val="002060"/>
                </a:solidFill>
                <a:latin typeface="Carlito"/>
                <a:cs typeface="Carlito"/>
              </a:rPr>
              <a:t>случаев</a:t>
            </a:r>
            <a:r>
              <a:rPr sz="20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 err="1" smtClean="0">
                <a:solidFill>
                  <a:srgbClr val="002060"/>
                </a:solidFill>
                <a:latin typeface="Carlito"/>
                <a:cs typeface="Carlito"/>
              </a:rPr>
              <a:t>предполагали</a:t>
            </a:r>
            <a:r>
              <a:rPr sz="2000" spc="-45" dirty="0" smtClean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завершить</a:t>
            </a:r>
            <a:r>
              <a:rPr sz="20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 err="1">
                <a:solidFill>
                  <a:srgbClr val="002060"/>
                </a:solidFill>
                <a:latin typeface="Carlito"/>
                <a:cs typeface="Carlito"/>
              </a:rPr>
              <a:t>нападение</a:t>
            </a:r>
            <a:r>
              <a:rPr sz="20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 err="1" smtClean="0">
                <a:solidFill>
                  <a:srgbClr val="002060"/>
                </a:solidFill>
                <a:latin typeface="Carlito"/>
                <a:cs typeface="Carlito"/>
              </a:rPr>
              <a:t>самоубийством</a:t>
            </a:r>
            <a:r>
              <a:rPr sz="2000" spc="-10" dirty="0" smtClean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lang="ru-RU" sz="2000" spc="-10" dirty="0" smtClean="0">
                <a:solidFill>
                  <a:srgbClr val="002060"/>
                </a:solidFill>
                <a:latin typeface="Carlito"/>
                <a:cs typeface="Carlito"/>
              </a:rPr>
              <a:t>   </a:t>
            </a:r>
            <a:r>
              <a:rPr sz="2000" dirty="0" err="1" smtClean="0">
                <a:solidFill>
                  <a:srgbClr val="002060"/>
                </a:solidFill>
                <a:latin typeface="Carlito"/>
                <a:cs typeface="Carlito"/>
              </a:rPr>
              <a:t>предприняли</a:t>
            </a:r>
            <a:r>
              <a:rPr sz="2000" spc="-65" dirty="0" smtClean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 err="1">
                <a:solidFill>
                  <a:srgbClr val="002060"/>
                </a:solidFill>
                <a:latin typeface="Carlito"/>
                <a:cs typeface="Carlito"/>
              </a:rPr>
              <a:t>суицидальную</a:t>
            </a:r>
            <a:r>
              <a:rPr sz="20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 err="1" smtClean="0">
                <a:solidFill>
                  <a:srgbClr val="002060"/>
                </a:solidFill>
                <a:latin typeface="Carlito"/>
                <a:cs typeface="Carlito"/>
              </a:rPr>
              <a:t>попытку</a:t>
            </a:r>
            <a:r>
              <a:rPr lang="ru-RU" sz="2000" spc="-10" dirty="0" smtClean="0">
                <a:solidFill>
                  <a:srgbClr val="002060"/>
                </a:solidFill>
                <a:latin typeface="Carlito"/>
                <a:cs typeface="Carlito"/>
              </a:rPr>
              <a:t> -   4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881380">
              <a:lnSpc>
                <a:spcPct val="100000"/>
              </a:lnSpc>
              <a:spcBef>
                <a:spcPts val="2395"/>
              </a:spcBef>
            </a:pP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3</a:t>
            </a:r>
            <a:r>
              <a:rPr sz="20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из</a:t>
            </a:r>
            <a:r>
              <a:rPr sz="2000" spc="-1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них</a:t>
            </a:r>
            <a:r>
              <a:rPr sz="20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были</a:t>
            </a:r>
            <a:r>
              <a:rPr sz="2000" spc="-1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госпитализированы</a:t>
            </a:r>
            <a:r>
              <a:rPr sz="2000" spc="-5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в</a:t>
            </a:r>
            <a:r>
              <a:rPr sz="20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связи</a:t>
            </a:r>
            <a:r>
              <a:rPr sz="20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с</a:t>
            </a:r>
            <a:r>
              <a:rPr sz="2000" spc="-1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нанесенными</a:t>
            </a:r>
            <a:r>
              <a:rPr sz="20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самоповреждениями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890905" marR="1224280">
              <a:lnSpc>
                <a:spcPts val="2210"/>
              </a:lnSpc>
              <a:spcBef>
                <a:spcPts val="2335"/>
              </a:spcBef>
            </a:pP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У</a:t>
            </a:r>
            <a:r>
              <a:rPr sz="20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многих</a:t>
            </a:r>
            <a:r>
              <a:rPr sz="20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несовершеннолетних</a:t>
            </a:r>
            <a:r>
              <a:rPr sz="2000" spc="-6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агрессивные</a:t>
            </a:r>
            <a:r>
              <a:rPr sz="2000" spc="-6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криминальные</a:t>
            </a:r>
            <a:r>
              <a:rPr sz="20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действия</a:t>
            </a:r>
            <a:r>
              <a:rPr sz="20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носили</a:t>
            </a:r>
            <a:r>
              <a:rPr sz="20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во</a:t>
            </a:r>
            <a:r>
              <a:rPr sz="20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многом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ситуационный</a:t>
            </a:r>
            <a:r>
              <a:rPr sz="2000" spc="-5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и</a:t>
            </a:r>
            <a:r>
              <a:rPr sz="2000" spc="-5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хаотичный</a:t>
            </a:r>
            <a:r>
              <a:rPr sz="20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характер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907415" marR="1017269" algn="just">
              <a:lnSpc>
                <a:spcPct val="91700"/>
              </a:lnSpc>
              <a:spcBef>
                <a:spcPts val="2145"/>
              </a:spcBef>
            </a:pP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Среди</a:t>
            </a:r>
            <a:r>
              <a:rPr sz="2000" spc="-6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пострадавших</a:t>
            </a:r>
            <a:r>
              <a:rPr sz="2000" spc="-8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учеников</a:t>
            </a:r>
            <a:r>
              <a:rPr sz="2000" spc="-5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и</a:t>
            </a:r>
            <a:r>
              <a:rPr sz="20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учителей</a:t>
            </a:r>
            <a:r>
              <a:rPr sz="2000" spc="-7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не</a:t>
            </a:r>
            <a:r>
              <a:rPr sz="2000" spc="-5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оказалось</a:t>
            </a:r>
            <a:r>
              <a:rPr sz="2000" spc="-6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ни</a:t>
            </a:r>
            <a:r>
              <a:rPr sz="2000" spc="-5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одного</a:t>
            </a:r>
            <a:r>
              <a:rPr sz="20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непосредственного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участника</a:t>
            </a:r>
            <a:r>
              <a:rPr sz="2000" spc="-6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rlito"/>
                <a:cs typeface="Carlito"/>
              </a:rPr>
              <a:t>конфликтов,</a:t>
            </a:r>
            <a:r>
              <a:rPr sz="20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 err="1">
                <a:solidFill>
                  <a:srgbClr val="002060"/>
                </a:solidFill>
                <a:latin typeface="Carlito"/>
                <a:cs typeface="Carlito"/>
              </a:rPr>
              <a:t>или</a:t>
            </a:r>
            <a:r>
              <a:rPr sz="20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 err="1" smtClean="0">
                <a:solidFill>
                  <a:srgbClr val="002060"/>
                </a:solidFill>
                <a:latin typeface="Carlito"/>
                <a:cs typeface="Carlito"/>
              </a:rPr>
              <a:t>кого</a:t>
            </a:r>
            <a:r>
              <a:rPr sz="2000" spc="-50" dirty="0" smtClean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подростки</a:t>
            </a:r>
            <a:r>
              <a:rPr sz="2000" spc="-5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воспринимали</a:t>
            </a:r>
            <a:r>
              <a:rPr sz="2000" spc="-7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как</a:t>
            </a:r>
            <a:r>
              <a:rPr sz="2000" spc="-5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своих</a:t>
            </a:r>
            <a:r>
              <a:rPr sz="2000" spc="-5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обидчиков</a:t>
            </a:r>
            <a:r>
              <a:rPr sz="20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dirty="0">
                <a:solidFill>
                  <a:srgbClr val="002060"/>
                </a:solidFill>
                <a:latin typeface="Carlito"/>
                <a:cs typeface="Carlito"/>
              </a:rPr>
              <a:t>–</a:t>
            </a:r>
            <a:r>
              <a:rPr sz="20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b="1" spc="-25" dirty="0">
                <a:solidFill>
                  <a:srgbClr val="C00000"/>
                </a:solidFill>
                <a:latin typeface="Carlito"/>
                <a:cs typeface="Carlito"/>
              </a:rPr>
              <a:t>это </a:t>
            </a:r>
            <a:r>
              <a:rPr sz="2000" b="1" dirty="0">
                <a:solidFill>
                  <a:srgbClr val="C00000"/>
                </a:solidFill>
                <a:latin typeface="Carlito"/>
                <a:cs typeface="Carlito"/>
              </a:rPr>
              <a:t>протест</a:t>
            </a:r>
            <a:r>
              <a:rPr sz="2000" b="1" spc="-4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2000" b="1" dirty="0">
                <a:solidFill>
                  <a:srgbClr val="C00000"/>
                </a:solidFill>
                <a:latin typeface="Carlito"/>
                <a:cs typeface="Carlito"/>
              </a:rPr>
              <a:t>против</a:t>
            </a:r>
            <a:r>
              <a:rPr sz="2000" b="1" spc="-3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2000" b="1" dirty="0" err="1">
                <a:solidFill>
                  <a:srgbClr val="C00000"/>
                </a:solidFill>
                <a:latin typeface="Carlito"/>
                <a:cs typeface="Carlito"/>
              </a:rPr>
              <a:t>воспринимаемой</a:t>
            </a:r>
            <a:r>
              <a:rPr sz="2000" b="1" spc="-65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2000" b="1" dirty="0" err="1" smtClean="0">
                <a:solidFill>
                  <a:srgbClr val="C00000"/>
                </a:solidFill>
                <a:latin typeface="Carlito"/>
                <a:cs typeface="Carlito"/>
              </a:rPr>
              <a:t>ими</a:t>
            </a:r>
            <a:r>
              <a:rPr lang="ru-RU" sz="2000" b="1" spc="-40" dirty="0">
                <a:solidFill>
                  <a:srgbClr val="C00000"/>
                </a:solidFill>
                <a:latin typeface="Carlito"/>
                <a:cs typeface="Carlito"/>
              </a:rPr>
              <a:t> </a:t>
            </a:r>
            <a:r>
              <a:rPr sz="2000" b="1" spc="-10" dirty="0" err="1" smtClean="0">
                <a:solidFill>
                  <a:srgbClr val="C00000"/>
                </a:solidFill>
                <a:latin typeface="Carlito"/>
                <a:cs typeface="Carlito"/>
              </a:rPr>
              <a:t>несправедливости</a:t>
            </a:r>
            <a:endParaRPr sz="2000" dirty="0" smtClean="0">
              <a:latin typeface="Carlito"/>
              <a:cs typeface="Carlito"/>
            </a:endParaRPr>
          </a:p>
          <a:p>
            <a:pPr marL="550545" marR="536575" indent="48260" algn="ctr">
              <a:lnSpc>
                <a:spcPct val="100000"/>
              </a:lnSpc>
            </a:pPr>
            <a:r>
              <a:rPr sz="2000" b="1" dirty="0" err="1" smtClean="0">
                <a:solidFill>
                  <a:srgbClr val="002060"/>
                </a:solidFill>
                <a:latin typeface="Carlito"/>
                <a:cs typeface="Carlito"/>
              </a:rPr>
              <a:t>Формирование</a:t>
            </a:r>
            <a:r>
              <a:rPr sz="2000" b="1" spc="-65" dirty="0" smtClean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rlito"/>
                <a:cs typeface="Carlito"/>
              </a:rPr>
              <a:t>агрессивного</a:t>
            </a:r>
            <a:r>
              <a:rPr sz="2000" b="1" spc="-5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rlito"/>
                <a:cs typeface="Carlito"/>
              </a:rPr>
              <a:t>и</a:t>
            </a:r>
            <a:r>
              <a:rPr sz="2000" b="1" spc="-5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rlito"/>
                <a:cs typeface="Carlito"/>
              </a:rPr>
              <a:t>аутоагрессивного</a:t>
            </a:r>
            <a:r>
              <a:rPr sz="2000" b="1" spc="-6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rlito"/>
                <a:cs typeface="Carlito"/>
              </a:rPr>
              <a:t>поведения</a:t>
            </a:r>
            <a:r>
              <a:rPr sz="2000" b="1" spc="-6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Carlito"/>
                <a:cs typeface="Carlito"/>
              </a:rPr>
              <a:t>подростков</a:t>
            </a:r>
            <a:r>
              <a:rPr sz="2000" b="1" spc="-8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rlito"/>
                <a:cs typeface="Carlito"/>
              </a:rPr>
              <a:t>началось</a:t>
            </a:r>
            <a:r>
              <a:rPr sz="2000" b="1" spc="-5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rlito"/>
                <a:cs typeface="Carlito"/>
              </a:rPr>
              <a:t>задолго</a:t>
            </a:r>
            <a:r>
              <a:rPr sz="2000" b="1" spc="-5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b="1" spc="-25" dirty="0">
                <a:solidFill>
                  <a:srgbClr val="002060"/>
                </a:solidFill>
                <a:latin typeface="Carlito"/>
                <a:cs typeface="Carlito"/>
              </a:rPr>
              <a:t>до </a:t>
            </a:r>
            <a:r>
              <a:rPr sz="2000" b="1" dirty="0">
                <a:solidFill>
                  <a:srgbClr val="002060"/>
                </a:solidFill>
                <a:latin typeface="Carlito"/>
                <a:cs typeface="Carlito"/>
              </a:rPr>
              <a:t>совершения</a:t>
            </a:r>
            <a:r>
              <a:rPr sz="2000" b="1" spc="-5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rlito"/>
                <a:cs typeface="Carlito"/>
              </a:rPr>
              <a:t>ими</a:t>
            </a:r>
            <a:r>
              <a:rPr sz="2000" b="1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rlito"/>
                <a:cs typeface="Carlito"/>
              </a:rPr>
              <a:t>противоправных</a:t>
            </a:r>
            <a:r>
              <a:rPr sz="2000" b="1" spc="-5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rlito"/>
                <a:cs typeface="Carlito"/>
              </a:rPr>
              <a:t>действий,</a:t>
            </a:r>
            <a:r>
              <a:rPr sz="2000" b="1" spc="-5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Carlito"/>
                <a:cs typeface="Carlito"/>
              </a:rPr>
              <a:t>однако</a:t>
            </a:r>
            <a:r>
              <a:rPr sz="2000" b="1" spc="-5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rlito"/>
                <a:cs typeface="Carlito"/>
              </a:rPr>
              <a:t>оставалось</a:t>
            </a:r>
            <a:r>
              <a:rPr sz="2000" b="1" spc="-6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b="1" dirty="0">
                <a:solidFill>
                  <a:srgbClr val="002060"/>
                </a:solidFill>
                <a:latin typeface="Carlito"/>
                <a:cs typeface="Carlito"/>
              </a:rPr>
              <a:t>незамеченным</a:t>
            </a:r>
            <a:r>
              <a:rPr sz="2000" b="1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Carlito"/>
                <a:cs typeface="Carlito"/>
              </a:rPr>
              <a:t>окружающими</a:t>
            </a:r>
            <a:endParaRPr sz="2000" dirty="0">
              <a:solidFill>
                <a:srgbClr val="002060"/>
              </a:solidFill>
              <a:latin typeface="Carlito"/>
              <a:cs typeface="Carlito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193291" y="-12617"/>
            <a:ext cx="9867900" cy="9024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55" algn="ctr">
              <a:lnSpc>
                <a:spcPts val="3565"/>
              </a:lnSpc>
              <a:spcBef>
                <a:spcPts val="100"/>
              </a:spcBef>
            </a:pPr>
            <a:r>
              <a:rPr sz="2500" b="0" spc="-75" dirty="0">
                <a:latin typeface="Carlito"/>
                <a:cs typeface="Carlito"/>
              </a:rPr>
              <a:t>Особенности</a:t>
            </a:r>
            <a:r>
              <a:rPr sz="2500" b="0" spc="-105" dirty="0">
                <a:latin typeface="Carlito"/>
                <a:cs typeface="Carlito"/>
              </a:rPr>
              <a:t> </a:t>
            </a:r>
            <a:r>
              <a:rPr sz="2500" b="0" spc="-10" dirty="0">
                <a:latin typeface="Carlito"/>
                <a:cs typeface="Carlito"/>
              </a:rPr>
              <a:t>поведения</a:t>
            </a:r>
            <a:endParaRPr sz="2500" dirty="0">
              <a:latin typeface="Carlito"/>
              <a:cs typeface="Carlito"/>
            </a:endParaRPr>
          </a:p>
          <a:p>
            <a:pPr marL="5715" algn="ctr">
              <a:lnSpc>
                <a:spcPts val="3565"/>
              </a:lnSpc>
            </a:pPr>
            <a:r>
              <a:rPr sz="2500" b="0" spc="-30" dirty="0">
                <a:latin typeface="Carlito"/>
                <a:cs typeface="Carlito"/>
              </a:rPr>
              <a:t>во</a:t>
            </a:r>
            <a:r>
              <a:rPr sz="2500" b="0" spc="-145" dirty="0">
                <a:latin typeface="Carlito"/>
                <a:cs typeface="Carlito"/>
              </a:rPr>
              <a:t> </a:t>
            </a:r>
            <a:r>
              <a:rPr sz="2500" b="0" spc="-90" dirty="0">
                <a:latin typeface="Carlito"/>
                <a:cs typeface="Carlito"/>
              </a:rPr>
              <a:t>время</a:t>
            </a:r>
            <a:r>
              <a:rPr sz="2500" b="0" spc="-114" dirty="0">
                <a:latin typeface="Carlito"/>
                <a:cs typeface="Carlito"/>
              </a:rPr>
              <a:t> </a:t>
            </a:r>
            <a:r>
              <a:rPr sz="2500" b="0" spc="-85" dirty="0">
                <a:latin typeface="Carlito"/>
                <a:cs typeface="Carlito"/>
              </a:rPr>
              <a:t>совершения</a:t>
            </a:r>
            <a:r>
              <a:rPr sz="2500" b="0" spc="-125" dirty="0">
                <a:latin typeface="Carlito"/>
                <a:cs typeface="Carlito"/>
              </a:rPr>
              <a:t> </a:t>
            </a:r>
            <a:r>
              <a:rPr sz="2500" b="0" spc="-45" dirty="0">
                <a:latin typeface="Carlito"/>
                <a:cs typeface="Carlito"/>
              </a:rPr>
              <a:t>преступления</a:t>
            </a:r>
            <a:endParaRPr sz="2500" dirty="0"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156813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4179" y="1737360"/>
            <a:ext cx="276225" cy="0"/>
          </a:xfrm>
          <a:custGeom>
            <a:avLst/>
            <a:gdLst/>
            <a:ahLst/>
            <a:cxnLst/>
            <a:rect l="l" t="t" r="r" b="b"/>
            <a:pathLst>
              <a:path w="276225">
                <a:moveTo>
                  <a:pt x="0" y="0"/>
                </a:moveTo>
                <a:lnTo>
                  <a:pt x="275844" y="0"/>
                </a:lnTo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32404" y="749808"/>
            <a:ext cx="6131560" cy="1283335"/>
            <a:chOff x="3232404" y="749808"/>
            <a:chExt cx="6131560" cy="1283335"/>
          </a:xfrm>
        </p:grpSpPr>
        <p:sp>
          <p:nvSpPr>
            <p:cNvPr id="4" name="object 4"/>
            <p:cNvSpPr/>
            <p:nvPr/>
          </p:nvSpPr>
          <p:spPr>
            <a:xfrm>
              <a:off x="8787383" y="1737360"/>
              <a:ext cx="573405" cy="0"/>
            </a:xfrm>
            <a:custGeom>
              <a:avLst/>
              <a:gdLst/>
              <a:ahLst/>
              <a:cxnLst/>
              <a:rect l="l" t="t" r="r" b="b"/>
              <a:pathLst>
                <a:path w="573404">
                  <a:moveTo>
                    <a:pt x="0" y="0"/>
                  </a:moveTo>
                  <a:lnTo>
                    <a:pt x="573023" y="0"/>
                  </a:lnTo>
                </a:path>
              </a:pathLst>
            </a:custGeom>
            <a:ln w="6096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40024" y="757428"/>
              <a:ext cx="5547360" cy="1268095"/>
            </a:xfrm>
            <a:custGeom>
              <a:avLst/>
              <a:gdLst/>
              <a:ahLst/>
              <a:cxnLst/>
              <a:rect l="l" t="t" r="r" b="b"/>
              <a:pathLst>
                <a:path w="5547359" h="1268095">
                  <a:moveTo>
                    <a:pt x="5547360" y="0"/>
                  </a:moveTo>
                  <a:lnTo>
                    <a:pt x="0" y="0"/>
                  </a:lnTo>
                  <a:lnTo>
                    <a:pt x="0" y="1267968"/>
                  </a:lnTo>
                  <a:lnTo>
                    <a:pt x="5547360" y="1267968"/>
                  </a:lnTo>
                  <a:lnTo>
                    <a:pt x="5547360" y="0"/>
                  </a:lnTo>
                  <a:close/>
                </a:path>
              </a:pathLst>
            </a:custGeom>
            <a:solidFill>
              <a:srgbClr val="9F57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40024" y="757428"/>
              <a:ext cx="5547360" cy="1268095"/>
            </a:xfrm>
            <a:custGeom>
              <a:avLst/>
              <a:gdLst/>
              <a:ahLst/>
              <a:cxnLst/>
              <a:rect l="l" t="t" r="r" b="b"/>
              <a:pathLst>
                <a:path w="5547359" h="1268095">
                  <a:moveTo>
                    <a:pt x="0" y="1267968"/>
                  </a:moveTo>
                  <a:lnTo>
                    <a:pt x="5547360" y="1267968"/>
                  </a:lnTo>
                  <a:lnTo>
                    <a:pt x="5547360" y="0"/>
                  </a:lnTo>
                  <a:lnTo>
                    <a:pt x="0" y="0"/>
                  </a:lnTo>
                  <a:lnTo>
                    <a:pt x="0" y="1267968"/>
                  </a:lnTo>
                  <a:close/>
                </a:path>
              </a:pathLst>
            </a:custGeom>
            <a:ln w="15240">
              <a:solidFill>
                <a:srgbClr val="9F57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51687" y="157890"/>
            <a:ext cx="1031811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800" b="0" spc="-95" dirty="0">
                <a:latin typeface="Carlito"/>
                <a:cs typeface="Carlito"/>
              </a:rPr>
              <a:t>Мониторинг</a:t>
            </a:r>
            <a:r>
              <a:rPr sz="2800" b="0" spc="-80" dirty="0">
                <a:latin typeface="Carlito"/>
                <a:cs typeface="Carlito"/>
              </a:rPr>
              <a:t> </a:t>
            </a:r>
            <a:r>
              <a:rPr sz="2800" b="0" spc="-100" dirty="0" err="1">
                <a:latin typeface="Carlito"/>
                <a:cs typeface="Carlito"/>
              </a:rPr>
              <a:t>социальных</a:t>
            </a:r>
            <a:r>
              <a:rPr sz="2800" b="0" spc="-70" dirty="0">
                <a:latin typeface="Carlito"/>
                <a:cs typeface="Carlito"/>
              </a:rPr>
              <a:t> </a:t>
            </a:r>
            <a:r>
              <a:rPr sz="2800" b="0" spc="-55" dirty="0" err="1" smtClean="0">
                <a:latin typeface="Carlito"/>
                <a:cs typeface="Carlito"/>
              </a:rPr>
              <a:t>сетей</a:t>
            </a:r>
            <a:endParaRPr sz="2800" dirty="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80415" y="749808"/>
            <a:ext cx="2691765" cy="1283335"/>
            <a:chOff x="280415" y="749808"/>
            <a:chExt cx="2691765" cy="1283335"/>
          </a:xfrm>
        </p:grpSpPr>
        <p:sp>
          <p:nvSpPr>
            <p:cNvPr id="9" name="object 9"/>
            <p:cNvSpPr/>
            <p:nvPr/>
          </p:nvSpPr>
          <p:spPr>
            <a:xfrm>
              <a:off x="288035" y="757428"/>
              <a:ext cx="2676525" cy="1268095"/>
            </a:xfrm>
            <a:custGeom>
              <a:avLst/>
              <a:gdLst/>
              <a:ahLst/>
              <a:cxnLst/>
              <a:rect l="l" t="t" r="r" b="b"/>
              <a:pathLst>
                <a:path w="2676525" h="1268095">
                  <a:moveTo>
                    <a:pt x="2676144" y="0"/>
                  </a:moveTo>
                  <a:lnTo>
                    <a:pt x="0" y="0"/>
                  </a:lnTo>
                  <a:lnTo>
                    <a:pt x="0" y="1267968"/>
                  </a:lnTo>
                  <a:lnTo>
                    <a:pt x="2676144" y="1267968"/>
                  </a:lnTo>
                  <a:lnTo>
                    <a:pt x="2676144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88035" y="757428"/>
              <a:ext cx="2676525" cy="1268095"/>
            </a:xfrm>
            <a:custGeom>
              <a:avLst/>
              <a:gdLst/>
              <a:ahLst/>
              <a:cxnLst/>
              <a:rect l="l" t="t" r="r" b="b"/>
              <a:pathLst>
                <a:path w="2676525" h="1268095">
                  <a:moveTo>
                    <a:pt x="0" y="1267968"/>
                  </a:moveTo>
                  <a:lnTo>
                    <a:pt x="2676144" y="1267968"/>
                  </a:lnTo>
                  <a:lnTo>
                    <a:pt x="2676144" y="0"/>
                  </a:lnTo>
                  <a:lnTo>
                    <a:pt x="0" y="0"/>
                  </a:lnTo>
                  <a:lnTo>
                    <a:pt x="0" y="1267968"/>
                  </a:lnTo>
                  <a:close/>
                </a:path>
              </a:pathLst>
            </a:custGeom>
            <a:ln w="15240">
              <a:solidFill>
                <a:srgbClr val="BC57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89000" y="898905"/>
            <a:ext cx="2272665" cy="1166024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065" marR="5080" algn="ctr">
              <a:lnSpc>
                <a:spcPct val="91500"/>
              </a:lnSpc>
              <a:spcBef>
                <a:spcPts val="259"/>
              </a:spcBef>
            </a:pPr>
            <a:r>
              <a:rPr sz="1600" dirty="0">
                <a:latin typeface="Carlito"/>
                <a:cs typeface="Carlito"/>
              </a:rPr>
              <a:t>На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что,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в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первую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очередь, </a:t>
            </a:r>
            <a:r>
              <a:rPr sz="1600" dirty="0">
                <a:latin typeface="Carlito"/>
                <a:cs typeface="Carlito"/>
              </a:rPr>
              <a:t>должны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обращать </a:t>
            </a:r>
            <a:r>
              <a:rPr sz="1600" dirty="0">
                <a:latin typeface="Carlito"/>
                <a:cs typeface="Carlito"/>
              </a:rPr>
              <a:t>внимание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взрослые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и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25" dirty="0">
                <a:latin typeface="Carlito"/>
                <a:cs typeface="Carlito"/>
              </a:rPr>
              <a:t>что </a:t>
            </a:r>
            <a:r>
              <a:rPr sz="1600" dirty="0">
                <a:latin typeface="Carlito"/>
                <a:cs typeface="Carlito"/>
              </a:rPr>
              <a:t>должно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их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насторожить:</a:t>
            </a:r>
            <a:endParaRPr sz="1600" dirty="0">
              <a:latin typeface="Carlito"/>
              <a:cs typeface="Carlit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80415" y="2008631"/>
            <a:ext cx="2650490" cy="4848225"/>
            <a:chOff x="280415" y="2008631"/>
            <a:chExt cx="2650490" cy="4848225"/>
          </a:xfrm>
        </p:grpSpPr>
        <p:sp>
          <p:nvSpPr>
            <p:cNvPr id="13" name="object 13"/>
            <p:cNvSpPr/>
            <p:nvPr/>
          </p:nvSpPr>
          <p:spPr>
            <a:xfrm>
              <a:off x="288035" y="2016251"/>
              <a:ext cx="2635250" cy="4832985"/>
            </a:xfrm>
            <a:custGeom>
              <a:avLst/>
              <a:gdLst/>
              <a:ahLst/>
              <a:cxnLst/>
              <a:rect l="l" t="t" r="r" b="b"/>
              <a:pathLst>
                <a:path w="2635250" h="4832984">
                  <a:moveTo>
                    <a:pt x="2634996" y="0"/>
                  </a:moveTo>
                  <a:lnTo>
                    <a:pt x="0" y="0"/>
                  </a:lnTo>
                  <a:lnTo>
                    <a:pt x="0" y="4832604"/>
                  </a:lnTo>
                  <a:lnTo>
                    <a:pt x="2634996" y="4832604"/>
                  </a:lnTo>
                  <a:lnTo>
                    <a:pt x="2634996" y="0"/>
                  </a:lnTo>
                  <a:close/>
                </a:path>
              </a:pathLst>
            </a:custGeom>
            <a:solidFill>
              <a:srgbClr val="E8D1CD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8035" y="2016251"/>
              <a:ext cx="2635250" cy="4832985"/>
            </a:xfrm>
            <a:custGeom>
              <a:avLst/>
              <a:gdLst/>
              <a:ahLst/>
              <a:cxnLst/>
              <a:rect l="l" t="t" r="r" b="b"/>
              <a:pathLst>
                <a:path w="2635250" h="4832984">
                  <a:moveTo>
                    <a:pt x="0" y="4832604"/>
                  </a:moveTo>
                  <a:lnTo>
                    <a:pt x="2634996" y="4832604"/>
                  </a:lnTo>
                  <a:lnTo>
                    <a:pt x="2634996" y="0"/>
                  </a:lnTo>
                  <a:lnTo>
                    <a:pt x="0" y="0"/>
                  </a:lnTo>
                  <a:lnTo>
                    <a:pt x="0" y="4832604"/>
                  </a:lnTo>
                  <a:close/>
                </a:path>
              </a:pathLst>
            </a:custGeom>
            <a:ln w="15240">
              <a:solidFill>
                <a:srgbClr val="E8D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70738" y="2062353"/>
            <a:ext cx="2371090" cy="4275979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84785" marR="124460" indent="-172720">
              <a:lnSpc>
                <a:spcPts val="1970"/>
              </a:lnSpc>
              <a:spcBef>
                <a:spcPts val="325"/>
              </a:spcBef>
              <a:buChar char="•"/>
              <a:tabLst>
                <a:tab pos="184785" algn="l"/>
              </a:tabLst>
            </a:pPr>
            <a:r>
              <a:rPr sz="1400" spc="-10" dirty="0">
                <a:solidFill>
                  <a:srgbClr val="002060"/>
                </a:solidFill>
                <a:latin typeface="Carlito"/>
                <a:cs typeface="Carlito"/>
              </a:rPr>
              <a:t>псевдоним,</a:t>
            </a:r>
            <a:r>
              <a:rPr sz="1400" spc="-1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002060"/>
                </a:solidFill>
                <a:latin typeface="Carlito"/>
                <a:cs typeface="Carlito"/>
              </a:rPr>
              <a:t>главная фотография</a:t>
            </a:r>
            <a:r>
              <a:rPr sz="14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002060"/>
                </a:solidFill>
                <a:latin typeface="Carlito"/>
                <a:cs typeface="Carlito"/>
              </a:rPr>
              <a:t>профиля</a:t>
            </a:r>
            <a:endParaRPr sz="14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237490" indent="-224790">
              <a:lnSpc>
                <a:spcPts val="2070"/>
              </a:lnSpc>
              <a:spcBef>
                <a:spcPts val="114"/>
              </a:spcBef>
              <a:buChar char="•"/>
              <a:tabLst>
                <a:tab pos="237490" algn="l"/>
              </a:tabLst>
            </a:pPr>
            <a:r>
              <a:rPr sz="1400" spc="-10" dirty="0">
                <a:solidFill>
                  <a:srgbClr val="002060"/>
                </a:solidFill>
                <a:latin typeface="Carlito"/>
                <a:cs typeface="Carlito"/>
              </a:rPr>
              <a:t>открытость</a:t>
            </a:r>
            <a:r>
              <a:rPr sz="14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400" spc="-50" dirty="0">
                <a:solidFill>
                  <a:srgbClr val="002060"/>
                </a:solidFill>
                <a:latin typeface="Carlito"/>
                <a:cs typeface="Carlito"/>
              </a:rPr>
              <a:t>–</a:t>
            </a:r>
            <a:endParaRPr sz="14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84785">
              <a:lnSpc>
                <a:spcPts val="2070"/>
              </a:lnSpc>
            </a:pPr>
            <a:r>
              <a:rPr sz="1400" spc="-10" dirty="0">
                <a:solidFill>
                  <a:srgbClr val="002060"/>
                </a:solidFill>
                <a:latin typeface="Carlito"/>
                <a:cs typeface="Carlito"/>
              </a:rPr>
              <a:t>закрытость</a:t>
            </a:r>
            <a:r>
              <a:rPr sz="14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002060"/>
                </a:solidFill>
                <a:latin typeface="Carlito"/>
                <a:cs typeface="Carlito"/>
              </a:rPr>
              <a:t>аккаунта</a:t>
            </a:r>
            <a:endParaRPr sz="14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84785" marR="385445" indent="-172720">
              <a:lnSpc>
                <a:spcPts val="1980"/>
              </a:lnSpc>
              <a:spcBef>
                <a:spcPts val="365"/>
              </a:spcBef>
              <a:buChar char="•"/>
              <a:tabLst>
                <a:tab pos="184785" algn="l"/>
              </a:tabLst>
            </a:pPr>
            <a:r>
              <a:rPr sz="1400" dirty="0">
                <a:solidFill>
                  <a:srgbClr val="002060"/>
                </a:solidFill>
                <a:latin typeface="Carlito"/>
                <a:cs typeface="Carlito"/>
              </a:rPr>
              <a:t>группы,</a:t>
            </a:r>
            <a:r>
              <a:rPr sz="1400" spc="-5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002060"/>
                </a:solidFill>
                <a:latin typeface="Carlito"/>
                <a:cs typeface="Carlito"/>
              </a:rPr>
              <a:t>в</a:t>
            </a:r>
            <a:r>
              <a:rPr sz="14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002060"/>
                </a:solidFill>
                <a:latin typeface="Carlito"/>
                <a:cs typeface="Carlito"/>
              </a:rPr>
              <a:t>которых состоит</a:t>
            </a:r>
            <a:r>
              <a:rPr sz="14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002060"/>
                </a:solidFill>
                <a:latin typeface="Carlito"/>
                <a:cs typeface="Carlito"/>
              </a:rPr>
              <a:t>подросток</a:t>
            </a:r>
            <a:endParaRPr sz="14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84785" marR="650240" indent="-172720">
              <a:lnSpc>
                <a:spcPts val="1980"/>
              </a:lnSpc>
              <a:spcBef>
                <a:spcPts val="325"/>
              </a:spcBef>
              <a:buChar char="•"/>
              <a:tabLst>
                <a:tab pos="184785" algn="l"/>
                <a:tab pos="236854" algn="l"/>
              </a:tabLst>
            </a:pPr>
            <a:r>
              <a:rPr sz="1400" dirty="0">
                <a:solidFill>
                  <a:srgbClr val="002060"/>
                </a:solidFill>
                <a:latin typeface="Carlito"/>
                <a:cs typeface="Carlito"/>
              </a:rPr>
              <a:t>	чем</a:t>
            </a:r>
            <a:r>
              <a:rPr sz="14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002060"/>
                </a:solidFill>
                <a:latin typeface="Carlito"/>
                <a:cs typeface="Carlito"/>
              </a:rPr>
              <a:t>наполнена страница:</a:t>
            </a:r>
            <a:endParaRPr sz="14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84785" marR="5080">
              <a:lnSpc>
                <a:spcPts val="1970"/>
              </a:lnSpc>
              <a:spcBef>
                <a:spcPts val="10"/>
              </a:spcBef>
            </a:pPr>
            <a:r>
              <a:rPr sz="1400" spc="-10" dirty="0">
                <a:solidFill>
                  <a:srgbClr val="002060"/>
                </a:solidFill>
                <a:latin typeface="Carlito"/>
                <a:cs typeface="Carlito"/>
              </a:rPr>
              <a:t>видеозаписи, фотографии,</a:t>
            </a:r>
            <a:r>
              <a:rPr sz="14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002060"/>
                </a:solidFill>
                <a:latin typeface="Carlito"/>
                <a:cs typeface="Carlito"/>
              </a:rPr>
              <a:t>картинки</a:t>
            </a:r>
            <a:endParaRPr sz="14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84785" marR="630555" indent="-172720">
              <a:lnSpc>
                <a:spcPts val="1980"/>
              </a:lnSpc>
              <a:spcBef>
                <a:spcPts val="335"/>
              </a:spcBef>
              <a:buChar char="•"/>
              <a:tabLst>
                <a:tab pos="184785" algn="l"/>
              </a:tabLst>
            </a:pPr>
            <a:r>
              <a:rPr sz="1400" spc="-10" dirty="0">
                <a:solidFill>
                  <a:srgbClr val="002060"/>
                </a:solidFill>
                <a:latin typeface="Carlito"/>
                <a:cs typeface="Carlito"/>
              </a:rPr>
              <a:t>размещение</a:t>
            </a:r>
            <a:r>
              <a:rPr sz="14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400" spc="-50" dirty="0">
                <a:solidFill>
                  <a:srgbClr val="002060"/>
                </a:solidFill>
                <a:latin typeface="Carlito"/>
                <a:cs typeface="Carlito"/>
              </a:rPr>
              <a:t>в </a:t>
            </a:r>
            <a:r>
              <a:rPr sz="1400" spc="-10" dirty="0">
                <a:solidFill>
                  <a:srgbClr val="002060"/>
                </a:solidFill>
                <a:latin typeface="Carlito"/>
                <a:cs typeface="Carlito"/>
              </a:rPr>
              <a:t>аккаунте</a:t>
            </a:r>
            <a:r>
              <a:rPr sz="1400" spc="-6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002060"/>
                </a:solidFill>
                <a:latin typeface="Carlito"/>
                <a:cs typeface="Carlito"/>
              </a:rPr>
              <a:t>фраз</a:t>
            </a:r>
            <a:r>
              <a:rPr sz="14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400" spc="-50" dirty="0">
                <a:solidFill>
                  <a:srgbClr val="002060"/>
                </a:solidFill>
                <a:latin typeface="Carlito"/>
                <a:cs typeface="Carlito"/>
              </a:rPr>
              <a:t>и</a:t>
            </a:r>
            <a:endParaRPr sz="14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84785">
              <a:lnSpc>
                <a:spcPts val="1845"/>
              </a:lnSpc>
            </a:pPr>
            <a:r>
              <a:rPr sz="1400" dirty="0">
                <a:solidFill>
                  <a:srgbClr val="002060"/>
                </a:solidFill>
                <a:latin typeface="Carlito"/>
                <a:cs typeface="Carlito"/>
              </a:rPr>
              <a:t>иллюстраций</a:t>
            </a:r>
            <a:r>
              <a:rPr sz="1400" spc="-5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002060"/>
                </a:solidFill>
                <a:latin typeface="Carlito"/>
                <a:cs typeface="Carlito"/>
              </a:rPr>
              <a:t>на</a:t>
            </a:r>
            <a:r>
              <a:rPr sz="1400" spc="-6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Carlito"/>
                <a:cs typeface="Carlito"/>
              </a:rPr>
              <a:t>тему</a:t>
            </a:r>
            <a:endParaRPr sz="14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84785">
              <a:lnSpc>
                <a:spcPts val="1980"/>
              </a:lnSpc>
            </a:pPr>
            <a:r>
              <a:rPr sz="1400" spc="-10" dirty="0">
                <a:solidFill>
                  <a:srgbClr val="002060"/>
                </a:solidFill>
                <a:latin typeface="Carlito"/>
                <a:cs typeface="Carlito"/>
              </a:rPr>
              <a:t>самоунижения </a:t>
            </a:r>
            <a:r>
              <a:rPr sz="1400" spc="-50" dirty="0">
                <a:solidFill>
                  <a:srgbClr val="002060"/>
                </a:solidFill>
                <a:latin typeface="Carlito"/>
                <a:cs typeface="Carlito"/>
              </a:rPr>
              <a:t>и</a:t>
            </a:r>
            <a:endParaRPr sz="14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84785" marR="15240">
              <a:lnSpc>
                <a:spcPts val="1980"/>
              </a:lnSpc>
              <a:spcBef>
                <a:spcPts val="125"/>
              </a:spcBef>
            </a:pPr>
            <a:r>
              <a:rPr sz="1400" spc="-10" dirty="0">
                <a:solidFill>
                  <a:srgbClr val="002060"/>
                </a:solidFill>
                <a:latin typeface="Carlito"/>
                <a:cs typeface="Carlito"/>
              </a:rPr>
              <a:t>нанесения</a:t>
            </a:r>
            <a:r>
              <a:rPr sz="14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002060"/>
                </a:solidFill>
                <a:latin typeface="Carlito"/>
                <a:cs typeface="Carlito"/>
              </a:rPr>
              <a:t>себе</a:t>
            </a:r>
            <a:r>
              <a:rPr sz="14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002060"/>
                </a:solidFill>
                <a:latin typeface="Carlito"/>
                <a:cs typeface="Carlito"/>
              </a:rPr>
              <a:t>травм </a:t>
            </a:r>
            <a:r>
              <a:rPr sz="1400" dirty="0">
                <a:solidFill>
                  <a:srgbClr val="002060"/>
                </a:solidFill>
                <a:latin typeface="Carlito"/>
                <a:cs typeface="Carlito"/>
              </a:rPr>
              <a:t>и</a:t>
            </a:r>
            <a:r>
              <a:rPr sz="1400" spc="-10" dirty="0">
                <a:solidFill>
                  <a:srgbClr val="002060"/>
                </a:solidFill>
                <a:latin typeface="Carlito"/>
                <a:cs typeface="Carlito"/>
              </a:rPr>
              <a:t> порезов</a:t>
            </a:r>
            <a:endParaRPr sz="1400" dirty="0">
              <a:solidFill>
                <a:srgbClr val="002060"/>
              </a:solidFill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84626" y="1089786"/>
            <a:ext cx="5058410" cy="549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" algn="ctr">
              <a:lnSpc>
                <a:spcPts val="2065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Тематические</a:t>
            </a:r>
            <a:r>
              <a:rPr sz="18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надписи,</a:t>
            </a:r>
            <a:r>
              <a:rPr sz="18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рисунки,</a:t>
            </a:r>
            <a:r>
              <a:rPr sz="18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фото-</a:t>
            </a:r>
            <a:endParaRPr sz="1800">
              <a:latin typeface="Carlito"/>
              <a:cs typeface="Carlito"/>
            </a:endParaRPr>
          </a:p>
          <a:p>
            <a:pPr algn="ctr">
              <a:lnSpc>
                <a:spcPts val="2065"/>
              </a:lnSpc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видеоизображения,</a:t>
            </a:r>
            <a:r>
              <a:rPr sz="1800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которые</a:t>
            </a:r>
            <a:r>
              <a:rPr sz="1800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должны</a:t>
            </a:r>
            <a:r>
              <a:rPr sz="1800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насторожить: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001900" y="2017775"/>
            <a:ext cx="6125108" cy="4848225"/>
            <a:chOff x="3223260" y="2017775"/>
            <a:chExt cx="5581015" cy="4848225"/>
          </a:xfrm>
        </p:grpSpPr>
        <p:sp>
          <p:nvSpPr>
            <p:cNvPr id="18" name="object 18"/>
            <p:cNvSpPr/>
            <p:nvPr/>
          </p:nvSpPr>
          <p:spPr>
            <a:xfrm>
              <a:off x="3230880" y="2025395"/>
              <a:ext cx="5565775" cy="4832985"/>
            </a:xfrm>
            <a:custGeom>
              <a:avLst/>
              <a:gdLst/>
              <a:ahLst/>
              <a:cxnLst/>
              <a:rect l="l" t="t" r="r" b="b"/>
              <a:pathLst>
                <a:path w="5565775" h="4832984">
                  <a:moveTo>
                    <a:pt x="5565648" y="0"/>
                  </a:moveTo>
                  <a:lnTo>
                    <a:pt x="0" y="0"/>
                  </a:lnTo>
                  <a:lnTo>
                    <a:pt x="0" y="4832604"/>
                  </a:lnTo>
                  <a:lnTo>
                    <a:pt x="5565648" y="4832604"/>
                  </a:lnTo>
                  <a:lnTo>
                    <a:pt x="5565648" y="0"/>
                  </a:lnTo>
                  <a:close/>
                </a:path>
              </a:pathLst>
            </a:custGeom>
            <a:solidFill>
              <a:srgbClr val="E0D1CD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230880" y="2025395"/>
              <a:ext cx="5565775" cy="4832985"/>
            </a:xfrm>
            <a:custGeom>
              <a:avLst/>
              <a:gdLst/>
              <a:ahLst/>
              <a:cxnLst/>
              <a:rect l="l" t="t" r="r" b="b"/>
              <a:pathLst>
                <a:path w="5565775" h="4832984">
                  <a:moveTo>
                    <a:pt x="0" y="4832604"/>
                  </a:moveTo>
                  <a:lnTo>
                    <a:pt x="5565648" y="4832604"/>
                  </a:lnTo>
                  <a:lnTo>
                    <a:pt x="5565648" y="0"/>
                  </a:lnTo>
                  <a:lnTo>
                    <a:pt x="0" y="0"/>
                  </a:lnTo>
                  <a:lnTo>
                    <a:pt x="0" y="4832604"/>
                  </a:lnTo>
                  <a:close/>
                </a:path>
              </a:pathLst>
            </a:custGeom>
            <a:ln w="15239">
              <a:solidFill>
                <a:srgbClr val="E0D1C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282441" y="2038858"/>
            <a:ext cx="5286375" cy="4944302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62560" indent="-149860">
              <a:lnSpc>
                <a:spcPct val="100000"/>
              </a:lnSpc>
              <a:spcBef>
                <a:spcPts val="195"/>
              </a:spcBef>
              <a:buChar char="•"/>
              <a:tabLst>
                <a:tab pos="162560" algn="l"/>
              </a:tabLst>
            </a:pP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киты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или</a:t>
            </a:r>
            <a:r>
              <a:rPr sz="1200" spc="-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дельфины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(выбрасываются</a:t>
            </a:r>
            <a:r>
              <a:rPr sz="1200" spc="-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на</a:t>
            </a:r>
            <a:r>
              <a:rPr sz="1200" spc="-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берег)</a:t>
            </a:r>
            <a:endParaRPr sz="12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62560" indent="-149860">
              <a:lnSpc>
                <a:spcPct val="100000"/>
              </a:lnSpc>
              <a:spcBef>
                <a:spcPts val="95"/>
              </a:spcBef>
              <a:buChar char="•"/>
              <a:tabLst>
                <a:tab pos="162560" algn="l"/>
              </a:tabLst>
            </a:pP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бабочки</a:t>
            </a:r>
            <a:r>
              <a:rPr sz="12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(живут</a:t>
            </a:r>
            <a:r>
              <a:rPr sz="1200" spc="-5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один</a:t>
            </a:r>
            <a:r>
              <a:rPr sz="12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20" dirty="0">
                <a:solidFill>
                  <a:srgbClr val="002060"/>
                </a:solidFill>
                <a:latin typeface="Carlito"/>
                <a:cs typeface="Carlito"/>
              </a:rPr>
              <a:t>день)</a:t>
            </a:r>
            <a:endParaRPr sz="12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62560" indent="-149860">
              <a:lnSpc>
                <a:spcPct val="100000"/>
              </a:lnSpc>
              <a:spcBef>
                <a:spcPts val="95"/>
              </a:spcBef>
              <a:buChar char="•"/>
              <a:tabLst>
                <a:tab pos="162560" algn="l"/>
              </a:tabLst>
            </a:pP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единороги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(перевозчики</a:t>
            </a:r>
            <a:r>
              <a:rPr sz="12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смерти)</a:t>
            </a:r>
            <a:endParaRPr sz="12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62560" indent="-149860">
              <a:lnSpc>
                <a:spcPct val="100000"/>
              </a:lnSpc>
              <a:spcBef>
                <a:spcPts val="110"/>
              </a:spcBef>
              <a:buChar char="•"/>
              <a:tabLst>
                <a:tab pos="162560" algn="l"/>
              </a:tabLst>
            </a:pP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медузы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(живут</a:t>
            </a:r>
            <a:r>
              <a:rPr sz="1200" spc="-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вечно)</a:t>
            </a:r>
            <a:endParaRPr sz="12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62560" indent="-149860">
              <a:lnSpc>
                <a:spcPct val="100000"/>
              </a:lnSpc>
              <a:spcBef>
                <a:spcPts val="100"/>
              </a:spcBef>
              <a:buChar char="•"/>
              <a:tabLst>
                <a:tab pos="162560" algn="l"/>
              </a:tabLst>
            </a:pP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космос,</a:t>
            </a:r>
            <a:r>
              <a:rPr sz="12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звезды,</a:t>
            </a:r>
            <a:r>
              <a:rPr sz="12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вселенная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 (символизируют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вечность)</a:t>
            </a:r>
            <a:endParaRPr sz="12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62560" indent="-149860">
              <a:lnSpc>
                <a:spcPct val="100000"/>
              </a:lnSpc>
              <a:spcBef>
                <a:spcPts val="95"/>
              </a:spcBef>
              <a:buChar char="•"/>
              <a:tabLst>
                <a:tab pos="162560" algn="l"/>
              </a:tabLst>
            </a:pP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фото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с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сигаретами</a:t>
            </a:r>
            <a:r>
              <a:rPr sz="12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и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алкоголем</a:t>
            </a:r>
            <a:endParaRPr sz="12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62560" indent="-149860">
              <a:lnSpc>
                <a:spcPct val="100000"/>
              </a:lnSpc>
              <a:spcBef>
                <a:spcPts val="95"/>
              </a:spcBef>
              <a:buChar char="•"/>
              <a:tabLst>
                <a:tab pos="162560" algn="l"/>
              </a:tabLst>
            </a:pP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сатанинской</a:t>
            </a:r>
            <a:r>
              <a:rPr sz="1200" spc="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и</a:t>
            </a:r>
            <a:r>
              <a:rPr sz="1200" spc="1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антирелигиозной</a:t>
            </a:r>
            <a:r>
              <a:rPr sz="1200" spc="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направленности</a:t>
            </a:r>
            <a:endParaRPr sz="12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27000" marR="126364" indent="-114300">
              <a:lnSpc>
                <a:spcPts val="1320"/>
              </a:lnSpc>
              <a:spcBef>
                <a:spcPts val="240"/>
              </a:spcBef>
              <a:buChar char="•"/>
              <a:tabLst>
                <a:tab pos="127000" algn="l"/>
                <a:tab pos="162560" algn="l"/>
              </a:tabLst>
            </a:pP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	селфи</a:t>
            </a:r>
            <a:r>
              <a:rPr sz="12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на</a:t>
            </a:r>
            <a:r>
              <a:rPr sz="12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крышах</a:t>
            </a:r>
            <a:r>
              <a:rPr sz="1200" spc="-5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высотных</a:t>
            </a:r>
            <a:r>
              <a:rPr sz="12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домов,</a:t>
            </a:r>
            <a:r>
              <a:rPr sz="12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мостах,</a:t>
            </a:r>
            <a:r>
              <a:rPr sz="12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обрывах</a:t>
            </a:r>
            <a:r>
              <a:rPr sz="1200" spc="-6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(когда</a:t>
            </a:r>
            <a:r>
              <a:rPr sz="12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готовят</a:t>
            </a:r>
            <a:r>
              <a:rPr sz="12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ребенка</a:t>
            </a:r>
            <a:r>
              <a:rPr sz="1200" spc="-50" dirty="0">
                <a:solidFill>
                  <a:srgbClr val="002060"/>
                </a:solidFill>
                <a:latin typeface="Carlito"/>
                <a:cs typeface="Carlito"/>
              </a:rPr>
              <a:t> к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падению</a:t>
            </a:r>
            <a:r>
              <a:rPr sz="12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с</a:t>
            </a:r>
            <a:r>
              <a:rPr sz="12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высоты)</a:t>
            </a:r>
            <a:endParaRPr sz="12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62560" indent="-149860">
              <a:lnSpc>
                <a:spcPts val="1375"/>
              </a:lnSpc>
              <a:spcBef>
                <a:spcPts val="85"/>
              </a:spcBef>
              <a:buChar char="•"/>
              <a:tabLst>
                <a:tab pos="162560" algn="l"/>
              </a:tabLst>
            </a:pP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селфи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на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железной</a:t>
            </a:r>
            <a:r>
              <a:rPr sz="12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дороге,</a:t>
            </a:r>
            <a:r>
              <a:rPr sz="12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на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фоне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поезда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и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рельсов</a:t>
            </a:r>
            <a:r>
              <a:rPr sz="12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(когда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готовят</a:t>
            </a:r>
            <a:r>
              <a:rPr sz="12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ребенка</a:t>
            </a:r>
            <a:r>
              <a:rPr sz="12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50" dirty="0">
                <a:solidFill>
                  <a:srgbClr val="002060"/>
                </a:solidFill>
                <a:latin typeface="Carlito"/>
                <a:cs typeface="Carlito"/>
              </a:rPr>
              <a:t>к</a:t>
            </a:r>
            <a:endParaRPr sz="12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27000">
              <a:lnSpc>
                <a:spcPts val="1375"/>
              </a:lnSpc>
            </a:pP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смерти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от</a:t>
            </a:r>
            <a:r>
              <a:rPr sz="1200" spc="-2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поезда)</a:t>
            </a:r>
            <a:endParaRPr sz="12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62560" indent="-149860">
              <a:lnSpc>
                <a:spcPts val="1380"/>
              </a:lnSpc>
              <a:spcBef>
                <a:spcPts val="110"/>
              </a:spcBef>
              <a:buChar char="•"/>
              <a:tabLst>
                <a:tab pos="162560" algn="l"/>
              </a:tabLst>
            </a:pP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селфи,</a:t>
            </a:r>
            <a:r>
              <a:rPr sz="12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подтверждающие</a:t>
            </a:r>
            <a:r>
              <a:rPr sz="12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личность</a:t>
            </a:r>
            <a:r>
              <a:rPr sz="1200" spc="-1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подростка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(лист</a:t>
            </a:r>
            <a:r>
              <a:rPr sz="1200" spc="-1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в</a:t>
            </a:r>
            <a:r>
              <a:rPr sz="12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руке</a:t>
            </a:r>
            <a:r>
              <a:rPr sz="1200" spc="-1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с</a:t>
            </a:r>
            <a:r>
              <a:rPr sz="1200" spc="-2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именем</a:t>
            </a:r>
            <a:r>
              <a:rPr sz="1200" spc="-25" dirty="0">
                <a:solidFill>
                  <a:srgbClr val="002060"/>
                </a:solidFill>
                <a:latin typeface="Carlito"/>
                <a:cs typeface="Carlito"/>
              </a:rPr>
              <a:t> или</a:t>
            </a:r>
            <a:endParaRPr sz="12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27000">
              <a:lnSpc>
                <a:spcPts val="1380"/>
              </a:lnSpc>
            </a:pP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никнеймом,</a:t>
            </a:r>
            <a:r>
              <a:rPr sz="1200" spc="1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ID-адресом,</a:t>
            </a:r>
            <a:r>
              <a:rPr sz="12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наименованием</a:t>
            </a:r>
            <a:r>
              <a:rPr sz="1200" spc="2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суицидальной</a:t>
            </a:r>
            <a:r>
              <a:rPr sz="1200" spc="2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группы</a:t>
            </a:r>
            <a:r>
              <a:rPr sz="1200" spc="1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и</a:t>
            </a:r>
            <a:r>
              <a:rPr sz="1200" spc="1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так</a:t>
            </a:r>
            <a:r>
              <a:rPr sz="1200" spc="1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далее)</a:t>
            </a:r>
            <a:endParaRPr sz="12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27000" indent="-114300">
              <a:lnSpc>
                <a:spcPct val="100000"/>
              </a:lnSpc>
              <a:spcBef>
                <a:spcPts val="95"/>
              </a:spcBef>
              <a:buChar char="•"/>
              <a:tabLst>
                <a:tab pos="127000" algn="l"/>
              </a:tabLst>
            </a:pP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ножи,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лезвия,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порезы</a:t>
            </a:r>
            <a:r>
              <a:rPr sz="1200" spc="-5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на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теле</a:t>
            </a:r>
            <a:r>
              <a:rPr sz="12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или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процесс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их</a:t>
            </a:r>
            <a:r>
              <a:rPr sz="12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нанесения</a:t>
            </a:r>
            <a:endParaRPr sz="12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62560" indent="-149860">
              <a:lnSpc>
                <a:spcPct val="100000"/>
              </a:lnSpc>
              <a:spcBef>
                <a:spcPts val="95"/>
              </a:spcBef>
              <a:buChar char="•"/>
              <a:tabLst>
                <a:tab pos="162560" algn="l"/>
              </a:tabLst>
            </a:pP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огнестрельное</a:t>
            </a:r>
            <a:r>
              <a:rPr sz="12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оружие</a:t>
            </a:r>
            <a:r>
              <a:rPr sz="12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или</a:t>
            </a:r>
            <a:r>
              <a:rPr sz="12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процесс</a:t>
            </a:r>
            <a:r>
              <a:rPr sz="1200" spc="-2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его</a:t>
            </a:r>
            <a:r>
              <a:rPr sz="12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применения</a:t>
            </a:r>
            <a:endParaRPr sz="12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62560" indent="-149860">
              <a:lnSpc>
                <a:spcPct val="100000"/>
              </a:lnSpc>
              <a:spcBef>
                <a:spcPts val="95"/>
              </a:spcBef>
              <a:buChar char="•"/>
              <a:tabLst>
                <a:tab pos="162560" algn="l"/>
              </a:tabLst>
            </a:pP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лекарственные</a:t>
            </a:r>
            <a:r>
              <a:rPr sz="12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препараты,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в</a:t>
            </a:r>
            <a:r>
              <a:rPr sz="1200" spc="-2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том</a:t>
            </a:r>
            <a:r>
              <a:rPr sz="1200" spc="-1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числе</a:t>
            </a:r>
            <a:r>
              <a:rPr sz="1200" spc="-1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и</a:t>
            </a:r>
            <a:r>
              <a:rPr sz="1200" spc="-1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для</a:t>
            </a:r>
            <a:r>
              <a:rPr sz="1200" spc="-1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похудания</a:t>
            </a:r>
            <a:endParaRPr sz="12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27000" indent="-114300">
              <a:lnSpc>
                <a:spcPct val="100000"/>
              </a:lnSpc>
              <a:spcBef>
                <a:spcPts val="100"/>
              </a:spcBef>
              <a:buChar char="•"/>
              <a:tabLst>
                <a:tab pos="127000" algn="l"/>
              </a:tabLst>
            </a:pP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изображения</a:t>
            </a:r>
            <a:r>
              <a:rPr sz="1200" spc="-6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наркотиков</a:t>
            </a:r>
            <a:endParaRPr sz="12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62560" indent="-149860">
              <a:lnSpc>
                <a:spcPct val="100000"/>
              </a:lnSpc>
              <a:spcBef>
                <a:spcPts val="110"/>
              </a:spcBef>
              <a:buChar char="•"/>
              <a:tabLst>
                <a:tab pos="162560" algn="l"/>
              </a:tabLst>
            </a:pP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виселицы,</a:t>
            </a:r>
            <a:r>
              <a:rPr sz="12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петли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и</a:t>
            </a:r>
            <a:r>
              <a:rPr sz="12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способы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вязания</a:t>
            </a:r>
            <a:r>
              <a:rPr sz="12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20" dirty="0">
                <a:solidFill>
                  <a:srgbClr val="002060"/>
                </a:solidFill>
                <a:latin typeface="Carlito"/>
                <a:cs typeface="Carlito"/>
              </a:rPr>
              <a:t>узлов</a:t>
            </a:r>
            <a:endParaRPr sz="12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27000" marR="111125" indent="-114300">
              <a:lnSpc>
                <a:spcPts val="1320"/>
              </a:lnSpc>
              <a:spcBef>
                <a:spcPts val="240"/>
              </a:spcBef>
              <a:buChar char="•"/>
              <a:tabLst>
                <a:tab pos="127000" algn="l"/>
                <a:tab pos="162560" algn="l"/>
              </a:tabLst>
            </a:pP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	фото</a:t>
            </a:r>
            <a:r>
              <a:rPr sz="12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подростка</a:t>
            </a:r>
            <a:r>
              <a:rPr sz="12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с</a:t>
            </a:r>
            <a:r>
              <a:rPr sz="12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закрытым</a:t>
            </a:r>
            <a:r>
              <a:rPr sz="12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лицом</a:t>
            </a:r>
            <a:r>
              <a:rPr sz="12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(рукой,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капюшоном,</a:t>
            </a:r>
            <a:r>
              <a:rPr sz="12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любым</a:t>
            </a:r>
            <a:r>
              <a:rPr sz="12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предметом</a:t>
            </a:r>
            <a:r>
              <a:rPr sz="1200" spc="-50" dirty="0">
                <a:solidFill>
                  <a:srgbClr val="002060"/>
                </a:solidFill>
                <a:latin typeface="Carlito"/>
                <a:cs typeface="Carlito"/>
              </a:rPr>
              <a:t> –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означает</a:t>
            </a:r>
            <a:r>
              <a:rPr sz="1200" spc="-5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протест)</a:t>
            </a:r>
            <a:endParaRPr sz="12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27000" marR="672465" indent="-114300">
              <a:lnSpc>
                <a:spcPts val="1320"/>
              </a:lnSpc>
              <a:spcBef>
                <a:spcPts val="215"/>
              </a:spcBef>
              <a:buChar char="•"/>
              <a:tabLst>
                <a:tab pos="127000" algn="l"/>
                <a:tab pos="162560" algn="l"/>
              </a:tabLst>
            </a:pP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	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сохраненная музыка</a:t>
            </a:r>
            <a:r>
              <a:rPr sz="1200" spc="-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(психоделическая,</a:t>
            </a:r>
            <a:r>
              <a:rPr sz="1200" spc="1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деструктивная,</a:t>
            </a:r>
            <a:r>
              <a:rPr sz="1200" spc="-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агрессивная, суицидальная)</a:t>
            </a:r>
            <a:endParaRPr sz="12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27000" indent="-114300">
              <a:lnSpc>
                <a:spcPct val="100000"/>
              </a:lnSpc>
              <a:spcBef>
                <a:spcPts val="70"/>
              </a:spcBef>
              <a:buChar char="•"/>
              <a:tabLst>
                <a:tab pos="127000" algn="l"/>
              </a:tabLst>
            </a:pP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копирование</a:t>
            </a:r>
            <a:r>
              <a:rPr sz="12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на</a:t>
            </a:r>
            <a:r>
              <a:rPr sz="12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страницы</a:t>
            </a:r>
            <a:r>
              <a:rPr sz="12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музыки</a:t>
            </a:r>
            <a:r>
              <a:rPr sz="1200" spc="-2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с</a:t>
            </a:r>
            <a:r>
              <a:rPr sz="12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откровенной</a:t>
            </a:r>
            <a:r>
              <a:rPr sz="1200" spc="-2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2060"/>
                </a:solidFill>
                <a:latin typeface="Carlito"/>
                <a:cs typeface="Carlito"/>
              </a:rPr>
              <a:t>демонстрацией</a:t>
            </a:r>
            <a:r>
              <a:rPr sz="12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dirty="0">
                <a:solidFill>
                  <a:srgbClr val="002060"/>
                </a:solidFill>
                <a:latin typeface="Carlito"/>
                <a:cs typeface="Carlito"/>
              </a:rPr>
              <a:t>сатанизма</a:t>
            </a:r>
            <a:r>
              <a:rPr sz="12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200" spc="-50" dirty="0">
                <a:solidFill>
                  <a:srgbClr val="002060"/>
                </a:solidFill>
                <a:latin typeface="Carlito"/>
                <a:cs typeface="Carlito"/>
              </a:rPr>
              <a:t>и</a:t>
            </a:r>
            <a:endParaRPr sz="1200" dirty="0">
              <a:solidFill>
                <a:srgbClr val="002060"/>
              </a:solidFill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396741" y="6378346"/>
            <a:ext cx="8661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rlito"/>
                <a:cs typeface="Carlito"/>
              </a:rPr>
              <a:t>экстремизма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352788" y="749808"/>
            <a:ext cx="2836545" cy="1283335"/>
            <a:chOff x="9352788" y="749808"/>
            <a:chExt cx="2836545" cy="1283335"/>
          </a:xfrm>
        </p:grpSpPr>
        <p:sp>
          <p:nvSpPr>
            <p:cNvPr id="23" name="object 23"/>
            <p:cNvSpPr/>
            <p:nvPr/>
          </p:nvSpPr>
          <p:spPr>
            <a:xfrm>
              <a:off x="9360408" y="757428"/>
              <a:ext cx="2821305" cy="1268095"/>
            </a:xfrm>
            <a:custGeom>
              <a:avLst/>
              <a:gdLst/>
              <a:ahLst/>
              <a:cxnLst/>
              <a:rect l="l" t="t" r="r" b="b"/>
              <a:pathLst>
                <a:path w="2821304" h="1268095">
                  <a:moveTo>
                    <a:pt x="2820924" y="0"/>
                  </a:moveTo>
                  <a:lnTo>
                    <a:pt x="0" y="0"/>
                  </a:lnTo>
                  <a:lnTo>
                    <a:pt x="0" y="1267968"/>
                  </a:lnTo>
                  <a:lnTo>
                    <a:pt x="2820924" y="1267968"/>
                  </a:lnTo>
                  <a:lnTo>
                    <a:pt x="2820924" y="0"/>
                  </a:lnTo>
                  <a:close/>
                </a:path>
              </a:pathLst>
            </a:custGeom>
            <a:solidFill>
              <a:srgbClr val="8555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360408" y="757428"/>
              <a:ext cx="2821305" cy="1268095"/>
            </a:xfrm>
            <a:custGeom>
              <a:avLst/>
              <a:gdLst/>
              <a:ahLst/>
              <a:cxnLst/>
              <a:rect l="l" t="t" r="r" b="b"/>
              <a:pathLst>
                <a:path w="2821304" h="1268095">
                  <a:moveTo>
                    <a:pt x="0" y="1267968"/>
                  </a:moveTo>
                  <a:lnTo>
                    <a:pt x="2820924" y="1267968"/>
                  </a:lnTo>
                  <a:lnTo>
                    <a:pt x="2820924" y="0"/>
                  </a:lnTo>
                  <a:lnTo>
                    <a:pt x="0" y="0"/>
                  </a:lnTo>
                  <a:lnTo>
                    <a:pt x="0" y="1267968"/>
                  </a:lnTo>
                  <a:close/>
                </a:path>
              </a:pathLst>
            </a:custGeom>
            <a:ln w="15240">
              <a:solidFill>
                <a:srgbClr val="8555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9732009" y="967867"/>
            <a:ext cx="2080895" cy="10327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835" marR="5080" indent="-318770" algn="ctr">
              <a:lnSpc>
                <a:spcPct val="126699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Не</a:t>
            </a:r>
            <a:r>
              <a:rPr sz="18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следует</a:t>
            </a:r>
            <a:r>
              <a:rPr sz="18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оставлять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без</a:t>
            </a:r>
            <a:r>
              <a:rPr sz="18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внимания:</a:t>
            </a:r>
            <a:endParaRPr sz="1800" dirty="0">
              <a:latin typeface="Carlito"/>
              <a:cs typeface="Carlito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9342119" y="2017775"/>
            <a:ext cx="2857500" cy="4848225"/>
            <a:chOff x="9342119" y="2017775"/>
            <a:chExt cx="2857500" cy="4848225"/>
          </a:xfrm>
        </p:grpSpPr>
        <p:sp>
          <p:nvSpPr>
            <p:cNvPr id="27" name="object 27"/>
            <p:cNvSpPr/>
            <p:nvPr/>
          </p:nvSpPr>
          <p:spPr>
            <a:xfrm>
              <a:off x="9349739" y="2025395"/>
              <a:ext cx="2842260" cy="4832985"/>
            </a:xfrm>
            <a:custGeom>
              <a:avLst/>
              <a:gdLst/>
              <a:ahLst/>
              <a:cxnLst/>
              <a:rect l="l" t="t" r="r" b="b"/>
              <a:pathLst>
                <a:path w="2842259" h="4832984">
                  <a:moveTo>
                    <a:pt x="2842259" y="0"/>
                  </a:moveTo>
                  <a:lnTo>
                    <a:pt x="0" y="0"/>
                  </a:lnTo>
                  <a:lnTo>
                    <a:pt x="0" y="4832604"/>
                  </a:lnTo>
                  <a:lnTo>
                    <a:pt x="2842259" y="4832604"/>
                  </a:lnTo>
                  <a:lnTo>
                    <a:pt x="2842259" y="0"/>
                  </a:lnTo>
                  <a:close/>
                </a:path>
              </a:pathLst>
            </a:custGeom>
            <a:solidFill>
              <a:srgbClr val="D9D1CE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349739" y="2025395"/>
              <a:ext cx="2842260" cy="4832985"/>
            </a:xfrm>
            <a:custGeom>
              <a:avLst/>
              <a:gdLst/>
              <a:ahLst/>
              <a:cxnLst/>
              <a:rect l="l" t="t" r="r" b="b"/>
              <a:pathLst>
                <a:path w="2842259" h="4832984">
                  <a:moveTo>
                    <a:pt x="0" y="4832604"/>
                  </a:moveTo>
                  <a:lnTo>
                    <a:pt x="2842259" y="4832604"/>
                  </a:lnTo>
                  <a:lnTo>
                    <a:pt x="2842259" y="0"/>
                  </a:lnTo>
                  <a:lnTo>
                    <a:pt x="0" y="0"/>
                  </a:lnTo>
                  <a:lnTo>
                    <a:pt x="0" y="4832604"/>
                  </a:lnTo>
                  <a:close/>
                </a:path>
              </a:pathLst>
            </a:custGeom>
            <a:ln w="15240">
              <a:solidFill>
                <a:srgbClr val="D9D1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9387078" y="2028520"/>
            <a:ext cx="2711450" cy="447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250" indent="-82550">
              <a:lnSpc>
                <a:spcPts val="1725"/>
              </a:lnSpc>
              <a:spcBef>
                <a:spcPts val="100"/>
              </a:spcBef>
              <a:buSzPct val="60000"/>
              <a:buChar char="•"/>
              <a:tabLst>
                <a:tab pos="95250" algn="l"/>
              </a:tabLst>
            </a:pP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неоправданное</a:t>
            </a:r>
            <a:r>
              <a:rPr sz="15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spc="-10" dirty="0">
                <a:solidFill>
                  <a:srgbClr val="002060"/>
                </a:solidFill>
                <a:latin typeface="Carlito"/>
                <a:cs typeface="Carlito"/>
              </a:rPr>
              <a:t>желание</a:t>
            </a:r>
            <a:endParaRPr sz="15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70485">
              <a:lnSpc>
                <a:spcPts val="1725"/>
              </a:lnSpc>
            </a:pPr>
            <a:r>
              <a:rPr sz="1500" spc="-10" dirty="0">
                <a:solidFill>
                  <a:srgbClr val="002060"/>
                </a:solidFill>
                <a:latin typeface="Carlito"/>
                <a:cs typeface="Carlito"/>
              </a:rPr>
              <a:t>подростка</a:t>
            </a: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spc="-10" dirty="0">
                <a:solidFill>
                  <a:srgbClr val="002060"/>
                </a:solidFill>
                <a:latin typeface="Carlito"/>
                <a:cs typeface="Carlito"/>
              </a:rPr>
              <a:t>похудеть</a:t>
            </a:r>
            <a:endParaRPr sz="15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25730" marR="131445" indent="-113030">
              <a:lnSpc>
                <a:spcPts val="1660"/>
              </a:lnSpc>
              <a:spcBef>
                <a:spcPts val="295"/>
              </a:spcBef>
              <a:buChar char="•"/>
              <a:tabLst>
                <a:tab pos="127000" algn="l"/>
              </a:tabLst>
            </a:pP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чрезмерное</a:t>
            </a:r>
            <a:r>
              <a:rPr sz="15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spc="-10" dirty="0">
                <a:solidFill>
                  <a:srgbClr val="002060"/>
                </a:solidFill>
                <a:latin typeface="Carlito"/>
                <a:cs typeface="Carlito"/>
              </a:rPr>
              <a:t>употребление</a:t>
            </a:r>
            <a:r>
              <a:rPr sz="15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spc="-25" dirty="0">
                <a:solidFill>
                  <a:srgbClr val="002060"/>
                </a:solidFill>
                <a:latin typeface="Carlito"/>
                <a:cs typeface="Carlito"/>
              </a:rPr>
              <a:t>им 	</a:t>
            </a: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кофе</a:t>
            </a:r>
            <a:r>
              <a:rPr sz="15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и</a:t>
            </a:r>
            <a:r>
              <a:rPr sz="15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spc="-10" dirty="0">
                <a:solidFill>
                  <a:srgbClr val="002060"/>
                </a:solidFill>
                <a:latin typeface="Carlito"/>
                <a:cs typeface="Carlito"/>
              </a:rPr>
              <a:t>энергетиков</a:t>
            </a:r>
            <a:endParaRPr sz="15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25730" indent="-113030">
              <a:lnSpc>
                <a:spcPts val="1720"/>
              </a:lnSpc>
              <a:spcBef>
                <a:spcPts val="80"/>
              </a:spcBef>
              <a:buChar char="•"/>
              <a:tabLst>
                <a:tab pos="125730" algn="l"/>
              </a:tabLst>
            </a:pP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рисование</a:t>
            </a:r>
            <a:r>
              <a:rPr sz="15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на</a:t>
            </a:r>
            <a:r>
              <a:rPr sz="15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руках</a:t>
            </a:r>
            <a:r>
              <a:rPr sz="15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spc="-20" dirty="0">
                <a:solidFill>
                  <a:srgbClr val="002060"/>
                </a:solidFill>
                <a:latin typeface="Carlito"/>
                <a:cs typeface="Carlito"/>
              </a:rPr>
              <a:t>выше</a:t>
            </a:r>
            <a:endParaRPr sz="15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27000" marR="5080">
              <a:lnSpc>
                <a:spcPts val="1660"/>
              </a:lnSpc>
              <a:spcBef>
                <a:spcPts val="95"/>
              </a:spcBef>
            </a:pPr>
            <a:r>
              <a:rPr sz="1500" spc="-10" dirty="0">
                <a:solidFill>
                  <a:srgbClr val="002060"/>
                </a:solidFill>
                <a:latin typeface="Carlito"/>
                <a:cs typeface="Carlito"/>
              </a:rPr>
              <a:t>перечисленных</a:t>
            </a:r>
            <a:r>
              <a:rPr sz="1500" spc="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spc="-10" dirty="0">
                <a:solidFill>
                  <a:srgbClr val="002060"/>
                </a:solidFill>
                <a:latin typeface="Carlito"/>
                <a:cs typeface="Carlito"/>
              </a:rPr>
              <a:t>изображений, </a:t>
            </a: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сатанинских</a:t>
            </a:r>
            <a:r>
              <a:rPr sz="15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знаков</a:t>
            </a:r>
            <a:r>
              <a:rPr sz="1500" spc="-2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и</a:t>
            </a:r>
            <a:r>
              <a:rPr sz="1500" spc="-4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spc="-10" dirty="0">
                <a:solidFill>
                  <a:srgbClr val="002060"/>
                </a:solidFill>
                <a:latin typeface="Carlito"/>
                <a:cs typeface="Carlito"/>
              </a:rPr>
              <a:t>символов</a:t>
            </a:r>
            <a:endParaRPr sz="15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27000">
              <a:lnSpc>
                <a:spcPct val="100000"/>
              </a:lnSpc>
              <a:spcBef>
                <a:spcPts val="85"/>
              </a:spcBef>
            </a:pP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Внешние </a:t>
            </a:r>
            <a:r>
              <a:rPr sz="1500" spc="-10" dirty="0">
                <a:solidFill>
                  <a:srgbClr val="002060"/>
                </a:solidFill>
                <a:latin typeface="Carlito"/>
                <a:cs typeface="Carlito"/>
              </a:rPr>
              <a:t>признаки:</a:t>
            </a:r>
            <a:endParaRPr sz="15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27000" marR="561975" indent="-114300">
              <a:lnSpc>
                <a:spcPts val="1639"/>
              </a:lnSpc>
              <a:spcBef>
                <a:spcPts val="310"/>
              </a:spcBef>
              <a:buChar char="•"/>
              <a:tabLst>
                <a:tab pos="127000" algn="l"/>
                <a:tab pos="168275" algn="l"/>
              </a:tabLst>
            </a:pP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	выбривание</a:t>
            </a:r>
            <a:r>
              <a:rPr sz="15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spc="-10" dirty="0">
                <a:solidFill>
                  <a:srgbClr val="002060"/>
                </a:solidFill>
                <a:latin typeface="Carlito"/>
                <a:cs typeface="Carlito"/>
              </a:rPr>
              <a:t>девушками </a:t>
            </a: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височной</a:t>
            </a:r>
            <a:r>
              <a:rPr sz="1500" spc="-1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spc="-10" dirty="0">
                <a:solidFill>
                  <a:srgbClr val="002060"/>
                </a:solidFill>
                <a:latin typeface="Carlito"/>
                <a:cs typeface="Carlito"/>
              </a:rPr>
              <a:t>области</a:t>
            </a:r>
            <a:endParaRPr sz="15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27000" marR="201295" indent="-114300">
              <a:lnSpc>
                <a:spcPts val="1639"/>
              </a:lnSpc>
              <a:spcBef>
                <a:spcPts val="300"/>
              </a:spcBef>
              <a:buChar char="•"/>
              <a:tabLst>
                <a:tab pos="127000" algn="l"/>
                <a:tab pos="168275" algn="l"/>
              </a:tabLst>
            </a:pP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	появление</a:t>
            </a:r>
            <a:r>
              <a:rPr sz="1500" spc="-6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на</a:t>
            </a:r>
            <a:r>
              <a:rPr sz="1500" spc="-5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теле</a:t>
            </a:r>
            <a:r>
              <a:rPr sz="15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следов</a:t>
            </a:r>
            <a:r>
              <a:rPr sz="1500" spc="-5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spc="-25" dirty="0">
                <a:solidFill>
                  <a:srgbClr val="002060"/>
                </a:solidFill>
                <a:latin typeface="Carlito"/>
                <a:cs typeface="Carlito"/>
              </a:rPr>
              <a:t>от </a:t>
            </a: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порезов,</a:t>
            </a:r>
            <a:r>
              <a:rPr sz="15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ожогов</a:t>
            </a:r>
            <a:r>
              <a:rPr sz="15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и</a:t>
            </a:r>
            <a:r>
              <a:rPr sz="15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spc="-20" dirty="0">
                <a:solidFill>
                  <a:srgbClr val="002060"/>
                </a:solidFill>
                <a:latin typeface="Carlito"/>
                <a:cs typeface="Carlito"/>
              </a:rPr>
              <a:t>т.п.</a:t>
            </a:r>
            <a:endParaRPr sz="1500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27000" marR="116205" indent="-114300">
              <a:lnSpc>
                <a:spcPct val="91600"/>
              </a:lnSpc>
              <a:spcBef>
                <a:spcPts val="245"/>
              </a:spcBef>
              <a:buChar char="•"/>
              <a:tabLst>
                <a:tab pos="127000" algn="l"/>
                <a:tab pos="168275" algn="l"/>
              </a:tabLst>
            </a:pP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	выбор</a:t>
            </a:r>
            <a:r>
              <a:rPr sz="1500" spc="-1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черной</a:t>
            </a:r>
            <a:r>
              <a:rPr sz="1500" spc="-10" dirty="0">
                <a:solidFill>
                  <a:srgbClr val="002060"/>
                </a:solidFill>
                <a:latin typeface="Carlito"/>
                <a:cs typeface="Carlito"/>
              </a:rPr>
              <a:t> мешковидной </a:t>
            </a: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мрачной</a:t>
            </a:r>
            <a:r>
              <a:rPr sz="1500" spc="-5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spc="-10" dirty="0">
                <a:solidFill>
                  <a:srgbClr val="002060"/>
                </a:solidFill>
                <a:latin typeface="Carlito"/>
                <a:cs typeface="Carlito"/>
              </a:rPr>
              <a:t>одежды,</a:t>
            </a:r>
            <a:r>
              <a:rPr sz="15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возможно</a:t>
            </a:r>
            <a:r>
              <a:rPr sz="1500" spc="-4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spc="-50" dirty="0">
                <a:solidFill>
                  <a:srgbClr val="002060"/>
                </a:solidFill>
                <a:latin typeface="Carlito"/>
                <a:cs typeface="Carlito"/>
              </a:rPr>
              <a:t>с </a:t>
            </a: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надписями</a:t>
            </a:r>
            <a:r>
              <a:rPr sz="1500" spc="-35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dirty="0">
                <a:solidFill>
                  <a:srgbClr val="002060"/>
                </a:solidFill>
                <a:latin typeface="Carlito"/>
                <a:cs typeface="Carlito"/>
              </a:rPr>
              <a:t>или</a:t>
            </a:r>
            <a:r>
              <a:rPr sz="1500" spc="-30" dirty="0">
                <a:solidFill>
                  <a:srgbClr val="002060"/>
                </a:solidFill>
                <a:latin typeface="Carlito"/>
                <a:cs typeface="Carlito"/>
              </a:rPr>
              <a:t> </a:t>
            </a:r>
            <a:r>
              <a:rPr sz="1500" spc="-10" dirty="0">
                <a:solidFill>
                  <a:srgbClr val="002060"/>
                </a:solidFill>
                <a:latin typeface="Carlito"/>
                <a:cs typeface="Carlito"/>
              </a:rPr>
              <a:t>символами смерти</a:t>
            </a:r>
            <a:endParaRPr sz="1500" dirty="0">
              <a:solidFill>
                <a:srgbClr val="002060"/>
              </a:solidFill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363478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5680" y="0"/>
            <a:ext cx="6703224" cy="6858000"/>
          </a:xfrm>
          <a:custGeom>
            <a:avLst/>
            <a:gdLst/>
            <a:ahLst/>
            <a:cxnLst/>
            <a:rect l="l" t="t" r="r" b="b"/>
            <a:pathLst>
              <a:path w="6962140" h="6858000">
                <a:moveTo>
                  <a:pt x="6102338" y="0"/>
                </a:moveTo>
                <a:lnTo>
                  <a:pt x="0" y="0"/>
                </a:lnTo>
                <a:lnTo>
                  <a:pt x="0" y="6857995"/>
                </a:lnTo>
                <a:lnTo>
                  <a:pt x="6094066" y="6857995"/>
                </a:lnTo>
                <a:lnTo>
                  <a:pt x="6961632" y="3383279"/>
                </a:lnTo>
                <a:lnTo>
                  <a:pt x="61023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1380" y="1022882"/>
            <a:ext cx="5460365" cy="1360757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1395"/>
              </a:spcBef>
            </a:pPr>
            <a:r>
              <a:rPr sz="50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Скулшутинг </a:t>
            </a:r>
            <a:r>
              <a:rPr spc="-2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(«Колумбайн»*)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1380" y="2960370"/>
            <a:ext cx="5519420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Verdana"/>
                <a:cs typeface="Verdana"/>
              </a:rPr>
              <a:t>Планирование,</a:t>
            </a:r>
            <a:r>
              <a:rPr sz="2000" spc="11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организация</a:t>
            </a:r>
            <a:endParaRPr sz="2000" dirty="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sz="2000" spc="100" dirty="0">
                <a:latin typeface="Verdana"/>
                <a:cs typeface="Verdana"/>
              </a:rPr>
              <a:t>и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spc="60" dirty="0">
                <a:latin typeface="Verdana"/>
                <a:cs typeface="Verdana"/>
              </a:rPr>
              <a:t>совершение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spc="10" dirty="0">
                <a:latin typeface="Verdana"/>
                <a:cs typeface="Verdana"/>
              </a:rPr>
              <a:t>вооружённого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нападения </a:t>
            </a:r>
            <a:r>
              <a:rPr sz="2000" dirty="0">
                <a:latin typeface="Verdana"/>
                <a:cs typeface="Verdana"/>
              </a:rPr>
              <a:t>на</a:t>
            </a:r>
            <a:r>
              <a:rPr sz="2000" spc="11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образовательное</a:t>
            </a:r>
            <a:r>
              <a:rPr sz="2000" spc="7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учреждение</a:t>
            </a:r>
            <a:r>
              <a:rPr sz="2000" spc="7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любого </a:t>
            </a:r>
            <a:r>
              <a:rPr sz="2000" dirty="0">
                <a:latin typeface="Verdana"/>
                <a:cs typeface="Verdana"/>
              </a:rPr>
              <a:t>уровня</a:t>
            </a:r>
            <a:r>
              <a:rPr sz="2000" spc="-120" dirty="0">
                <a:latin typeface="Verdana"/>
                <a:cs typeface="Verdana"/>
              </a:rPr>
              <a:t> </a:t>
            </a:r>
            <a:r>
              <a:rPr sz="2000" spc="85" dirty="0">
                <a:latin typeface="Verdana"/>
                <a:cs typeface="Verdana"/>
              </a:rPr>
              <a:t>одним</a:t>
            </a:r>
            <a:r>
              <a:rPr sz="2000" spc="-120" dirty="0">
                <a:latin typeface="Verdana"/>
                <a:cs typeface="Verdana"/>
              </a:rPr>
              <a:t> </a:t>
            </a:r>
            <a:r>
              <a:rPr sz="2000" spc="75" dirty="0">
                <a:latin typeface="Verdana"/>
                <a:cs typeface="Verdana"/>
              </a:rPr>
              <a:t>или</a:t>
            </a:r>
            <a:r>
              <a:rPr sz="2000" spc="-120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несколькими </a:t>
            </a:r>
            <a:r>
              <a:rPr sz="2000" dirty="0">
                <a:latin typeface="Verdana"/>
                <a:cs typeface="Verdana"/>
              </a:rPr>
              <a:t>учащимися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spc="60" dirty="0">
                <a:latin typeface="Verdana"/>
                <a:cs typeface="Verdana"/>
              </a:rPr>
              <a:t>с</a:t>
            </a:r>
            <a:r>
              <a:rPr sz="2000" spc="-30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целью</a:t>
            </a:r>
            <a:r>
              <a:rPr sz="2000" spc="-45" dirty="0">
                <a:latin typeface="Verdana"/>
                <a:cs typeface="Verdana"/>
              </a:rPr>
              <a:t> </a:t>
            </a:r>
            <a:r>
              <a:rPr sz="2000" spc="50" dirty="0">
                <a:latin typeface="Verdana"/>
                <a:cs typeface="Verdana"/>
              </a:rPr>
              <a:t>массового</a:t>
            </a:r>
            <a:r>
              <a:rPr sz="2000" spc="-35" dirty="0">
                <a:latin typeface="Verdana"/>
                <a:cs typeface="Verdana"/>
              </a:rPr>
              <a:t> </a:t>
            </a:r>
            <a:r>
              <a:rPr sz="2000" spc="-10" dirty="0">
                <a:latin typeface="Verdana"/>
                <a:cs typeface="Verdana"/>
              </a:rPr>
              <a:t>убийства</a:t>
            </a:r>
            <a:endParaRPr sz="2000" dirty="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580609" y="315910"/>
            <a:ext cx="1279525" cy="6071235"/>
            <a:chOff x="7147559" y="321563"/>
            <a:chExt cx="1279525" cy="607123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99959" y="475487"/>
              <a:ext cx="974610" cy="9745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47559" y="321563"/>
              <a:ext cx="1279398" cy="127939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99959" y="1673352"/>
              <a:ext cx="974610" cy="97459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7559" y="1519427"/>
              <a:ext cx="1279398" cy="127939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99959" y="2871215"/>
              <a:ext cx="974610" cy="97459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47559" y="2717291"/>
              <a:ext cx="1279398" cy="127939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99959" y="4069079"/>
              <a:ext cx="974610" cy="97459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47559" y="3915155"/>
              <a:ext cx="1279398" cy="12793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99959" y="5266943"/>
              <a:ext cx="974610" cy="97459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47559" y="5113019"/>
              <a:ext cx="1279398" cy="1279397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7800983" y="1905126"/>
            <a:ext cx="4128251" cy="488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25"/>
              </a:lnSpc>
              <a:spcBef>
                <a:spcPts val="95"/>
              </a:spcBef>
            </a:pPr>
            <a:r>
              <a:rPr sz="2400" b="1" spc="-6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Умысел</a:t>
            </a:r>
            <a:r>
              <a:rPr sz="2400" b="1" spc="-1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зачастую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1825"/>
              </a:lnSpc>
            </a:pP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sz="2400" spc="-7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конкретизирован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785072" y="4271443"/>
            <a:ext cx="3949728" cy="69378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2400" b="1" spc="-6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Последняя</a:t>
            </a:r>
            <a:r>
              <a:rPr sz="2400" b="1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запланированная </a:t>
            </a:r>
            <a:r>
              <a:rPr sz="2400" b="1" spc="-8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жертва</a:t>
            </a:r>
            <a:r>
              <a:rPr sz="2400" b="1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</a:t>
            </a:r>
            <a:r>
              <a:rPr sz="2400" spc="-7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стрелка</a:t>
            </a:r>
            <a:r>
              <a:rPr sz="2400" spc="-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sz="2400" spc="-6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45018" y="5384494"/>
            <a:ext cx="3516629" cy="74988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Скулшутинг</a:t>
            </a:r>
            <a:r>
              <a:rPr sz="2400" spc="-8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</a:t>
            </a:r>
            <a:r>
              <a:rPr sz="2400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spc="-1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lang="ru-RU" sz="24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24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b="1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00983" y="2985532"/>
            <a:ext cx="3684144" cy="69378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Уверенность</a:t>
            </a:r>
            <a:r>
              <a:rPr sz="2400" spc="6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отсутствии </a:t>
            </a:r>
            <a:r>
              <a:rPr sz="2400" b="1" spc="-7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альтернативы</a:t>
            </a:r>
            <a:r>
              <a:rPr sz="2400" b="1" spc="-8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вооружённому насилию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785071" y="627634"/>
            <a:ext cx="4311679" cy="140461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ct val="90100"/>
              </a:lnSpc>
              <a:spcBef>
                <a:spcPts val="285"/>
              </a:spcBef>
            </a:pPr>
            <a:r>
              <a:rPr sz="2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</a:t>
            </a:r>
            <a:r>
              <a:rPr sz="2400" b="1" spc="-7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стрелка</a:t>
            </a:r>
            <a:r>
              <a:rPr sz="2400" spc="-6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2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sz="2400" spc="-1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6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</a:t>
            </a:r>
            <a:r>
              <a:rPr sz="2400" b="1" spc="-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 </a:t>
            </a:r>
            <a:r>
              <a:rPr sz="2400" spc="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sz="2400" spc="-8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проблема,</a:t>
            </a:r>
            <a:r>
              <a:rPr sz="2400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2400" spc="-8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sz="2400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идеология </a:t>
            </a:r>
            <a:r>
              <a:rPr sz="2400" spc="-8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(как</a:t>
            </a:r>
            <a:r>
              <a:rPr sz="2400" spc="-1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-1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случае</a:t>
            </a:r>
            <a:r>
              <a:rPr sz="2400" spc="-1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экстремизма</a:t>
            </a:r>
            <a:r>
              <a:rPr sz="2400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spc="-1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90100"/>
              </a:lnSpc>
              <a:spcBef>
                <a:spcPts val="285"/>
              </a:spcBef>
            </a:pPr>
            <a:endParaRPr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010727" y="743965"/>
            <a:ext cx="447040" cy="5226050"/>
            <a:chOff x="7562088" y="733044"/>
            <a:chExt cx="447040" cy="5226050"/>
          </a:xfrm>
        </p:grpSpPr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74280" y="1920240"/>
              <a:ext cx="425196" cy="42519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74280" y="733044"/>
              <a:ext cx="434340" cy="43433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857744" y="3102864"/>
              <a:ext cx="97790" cy="58419"/>
            </a:xfrm>
            <a:custGeom>
              <a:avLst/>
              <a:gdLst/>
              <a:ahLst/>
              <a:cxnLst/>
              <a:rect l="l" t="t" r="r" b="b"/>
              <a:pathLst>
                <a:path w="97790" h="58419">
                  <a:moveTo>
                    <a:pt x="97535" y="0"/>
                  </a:moveTo>
                  <a:lnTo>
                    <a:pt x="0" y="0"/>
                  </a:lnTo>
                  <a:lnTo>
                    <a:pt x="0" y="57912"/>
                  </a:lnTo>
                  <a:lnTo>
                    <a:pt x="97535" y="57912"/>
                  </a:lnTo>
                  <a:lnTo>
                    <a:pt x="975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857744" y="3102864"/>
              <a:ext cx="97790" cy="58419"/>
            </a:xfrm>
            <a:custGeom>
              <a:avLst/>
              <a:gdLst/>
              <a:ahLst/>
              <a:cxnLst/>
              <a:rect l="l" t="t" r="r" b="b"/>
              <a:pathLst>
                <a:path w="97790" h="58419">
                  <a:moveTo>
                    <a:pt x="0" y="57912"/>
                  </a:moveTo>
                  <a:lnTo>
                    <a:pt x="97535" y="57912"/>
                  </a:lnTo>
                  <a:lnTo>
                    <a:pt x="97535" y="0"/>
                  </a:lnTo>
                  <a:lnTo>
                    <a:pt x="0" y="0"/>
                  </a:lnTo>
                  <a:lnTo>
                    <a:pt x="0" y="5791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89520" y="4329684"/>
              <a:ext cx="419100" cy="42062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62088" y="5526023"/>
              <a:ext cx="432815" cy="43281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568184" y="3124200"/>
              <a:ext cx="432816" cy="432815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524967" y="6423152"/>
            <a:ext cx="28314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Verdana"/>
                <a:cs typeface="Verdana"/>
              </a:rPr>
              <a:t>*Запрещён</a:t>
            </a:r>
            <a:r>
              <a:rPr sz="1400" spc="-1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на</a:t>
            </a:r>
            <a:r>
              <a:rPr sz="1400" spc="2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территории</a:t>
            </a:r>
            <a:r>
              <a:rPr sz="1400" spc="15" dirty="0">
                <a:latin typeface="Verdana"/>
                <a:cs typeface="Verdana"/>
              </a:rPr>
              <a:t> </a:t>
            </a:r>
            <a:r>
              <a:rPr sz="1400" spc="114" dirty="0">
                <a:latin typeface="Verdana"/>
                <a:cs typeface="Verdana"/>
              </a:rPr>
              <a:t>РФ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73" y="93416"/>
            <a:ext cx="6000128" cy="6764584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481380" y="3076170"/>
            <a:ext cx="61435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планирование</a:t>
            </a:r>
            <a:r>
              <a:rPr lang="ru-RU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</a:t>
            </a:r>
            <a:r>
              <a:rPr lang="ru-RU" sz="2400" b="1" spc="11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spc="-1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организация</a:t>
            </a:r>
            <a:endParaRPr lang="ru-RU" sz="2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00000"/>
              </a:lnSpc>
            </a:pPr>
            <a:r>
              <a:rPr lang="ru-RU" sz="2400" b="1" spc="1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</a:t>
            </a:r>
            <a:r>
              <a:rPr lang="ru-RU" sz="2400" b="1" spc="-3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spc="6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совершение</a:t>
            </a:r>
            <a:r>
              <a:rPr lang="ru-RU" sz="2400" b="1" spc="-3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spc="1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вооружённого</a:t>
            </a:r>
            <a:r>
              <a:rPr lang="ru-RU" sz="2400" b="1" spc="-4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spc="-1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нападения </a:t>
            </a:r>
            <a:r>
              <a:rPr lang="ru-RU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на</a:t>
            </a:r>
            <a:r>
              <a:rPr lang="ru-RU" sz="2400" b="1" spc="11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образовательное</a:t>
            </a:r>
            <a:r>
              <a:rPr lang="ru-RU" sz="2400" b="1" spc="7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учреждение</a:t>
            </a:r>
            <a:r>
              <a:rPr lang="ru-RU" sz="2400" b="1" spc="7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spc="-1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любого </a:t>
            </a:r>
            <a:r>
              <a:rPr lang="ru-RU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уровня</a:t>
            </a:r>
            <a:r>
              <a:rPr lang="ru-RU" sz="2400" b="1" spc="-12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spc="8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одним</a:t>
            </a:r>
            <a:r>
              <a:rPr lang="ru-RU" sz="2400" b="1" spc="-12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spc="7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или</a:t>
            </a:r>
            <a:r>
              <a:rPr lang="ru-RU" sz="2400" b="1" spc="-12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spc="-12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группой учащихся </a:t>
            </a:r>
            <a:r>
              <a:rPr lang="ru-RU" sz="2400" b="1" spc="6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</a:t>
            </a:r>
            <a:r>
              <a:rPr lang="ru-RU" sz="2400" b="1" spc="-3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целью</a:t>
            </a:r>
            <a:r>
              <a:rPr lang="ru-RU" sz="2400" b="1" spc="-4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spc="-45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мас</a:t>
            </a:r>
            <a:r>
              <a:rPr lang="ru-RU" sz="2400" b="1" spc="5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сового</a:t>
            </a:r>
            <a:r>
              <a:rPr lang="ru-RU" sz="2400" b="1" spc="-35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spc="-10" dirty="0">
                <a:solidFill>
                  <a:srgbClr val="002060"/>
                </a:solidFill>
                <a:latin typeface="Verdana"/>
                <a:cs typeface="Verdana"/>
              </a:rPr>
              <a:t>убийства</a:t>
            </a:r>
            <a:endParaRPr lang="ru-RU" sz="2400" b="1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8906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226820"/>
          </a:xfrm>
          <a:custGeom>
            <a:avLst/>
            <a:gdLst/>
            <a:ahLst/>
            <a:cxnLst/>
            <a:rect l="l" t="t" r="r" b="b"/>
            <a:pathLst>
              <a:path w="12192000" h="1226820">
                <a:moveTo>
                  <a:pt x="12192000" y="0"/>
                </a:moveTo>
                <a:lnTo>
                  <a:pt x="0" y="0"/>
                </a:lnTo>
                <a:lnTo>
                  <a:pt x="0" y="1226820"/>
                </a:lnTo>
                <a:lnTo>
                  <a:pt x="12192000" y="122682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1510" y="3159485"/>
            <a:ext cx="2330450" cy="33178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#</a:t>
            </a:r>
            <a:r>
              <a:rPr sz="1800" spc="-10" dirty="0">
                <a:solidFill>
                  <a:srgbClr val="002060"/>
                </a:solidFill>
                <a:latin typeface="Verdana"/>
                <a:cs typeface="Verdana"/>
              </a:rPr>
              <a:t>columbineedits #naturalselection #Колумбайнеры #cкулшутинг #тупаколумбайнер #Колумбайн #ЭрикХаррис #ДиланКлиболд</a:t>
            </a:r>
            <a:endParaRPr sz="18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977639" y="-12700"/>
            <a:ext cx="7891272" cy="6883400"/>
            <a:chOff x="4195571" y="-12700"/>
            <a:chExt cx="7673340" cy="68834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6087" y="2327146"/>
              <a:ext cx="2412491" cy="45308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50707" y="2327148"/>
              <a:ext cx="3918204" cy="38115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35779" y="0"/>
              <a:ext cx="1213103" cy="685799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95571" y="-12700"/>
              <a:ext cx="1491234" cy="68834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600780" y="0"/>
              <a:ext cx="577215" cy="6858000"/>
            </a:xfrm>
            <a:custGeom>
              <a:avLst/>
              <a:gdLst/>
              <a:ahLst/>
              <a:cxnLst/>
              <a:rect l="l" t="t" r="r" b="b"/>
              <a:pathLst>
                <a:path w="577214" h="6858000">
                  <a:moveTo>
                    <a:pt x="0" y="6858000"/>
                  </a:moveTo>
                  <a:lnTo>
                    <a:pt x="577005" y="0"/>
                  </a:lnTo>
                </a:path>
                <a:path w="577214" h="6858000">
                  <a:moveTo>
                    <a:pt x="0" y="6858000"/>
                  </a:moveTo>
                  <a:lnTo>
                    <a:pt x="577005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998079" y="6252159"/>
            <a:ext cx="3870832" cy="439864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430"/>
              </a:spcBef>
            </a:pP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*</a:t>
            </a:r>
            <a:r>
              <a:rPr sz="1400" b="1" dirty="0">
                <a:solidFill>
                  <a:srgbClr val="FFFF00"/>
                </a:solidFill>
                <a:latin typeface="Verdana"/>
                <a:cs typeface="Verdana"/>
              </a:rPr>
              <a:t>Суммарно</a:t>
            </a:r>
            <a:r>
              <a:rPr sz="1400" b="1" spc="-105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1400" b="1" spc="-55" dirty="0">
                <a:solidFill>
                  <a:srgbClr val="FFFF00"/>
                </a:solidFill>
                <a:latin typeface="Verdana"/>
                <a:cs typeface="Verdana"/>
              </a:rPr>
              <a:t>у</a:t>
            </a:r>
            <a:r>
              <a:rPr sz="1400" b="1" spc="-75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FFFF00"/>
                </a:solidFill>
                <a:latin typeface="Verdana"/>
                <a:cs typeface="Verdana"/>
              </a:rPr>
              <a:t>видео</a:t>
            </a:r>
            <a:r>
              <a:rPr sz="1400" b="1" spc="-90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1400" b="1" dirty="0" err="1">
                <a:solidFill>
                  <a:srgbClr val="FFFF00"/>
                </a:solidFill>
                <a:latin typeface="Verdana"/>
                <a:cs typeface="Verdana"/>
              </a:rPr>
              <a:t>было</a:t>
            </a:r>
            <a:r>
              <a:rPr sz="1400" b="1" spc="-75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endParaRPr lang="ru-RU" sz="1400" b="1" spc="-75" dirty="0" smtClean="0">
              <a:solidFill>
                <a:srgbClr val="FFFF00"/>
              </a:solidFill>
              <a:latin typeface="Verdana"/>
              <a:cs typeface="Verdana"/>
            </a:endParaRPr>
          </a:p>
          <a:p>
            <a:pPr marL="12700" marR="5080">
              <a:lnSpc>
                <a:spcPts val="1340"/>
              </a:lnSpc>
              <a:spcBef>
                <a:spcPts val="430"/>
              </a:spcBef>
            </a:pPr>
            <a:r>
              <a:rPr sz="1400" b="1" dirty="0" err="1" smtClean="0">
                <a:solidFill>
                  <a:srgbClr val="FFFF00"/>
                </a:solidFill>
                <a:latin typeface="Verdana"/>
                <a:cs typeface="Verdana"/>
              </a:rPr>
              <a:t>около</a:t>
            </a:r>
            <a:r>
              <a:rPr sz="1400" b="1" spc="-65" dirty="0" smtClean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1400" b="1" spc="-245" dirty="0">
                <a:solidFill>
                  <a:srgbClr val="FFFF00"/>
                </a:solidFill>
                <a:latin typeface="Verdana"/>
                <a:cs typeface="Verdana"/>
              </a:rPr>
              <a:t>12</a:t>
            </a:r>
            <a:r>
              <a:rPr sz="1400" b="1" spc="-80" dirty="0">
                <a:solidFill>
                  <a:srgbClr val="FFFF00"/>
                </a:solidFill>
                <a:latin typeface="Verdana"/>
                <a:cs typeface="Verdana"/>
              </a:rPr>
              <a:t> </a:t>
            </a:r>
            <a:r>
              <a:rPr sz="1400" b="1" spc="-20" dirty="0">
                <a:solidFill>
                  <a:srgbClr val="FFFF00"/>
                </a:solidFill>
                <a:latin typeface="Verdana"/>
                <a:cs typeface="Verdana"/>
              </a:rPr>
              <a:t>млн. </a:t>
            </a:r>
            <a:r>
              <a:rPr sz="1400" b="1" spc="-10" dirty="0" err="1" smtClean="0">
                <a:solidFill>
                  <a:srgbClr val="FFFF00"/>
                </a:solidFill>
                <a:latin typeface="Verdana"/>
                <a:cs typeface="Verdana"/>
              </a:rPr>
              <a:t>просмотров</a:t>
            </a:r>
            <a:r>
              <a:rPr lang="ru-RU" sz="1400" b="1" spc="-10" dirty="0" smtClean="0">
                <a:solidFill>
                  <a:srgbClr val="FFFF00"/>
                </a:solidFill>
                <a:latin typeface="Verdana"/>
                <a:cs typeface="Verdana"/>
              </a:rPr>
              <a:t> !!!!!!!</a:t>
            </a:r>
            <a:endParaRPr sz="1400" b="1" dirty="0">
              <a:solidFill>
                <a:srgbClr val="FFFF00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963281" y="1479295"/>
            <a:ext cx="3205480" cy="62357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400" dirty="0">
                <a:solidFill>
                  <a:srgbClr val="002060"/>
                </a:solidFill>
                <a:latin typeface="Verdana"/>
                <a:cs typeface="Verdana"/>
              </a:rPr>
              <a:t>После</a:t>
            </a:r>
            <a:r>
              <a:rPr sz="1400" spc="-1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002060"/>
                </a:solidFill>
                <a:latin typeface="Verdana"/>
                <a:cs typeface="Verdana"/>
              </a:rPr>
              <a:t>казанской</a:t>
            </a:r>
            <a:r>
              <a:rPr sz="1400" spc="2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002060"/>
                </a:solidFill>
                <a:latin typeface="Verdana"/>
                <a:cs typeface="Verdana"/>
              </a:rPr>
              <a:t>трагедии </a:t>
            </a:r>
            <a:r>
              <a:rPr sz="1400" dirty="0">
                <a:solidFill>
                  <a:srgbClr val="002060"/>
                </a:solidFill>
                <a:latin typeface="Verdana"/>
                <a:cs typeface="Verdana"/>
              </a:rPr>
              <a:t>признания</a:t>
            </a:r>
            <a:r>
              <a:rPr sz="1400" spc="-2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002060"/>
                </a:solidFill>
                <a:latin typeface="Verdana"/>
                <a:cs typeface="Verdana"/>
              </a:rPr>
              <a:t>в любви</a:t>
            </a:r>
            <a:r>
              <a:rPr sz="1400" spc="1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002060"/>
                </a:solidFill>
                <a:latin typeface="Verdana"/>
                <a:cs typeface="Verdana"/>
              </a:rPr>
              <a:t>к</a:t>
            </a:r>
            <a:r>
              <a:rPr sz="1400" spc="1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002060"/>
                </a:solidFill>
                <a:latin typeface="Verdana"/>
                <a:cs typeface="Verdana"/>
              </a:rPr>
              <a:t>Ильназу </a:t>
            </a:r>
            <a:r>
              <a:rPr sz="1400" dirty="0">
                <a:solidFill>
                  <a:srgbClr val="002060"/>
                </a:solidFill>
                <a:latin typeface="Verdana"/>
                <a:cs typeface="Verdana"/>
              </a:rPr>
              <a:t>Галявиеву</a:t>
            </a:r>
            <a:r>
              <a:rPr sz="1400" spc="-8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002060"/>
                </a:solidFill>
                <a:latin typeface="Verdana"/>
                <a:cs typeface="Verdana"/>
              </a:rPr>
              <a:t>вышли</a:t>
            </a:r>
            <a:r>
              <a:rPr sz="1400" spc="-7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002060"/>
                </a:solidFill>
                <a:latin typeface="Verdana"/>
                <a:cs typeface="Verdana"/>
              </a:rPr>
              <a:t>в</a:t>
            </a:r>
            <a:r>
              <a:rPr sz="1400" spc="-4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002060"/>
                </a:solidFill>
                <a:latin typeface="Verdana"/>
                <a:cs typeface="Verdana"/>
              </a:rPr>
              <a:t>тренды</a:t>
            </a:r>
            <a:r>
              <a:rPr sz="1400" spc="-3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002060"/>
                </a:solidFill>
                <a:latin typeface="Verdana"/>
                <a:cs typeface="Verdana"/>
              </a:rPr>
              <a:t>TikTok</a:t>
            </a:r>
            <a:endParaRPr sz="14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355082" y="209169"/>
            <a:ext cx="6658609" cy="68389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660"/>
              </a:spcBef>
            </a:pPr>
            <a:r>
              <a:rPr sz="2400" dirty="0">
                <a:solidFill>
                  <a:srgbClr val="000000"/>
                </a:solidFill>
              </a:rPr>
              <a:t>Школьные</a:t>
            </a:r>
            <a:r>
              <a:rPr sz="2400" spc="30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стрелки</a:t>
            </a:r>
            <a:r>
              <a:rPr sz="2400" spc="30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становятся</a:t>
            </a:r>
            <a:r>
              <a:rPr sz="2400" spc="-25" dirty="0">
                <a:solidFill>
                  <a:srgbClr val="000000"/>
                </a:solidFill>
              </a:rPr>
              <a:t> </a:t>
            </a:r>
            <a:r>
              <a:rPr sz="2400" spc="65" dirty="0">
                <a:solidFill>
                  <a:srgbClr val="000000"/>
                </a:solidFill>
              </a:rPr>
              <a:t>кумирами </a:t>
            </a:r>
            <a:r>
              <a:rPr sz="2400" dirty="0">
                <a:solidFill>
                  <a:srgbClr val="000000"/>
                </a:solidFill>
              </a:rPr>
              <a:t>участников</a:t>
            </a:r>
            <a:r>
              <a:rPr sz="2400" spc="70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колумбайн-</a:t>
            </a:r>
            <a:r>
              <a:rPr sz="2400" spc="-10" dirty="0">
                <a:solidFill>
                  <a:srgbClr val="000000"/>
                </a:solidFill>
              </a:rPr>
              <a:t>сообществ</a:t>
            </a:r>
            <a:endParaRPr sz="2400"/>
          </a:p>
        </p:txBody>
      </p:sp>
      <p:grpSp>
        <p:nvGrpSpPr>
          <p:cNvPr id="14" name="object 14"/>
          <p:cNvGrpSpPr/>
          <p:nvPr/>
        </p:nvGrpSpPr>
        <p:grpSpPr>
          <a:xfrm>
            <a:off x="343327" y="1559815"/>
            <a:ext cx="4178889" cy="5065014"/>
            <a:chOff x="509016" y="2327148"/>
            <a:chExt cx="4013200" cy="429768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9016" y="2500884"/>
              <a:ext cx="679704" cy="6812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86455" y="2327148"/>
              <a:ext cx="1635251" cy="429768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977639" y="3182112"/>
              <a:ext cx="402590" cy="137160"/>
            </a:xfrm>
            <a:custGeom>
              <a:avLst/>
              <a:gdLst/>
              <a:ahLst/>
              <a:cxnLst/>
              <a:rect l="l" t="t" r="r" b="b"/>
              <a:pathLst>
                <a:path w="402589" h="137160">
                  <a:moveTo>
                    <a:pt x="402336" y="0"/>
                  </a:moveTo>
                  <a:lnTo>
                    <a:pt x="0" y="0"/>
                  </a:lnTo>
                  <a:lnTo>
                    <a:pt x="0" y="137160"/>
                  </a:lnTo>
                  <a:lnTo>
                    <a:pt x="402336" y="137160"/>
                  </a:lnTo>
                  <a:lnTo>
                    <a:pt x="4023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234432" y="1481455"/>
            <a:ext cx="2266950" cy="62420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>
              <a:lnSpc>
                <a:spcPct val="90100"/>
              </a:lnSpc>
              <a:spcBef>
                <a:spcPts val="270"/>
              </a:spcBef>
            </a:pPr>
            <a:r>
              <a:rPr sz="1400" spc="85" dirty="0">
                <a:solidFill>
                  <a:srgbClr val="002060"/>
                </a:solidFill>
                <a:latin typeface="Verdana"/>
                <a:cs typeface="Verdana"/>
              </a:rPr>
              <a:t>В</a:t>
            </a:r>
            <a:r>
              <a:rPr sz="1400" spc="-9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002060"/>
                </a:solidFill>
                <a:latin typeface="Verdana"/>
                <a:cs typeface="Verdana"/>
              </a:rPr>
              <a:t>сети</a:t>
            </a:r>
            <a:r>
              <a:rPr sz="1400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002060"/>
                </a:solidFill>
                <a:latin typeface="Verdana"/>
                <a:cs typeface="Verdana"/>
              </a:rPr>
              <a:t>есть</a:t>
            </a:r>
            <a:r>
              <a:rPr sz="1400" spc="-11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002060"/>
                </a:solidFill>
                <a:latin typeface="Verdana"/>
                <a:cs typeface="Verdana"/>
              </a:rPr>
              <a:t>посмертные </a:t>
            </a:r>
            <a:r>
              <a:rPr sz="1400" spc="-45" dirty="0">
                <a:solidFill>
                  <a:srgbClr val="002060"/>
                </a:solidFill>
                <a:latin typeface="Verdana"/>
                <a:cs typeface="Verdana"/>
              </a:rPr>
              <a:t>фан-</a:t>
            </a:r>
            <a:r>
              <a:rPr sz="1400" spc="-10" dirty="0">
                <a:solidFill>
                  <a:srgbClr val="002060"/>
                </a:solidFill>
                <a:latin typeface="Verdana"/>
                <a:cs typeface="Verdana"/>
              </a:rPr>
              <a:t>клубы</a:t>
            </a:r>
            <a:r>
              <a:rPr sz="1400" spc="-8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400" spc="-20" dirty="0">
                <a:solidFill>
                  <a:srgbClr val="002060"/>
                </a:solidFill>
                <a:latin typeface="Verdana"/>
                <a:cs typeface="Verdana"/>
              </a:rPr>
              <a:t>Влада </a:t>
            </a:r>
            <a:r>
              <a:rPr sz="1400" spc="-10" dirty="0">
                <a:solidFill>
                  <a:srgbClr val="002060"/>
                </a:solidFill>
                <a:latin typeface="Verdana"/>
                <a:cs typeface="Verdana"/>
              </a:rPr>
              <a:t>Рослякова</a:t>
            </a:r>
            <a:endParaRPr sz="14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620881" y="6549034"/>
            <a:ext cx="1905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20" dirty="0">
                <a:solidFill>
                  <a:srgbClr val="FFFFFF"/>
                </a:solidFill>
                <a:latin typeface="Verdana"/>
                <a:cs typeface="Verdana"/>
              </a:rPr>
              <a:t>15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5463" y="6692023"/>
            <a:ext cx="4616848" cy="16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5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976260" y="5629274"/>
            <a:ext cx="45719" cy="496889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-3542697" y="-234310"/>
            <a:ext cx="157346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Внешние и внутренние факторы риска возникновения потенциально опасных тенденций 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1" y="543758"/>
            <a:ext cx="11877260" cy="5582405"/>
          </a:xfrm>
        </p:spPr>
        <p:txBody>
          <a:bodyPr>
            <a:normAutofit fontScale="92500" lnSpcReduction="20000"/>
          </a:bodyPr>
          <a:lstStyle/>
          <a:p>
            <a:pPr marL="36576" indent="0" algn="ctr">
              <a:buNone/>
            </a:pPr>
            <a:r>
              <a:rPr lang="ru-RU" dirty="0"/>
              <a:t> </a:t>
            </a:r>
            <a:r>
              <a:rPr lang="ru-RU" dirty="0" smtClean="0"/>
              <a:t>	 </a:t>
            </a:r>
            <a:r>
              <a:rPr lang="ru-RU" b="1" dirty="0" smtClean="0"/>
              <a:t>РЕКОМЕНДУЕМЫЙ ИНСТРУМЕНТАРИЙ</a:t>
            </a:r>
          </a:p>
          <a:p>
            <a:pPr marL="36576" indent="0" algn="ctr">
              <a:buNone/>
            </a:pPr>
            <a:endParaRPr lang="ru-RU" b="1" dirty="0" smtClean="0"/>
          </a:p>
          <a:p>
            <a:pPr marL="36576" indent="0">
              <a:buNone/>
            </a:pPr>
            <a:r>
              <a:rPr lang="ru-RU" dirty="0"/>
              <a:t>	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Личностный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опросник диагностики типа акцентуации личности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6576" indent="0">
              <a:buNone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Леонгарда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–Г.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Шмишека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6576" indent="0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Методика 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диагностики  межличностных  отношений  Т. 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Лири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6576" indent="0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Методика 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диагностики  типа  акцентуации  личности  у  школьников-подростков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А.Е.Личко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</a:p>
          <a:p>
            <a:pPr marL="36576" indent="0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Методика 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самоотношения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(МИС)С. Р. Пантелеева;</a:t>
            </a:r>
          </a:p>
          <a:p>
            <a:pPr marL="36576" indent="0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Методика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К. Томаса–Р.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Килманна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выявление ведущего поведения в конфликтной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ситуации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6576" indent="0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Опросник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агрессивности А.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Басса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–А.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Дарки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36576" indent="0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Опросник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диагностики уровня социальной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фрустрированности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Бойко; </a:t>
            </a:r>
          </a:p>
          <a:p>
            <a:pPr marL="36576" indent="0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Мельбурнский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опросник принятия решений Т. В. Корниловой; </a:t>
            </a:r>
          </a:p>
          <a:p>
            <a:pPr marL="36576" indent="0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Опросник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склонности к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девиантному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поведению (Э. В.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Леус,А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Г. Соловьев); </a:t>
            </a:r>
          </a:p>
          <a:p>
            <a:pPr marL="36576" indent="0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Методика 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диагностики  склонности  к  отклоняющемуся  поведению (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А.Н.Орел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marL="36576" indent="0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Опросник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терминальных ценностей И. Г. Сенина.</a:t>
            </a:r>
          </a:p>
          <a:p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14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52" y="165267"/>
            <a:ext cx="1804287" cy="18764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4505" y="2967335"/>
            <a:ext cx="11683006" cy="923330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БЛАГОДАРИМ  ЗА ВНИМАНИЕ! 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26" name="Picture 2" descr="https://avatars.mds.yandex.net/i?id=73ee48231a98965025b6a8ace327c379d827ea5c-9246177-images-thumbs&amp;ref=rim&amp;n=33&amp;w=300&amp;h=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86" y="4032067"/>
            <a:ext cx="3727268" cy="24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73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67900"/>
            <a:ext cx="12193270" cy="6858000"/>
            <a:chOff x="0" y="0"/>
            <a:chExt cx="1219327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1047115"/>
            </a:xfrm>
            <a:custGeom>
              <a:avLst/>
              <a:gdLst/>
              <a:ahLst/>
              <a:cxnLst/>
              <a:rect l="l" t="t" r="r" b="b"/>
              <a:pathLst>
                <a:path w="12192000" h="1047115">
                  <a:moveTo>
                    <a:pt x="12192000" y="0"/>
                  </a:moveTo>
                  <a:lnTo>
                    <a:pt x="0" y="0"/>
                  </a:lnTo>
                  <a:lnTo>
                    <a:pt x="0" y="1046988"/>
                  </a:lnTo>
                  <a:lnTo>
                    <a:pt x="12192000" y="104698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26553"/>
              <a:ext cx="12192000" cy="1768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86447"/>
              <a:ext cx="12192762" cy="45497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62" y="1004328"/>
              <a:ext cx="12192000" cy="26034"/>
            </a:xfrm>
            <a:custGeom>
              <a:avLst/>
              <a:gdLst/>
              <a:ahLst/>
              <a:cxnLst/>
              <a:rect l="l" t="t" r="r" b="b"/>
              <a:pathLst>
                <a:path w="12192000" h="26034">
                  <a:moveTo>
                    <a:pt x="12192000" y="0"/>
                  </a:moveTo>
                  <a:lnTo>
                    <a:pt x="0" y="0"/>
                  </a:lnTo>
                  <a:lnTo>
                    <a:pt x="0" y="25895"/>
                  </a:lnTo>
                  <a:lnTo>
                    <a:pt x="12192000" y="2589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24000" y="67825"/>
            <a:ext cx="9220200" cy="667233"/>
          </a:xfrm>
          <a:prstGeom prst="rect">
            <a:avLst/>
          </a:prstGeom>
        </p:spPr>
        <p:txBody>
          <a:bodyPr vert="horz" wrap="square" lIns="0" tIns="51180" rIns="0" bIns="0" rtlCol="0">
            <a:spAutoFit/>
          </a:bodyPr>
          <a:lstStyle/>
          <a:p>
            <a:pPr marL="2446020">
              <a:lnSpc>
                <a:spcPct val="100000"/>
              </a:lnSpc>
              <a:spcBef>
                <a:spcPts val="95"/>
              </a:spcBef>
            </a:pPr>
            <a:r>
              <a:rPr lang="ru-RU" sz="4000" b="1" spc="45" dirty="0" smtClean="0">
                <a:solidFill>
                  <a:srgbClr val="002060"/>
                </a:solidFill>
              </a:rPr>
              <a:t>Специфика</a:t>
            </a:r>
            <a:r>
              <a:rPr lang="ru-RU" sz="4000" b="1" spc="-310" dirty="0" smtClean="0">
                <a:solidFill>
                  <a:srgbClr val="002060"/>
                </a:solidFill>
              </a:rPr>
              <a:t> </a:t>
            </a:r>
            <a:r>
              <a:rPr lang="ru-RU" sz="4000" b="1" spc="-10" dirty="0" err="1">
                <a:solidFill>
                  <a:srgbClr val="002060"/>
                </a:solidFill>
              </a:rPr>
              <a:t>скулшутинга</a:t>
            </a:r>
            <a:endParaRPr sz="4000" b="1" dirty="0">
              <a:solidFill>
                <a:srgbClr val="002060"/>
              </a:solidFill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080004" y="1418844"/>
            <a:ext cx="6219444" cy="5061203"/>
            <a:chOff x="3080004" y="1418844"/>
            <a:chExt cx="6219444" cy="5061203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90772" y="1418844"/>
              <a:ext cx="729996" cy="7284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02295" y="5268467"/>
              <a:ext cx="739140" cy="7391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98418" y="5535167"/>
              <a:ext cx="946403" cy="94488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33132" y="1432560"/>
              <a:ext cx="757427" cy="75742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80004" y="3576827"/>
              <a:ext cx="675132" cy="6736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41436" y="3511295"/>
              <a:ext cx="858012" cy="85801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90772" y="2074163"/>
              <a:ext cx="4282439" cy="3750564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95427" y="1371727"/>
            <a:ext cx="3155950" cy="128804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indent="731520" algn="r">
              <a:lnSpc>
                <a:spcPts val="1620"/>
              </a:lnSpc>
              <a:spcBef>
                <a:spcPts val="305"/>
              </a:spcBef>
            </a:pPr>
            <a:r>
              <a:rPr sz="2300" spc="9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300" spc="-1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6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sz="2300" spc="-8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sz="2300" spc="-9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школьные </a:t>
            </a: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стрелки</a:t>
            </a:r>
            <a:r>
              <a:rPr sz="2300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изучали</a:t>
            </a:r>
            <a:r>
              <a:rPr sz="2300" spc="-6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6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300" spc="-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копировали</a:t>
            </a:r>
            <a:endParaRPr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785" marR="5080" indent="1195070" algn="r">
              <a:lnSpc>
                <a:spcPts val="1620"/>
              </a:lnSpc>
            </a:pP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</a:t>
            </a:r>
            <a:r>
              <a:rPr sz="2300" spc="1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 </a:t>
            </a: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американских</a:t>
            </a:r>
            <a:r>
              <a:rPr sz="2300" spc="1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колумбайнеров</a:t>
            </a:r>
            <a:endParaRPr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0743" y="2967821"/>
            <a:ext cx="2629535" cy="1493229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indent="368300" algn="r">
              <a:lnSpc>
                <a:spcPts val="1620"/>
              </a:lnSpc>
              <a:spcBef>
                <a:spcPts val="305"/>
              </a:spcBef>
            </a:pP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sz="2300" spc="-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</a:t>
            </a:r>
            <a:r>
              <a:rPr sz="2300" spc="-9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скулшутеров </a:t>
            </a: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важным</a:t>
            </a:r>
            <a:r>
              <a:rPr sz="2300" spc="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фактором </a:t>
            </a:r>
            <a:r>
              <a:rPr sz="23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эмоционального</a:t>
            </a:r>
            <a:r>
              <a:rPr sz="2300" spc="19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влияния </a:t>
            </a:r>
            <a:r>
              <a:rPr sz="2300" spc="6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300" spc="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подкрепления</a:t>
            </a:r>
            <a:r>
              <a:rPr sz="2300" spc="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 </a:t>
            </a: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  <a:r>
              <a:rPr sz="2300" spc="-6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300" spc="-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соцсетях</a:t>
            </a:r>
            <a:endParaRPr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70163" y="5460593"/>
            <a:ext cx="2641600" cy="1310102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ct val="90100"/>
              </a:lnSpc>
              <a:spcBef>
                <a:spcPts val="280"/>
              </a:spcBef>
            </a:pP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Стрелки</a:t>
            </a:r>
            <a:r>
              <a:rPr sz="2300" spc="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</a:t>
            </a:r>
            <a:r>
              <a:rPr sz="2300" spc="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объектами </a:t>
            </a: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sz="2300" spc="-6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300" spc="-8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своих</a:t>
            </a:r>
            <a:r>
              <a:rPr sz="2300" spc="-6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заведениях</a:t>
            </a:r>
            <a:endParaRPr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59494" y="1371727"/>
            <a:ext cx="3470784" cy="12874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710"/>
              </a:lnSpc>
              <a:spcBef>
                <a:spcPts val="100"/>
              </a:spcBef>
            </a:pPr>
            <a:r>
              <a:rPr sz="23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Колумбайнеры</a:t>
            </a:r>
            <a:r>
              <a:rPr sz="2300" spc="1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обычно</a:t>
            </a:r>
            <a:endParaRPr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ts val="1620"/>
              </a:lnSpc>
              <a:spcBef>
                <a:spcPts val="110"/>
              </a:spcBef>
            </a:pP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отличаются</a:t>
            </a:r>
            <a:r>
              <a:rPr sz="2300" spc="1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агрессивным</a:t>
            </a:r>
            <a:r>
              <a:rPr sz="2300" spc="11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аутоагрессивным</a:t>
            </a:r>
            <a:r>
              <a:rPr sz="2300" spc="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поведением, </a:t>
            </a:r>
            <a:r>
              <a:rPr sz="2300" spc="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сформированным</a:t>
            </a:r>
            <a:r>
              <a:rPr sz="2300" spc="-14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задолго</a:t>
            </a:r>
            <a:endParaRPr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1595"/>
              </a:lnSpc>
            </a:pP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sz="2300" spc="-7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скулшутинга</a:t>
            </a:r>
            <a:endParaRPr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6387" y="6602069"/>
            <a:ext cx="82581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Дозорцева</a:t>
            </a:r>
            <a:r>
              <a:rPr sz="10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95" dirty="0">
                <a:solidFill>
                  <a:srgbClr val="FFFFFF"/>
                </a:solidFill>
                <a:latin typeface="Verdana"/>
                <a:cs typeface="Verdana"/>
              </a:rPr>
              <a:t>Е.Г.,</a:t>
            </a:r>
            <a:r>
              <a:rPr sz="10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Ошевский</a:t>
            </a:r>
            <a:r>
              <a:rPr sz="10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90" dirty="0">
                <a:solidFill>
                  <a:srgbClr val="FFFFFF"/>
                </a:solidFill>
                <a:latin typeface="Verdana"/>
                <a:cs typeface="Verdana"/>
              </a:rPr>
              <a:t>Д.С.,</a:t>
            </a:r>
            <a:r>
              <a:rPr sz="10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Сыроквашина</a:t>
            </a:r>
            <a:r>
              <a:rPr sz="10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Verdana"/>
                <a:cs typeface="Verdana"/>
              </a:rPr>
              <a:t>К.В.</a:t>
            </a:r>
            <a:r>
              <a:rPr sz="1000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70" dirty="0">
                <a:solidFill>
                  <a:srgbClr val="FFFFFF"/>
                </a:solidFill>
                <a:latin typeface="Verdana"/>
                <a:cs typeface="Verdana"/>
              </a:rPr>
              <a:t>(2020)</a:t>
            </a:r>
            <a:r>
              <a:rPr sz="10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45" dirty="0">
                <a:solidFill>
                  <a:srgbClr val="FFFFFF"/>
                </a:solidFill>
                <a:latin typeface="Verdana"/>
                <a:cs typeface="Verdana"/>
              </a:rPr>
              <a:t>(на</a:t>
            </a:r>
            <a:r>
              <a:rPr sz="10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основе</a:t>
            </a:r>
            <a:r>
              <a:rPr sz="10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анализа</a:t>
            </a:r>
            <a:r>
              <a:rPr sz="1000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материалов</a:t>
            </a:r>
            <a:r>
              <a:rPr sz="10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Verdana"/>
                <a:cs typeface="Verdana"/>
              </a:rPr>
              <a:t>уголовных</a:t>
            </a:r>
            <a:r>
              <a:rPr sz="1000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дел</a:t>
            </a:r>
            <a:r>
              <a:rPr sz="10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0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FFFF"/>
                </a:solidFill>
                <a:latin typeface="Verdana"/>
                <a:cs typeface="Verdana"/>
              </a:rPr>
              <a:t>процессе</a:t>
            </a:r>
            <a:r>
              <a:rPr sz="10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Verdana"/>
                <a:cs typeface="Verdana"/>
              </a:rPr>
              <a:t>КСППЭ)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5726" y="4837505"/>
            <a:ext cx="3751276" cy="15535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85">
              <a:lnSpc>
                <a:spcPts val="1710"/>
              </a:lnSpc>
              <a:spcBef>
                <a:spcPts val="100"/>
              </a:spcBef>
            </a:pPr>
            <a:r>
              <a:rPr sz="2300" spc="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sz="2300" spc="-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стрелки</a:t>
            </a:r>
            <a:r>
              <a:rPr sz="2300" spc="-2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</a:t>
            </a:r>
            <a:r>
              <a:rPr sz="2300" spc="-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2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аккаунты</a:t>
            </a:r>
            <a:r>
              <a:rPr sz="2300" spc="-1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300" spc="-1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соцсетях, </a:t>
            </a:r>
            <a:r>
              <a:rPr sz="2300" spc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демонстрируя</a:t>
            </a:r>
            <a:r>
              <a:rPr sz="2300" spc="21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специфическую </a:t>
            </a: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интернет-активность</a:t>
            </a:r>
            <a:r>
              <a:rPr sz="2300" spc="-3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6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300" spc="-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</a:t>
            </a: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</a:t>
            </a:r>
            <a:r>
              <a:rPr sz="2300" spc="16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намерения </a:t>
            </a:r>
            <a:r>
              <a:rPr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совершить</a:t>
            </a:r>
            <a:r>
              <a:rPr sz="2300" spc="12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теракт</a:t>
            </a:r>
            <a:endParaRPr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58274" y="3848577"/>
            <a:ext cx="3072003" cy="1492716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spcBef>
                <a:spcPts val="300"/>
              </a:spcBef>
            </a:pPr>
            <a:r>
              <a:rPr lang="ru-RU" sz="2300" spc="-12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</a:t>
            </a:r>
            <a:r>
              <a:rPr sz="2300" spc="-12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скулшутер</a:t>
            </a:r>
            <a:r>
              <a:rPr lang="ru-RU" sz="2300" spc="-1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</a:t>
            </a:r>
            <a:r>
              <a:rPr sz="2300" spc="-1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300" spc="-1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spcBef>
                <a:spcPts val="300"/>
              </a:spcBef>
            </a:pPr>
            <a:r>
              <a:rPr sz="2300" spc="65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имели</a:t>
            </a:r>
            <a:r>
              <a:rPr sz="2300" spc="-125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300" spc="-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статус отверженных</a:t>
            </a:r>
            <a:endParaRPr sz="2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604117" y="6430162"/>
            <a:ext cx="2070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5" dirty="0">
                <a:solidFill>
                  <a:srgbClr val="FFFFFF"/>
                </a:solidFill>
                <a:latin typeface="Verdana"/>
                <a:cs typeface="Verdana"/>
              </a:rPr>
              <a:t>14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63435" y="1870557"/>
            <a:ext cx="7653528" cy="5448756"/>
            <a:chOff x="666750" y="1970532"/>
            <a:chExt cx="7653528" cy="5448756"/>
          </a:xfrm>
        </p:grpSpPr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10000" y="1970532"/>
              <a:ext cx="4510278" cy="399211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 flipV="1">
              <a:off x="666750" y="6857995"/>
              <a:ext cx="4115561" cy="561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5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654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15812" y="844295"/>
              <a:ext cx="3274314" cy="327431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52560" y="844295"/>
              <a:ext cx="3137154" cy="327431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250227" y="1013984"/>
            <a:ext cx="17526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40"/>
              </a:lnSpc>
            </a:pPr>
            <a:endParaRPr sz="20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7383" y="993139"/>
            <a:ext cx="5975977" cy="7059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chemeClr val="bg1"/>
                </a:solidFill>
                <a:latin typeface="Verdana"/>
                <a:cs typeface="Verdana"/>
              </a:rPr>
              <a:t>нападения</a:t>
            </a:r>
            <a:r>
              <a:rPr sz="2000" spc="-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chemeClr val="bg1"/>
                </a:solidFill>
                <a:latin typeface="Verdana"/>
                <a:cs typeface="Verdana"/>
              </a:rPr>
              <a:t>на</a:t>
            </a:r>
            <a:r>
              <a:rPr sz="2000" spc="-5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2000" spc="-45" dirty="0">
                <a:solidFill>
                  <a:schemeClr val="bg1"/>
                </a:solidFill>
                <a:latin typeface="Verdana"/>
                <a:cs typeface="Verdana"/>
              </a:rPr>
              <a:t>школу,</a:t>
            </a:r>
            <a:r>
              <a:rPr sz="2000" spc="-5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2000" spc="-10" dirty="0" err="1" smtClean="0">
                <a:solidFill>
                  <a:schemeClr val="bg1"/>
                </a:solidFill>
                <a:latin typeface="Verdana"/>
                <a:cs typeface="Verdana"/>
              </a:rPr>
              <a:t>квалифицированны</a:t>
            </a:r>
            <a:r>
              <a:rPr lang="ru-RU" sz="2000" spc="-10" dirty="0" smtClean="0">
                <a:solidFill>
                  <a:schemeClr val="bg1"/>
                </a:solidFill>
                <a:latin typeface="Verdana"/>
                <a:cs typeface="Verdana"/>
              </a:rPr>
              <a:t>й</a:t>
            </a:r>
            <a:endParaRPr sz="20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algn="ctr">
              <a:lnSpc>
                <a:spcPct val="100000"/>
              </a:lnSpc>
            </a:pPr>
            <a:r>
              <a:rPr sz="2000" spc="-45" dirty="0" err="1">
                <a:solidFill>
                  <a:schemeClr val="bg1"/>
                </a:solidFill>
                <a:latin typeface="Verdana"/>
                <a:cs typeface="Verdana"/>
              </a:rPr>
              <a:t>как</a:t>
            </a:r>
            <a:r>
              <a:rPr sz="2000" spc="-16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2500" b="1" spc="-165" dirty="0" smtClean="0">
                <a:solidFill>
                  <a:schemeClr val="bg1"/>
                </a:solidFill>
                <a:latin typeface="Verdana"/>
                <a:cs typeface="Verdana"/>
              </a:rPr>
              <a:t>СКУЛШУТИНГ</a:t>
            </a:r>
            <a:endParaRPr sz="2500" b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1976847"/>
            <a:ext cx="6142482" cy="4880766"/>
            <a:chOff x="0" y="2034539"/>
            <a:chExt cx="6360795" cy="482155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203703"/>
              <a:ext cx="6206490" cy="465201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034539"/>
              <a:ext cx="6358890" cy="48211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104644"/>
              <a:ext cx="6360414" cy="475107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273807" y="5187695"/>
              <a:ext cx="449580" cy="449580"/>
            </a:xfrm>
            <a:custGeom>
              <a:avLst/>
              <a:gdLst/>
              <a:ahLst/>
              <a:cxnLst/>
              <a:rect l="l" t="t" r="r" b="b"/>
              <a:pathLst>
                <a:path w="449580" h="449579">
                  <a:moveTo>
                    <a:pt x="224790" y="0"/>
                  </a:moveTo>
                  <a:lnTo>
                    <a:pt x="179470" y="4564"/>
                  </a:lnTo>
                  <a:lnTo>
                    <a:pt x="137267" y="17656"/>
                  </a:lnTo>
                  <a:lnTo>
                    <a:pt x="99082" y="38375"/>
                  </a:lnTo>
                  <a:lnTo>
                    <a:pt x="65817" y="65817"/>
                  </a:lnTo>
                  <a:lnTo>
                    <a:pt x="38375" y="99082"/>
                  </a:lnTo>
                  <a:lnTo>
                    <a:pt x="17656" y="137267"/>
                  </a:lnTo>
                  <a:lnTo>
                    <a:pt x="4564" y="179470"/>
                  </a:lnTo>
                  <a:lnTo>
                    <a:pt x="0" y="224789"/>
                  </a:lnTo>
                  <a:lnTo>
                    <a:pt x="4564" y="270109"/>
                  </a:lnTo>
                  <a:lnTo>
                    <a:pt x="17656" y="312312"/>
                  </a:lnTo>
                  <a:lnTo>
                    <a:pt x="38375" y="350497"/>
                  </a:lnTo>
                  <a:lnTo>
                    <a:pt x="65817" y="383762"/>
                  </a:lnTo>
                  <a:lnTo>
                    <a:pt x="99082" y="411204"/>
                  </a:lnTo>
                  <a:lnTo>
                    <a:pt x="137267" y="431923"/>
                  </a:lnTo>
                  <a:lnTo>
                    <a:pt x="179470" y="445015"/>
                  </a:lnTo>
                  <a:lnTo>
                    <a:pt x="224790" y="449579"/>
                  </a:lnTo>
                  <a:lnTo>
                    <a:pt x="270109" y="445015"/>
                  </a:lnTo>
                  <a:lnTo>
                    <a:pt x="312312" y="431923"/>
                  </a:lnTo>
                  <a:lnTo>
                    <a:pt x="350497" y="411204"/>
                  </a:lnTo>
                  <a:lnTo>
                    <a:pt x="383762" y="383762"/>
                  </a:lnTo>
                  <a:lnTo>
                    <a:pt x="411204" y="350497"/>
                  </a:lnTo>
                  <a:lnTo>
                    <a:pt x="431923" y="312312"/>
                  </a:lnTo>
                  <a:lnTo>
                    <a:pt x="445015" y="270109"/>
                  </a:lnTo>
                  <a:lnTo>
                    <a:pt x="449580" y="224789"/>
                  </a:lnTo>
                  <a:lnTo>
                    <a:pt x="445015" y="179470"/>
                  </a:lnTo>
                  <a:lnTo>
                    <a:pt x="431923" y="137267"/>
                  </a:lnTo>
                  <a:lnTo>
                    <a:pt x="411204" y="99082"/>
                  </a:lnTo>
                  <a:lnTo>
                    <a:pt x="383762" y="65817"/>
                  </a:lnTo>
                  <a:lnTo>
                    <a:pt x="350497" y="38375"/>
                  </a:lnTo>
                  <a:lnTo>
                    <a:pt x="312312" y="17656"/>
                  </a:lnTo>
                  <a:lnTo>
                    <a:pt x="270109" y="4564"/>
                  </a:lnTo>
                  <a:lnTo>
                    <a:pt x="2247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08787" y="150439"/>
            <a:ext cx="5665470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80" dirty="0"/>
              <a:t>Первый</a:t>
            </a:r>
            <a:r>
              <a:rPr spc="-500" dirty="0"/>
              <a:t> </a:t>
            </a:r>
            <a:r>
              <a:rPr spc="114" dirty="0"/>
              <a:t>эпизод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681733" y="3266947"/>
            <a:ext cx="23920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5" dirty="0">
                <a:latin typeface="Verdana"/>
                <a:cs typeface="Verdana"/>
              </a:rPr>
              <a:t>20</a:t>
            </a:r>
            <a:r>
              <a:rPr sz="1800" spc="-8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апреля</a:t>
            </a:r>
            <a:r>
              <a:rPr sz="1800" spc="-90" dirty="0">
                <a:latin typeface="Verdana"/>
                <a:cs typeface="Verdana"/>
              </a:rPr>
              <a:t> </a:t>
            </a:r>
            <a:r>
              <a:rPr sz="1800" spc="-180" dirty="0">
                <a:latin typeface="Verdana"/>
                <a:cs typeface="Verdana"/>
              </a:rPr>
              <a:t>1999</a:t>
            </a:r>
            <a:r>
              <a:rPr sz="1800" spc="-65" dirty="0">
                <a:latin typeface="Verdana"/>
                <a:cs typeface="Verdana"/>
              </a:rPr>
              <a:t> </a:t>
            </a:r>
            <a:r>
              <a:rPr sz="1800" spc="-20" dirty="0">
                <a:latin typeface="Verdana"/>
                <a:cs typeface="Verdana"/>
              </a:rPr>
              <a:t>года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38555" y="1063752"/>
            <a:ext cx="11470005" cy="5302885"/>
            <a:chOff x="638555" y="1063752"/>
            <a:chExt cx="11470005" cy="530288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8555" y="5413248"/>
              <a:ext cx="783336" cy="78333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2083" y="3113531"/>
              <a:ext cx="614172" cy="61417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38900" y="4279391"/>
              <a:ext cx="726185" cy="7246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85860" y="4114800"/>
              <a:ext cx="749046" cy="74904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85860" y="5675375"/>
              <a:ext cx="648461" cy="61188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44411" y="5635752"/>
              <a:ext cx="749045" cy="73075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781800" y="5676899"/>
              <a:ext cx="266700" cy="318770"/>
            </a:xfrm>
            <a:custGeom>
              <a:avLst/>
              <a:gdLst/>
              <a:ahLst/>
              <a:cxnLst/>
              <a:rect l="l" t="t" r="r" b="b"/>
              <a:pathLst>
                <a:path w="266700" h="318770">
                  <a:moveTo>
                    <a:pt x="63500" y="68897"/>
                  </a:moveTo>
                  <a:lnTo>
                    <a:pt x="0" y="90995"/>
                  </a:lnTo>
                  <a:lnTo>
                    <a:pt x="3555" y="157480"/>
                  </a:lnTo>
                  <a:lnTo>
                    <a:pt x="6857" y="190284"/>
                  </a:lnTo>
                  <a:lnTo>
                    <a:pt x="30225" y="196837"/>
                  </a:lnTo>
                  <a:lnTo>
                    <a:pt x="32384" y="318516"/>
                  </a:lnTo>
                  <a:lnTo>
                    <a:pt x="96774" y="318223"/>
                  </a:lnTo>
                  <a:lnTo>
                    <a:pt x="95990" y="285419"/>
                  </a:lnTo>
                  <a:lnTo>
                    <a:pt x="94327" y="219806"/>
                  </a:lnTo>
                  <a:lnTo>
                    <a:pt x="93472" y="186994"/>
                  </a:lnTo>
                  <a:lnTo>
                    <a:pt x="226866" y="186994"/>
                  </a:lnTo>
                  <a:lnTo>
                    <a:pt x="226695" y="183718"/>
                  </a:lnTo>
                  <a:lnTo>
                    <a:pt x="266700" y="183718"/>
                  </a:lnTo>
                  <a:lnTo>
                    <a:pt x="266700" y="91859"/>
                  </a:lnTo>
                  <a:lnTo>
                    <a:pt x="257533" y="88582"/>
                  </a:lnTo>
                  <a:lnTo>
                    <a:pt x="140080" y="88582"/>
                  </a:lnTo>
                  <a:lnTo>
                    <a:pt x="63500" y="68897"/>
                  </a:lnTo>
                  <a:close/>
                </a:path>
                <a:path w="266700" h="318770">
                  <a:moveTo>
                    <a:pt x="226866" y="186994"/>
                  </a:moveTo>
                  <a:lnTo>
                    <a:pt x="93472" y="186994"/>
                  </a:lnTo>
                  <a:lnTo>
                    <a:pt x="180085" y="190284"/>
                  </a:lnTo>
                  <a:lnTo>
                    <a:pt x="180085" y="311670"/>
                  </a:lnTo>
                  <a:lnTo>
                    <a:pt x="233425" y="312483"/>
                  </a:lnTo>
                  <a:lnTo>
                    <a:pt x="226866" y="186994"/>
                  </a:lnTo>
                  <a:close/>
                </a:path>
                <a:path w="266700" h="318770">
                  <a:moveTo>
                    <a:pt x="186817" y="0"/>
                  </a:moveTo>
                  <a:lnTo>
                    <a:pt x="183388" y="9842"/>
                  </a:lnTo>
                  <a:lnTo>
                    <a:pt x="180085" y="29527"/>
                  </a:lnTo>
                  <a:lnTo>
                    <a:pt x="183388" y="49212"/>
                  </a:lnTo>
                  <a:lnTo>
                    <a:pt x="196723" y="62331"/>
                  </a:lnTo>
                  <a:lnTo>
                    <a:pt x="170052" y="85293"/>
                  </a:lnTo>
                  <a:lnTo>
                    <a:pt x="140080" y="88582"/>
                  </a:lnTo>
                  <a:lnTo>
                    <a:pt x="257533" y="88582"/>
                  </a:lnTo>
                  <a:lnTo>
                    <a:pt x="229997" y="78740"/>
                  </a:lnTo>
                  <a:lnTo>
                    <a:pt x="229997" y="9842"/>
                  </a:lnTo>
                  <a:lnTo>
                    <a:pt x="1868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781800" y="5676899"/>
              <a:ext cx="266700" cy="318770"/>
            </a:xfrm>
            <a:custGeom>
              <a:avLst/>
              <a:gdLst/>
              <a:ahLst/>
              <a:cxnLst/>
              <a:rect l="l" t="t" r="r" b="b"/>
              <a:pathLst>
                <a:path w="266700" h="318770">
                  <a:moveTo>
                    <a:pt x="63500" y="68897"/>
                  </a:moveTo>
                  <a:lnTo>
                    <a:pt x="0" y="90995"/>
                  </a:lnTo>
                  <a:lnTo>
                    <a:pt x="3555" y="157480"/>
                  </a:lnTo>
                  <a:lnTo>
                    <a:pt x="6857" y="190284"/>
                  </a:lnTo>
                  <a:lnTo>
                    <a:pt x="30225" y="196837"/>
                  </a:lnTo>
                  <a:lnTo>
                    <a:pt x="30777" y="227258"/>
                  </a:lnTo>
                  <a:lnTo>
                    <a:pt x="31305" y="257676"/>
                  </a:lnTo>
                  <a:lnTo>
                    <a:pt x="31833" y="288095"/>
                  </a:lnTo>
                  <a:lnTo>
                    <a:pt x="32384" y="318516"/>
                  </a:lnTo>
                  <a:lnTo>
                    <a:pt x="96774" y="318223"/>
                  </a:lnTo>
                  <a:lnTo>
                    <a:pt x="95990" y="285419"/>
                  </a:lnTo>
                  <a:lnTo>
                    <a:pt x="95170" y="252614"/>
                  </a:lnTo>
                  <a:lnTo>
                    <a:pt x="94327" y="219806"/>
                  </a:lnTo>
                  <a:lnTo>
                    <a:pt x="93472" y="186994"/>
                  </a:lnTo>
                  <a:lnTo>
                    <a:pt x="180085" y="190284"/>
                  </a:lnTo>
                  <a:lnTo>
                    <a:pt x="180085" y="311670"/>
                  </a:lnTo>
                  <a:lnTo>
                    <a:pt x="233425" y="312483"/>
                  </a:lnTo>
                  <a:lnTo>
                    <a:pt x="226695" y="183718"/>
                  </a:lnTo>
                  <a:lnTo>
                    <a:pt x="266700" y="183718"/>
                  </a:lnTo>
                  <a:lnTo>
                    <a:pt x="266700" y="91859"/>
                  </a:lnTo>
                  <a:lnTo>
                    <a:pt x="229997" y="78740"/>
                  </a:lnTo>
                  <a:lnTo>
                    <a:pt x="229997" y="45935"/>
                  </a:lnTo>
                  <a:lnTo>
                    <a:pt x="229997" y="9842"/>
                  </a:lnTo>
                  <a:lnTo>
                    <a:pt x="186817" y="0"/>
                  </a:lnTo>
                  <a:lnTo>
                    <a:pt x="183388" y="9842"/>
                  </a:lnTo>
                  <a:lnTo>
                    <a:pt x="180085" y="29527"/>
                  </a:lnTo>
                  <a:lnTo>
                    <a:pt x="183388" y="49212"/>
                  </a:lnTo>
                  <a:lnTo>
                    <a:pt x="196723" y="62331"/>
                  </a:lnTo>
                  <a:lnTo>
                    <a:pt x="170052" y="85293"/>
                  </a:lnTo>
                  <a:lnTo>
                    <a:pt x="140080" y="88582"/>
                  </a:lnTo>
                  <a:lnTo>
                    <a:pt x="63500" y="6889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18376" y="5670804"/>
              <a:ext cx="71627" cy="7162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45935" y="1066800"/>
              <a:ext cx="2827019" cy="282244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85732" y="1063752"/>
              <a:ext cx="2822448" cy="2813304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1667001" y="3948176"/>
            <a:ext cx="378841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chemeClr val="bg1"/>
                </a:solidFill>
                <a:latin typeface="Verdana"/>
                <a:cs typeface="Verdana"/>
              </a:rPr>
              <a:t>Эрик</a:t>
            </a:r>
            <a:r>
              <a:rPr sz="1800" spc="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chemeClr val="bg1"/>
                </a:solidFill>
                <a:latin typeface="Verdana"/>
                <a:cs typeface="Verdana"/>
              </a:rPr>
              <a:t>Харрис</a:t>
            </a:r>
            <a:r>
              <a:rPr sz="1800" spc="-1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800" spc="80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800" spc="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chemeClr val="bg1"/>
                </a:solidFill>
                <a:latin typeface="Verdana"/>
                <a:cs typeface="Verdana"/>
              </a:rPr>
              <a:t>Дилан</a:t>
            </a:r>
            <a:r>
              <a:rPr sz="1800" spc="-1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Verdana"/>
                <a:cs typeface="Verdana"/>
              </a:rPr>
              <a:t>Клиболд </a:t>
            </a:r>
            <a:r>
              <a:rPr sz="1800" spc="55" dirty="0">
                <a:solidFill>
                  <a:schemeClr val="bg1"/>
                </a:solidFill>
                <a:latin typeface="Verdana"/>
                <a:cs typeface="Verdana"/>
              </a:rPr>
              <a:t>совершили</a:t>
            </a:r>
            <a:r>
              <a:rPr sz="1800" spc="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chemeClr val="bg1"/>
                </a:solidFill>
                <a:latin typeface="Verdana"/>
                <a:cs typeface="Verdana"/>
              </a:rPr>
              <a:t>массовое</a:t>
            </a:r>
            <a:r>
              <a:rPr sz="1800" spc="6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Verdana"/>
                <a:cs typeface="Verdana"/>
              </a:rPr>
              <a:t>убийство </a:t>
            </a:r>
            <a:r>
              <a:rPr sz="1800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sz="1800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chemeClr val="bg1"/>
                </a:solidFill>
                <a:latin typeface="Verdana"/>
                <a:cs typeface="Verdana"/>
              </a:rPr>
              <a:t>школе</a:t>
            </a:r>
            <a:r>
              <a:rPr sz="1800" spc="-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chemeClr val="bg1"/>
                </a:solidFill>
                <a:latin typeface="Verdana"/>
                <a:cs typeface="Verdana"/>
              </a:rPr>
              <a:t>Колумбайн,</a:t>
            </a:r>
            <a:r>
              <a:rPr sz="1800" spc="-6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800" spc="50" dirty="0">
                <a:solidFill>
                  <a:schemeClr val="bg1"/>
                </a:solidFill>
                <a:latin typeface="Verdana"/>
                <a:cs typeface="Verdana"/>
              </a:rPr>
              <a:t>США</a:t>
            </a:r>
            <a:endParaRPr sz="18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</a:pPr>
            <a:r>
              <a:rPr sz="1800" spc="-295" dirty="0">
                <a:solidFill>
                  <a:schemeClr val="bg1"/>
                </a:solidFill>
                <a:latin typeface="Verdana"/>
                <a:cs typeface="Verdana"/>
              </a:rPr>
              <a:t>(13</a:t>
            </a:r>
            <a:r>
              <a:rPr sz="1800" spc="-1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chemeClr val="bg1"/>
                </a:solidFill>
                <a:latin typeface="Verdana"/>
                <a:cs typeface="Verdana"/>
              </a:rPr>
              <a:t>убитых</a:t>
            </a:r>
            <a:r>
              <a:rPr sz="1800" spc="-1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800" spc="80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800" spc="-15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800" spc="-145" dirty="0">
                <a:solidFill>
                  <a:schemeClr val="bg1"/>
                </a:solidFill>
                <a:latin typeface="Verdana"/>
                <a:cs typeface="Verdana"/>
              </a:rPr>
              <a:t>23</a:t>
            </a:r>
            <a:r>
              <a:rPr sz="1800" spc="-1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chemeClr val="bg1"/>
                </a:solidFill>
                <a:latin typeface="Verdana"/>
                <a:cs typeface="Verdana"/>
              </a:rPr>
              <a:t>раненых)</a:t>
            </a:r>
            <a:endParaRPr sz="18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83577" y="5506618"/>
            <a:ext cx="1245235" cy="85407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algn="just">
              <a:lnSpc>
                <a:spcPct val="80000"/>
              </a:lnSpc>
              <a:spcBef>
                <a:spcPts val="480"/>
              </a:spcBef>
            </a:pP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Отсутствие поддержки </a:t>
            </a:r>
            <a:r>
              <a:rPr sz="1600" spc="7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участия</a:t>
            </a:r>
            <a:endParaRPr sz="1600">
              <a:latin typeface="Verdana"/>
              <a:cs typeface="Verdana"/>
            </a:endParaRPr>
          </a:p>
          <a:p>
            <a:pPr marL="12700" algn="just">
              <a:lnSpc>
                <a:spcPts val="1535"/>
              </a:lnSpc>
            </a:pP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6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семьях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283577" y="4094479"/>
            <a:ext cx="1160145" cy="1049020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2700" marR="5080">
              <a:lnSpc>
                <a:spcPts val="1540"/>
              </a:lnSpc>
              <a:spcBef>
                <a:spcPts val="464"/>
              </a:spcBef>
            </a:pP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Репутация фриков, статус изгоев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ts val="1535"/>
              </a:lnSpc>
            </a:pP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6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школе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674479" y="4088333"/>
            <a:ext cx="2079625" cy="104965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ct val="80100"/>
              </a:lnSpc>
              <a:spcBef>
                <a:spcPts val="480"/>
              </a:spcBef>
            </a:pP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Отрицание </a:t>
            </a:r>
            <a:r>
              <a:rPr sz="1600" dirty="0">
                <a:solidFill>
                  <a:srgbClr val="FFFFFF"/>
                </a:solidFill>
                <a:latin typeface="Verdana"/>
                <a:cs typeface="Verdana"/>
              </a:rPr>
              <a:t>значимости</a:t>
            </a:r>
            <a:r>
              <a:rPr sz="1600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жизни, отношение</a:t>
            </a:r>
            <a:endParaRPr sz="1600">
              <a:latin typeface="Verdana"/>
              <a:cs typeface="Verdana"/>
            </a:endParaRPr>
          </a:p>
          <a:p>
            <a:pPr marL="12700" marR="115570">
              <a:lnSpc>
                <a:spcPct val="80000"/>
              </a:lnSpc>
            </a:pP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6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человечеству 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как</a:t>
            </a:r>
            <a:r>
              <a:rPr sz="16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6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Verdana"/>
                <a:cs typeface="Verdana"/>
              </a:rPr>
              <a:t>«биомусору»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696704" y="5342635"/>
            <a:ext cx="1795145" cy="1049020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2700" marR="502920">
              <a:lnSpc>
                <a:spcPts val="1540"/>
              </a:lnSpc>
              <a:spcBef>
                <a:spcPts val="464"/>
              </a:spcBef>
            </a:pP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Длительная подготовка</a:t>
            </a:r>
            <a:endParaRPr sz="1600">
              <a:latin typeface="Verdana"/>
              <a:cs typeface="Verdana"/>
            </a:endParaRPr>
          </a:p>
          <a:p>
            <a:pPr marL="12700" marR="5080">
              <a:lnSpc>
                <a:spcPct val="80000"/>
              </a:lnSpc>
              <a:spcBef>
                <a:spcPts val="5"/>
              </a:spcBef>
            </a:pPr>
            <a:r>
              <a:rPr sz="1600" spc="7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6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планирование теракта</a:t>
            </a:r>
            <a:r>
              <a:rPr sz="16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Verdana"/>
                <a:cs typeface="Verdana"/>
              </a:rPr>
              <a:t>(сайт, дневники)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868661" y="3263265"/>
            <a:ext cx="15773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Эрик</a:t>
            </a:r>
            <a:r>
              <a:rPr sz="1800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Харрис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797420" y="3255645"/>
            <a:ext cx="1908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Дилан</a:t>
            </a:r>
            <a:r>
              <a:rPr sz="1800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Клиболд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537460" y="5809488"/>
            <a:ext cx="192023" cy="192024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1678939" y="5388355"/>
            <a:ext cx="3776472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dirty="0" smtClean="0">
                <a:solidFill>
                  <a:schemeClr val="bg1"/>
                </a:solidFill>
                <a:latin typeface="Verdana"/>
                <a:cs typeface="Verdana"/>
              </a:rPr>
              <a:t>Сразу</a:t>
            </a:r>
            <a:r>
              <a:rPr lang="ru-RU" spc="-5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dirty="0">
                <a:solidFill>
                  <a:schemeClr val="bg1"/>
                </a:solidFill>
                <a:latin typeface="Verdana"/>
                <a:cs typeface="Verdana"/>
              </a:rPr>
              <a:t>после</a:t>
            </a:r>
            <a:r>
              <a:rPr lang="ru-RU" spc="-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pc="40" dirty="0">
                <a:solidFill>
                  <a:schemeClr val="bg1"/>
                </a:solidFill>
                <a:latin typeface="Verdana"/>
                <a:cs typeface="Verdana"/>
              </a:rPr>
              <a:t>совершения </a:t>
            </a:r>
            <a:r>
              <a:rPr lang="ru-RU" spc="-10" dirty="0">
                <a:solidFill>
                  <a:schemeClr val="bg1"/>
                </a:solidFill>
                <a:latin typeface="Verdana"/>
                <a:cs typeface="Verdana"/>
              </a:rPr>
              <a:t>теракта</a:t>
            </a:r>
            <a:r>
              <a:rPr lang="ru-RU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dirty="0">
                <a:solidFill>
                  <a:schemeClr val="bg1"/>
                </a:solidFill>
                <a:latin typeface="Verdana"/>
                <a:cs typeface="Verdana"/>
              </a:rPr>
              <a:t>оба</a:t>
            </a:r>
            <a:r>
              <a:rPr lang="ru-RU" spc="-9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pc="-10" dirty="0">
                <a:solidFill>
                  <a:schemeClr val="bg1"/>
                </a:solidFill>
                <a:latin typeface="Verdana"/>
                <a:cs typeface="Verdana"/>
              </a:rPr>
              <a:t>подростка </a:t>
            </a:r>
            <a:r>
              <a:rPr lang="ru-RU" spc="55" dirty="0">
                <a:solidFill>
                  <a:schemeClr val="bg1"/>
                </a:solidFill>
                <a:latin typeface="Verdana"/>
                <a:cs typeface="Verdana"/>
              </a:rPr>
              <a:t>совершили</a:t>
            </a:r>
            <a:r>
              <a:rPr lang="ru-RU" spc="-11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pc="-10" dirty="0" smtClean="0">
                <a:solidFill>
                  <a:schemeClr val="bg1"/>
                </a:solidFill>
                <a:latin typeface="Verdana"/>
                <a:cs typeface="Verdana"/>
              </a:rPr>
              <a:t>суицид</a:t>
            </a:r>
            <a:endParaRPr lang="ru-RU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-1" y="0"/>
            <a:ext cx="4711337" cy="6857616"/>
            <a:chOff x="0" y="0"/>
            <a:chExt cx="4782820" cy="6858000"/>
          </a:xfrm>
        </p:grpSpPr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72084" y="4116323"/>
              <a:ext cx="702564" cy="70408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0" y="0"/>
              <a:ext cx="4782311" cy="6857996"/>
            </a:xfrm>
            <a:prstGeom prst="rect">
              <a:avLst/>
            </a:prstGeom>
          </p:spPr>
        </p:pic>
      </p:grpSp>
      <p:sp>
        <p:nvSpPr>
          <p:cNvPr id="38" name="object 38"/>
          <p:cNvSpPr txBox="1">
            <a:spLocks noGrp="1"/>
          </p:cNvSpPr>
          <p:nvPr>
            <p:ph type="sldNum" sz="quarter" idx="4294967295"/>
          </p:nvPr>
        </p:nvSpPr>
        <p:spPr>
          <a:xfrm>
            <a:off x="11578717" y="6446536"/>
            <a:ext cx="271145" cy="24320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60" dirty="0"/>
              <a:t>5</a:t>
            </a:fld>
            <a:endParaRPr spc="-60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1861394" y="3244332"/>
            <a:ext cx="2558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55" dirty="0">
                <a:solidFill>
                  <a:srgbClr val="002060"/>
                </a:solidFill>
                <a:latin typeface="Verdana"/>
                <a:cs typeface="Verdana"/>
              </a:rPr>
              <a:t>20</a:t>
            </a:r>
            <a:r>
              <a:rPr lang="ru-RU" spc="-8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dirty="0">
                <a:solidFill>
                  <a:srgbClr val="002060"/>
                </a:solidFill>
                <a:latin typeface="Verdana"/>
                <a:cs typeface="Verdana"/>
              </a:rPr>
              <a:t>апреля</a:t>
            </a:r>
            <a:r>
              <a:rPr lang="ru-RU" spc="-9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spc="-180" dirty="0">
                <a:solidFill>
                  <a:srgbClr val="002060"/>
                </a:solidFill>
                <a:latin typeface="Verdana"/>
                <a:cs typeface="Verdana"/>
              </a:rPr>
              <a:t>1999</a:t>
            </a:r>
            <a:r>
              <a:rPr lang="ru-RU" spc="-6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lang="ru-RU" spc="-20" dirty="0">
                <a:solidFill>
                  <a:srgbClr val="002060"/>
                </a:solidFill>
                <a:latin typeface="Verdana"/>
                <a:cs typeface="Verdana"/>
              </a:rPr>
              <a:t>года</a:t>
            </a:r>
            <a:endParaRPr lang="ru-RU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9050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94291" y="0"/>
              <a:ext cx="2997707" cy="68488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192767" y="0"/>
              <a:ext cx="2999740" cy="6858000"/>
            </a:xfrm>
            <a:custGeom>
              <a:avLst/>
              <a:gdLst/>
              <a:ahLst/>
              <a:cxnLst/>
              <a:rect l="l" t="t" r="r" b="b"/>
              <a:pathLst>
                <a:path w="2999740" h="6858000">
                  <a:moveTo>
                    <a:pt x="2999231" y="0"/>
                  </a:moveTo>
                  <a:lnTo>
                    <a:pt x="490001" y="0"/>
                  </a:lnTo>
                  <a:lnTo>
                    <a:pt x="0" y="3429000"/>
                  </a:lnTo>
                  <a:lnTo>
                    <a:pt x="501560" y="6857996"/>
                  </a:lnTo>
                  <a:lnTo>
                    <a:pt x="2999231" y="6857996"/>
                  </a:lnTo>
                  <a:lnTo>
                    <a:pt x="2999231" y="0"/>
                  </a:lnTo>
                  <a:close/>
                </a:path>
              </a:pathLst>
            </a:custGeom>
            <a:solidFill>
              <a:srgbClr val="FFFFFF">
                <a:alpha val="6901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20420" y="3443681"/>
            <a:ext cx="815975" cy="794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Февраль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ts val="1155"/>
              </a:lnSpc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2014:</a:t>
            </a:r>
            <a:endParaRPr sz="1200">
              <a:latin typeface="Verdana"/>
              <a:cs typeface="Verdana"/>
            </a:endParaRPr>
          </a:p>
          <a:p>
            <a:pPr marL="12700" marR="5080">
              <a:lnSpc>
                <a:spcPct val="80000"/>
              </a:lnSpc>
              <a:spcBef>
                <a:spcPts val="145"/>
              </a:spcBef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Москва (первый</a:t>
            </a:r>
            <a:r>
              <a:rPr sz="1200" spc="65" dirty="0">
                <a:solidFill>
                  <a:srgbClr val="FFFFFF"/>
                </a:solidFill>
                <a:latin typeface="Verdana"/>
                <a:cs typeface="Verdana"/>
              </a:rPr>
              <a:t> В</a:t>
            </a:r>
            <a:r>
              <a:rPr sz="12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России)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68907" y="3443096"/>
            <a:ext cx="1245870" cy="7823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461009">
              <a:lnSpc>
                <a:spcPts val="1150"/>
              </a:lnSpc>
              <a:spcBef>
                <a:spcPts val="380"/>
              </a:spcBef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Сентябрь 2017:</a:t>
            </a:r>
            <a:endParaRPr sz="1200">
              <a:latin typeface="Verdana"/>
              <a:cs typeface="Verdana"/>
            </a:endParaRPr>
          </a:p>
          <a:p>
            <a:pPr marL="12700" marR="5080">
              <a:lnSpc>
                <a:spcPct val="80300"/>
              </a:lnSpc>
              <a:spcBef>
                <a:spcPts val="5"/>
              </a:spcBef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«Ивантеевский стрелок» </a:t>
            </a:r>
            <a:r>
              <a:rPr sz="1100" spc="-10" dirty="0">
                <a:solidFill>
                  <a:srgbClr val="FFFFFF"/>
                </a:solidFill>
                <a:latin typeface="Verdana"/>
                <a:cs typeface="Verdana"/>
              </a:rPr>
              <a:t>(подражатель)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88560" y="3429711"/>
            <a:ext cx="1077595" cy="782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95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Октябрь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ts val="1155"/>
              </a:lnSpc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2018:</a:t>
            </a:r>
            <a:endParaRPr sz="1200">
              <a:latin typeface="Verdana"/>
              <a:cs typeface="Verdana"/>
            </a:endParaRPr>
          </a:p>
          <a:p>
            <a:pPr marL="12700" marR="5080">
              <a:lnSpc>
                <a:spcPct val="80300"/>
              </a:lnSpc>
              <a:spcBef>
                <a:spcPts val="140"/>
              </a:spcBef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«Керченский стрелок» </a:t>
            </a:r>
            <a:r>
              <a:rPr sz="1100" spc="-10" dirty="0">
                <a:solidFill>
                  <a:srgbClr val="FFFFFF"/>
                </a:solidFill>
                <a:latin typeface="Verdana"/>
                <a:cs typeface="Verdana"/>
              </a:rPr>
              <a:t>(массовость)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87644" y="3447364"/>
            <a:ext cx="1192530" cy="636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Ноябрь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ts val="1155"/>
              </a:lnSpc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2019: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ts val="1165"/>
              </a:lnSpc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Благовещенск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ts val="1190"/>
              </a:lnSpc>
            </a:pPr>
            <a:r>
              <a:rPr sz="1100" spc="-10" dirty="0">
                <a:solidFill>
                  <a:srgbClr val="FFFFFF"/>
                </a:solidFill>
                <a:latin typeface="Verdana"/>
                <a:cs typeface="Verdana"/>
              </a:rPr>
              <a:t>(спонтанное)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31811" y="3456813"/>
            <a:ext cx="901065" cy="77025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18795">
              <a:lnSpc>
                <a:spcPts val="1150"/>
              </a:lnSpc>
              <a:spcBef>
                <a:spcPts val="380"/>
              </a:spcBef>
            </a:pPr>
            <a:r>
              <a:rPr sz="1200" spc="25" dirty="0">
                <a:solidFill>
                  <a:srgbClr val="FFFFFF"/>
                </a:solidFill>
                <a:latin typeface="Verdana"/>
                <a:cs typeface="Verdana"/>
              </a:rPr>
              <a:t>Май </a:t>
            </a:r>
            <a:r>
              <a:rPr sz="1200" spc="-165" dirty="0">
                <a:solidFill>
                  <a:srgbClr val="FFFFFF"/>
                </a:solidFill>
                <a:latin typeface="Verdana"/>
                <a:cs typeface="Verdana"/>
              </a:rPr>
              <a:t>2021:</a:t>
            </a:r>
            <a:endParaRPr sz="1200">
              <a:latin typeface="Verdana"/>
              <a:cs typeface="Verdana"/>
            </a:endParaRPr>
          </a:p>
          <a:p>
            <a:pPr marL="12700" marR="5080">
              <a:lnSpc>
                <a:spcPct val="80300"/>
              </a:lnSpc>
              <a:spcBef>
                <a:spcPts val="5"/>
              </a:spcBef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Казань </a:t>
            </a:r>
            <a:r>
              <a:rPr sz="1100" spc="-10" dirty="0">
                <a:solidFill>
                  <a:srgbClr val="FFFFFF"/>
                </a:solidFill>
                <a:latin typeface="Verdana"/>
                <a:cs typeface="Verdana"/>
              </a:rPr>
              <a:t>(назвал </a:t>
            </a:r>
            <a:r>
              <a:rPr sz="1100" dirty="0">
                <a:solidFill>
                  <a:srgbClr val="FFFFFF"/>
                </a:solidFill>
                <a:latin typeface="Verdana"/>
                <a:cs typeface="Verdana"/>
              </a:rPr>
              <a:t>себя</a:t>
            </a:r>
            <a:r>
              <a:rPr sz="110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Verdana"/>
                <a:cs typeface="Verdana"/>
              </a:rPr>
              <a:t>богом)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1957" y="-57136"/>
            <a:ext cx="7165340" cy="1669414"/>
          </a:xfrm>
          <a:prstGeom prst="rect">
            <a:avLst/>
          </a:prstGeom>
        </p:spPr>
        <p:txBody>
          <a:bodyPr vert="horz" wrap="square" lIns="0" tIns="422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325"/>
              </a:spcBef>
            </a:pPr>
            <a:r>
              <a:rPr sz="5400" spc="60" dirty="0">
                <a:solidFill>
                  <a:srgbClr val="002060"/>
                </a:solidFill>
                <a:latin typeface="Verdana"/>
                <a:cs typeface="Verdana"/>
              </a:rPr>
              <a:t>Школьная</a:t>
            </a:r>
            <a:r>
              <a:rPr sz="5400" spc="-46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5400" spc="50" dirty="0">
                <a:solidFill>
                  <a:srgbClr val="002060"/>
                </a:solidFill>
                <a:latin typeface="Verdana"/>
                <a:cs typeface="Verdana"/>
              </a:rPr>
              <a:t>стрельба</a:t>
            </a:r>
            <a:endParaRPr sz="5400" dirty="0">
              <a:solidFill>
                <a:srgbClr val="002060"/>
              </a:solidFill>
              <a:latin typeface="Verdana"/>
              <a:cs typeface="Verdana"/>
            </a:endParaRPr>
          </a:p>
          <a:p>
            <a:pPr marL="36830">
              <a:lnSpc>
                <a:spcPct val="100000"/>
              </a:lnSpc>
              <a:spcBef>
                <a:spcPts val="1075"/>
              </a:spcBef>
            </a:pPr>
            <a:r>
              <a:rPr sz="1800" b="1" spc="-175" dirty="0">
                <a:solidFill>
                  <a:srgbClr val="002060"/>
                </a:solidFill>
                <a:latin typeface="Verdana"/>
                <a:cs typeface="Verdana"/>
              </a:rPr>
              <a:t>7</a:t>
            </a:r>
            <a:r>
              <a:rPr sz="1800" b="1" spc="-10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800" b="1" spc="-55" dirty="0">
                <a:solidFill>
                  <a:srgbClr val="002060"/>
                </a:solidFill>
                <a:latin typeface="Verdana"/>
                <a:cs typeface="Verdana"/>
              </a:rPr>
              <a:t>эпизодов</a:t>
            </a:r>
            <a:r>
              <a:rPr sz="1800" b="1" spc="-100" dirty="0">
                <a:solidFill>
                  <a:srgbClr val="002060"/>
                </a:solidFill>
                <a:latin typeface="Verdana"/>
                <a:cs typeface="Verdana"/>
              </a:rPr>
              <a:t> за</a:t>
            </a:r>
            <a:r>
              <a:rPr sz="1800" b="1" spc="-8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800" b="1" spc="-95" dirty="0">
                <a:solidFill>
                  <a:srgbClr val="002060"/>
                </a:solidFill>
                <a:latin typeface="Verdana"/>
                <a:cs typeface="Verdana"/>
              </a:rPr>
              <a:t>8</a:t>
            </a:r>
            <a:r>
              <a:rPr sz="1800" b="1" spc="-10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1800" b="1" spc="-25" dirty="0">
                <a:solidFill>
                  <a:srgbClr val="002060"/>
                </a:solidFill>
                <a:latin typeface="Verdana"/>
                <a:cs typeface="Verdana"/>
              </a:rPr>
              <a:t>лет</a:t>
            </a:r>
            <a:endParaRPr sz="18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9694" y="1911172"/>
            <a:ext cx="65227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2060"/>
                </a:solidFill>
                <a:latin typeface="Verdana"/>
                <a:cs typeface="Verdana"/>
              </a:rPr>
              <a:t>Хронология</a:t>
            </a:r>
            <a:r>
              <a:rPr sz="2800" spc="-4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002060"/>
                </a:solidFill>
                <a:latin typeface="Verdana"/>
                <a:cs typeface="Verdana"/>
              </a:rPr>
              <a:t>скулшутинга</a:t>
            </a:r>
            <a:r>
              <a:rPr sz="2800" spc="-10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002060"/>
                </a:solidFill>
                <a:latin typeface="Verdana"/>
                <a:cs typeface="Verdana"/>
              </a:rPr>
              <a:t>в</a:t>
            </a:r>
            <a:r>
              <a:rPr sz="2800" spc="-85" dirty="0">
                <a:solidFill>
                  <a:srgbClr val="002060"/>
                </a:solidFill>
                <a:latin typeface="Verdana"/>
                <a:cs typeface="Verdana"/>
              </a:rPr>
              <a:t> </a:t>
            </a:r>
            <a:r>
              <a:rPr sz="2800" spc="114" dirty="0">
                <a:solidFill>
                  <a:srgbClr val="002060"/>
                </a:solidFill>
                <a:latin typeface="Verdana"/>
                <a:cs typeface="Verdana"/>
              </a:rPr>
              <a:t>России</a:t>
            </a:r>
            <a:endParaRPr sz="28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34105" y="3420871"/>
            <a:ext cx="1064895" cy="6711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447675">
              <a:lnSpc>
                <a:spcPts val="1150"/>
              </a:lnSpc>
              <a:spcBef>
                <a:spcPts val="380"/>
              </a:spcBef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Апрель 2018: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ts val="990"/>
              </a:lnSpc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Стерлитамак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ts val="1510"/>
              </a:lnSpc>
            </a:pP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(КРО)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30031" y="3445255"/>
            <a:ext cx="1066165" cy="63627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280035">
              <a:lnSpc>
                <a:spcPts val="1150"/>
              </a:lnSpc>
              <a:spcBef>
                <a:spcPts val="380"/>
              </a:spcBef>
            </a:pP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Сентябрь 2021: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ts val="1035"/>
              </a:lnSpc>
            </a:pPr>
            <a:r>
              <a:rPr sz="1200" spc="45" dirty="0">
                <a:solidFill>
                  <a:srgbClr val="FFFFFF"/>
                </a:solidFill>
                <a:latin typeface="Verdana"/>
                <a:cs typeface="Verdana"/>
              </a:rPr>
              <a:t>Пермь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ts val="1190"/>
              </a:lnSpc>
            </a:pPr>
            <a:r>
              <a:rPr sz="1100" spc="-10" dirty="0">
                <a:solidFill>
                  <a:srgbClr val="FFFFFF"/>
                </a:solidFill>
                <a:latin typeface="Verdana"/>
                <a:cs typeface="Verdana"/>
              </a:rPr>
              <a:t>(детализация)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37801" y="1395664"/>
            <a:ext cx="528955" cy="4455795"/>
          </a:xfrm>
          <a:prstGeom prst="rect">
            <a:avLst/>
          </a:prstGeom>
        </p:spPr>
        <p:txBody>
          <a:bodyPr vert="horz" wrap="square" lIns="0" tIns="216535" rIns="0" bIns="0" rtlCol="0">
            <a:spAutoFit/>
          </a:bodyPr>
          <a:lstStyle/>
          <a:p>
            <a:pPr marL="29845">
              <a:lnSpc>
                <a:spcPct val="100000"/>
              </a:lnSpc>
              <a:spcBef>
                <a:spcPts val="1705"/>
              </a:spcBef>
            </a:pPr>
            <a:r>
              <a:rPr sz="6000" b="1" spc="-520" dirty="0">
                <a:solidFill>
                  <a:srgbClr val="4843CA"/>
                </a:solidFill>
                <a:latin typeface="Verdana"/>
                <a:cs typeface="Verdana"/>
              </a:rPr>
              <a:t>6</a:t>
            </a:r>
            <a:endParaRPr sz="6000" dirty="0">
              <a:latin typeface="Verdana"/>
              <a:cs typeface="Verdana"/>
            </a:endParaRPr>
          </a:p>
          <a:p>
            <a:pPr marL="29845">
              <a:lnSpc>
                <a:spcPct val="100000"/>
              </a:lnSpc>
              <a:spcBef>
                <a:spcPts val="1605"/>
              </a:spcBef>
            </a:pPr>
            <a:r>
              <a:rPr sz="6000" b="1" spc="-520" dirty="0">
                <a:solidFill>
                  <a:srgbClr val="4843CA"/>
                </a:solidFill>
                <a:latin typeface="Verdana"/>
                <a:cs typeface="Verdana"/>
              </a:rPr>
              <a:t>6</a:t>
            </a:r>
            <a:endParaRPr sz="6000" dirty="0">
              <a:latin typeface="Verdana"/>
              <a:cs typeface="Verdana"/>
            </a:endParaRPr>
          </a:p>
          <a:p>
            <a:pPr marL="29845">
              <a:lnSpc>
                <a:spcPct val="100000"/>
              </a:lnSpc>
              <a:spcBef>
                <a:spcPts val="1605"/>
              </a:spcBef>
            </a:pPr>
            <a:r>
              <a:rPr sz="6000" b="1" spc="-605" dirty="0">
                <a:solidFill>
                  <a:srgbClr val="4843CA"/>
                </a:solidFill>
                <a:latin typeface="Verdana"/>
                <a:cs typeface="Verdana"/>
              </a:rPr>
              <a:t>7</a:t>
            </a:r>
            <a:endParaRPr sz="60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265"/>
              </a:spcBef>
            </a:pPr>
            <a:r>
              <a:rPr sz="6000" b="1" spc="-775" dirty="0" smtClean="0">
                <a:solidFill>
                  <a:srgbClr val="4843CA"/>
                </a:solidFill>
                <a:latin typeface="Verdana"/>
                <a:cs typeface="Verdana"/>
              </a:rPr>
              <a:t>2</a:t>
            </a:r>
            <a:endParaRPr sz="6000" dirty="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27353" y="2999994"/>
            <a:ext cx="7317740" cy="0"/>
          </a:xfrm>
          <a:custGeom>
            <a:avLst/>
            <a:gdLst/>
            <a:ahLst/>
            <a:cxnLst/>
            <a:rect l="l" t="t" r="r" b="b"/>
            <a:pathLst>
              <a:path w="7317740">
                <a:moveTo>
                  <a:pt x="0" y="0"/>
                </a:moveTo>
                <a:lnTo>
                  <a:pt x="810133" y="0"/>
                </a:lnTo>
              </a:path>
              <a:path w="7317740">
                <a:moveTo>
                  <a:pt x="1309116" y="0"/>
                </a:moveTo>
                <a:lnTo>
                  <a:pt x="2523617" y="0"/>
                </a:lnTo>
              </a:path>
              <a:path w="7317740">
                <a:moveTo>
                  <a:pt x="2822448" y="0"/>
                </a:moveTo>
                <a:lnTo>
                  <a:pt x="3736594" y="0"/>
                </a:lnTo>
              </a:path>
              <a:path w="7317740">
                <a:moveTo>
                  <a:pt x="4194048" y="0"/>
                </a:moveTo>
                <a:lnTo>
                  <a:pt x="4908296" y="0"/>
                </a:lnTo>
              </a:path>
              <a:path w="7317740">
                <a:moveTo>
                  <a:pt x="5398008" y="0"/>
                </a:moveTo>
                <a:lnTo>
                  <a:pt x="6166104" y="0"/>
                </a:lnTo>
              </a:path>
              <a:path w="7317740">
                <a:moveTo>
                  <a:pt x="6641592" y="0"/>
                </a:moveTo>
                <a:lnTo>
                  <a:pt x="7317613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0442829" y="2859404"/>
            <a:ext cx="1271905" cy="65913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1540"/>
              </a:lnSpc>
              <a:spcBef>
                <a:spcPts val="459"/>
              </a:spcBef>
            </a:pPr>
            <a:r>
              <a:rPr sz="1600" spc="-10" dirty="0">
                <a:solidFill>
                  <a:srgbClr val="002060"/>
                </a:solidFill>
                <a:latin typeface="Verdana"/>
                <a:cs typeface="Verdana"/>
              </a:rPr>
              <a:t>сверстники считали</a:t>
            </a:r>
            <a:endParaRPr sz="1600" dirty="0">
              <a:solidFill>
                <a:srgbClr val="002060"/>
              </a:solidFill>
              <a:latin typeface="Verdana"/>
              <a:cs typeface="Verdana"/>
            </a:endParaRPr>
          </a:p>
          <a:p>
            <a:pPr marL="12700">
              <a:lnSpc>
                <a:spcPts val="1545"/>
              </a:lnSpc>
            </a:pPr>
            <a:r>
              <a:rPr sz="1600" spc="-10" dirty="0">
                <a:solidFill>
                  <a:srgbClr val="002060"/>
                </a:solidFill>
                <a:latin typeface="Verdana"/>
                <a:cs typeface="Verdana"/>
              </a:rPr>
              <a:t>«тихими»</a:t>
            </a:r>
            <a:endParaRPr sz="16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442829" y="1823085"/>
            <a:ext cx="1522095" cy="46418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480"/>
              </a:spcBef>
            </a:pPr>
            <a:r>
              <a:rPr sz="1600" spc="-10" dirty="0">
                <a:solidFill>
                  <a:srgbClr val="002060"/>
                </a:solidFill>
                <a:latin typeface="Verdana"/>
                <a:cs typeface="Verdana"/>
              </a:rPr>
              <a:t>подвергались буллингу</a:t>
            </a:r>
            <a:endParaRPr sz="16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435843" y="5180457"/>
            <a:ext cx="1252855" cy="444351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2700" marR="5080">
              <a:lnSpc>
                <a:spcPts val="1540"/>
              </a:lnSpc>
              <a:spcBef>
                <a:spcPts val="464"/>
              </a:spcBef>
            </a:pPr>
            <a:r>
              <a:rPr sz="1600" spc="35" dirty="0">
                <a:solidFill>
                  <a:srgbClr val="002060"/>
                </a:solidFill>
                <a:latin typeface="Verdana"/>
                <a:cs typeface="Verdana"/>
              </a:rPr>
              <a:t>совершили </a:t>
            </a:r>
            <a:r>
              <a:rPr sz="1600" spc="-10" dirty="0">
                <a:solidFill>
                  <a:srgbClr val="002060"/>
                </a:solidFill>
                <a:latin typeface="Verdana"/>
                <a:cs typeface="Verdana"/>
              </a:rPr>
              <a:t>суицид</a:t>
            </a:r>
            <a:endParaRPr sz="16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435843" y="4085971"/>
            <a:ext cx="1537335" cy="444351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2700" marR="5080">
              <a:lnSpc>
                <a:spcPts val="1540"/>
              </a:lnSpc>
              <a:spcBef>
                <a:spcPts val="464"/>
              </a:spcBef>
            </a:pPr>
            <a:r>
              <a:rPr sz="1600" spc="-10" dirty="0">
                <a:solidFill>
                  <a:srgbClr val="002060"/>
                </a:solidFill>
                <a:latin typeface="Verdana"/>
                <a:cs typeface="Verdana"/>
              </a:rPr>
              <a:t>планировали самоубийство</a:t>
            </a:r>
            <a:endParaRPr sz="16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9139" y="2406230"/>
            <a:ext cx="9297984" cy="4474464"/>
            <a:chOff x="0" y="2383535"/>
            <a:chExt cx="9297984" cy="4474464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16073" y="5461368"/>
              <a:ext cx="1581911" cy="135178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7903" y="5418609"/>
              <a:ext cx="1534668" cy="136397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89860" y="5385815"/>
              <a:ext cx="1623060" cy="137769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50063" y="4718517"/>
              <a:ext cx="1414915" cy="120399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74647" y="4652771"/>
              <a:ext cx="1571243" cy="139598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27786" y="6027025"/>
              <a:ext cx="1536192" cy="78181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51366" y="5947606"/>
              <a:ext cx="1542288" cy="74218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14271" y="6112764"/>
              <a:ext cx="1505711" cy="74523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5376671"/>
              <a:ext cx="1650491" cy="148132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3839" y="2537459"/>
              <a:ext cx="863358" cy="86182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1439" y="2383535"/>
              <a:ext cx="1168146" cy="116662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54480" y="2537459"/>
              <a:ext cx="861821" cy="86182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02080" y="2383535"/>
              <a:ext cx="1166634" cy="116662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991611" y="2537459"/>
              <a:ext cx="861834" cy="86182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839211" y="2383535"/>
              <a:ext cx="1166622" cy="116662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297680" y="2537459"/>
              <a:ext cx="861822" cy="86182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145280" y="2383535"/>
              <a:ext cx="1166634" cy="116662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643371" y="2537459"/>
              <a:ext cx="861834" cy="86182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490971" y="2383535"/>
              <a:ext cx="1166622" cy="116662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865619" y="2537459"/>
              <a:ext cx="861834" cy="86182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713219" y="2383535"/>
              <a:ext cx="1166622" cy="116662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063483" y="2537459"/>
              <a:ext cx="861834" cy="86182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911083" y="2383535"/>
              <a:ext cx="1166622" cy="1166622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494841" y="2775584"/>
            <a:ext cx="25562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725" dirty="0" smtClean="0">
                <a:latin typeface="Verdana"/>
                <a:cs typeface="Verdana"/>
              </a:rPr>
              <a:t>1</a:t>
            </a:r>
            <a:r>
              <a:rPr lang="ru-RU" sz="2400" spc="-725" dirty="0" smtClean="0">
                <a:solidFill>
                  <a:srgbClr val="002060"/>
                </a:solidFill>
                <a:latin typeface="Verdana"/>
                <a:cs typeface="Verdana"/>
              </a:rPr>
              <a:t>1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666113" y="2739897"/>
            <a:ext cx="48783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10" dirty="0" smtClean="0">
                <a:latin typeface="Verdana"/>
                <a:cs typeface="Verdana"/>
              </a:rPr>
              <a:t>2</a:t>
            </a:r>
            <a:r>
              <a:rPr lang="ru-RU" sz="2400" spc="-110" dirty="0" smtClean="0">
                <a:solidFill>
                  <a:srgbClr val="002060"/>
                </a:solidFill>
                <a:latin typeface="Verdana"/>
                <a:cs typeface="Verdana"/>
              </a:rPr>
              <a:t>2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308984" y="2758185"/>
            <a:ext cx="28568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13180" algn="l"/>
                <a:tab pos="2670810" algn="l"/>
              </a:tabLst>
            </a:pPr>
            <a:r>
              <a:rPr sz="2400" spc="-50" dirty="0">
                <a:solidFill>
                  <a:srgbClr val="002060"/>
                </a:solidFill>
                <a:latin typeface="Verdana"/>
                <a:cs typeface="Verdana"/>
              </a:rPr>
              <a:t>3</a:t>
            </a:r>
            <a:r>
              <a:rPr sz="2400" dirty="0">
                <a:solidFill>
                  <a:srgbClr val="002060"/>
                </a:solidFill>
                <a:latin typeface="Verdana"/>
                <a:cs typeface="Verdana"/>
              </a:rPr>
              <a:t>	</a:t>
            </a:r>
            <a:r>
              <a:rPr sz="2400" spc="10" dirty="0">
                <a:solidFill>
                  <a:srgbClr val="002060"/>
                </a:solidFill>
                <a:latin typeface="Verdana"/>
                <a:cs typeface="Verdana"/>
              </a:rPr>
              <a:t>4</a:t>
            </a:r>
            <a:r>
              <a:rPr sz="2400" dirty="0">
                <a:solidFill>
                  <a:srgbClr val="002060"/>
                </a:solidFill>
                <a:latin typeface="Verdana"/>
                <a:cs typeface="Verdana"/>
              </a:rPr>
              <a:t>	</a:t>
            </a:r>
            <a:r>
              <a:rPr sz="2400" spc="-120" dirty="0">
                <a:solidFill>
                  <a:srgbClr val="002060"/>
                </a:solidFill>
                <a:latin typeface="Verdana"/>
                <a:cs typeface="Verdana"/>
              </a:rPr>
              <a:t>5</a:t>
            </a:r>
            <a:endParaRPr sz="24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201916" y="2758185"/>
            <a:ext cx="21145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spc="-50" dirty="0" smtClean="0">
                <a:solidFill>
                  <a:srgbClr val="002060"/>
                </a:solidFill>
                <a:latin typeface="Verdana"/>
                <a:cs typeface="Verdana"/>
              </a:rPr>
              <a:t>6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167159" y="2758185"/>
            <a:ext cx="51764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spc="-70" dirty="0" smtClean="0">
                <a:latin typeface="Verdana"/>
                <a:cs typeface="Verdana"/>
              </a:rPr>
              <a:t>7</a:t>
            </a:r>
            <a:r>
              <a:rPr sz="2400" spc="-70" dirty="0" smtClean="0">
                <a:solidFill>
                  <a:srgbClr val="002060"/>
                </a:solidFill>
                <a:latin typeface="Verdana"/>
                <a:cs typeface="Verdana"/>
              </a:rPr>
              <a:t>7</a:t>
            </a:r>
            <a:endParaRPr sz="2400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7842515" y="310019"/>
            <a:ext cx="3923029" cy="3202305"/>
            <a:chOff x="7805928" y="281940"/>
            <a:chExt cx="3923029" cy="3202305"/>
          </a:xfrm>
        </p:grpSpPr>
        <p:pic>
          <p:nvPicPr>
            <p:cNvPr id="50" name="object 5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805928" y="281940"/>
              <a:ext cx="778764" cy="77876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551920" y="3302507"/>
              <a:ext cx="176783" cy="181355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120578" y="75894"/>
            <a:ext cx="12628398" cy="6872094"/>
            <a:chOff x="-26535" y="0"/>
            <a:chExt cx="13208164" cy="6872094"/>
          </a:xfrm>
        </p:grpSpPr>
        <p:sp>
          <p:nvSpPr>
            <p:cNvPr id="53" name="object 53"/>
            <p:cNvSpPr/>
            <p:nvPr/>
          </p:nvSpPr>
          <p:spPr>
            <a:xfrm>
              <a:off x="0" y="4545329"/>
              <a:ext cx="9612630" cy="2312670"/>
            </a:xfrm>
            <a:custGeom>
              <a:avLst/>
              <a:gdLst/>
              <a:ahLst/>
              <a:cxnLst/>
              <a:rect l="l" t="t" r="r" b="b"/>
              <a:pathLst>
                <a:path w="9612630" h="2312670">
                  <a:moveTo>
                    <a:pt x="0" y="1312160"/>
                  </a:moveTo>
                  <a:lnTo>
                    <a:pt x="301523" y="751967"/>
                  </a:lnTo>
                  <a:lnTo>
                    <a:pt x="1294257" y="751967"/>
                  </a:lnTo>
                  <a:lnTo>
                    <a:pt x="1687449" y="0"/>
                  </a:lnTo>
                  <a:lnTo>
                    <a:pt x="2665857" y="10160"/>
                  </a:lnTo>
                  <a:lnTo>
                    <a:pt x="3038729" y="748919"/>
                  </a:lnTo>
                  <a:lnTo>
                    <a:pt x="4004056" y="748919"/>
                  </a:lnTo>
                  <a:lnTo>
                    <a:pt x="4358640" y="22352"/>
                  </a:lnTo>
                  <a:lnTo>
                    <a:pt x="5342128" y="31496"/>
                  </a:lnTo>
                  <a:lnTo>
                    <a:pt x="5680456" y="748919"/>
                  </a:lnTo>
                  <a:lnTo>
                    <a:pt x="6576695" y="748919"/>
                  </a:lnTo>
                  <a:lnTo>
                    <a:pt x="6940423" y="37592"/>
                  </a:lnTo>
                  <a:lnTo>
                    <a:pt x="7925943" y="37592"/>
                  </a:lnTo>
                  <a:lnTo>
                    <a:pt x="8291703" y="748919"/>
                  </a:lnTo>
                  <a:lnTo>
                    <a:pt x="9216390" y="748919"/>
                  </a:lnTo>
                  <a:lnTo>
                    <a:pt x="9612630" y="1521269"/>
                  </a:lnTo>
                  <a:lnTo>
                    <a:pt x="9212364" y="2312666"/>
                  </a:lnTo>
                </a:path>
              </a:pathLst>
            </a:custGeom>
            <a:ln w="28955">
              <a:solidFill>
                <a:srgbClr val="FFFFFF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646164" y="4640579"/>
              <a:ext cx="1580387" cy="137464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017507" y="0"/>
              <a:ext cx="4164122" cy="685571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-26535" y="3525950"/>
              <a:ext cx="4671267" cy="3346144"/>
            </a:xfrm>
            <a:prstGeom prst="rect">
              <a:avLst/>
            </a:prstGeom>
          </p:spPr>
        </p:pic>
      </p:grpSp>
      <p:sp>
        <p:nvSpPr>
          <p:cNvPr id="57" name="object 5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pc="-60" dirty="0"/>
              <a:t>6</a:t>
            </a:fld>
            <a:endParaRPr spc="-60" dirty="0"/>
          </a:p>
        </p:txBody>
      </p:sp>
    </p:spTree>
    <p:extLst>
      <p:ext uri="{BB962C8B-B14F-4D97-AF65-F5344CB8AC3E}">
        <p14:creationId xmlns:p14="http://schemas.microsoft.com/office/powerpoint/2010/main" val="418340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223656" y="225211"/>
            <a:ext cx="548641" cy="724024"/>
          </a:xfrm>
        </p:spPr>
        <p:txBody>
          <a:bodyPr rtlCol="0">
            <a:normAutofit/>
          </a:bodyPr>
          <a:lstStyle/>
          <a:p>
            <a:endParaRPr lang="ru-RU" sz="33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98838"/>
            <a:ext cx="11146971" cy="4396864"/>
          </a:xfrm>
        </p:spPr>
        <p:txBody>
          <a:bodyPr>
            <a:normAutofit/>
          </a:bodyPr>
          <a:lstStyle/>
          <a:p>
            <a:pPr marL="1042416" lvl="3" indent="0" algn="ctr">
              <a:buNone/>
            </a:pPr>
            <a:endParaRPr lang="ru-RU" sz="2400" dirty="0" smtClean="0"/>
          </a:p>
          <a:p>
            <a:pPr marL="1042416" lvl="3" indent="0">
              <a:buClr>
                <a:srgbClr val="002060"/>
              </a:buClr>
              <a:buNone/>
            </a:pPr>
            <a:r>
              <a:rPr lang="ru-RU" sz="2400" dirty="0"/>
              <a:t>	</a:t>
            </a:r>
            <a:r>
              <a:rPr lang="ru-RU" sz="2400" dirty="0" smtClean="0"/>
              <a:t>					</a:t>
            </a:r>
            <a:endParaRPr lang="ru-RU" sz="1500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17" y="0"/>
            <a:ext cx="4554584" cy="648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98516" y="83493"/>
            <a:ext cx="11750584" cy="6412557"/>
          </a:xfrm>
        </p:spPr>
        <p:txBody>
          <a:bodyPr numCol="2" rtlCol="0">
            <a:normAutofit fontScale="92500" lnSpcReduction="20000"/>
          </a:bodyPr>
          <a:lstStyle/>
          <a:p>
            <a:pPr marL="36576" indent="0">
              <a:buNone/>
            </a:pPr>
            <a:r>
              <a:rPr lang="en-US" dirty="0"/>
              <a:t>	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2018 году 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посвященных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скулшутингу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пабликах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состояло </a:t>
            </a:r>
            <a:endParaRPr lang="en-US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36576" indent="0">
              <a:buNone/>
            </a:pP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не </a:t>
            </a:r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менее 30 000 человек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36576" indent="0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	</a:t>
            </a:r>
            <a:r>
              <a:rPr lang="ru-RU" sz="2500" dirty="0" smtClean="0">
                <a:solidFill>
                  <a:srgbClr val="002060"/>
                </a:solidFill>
              </a:rPr>
              <a:t>За </a:t>
            </a:r>
            <a:r>
              <a:rPr lang="ru-RU" sz="2500" dirty="0">
                <a:solidFill>
                  <a:srgbClr val="002060"/>
                </a:solidFill>
              </a:rPr>
              <a:t>1 полугодие 2023 года </a:t>
            </a:r>
            <a:endParaRPr lang="en-US" sz="2500" dirty="0">
              <a:solidFill>
                <a:srgbClr val="002060"/>
              </a:solidFill>
            </a:endParaRPr>
          </a:p>
          <a:p>
            <a:pPr marL="36576" indent="0">
              <a:buNone/>
            </a:pPr>
            <a:r>
              <a:rPr lang="ru-RU" sz="2500" dirty="0">
                <a:solidFill>
                  <a:srgbClr val="002060"/>
                </a:solidFill>
              </a:rPr>
              <a:t>было выявлено: </a:t>
            </a:r>
            <a:endParaRPr lang="ru-RU" sz="2500" dirty="0" smtClean="0">
              <a:solidFill>
                <a:srgbClr val="002060"/>
              </a:solidFill>
            </a:endParaRPr>
          </a:p>
          <a:p>
            <a:pPr marL="36576" indent="0">
              <a:buNone/>
            </a:pPr>
            <a:r>
              <a:rPr lang="ru-RU" sz="2500" dirty="0" smtClean="0">
                <a:solidFill>
                  <a:srgbClr val="002060"/>
                </a:solidFill>
              </a:rPr>
              <a:t> </a:t>
            </a:r>
            <a:r>
              <a:rPr lang="ru-RU" sz="2500" b="1" dirty="0">
                <a:solidFill>
                  <a:srgbClr val="C00000"/>
                </a:solidFill>
              </a:rPr>
              <a:t>253 </a:t>
            </a:r>
            <a:r>
              <a:rPr lang="ru-RU" sz="2500" dirty="0"/>
              <a:t>ссылки, из них</a:t>
            </a:r>
            <a:r>
              <a:rPr lang="ru-RU" sz="2500" dirty="0" smtClean="0"/>
              <a:t>:</a:t>
            </a:r>
          </a:p>
          <a:p>
            <a:pPr marL="36576" indent="0">
              <a:buNone/>
            </a:pPr>
            <a:r>
              <a:rPr lang="ru-RU" sz="2500" dirty="0" smtClean="0"/>
              <a:t> </a:t>
            </a:r>
            <a:r>
              <a:rPr lang="ru-RU" sz="2500" dirty="0">
                <a:solidFill>
                  <a:srgbClr val="C00000"/>
                </a:solidFill>
              </a:rPr>
              <a:t>180</a:t>
            </a:r>
            <a:r>
              <a:rPr lang="ru-RU" sz="2500" dirty="0"/>
              <a:t> ссылок  по:</a:t>
            </a:r>
            <a:br>
              <a:rPr lang="ru-RU" sz="2500" dirty="0"/>
            </a:br>
            <a:r>
              <a:rPr lang="ru-RU" sz="2500" dirty="0"/>
              <a:t>экстремизму и терроризму- </a:t>
            </a:r>
            <a:r>
              <a:rPr lang="ru-RU" sz="2500" b="1" dirty="0">
                <a:solidFill>
                  <a:srgbClr val="C00000"/>
                </a:solidFill>
              </a:rPr>
              <a:t>92;</a:t>
            </a:r>
            <a:r>
              <a:rPr lang="ru-RU" sz="2500" dirty="0"/>
              <a:t/>
            </a:r>
            <a:br>
              <a:rPr lang="ru-RU" sz="2500" dirty="0"/>
            </a:br>
            <a:r>
              <a:rPr lang="ru-RU" sz="2500" dirty="0"/>
              <a:t>продажа, распространение и пропаганда наркотиков - </a:t>
            </a:r>
            <a:r>
              <a:rPr lang="ru-RU" sz="2500" b="1" dirty="0">
                <a:solidFill>
                  <a:srgbClr val="C00000"/>
                </a:solidFill>
              </a:rPr>
              <a:t>39 </a:t>
            </a:r>
            <a:r>
              <a:rPr lang="ru-RU" sz="2500" b="1" dirty="0" smtClean="0">
                <a:solidFill>
                  <a:srgbClr val="C00000"/>
                </a:solidFill>
              </a:rPr>
              <a:t>;	</a:t>
            </a:r>
            <a:r>
              <a:rPr lang="ru-RU" sz="2500" dirty="0"/>
              <a:t/>
            </a:r>
            <a:br>
              <a:rPr lang="ru-RU" sz="2500" dirty="0"/>
            </a:br>
            <a:r>
              <a:rPr lang="ru-RU" sz="2500" dirty="0"/>
              <a:t>контент, наносящий вред здоровью детей и подростков </a:t>
            </a:r>
            <a:r>
              <a:rPr lang="ru-RU" sz="2500" dirty="0" smtClean="0"/>
              <a:t>– </a:t>
            </a:r>
            <a:r>
              <a:rPr lang="ru-RU" sz="2500" b="1" dirty="0" smtClean="0">
                <a:solidFill>
                  <a:srgbClr val="C00000"/>
                </a:solidFill>
              </a:rPr>
              <a:t>49.</a:t>
            </a:r>
          </a:p>
          <a:p>
            <a:pPr marL="36576" indent="0">
              <a:buNone/>
            </a:pPr>
            <a:r>
              <a:rPr lang="ru-RU" sz="2500" b="1" dirty="0" smtClean="0">
                <a:solidFill>
                  <a:srgbClr val="C00000"/>
                </a:solidFill>
              </a:rPr>
              <a:t>На каких площадках: </a:t>
            </a:r>
          </a:p>
          <a:p>
            <a:pPr marL="36576" indent="0">
              <a:buNone/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ВК- </a:t>
            </a:r>
            <a:r>
              <a:rPr lang="ru-RU" sz="2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86%</a:t>
            </a:r>
            <a:endParaRPr lang="en-US" sz="2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Телеграмм –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35%</a:t>
            </a:r>
          </a:p>
          <a:p>
            <a:pPr marL="36576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Тик-Ток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-16%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" indent="0">
              <a:buNone/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Ютуб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12%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ru-RU" dirty="0" smtClean="0"/>
          </a:p>
          <a:p>
            <a:pPr marL="36576" indent="0">
              <a:buNone/>
            </a:pPr>
            <a:r>
              <a:rPr lang="ru-RU" dirty="0" smtClean="0"/>
              <a:t>	</a:t>
            </a:r>
          </a:p>
          <a:p>
            <a:pPr marL="36576" indent="0">
              <a:buNone/>
            </a:pPr>
            <a:r>
              <a:rPr lang="ru-RU" dirty="0"/>
              <a:t>	</a:t>
            </a:r>
            <a:endParaRPr lang="ru-RU" dirty="0" smtClean="0"/>
          </a:p>
          <a:p>
            <a:pPr marL="36576" indent="0">
              <a:buNone/>
            </a:pPr>
            <a:endParaRPr lang="ru-RU" dirty="0"/>
          </a:p>
          <a:p>
            <a:pPr marL="36576" indent="0">
              <a:buNone/>
            </a:pPr>
            <a:r>
              <a:rPr lang="ru-RU" dirty="0" smtClean="0"/>
              <a:t>	В декабре </a:t>
            </a:r>
            <a:r>
              <a:rPr lang="ru-RU" dirty="0"/>
              <a:t>2018 </a:t>
            </a:r>
            <a:r>
              <a:rPr lang="ru-RU" dirty="0" smtClean="0"/>
              <a:t>года подписан	</a:t>
            </a:r>
            <a:r>
              <a:rPr lang="ru-RU" b="1" dirty="0" smtClean="0">
                <a:solidFill>
                  <a:srgbClr val="C00000"/>
                </a:solidFill>
              </a:rPr>
              <a:t>ЗАКОН</a:t>
            </a:r>
            <a:r>
              <a:rPr lang="ru-RU" dirty="0">
                <a:hlinkClick r:id="rId3"/>
              </a:rPr>
              <a:t> </a:t>
            </a:r>
            <a:r>
              <a:rPr lang="ru-RU" dirty="0"/>
              <a:t>о </a:t>
            </a:r>
            <a:r>
              <a:rPr lang="ru-RU" dirty="0" smtClean="0"/>
              <a:t>	немедленной 	блокировке 	сообществ </a:t>
            </a:r>
          </a:p>
          <a:p>
            <a:pPr marL="36576" indent="0">
              <a:buNone/>
            </a:pPr>
            <a:r>
              <a:rPr lang="ru-RU" dirty="0"/>
              <a:t>	</a:t>
            </a:r>
            <a:r>
              <a:rPr lang="ru-RU" dirty="0" smtClean="0"/>
              <a:t>и </a:t>
            </a:r>
            <a:r>
              <a:rPr lang="ru-RU" dirty="0"/>
              <a:t>сайтов, на </a:t>
            </a:r>
            <a:r>
              <a:rPr lang="ru-RU" dirty="0" smtClean="0"/>
              <a:t>	которых 	содержится 	информация</a:t>
            </a:r>
            <a:r>
              <a:rPr lang="ru-RU" dirty="0"/>
              <a:t>, </a:t>
            </a:r>
            <a:r>
              <a:rPr lang="ru-RU" dirty="0" smtClean="0"/>
              <a:t>	способная 	спровоцировать 	детей </a:t>
            </a:r>
            <a:r>
              <a:rPr lang="ru-RU" dirty="0"/>
              <a:t>на </a:t>
            </a:r>
            <a:r>
              <a:rPr lang="ru-RU" dirty="0" smtClean="0"/>
              <a:t>	совершение</a:t>
            </a:r>
          </a:p>
          <a:p>
            <a:pPr marL="36576" indent="0">
              <a:buNone/>
            </a:pPr>
            <a:r>
              <a:rPr lang="ru-RU" dirty="0" smtClean="0"/>
              <a:t>	опасных  для 	жизни 	противоправных 	действий</a:t>
            </a:r>
            <a:r>
              <a:rPr lang="ru-RU" dirty="0"/>
              <a:t>. </a:t>
            </a:r>
            <a:endParaRPr lang="ru-RU" dirty="0" smtClean="0"/>
          </a:p>
          <a:p>
            <a:pPr marL="36576" indent="0">
              <a:buNone/>
            </a:pPr>
            <a:r>
              <a:rPr lang="ru-RU" dirty="0"/>
              <a:t>	</a:t>
            </a:r>
            <a:r>
              <a:rPr lang="ru-RU" dirty="0" smtClean="0"/>
              <a:t> </a:t>
            </a:r>
          </a:p>
          <a:p>
            <a:pPr marL="36576" indent="0">
              <a:buNone/>
            </a:pPr>
            <a:r>
              <a:rPr lang="ru-RU" dirty="0"/>
              <a:t>	</a:t>
            </a:r>
            <a:r>
              <a:rPr lang="ru-RU" dirty="0" smtClean="0"/>
              <a:t>2 </a:t>
            </a:r>
            <a:r>
              <a:rPr lang="ru-RU" dirty="0"/>
              <a:t>февраля 2022 года </a:t>
            </a:r>
            <a:endParaRPr lang="ru-RU" dirty="0" smtClean="0"/>
          </a:p>
          <a:p>
            <a:pPr marL="36576" indent="0">
              <a:buNone/>
            </a:pPr>
            <a:r>
              <a:rPr lang="ru-RU" dirty="0" smtClean="0"/>
              <a:t>	Верховный </a:t>
            </a:r>
            <a:r>
              <a:rPr lang="ru-RU" dirty="0"/>
              <a:t>суд России </a:t>
            </a:r>
            <a:endParaRPr lang="ru-RU" dirty="0" smtClean="0"/>
          </a:p>
          <a:p>
            <a:pPr marL="36576" indent="0">
              <a:buNone/>
            </a:pPr>
            <a:r>
              <a:rPr lang="ru-RU" dirty="0"/>
              <a:t>	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признал 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Колумбайн</a:t>
            </a:r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террористическим</a:t>
            </a:r>
            <a:r>
              <a:rPr lang="ru-RU" sz="3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576" indent="0">
              <a:buNone/>
            </a:pPr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4887958" y="1580061"/>
            <a:ext cx="1524000" cy="484632"/>
          </a:xfrm>
          <a:prstGeom prst="rightArrow">
            <a:avLst/>
          </a:prstGeom>
          <a:solidFill>
            <a:srgbClr val="EC461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4887958" y="4713786"/>
            <a:ext cx="1524000" cy="484632"/>
          </a:xfrm>
          <a:prstGeom prst="rightArrow">
            <a:avLst/>
          </a:prstGeom>
          <a:solidFill>
            <a:srgbClr val="EC461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463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0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561794" y="164328"/>
            <a:ext cx="11630206" cy="6693671"/>
          </a:xfrm>
        </p:spPr>
        <p:txBody>
          <a:bodyPr rtlCol="0">
            <a:normAutofit/>
          </a:bodyPr>
          <a:lstStyle/>
          <a:p>
            <a:pPr marL="36576" indent="0" algn="ctr">
              <a:buNone/>
            </a:pPr>
            <a:r>
              <a:rPr lang="ru-RU" dirty="0" smtClean="0"/>
              <a:t>	</a:t>
            </a:r>
            <a:r>
              <a:rPr lang="ru-RU" dirty="0"/>
              <a:t> </a:t>
            </a:r>
            <a:r>
              <a:rPr lang="ru-RU" dirty="0" smtClean="0"/>
              <a:t>		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Выделяют три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типа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стрелков </a:t>
            </a:r>
          </a:p>
          <a:p>
            <a:pPr marL="36576" indent="0" algn="ctr"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(П. </a:t>
            </a: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</a:rPr>
              <a:t>Лэнгман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): </a:t>
            </a:r>
          </a:p>
          <a:p>
            <a:pPr marL="36576" indent="0">
              <a:buNone/>
            </a:pPr>
            <a:r>
              <a:rPr lang="ru-RU" dirty="0" smtClean="0"/>
              <a:t> 			</a:t>
            </a:r>
          </a:p>
          <a:p>
            <a:pPr marL="36576" indent="0">
              <a:buNone/>
            </a:pPr>
            <a:r>
              <a:rPr lang="ru-RU" dirty="0"/>
              <a:t>	</a:t>
            </a:r>
            <a:r>
              <a:rPr lang="ru-RU" dirty="0" smtClean="0"/>
              <a:t>			</a:t>
            </a:r>
            <a:r>
              <a:rPr lang="ru-RU" sz="3000" b="1" dirty="0" err="1" smtClean="0">
                <a:solidFill>
                  <a:schemeClr val="accent1">
                    <a:lumMod val="50000"/>
                  </a:schemeClr>
                </a:solidFill>
              </a:rPr>
              <a:t>психотики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3000" b="1" dirty="0" err="1">
                <a:solidFill>
                  <a:schemeClr val="accent1">
                    <a:lumMod val="50000"/>
                  </a:schemeClr>
                </a:solidFill>
              </a:rPr>
              <a:t>травматики</a:t>
            </a: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</a:rPr>
              <a:t> и </a:t>
            </a: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психопаты </a:t>
            </a:r>
            <a:r>
              <a:rPr lang="ru-RU" sz="3000" dirty="0" smtClean="0"/>
              <a:t>	</a:t>
            </a:r>
            <a:endParaRPr lang="ru-RU" sz="3000" dirty="0"/>
          </a:p>
          <a:p>
            <a:pPr marL="36576" lvl="0" indent="0">
              <a:buNone/>
            </a:pPr>
            <a:r>
              <a:rPr lang="ru-RU" b="1" dirty="0" smtClean="0"/>
              <a:t>	</a:t>
            </a:r>
          </a:p>
          <a:p>
            <a:pPr marL="36576" lvl="0" indent="0">
              <a:buNone/>
            </a:pPr>
            <a:r>
              <a:rPr lang="ru-RU" b="1" dirty="0"/>
              <a:t>	</a:t>
            </a:r>
            <a:endParaRPr lang="ru-RU" b="1" dirty="0" smtClean="0"/>
          </a:p>
          <a:p>
            <a:pPr marL="36576" lvl="0" indent="0">
              <a:buNone/>
            </a:pPr>
            <a:r>
              <a:rPr lang="ru-RU" b="1" dirty="0"/>
              <a:t>	</a:t>
            </a:r>
            <a:r>
              <a:rPr lang="ru-RU" b="1" dirty="0" smtClean="0"/>
              <a:t>Первый - </a:t>
            </a:r>
            <a:r>
              <a:rPr lang="ru-RU" b="1" dirty="0"/>
              <a:t>психотический тип</a:t>
            </a:r>
            <a:r>
              <a:rPr lang="ru-RU" dirty="0"/>
              <a:t>. Они ощущают </a:t>
            </a:r>
            <a:r>
              <a:rPr lang="ru-RU" dirty="0" smtClean="0"/>
              <a:t>себя</a:t>
            </a:r>
          </a:p>
          <a:p>
            <a:pPr marL="36576" lvl="0" indent="0">
              <a:buNone/>
            </a:pPr>
            <a:r>
              <a:rPr lang="ru-RU" dirty="0" smtClean="0"/>
              <a:t> </a:t>
            </a:r>
            <a:r>
              <a:rPr lang="ru-RU" dirty="0"/>
              <a:t>изгнанниками, которые отличаются от других. </a:t>
            </a:r>
            <a:endParaRPr lang="ru-RU" dirty="0" smtClean="0"/>
          </a:p>
          <a:p>
            <a:pPr marL="36576" lvl="0" indent="0">
              <a:buNone/>
            </a:pPr>
            <a:r>
              <a:rPr lang="ru-RU" dirty="0" smtClean="0"/>
              <a:t>	</a:t>
            </a:r>
            <a:r>
              <a:rPr lang="ru-RU" b="1" dirty="0" smtClean="0"/>
              <a:t>Вторые </a:t>
            </a:r>
            <a:r>
              <a:rPr lang="ru-RU" b="1" dirty="0"/>
              <a:t>-</a:t>
            </a:r>
            <a:r>
              <a:rPr lang="ru-RU" b="1" dirty="0" smtClean="0"/>
              <a:t> </a:t>
            </a:r>
            <a:r>
              <a:rPr lang="ru-RU" b="1" dirty="0"/>
              <a:t>жертвы эмоционального, физического или сексуального насилия</a:t>
            </a:r>
            <a:r>
              <a:rPr lang="ru-RU" dirty="0"/>
              <a:t>. </a:t>
            </a:r>
            <a:endParaRPr lang="ru-RU" dirty="0" smtClean="0"/>
          </a:p>
          <a:p>
            <a:pPr marL="36576" lvl="0" indent="0">
              <a:buNone/>
            </a:pPr>
            <a:r>
              <a:rPr lang="ru-RU" dirty="0"/>
              <a:t>	</a:t>
            </a:r>
            <a:r>
              <a:rPr lang="ru-RU" b="1" dirty="0" smtClean="0"/>
              <a:t>Третий</a:t>
            </a:r>
            <a:r>
              <a:rPr lang="ru-RU" b="1" dirty="0"/>
              <a:t>-</a:t>
            </a:r>
            <a:r>
              <a:rPr lang="ru-RU" dirty="0" smtClean="0"/>
              <a:t> </a:t>
            </a:r>
            <a:r>
              <a:rPr lang="ru-RU" b="1" dirty="0"/>
              <a:t>психопатический тип</a:t>
            </a:r>
            <a:r>
              <a:rPr lang="ru-RU" dirty="0"/>
              <a:t>. Людям этого типа свойственны нарциссизм, отсутствие </a:t>
            </a:r>
            <a:r>
              <a:rPr lang="ru-RU" dirty="0" err="1"/>
              <a:t>эмпатии</a:t>
            </a:r>
            <a:r>
              <a:rPr lang="ru-RU" dirty="0"/>
              <a:t> и какого-либо сожаления о произошедшем.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0976260" y="5629274"/>
            <a:ext cx="45719" cy="496889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Что такое скулшутинг и как предотвратить стрельбу в школе | Нижегородская  правда | Дзе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97653"/>
            <a:ext cx="3245556" cy="23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23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theme/theme1.xml><?xml version="1.0" encoding="utf-8"?>
<a:theme xmlns:a="http://schemas.openxmlformats.org/drawingml/2006/main" name="Шаблон оформления «Ориентир»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820248_TF03460539.potx" id="{6DACED71-EA99-4BA3-BBCA-CC7E27C9E80B}" vid="{16BCD529-20B8-4D95-B5F7-5FF9C13CF96E}"/>
    </a:ext>
  </a:extLst>
</a:theme>
</file>

<file path=ppt/theme/theme2.xml><?xml version="1.0" encoding="utf-8"?>
<a:theme xmlns:a="http://schemas.openxmlformats.org/drawingml/2006/main" name="Тема Offic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3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C00173-F37E-4050-8DE8-BC47ABAD65C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118102D-697E-43AF-A26C-E3AD71941B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E7C4BA-6C5A-407B-9BF5-DF1D218341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слайдов «Ориентир»</Template>
  <TotalTime>1526</TotalTime>
  <Words>1319</Words>
  <Application>Microsoft Office PowerPoint</Application>
  <PresentationFormat>Широкоэкранный</PresentationFormat>
  <Paragraphs>450</Paragraphs>
  <Slides>32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2" baseType="lpstr">
      <vt:lpstr>Arial</vt:lpstr>
      <vt:lpstr>Calibri</vt:lpstr>
      <vt:lpstr>Carlito</vt:lpstr>
      <vt:lpstr>Century Gothic</vt:lpstr>
      <vt:lpstr>Palatino Linotype</vt:lpstr>
      <vt:lpstr>Times New Roman</vt:lpstr>
      <vt:lpstr>Verdana</vt:lpstr>
      <vt:lpstr>Wingdings</vt:lpstr>
      <vt:lpstr>Wingdings 2</vt:lpstr>
      <vt:lpstr>Шаблон оформления «Ориентир»</vt:lpstr>
      <vt:lpstr>  Профилатика скулшутинга  и иных форм деструктивного поведения в образовательных учреждения</vt:lpstr>
      <vt:lpstr>Мы не распознаём угроз, потому что не обращаем на них внимания</vt:lpstr>
      <vt:lpstr>Скулшутинг («Колумбайн»*)</vt:lpstr>
      <vt:lpstr>Специфика скулшутинга</vt:lpstr>
      <vt:lpstr>Первый эпизод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ЕСТЬ МНЕНИЕ</vt:lpstr>
      <vt:lpstr> </vt:lpstr>
      <vt:lpstr>Презентация PowerPoint</vt:lpstr>
      <vt:lpstr>ТАК КТО ЖЕ ОН?</vt:lpstr>
      <vt:lpstr>Презентация PowerPoint</vt:lpstr>
      <vt:lpstr>Презентация PowerPoint</vt:lpstr>
      <vt:lpstr>Презентация PowerPoint</vt:lpstr>
      <vt:lpstr>Презентация PowerPoint</vt:lpstr>
      <vt:lpstr>Увлечения подростков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Процесс формирования личности подростка, склонного к нападению на учебные заведения</vt:lpstr>
      <vt:lpstr>Тревожные признаки</vt:lpstr>
      <vt:lpstr>Особенности поведения во время совершения преступления</vt:lpstr>
      <vt:lpstr>Мониторинг социальных сетей</vt:lpstr>
      <vt:lpstr>Школьные стрелки становятся кумирами участников колумбайн-сообществ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педагогических условий формирования антитеррористического сознания молодежи.</dc:title>
  <dc:creator>Home</dc:creator>
  <cp:lastModifiedBy>Home</cp:lastModifiedBy>
  <cp:revision>134</cp:revision>
  <dcterms:created xsi:type="dcterms:W3CDTF">2023-04-15T14:42:39Z</dcterms:created>
  <dcterms:modified xsi:type="dcterms:W3CDTF">2024-03-20T21:01:55Z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74065400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