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jpg"/>
  <Override PartName="/ppt/media/image21.jpg" ContentType="image/jpg"/>
  <Override PartName="/ppt/media/image3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31" r:id="rId2"/>
    <p:sldId id="445" r:id="rId3"/>
    <p:sldId id="454" r:id="rId4"/>
    <p:sldId id="449" r:id="rId5"/>
    <p:sldId id="455" r:id="rId6"/>
    <p:sldId id="456" r:id="rId7"/>
    <p:sldId id="458" r:id="rId8"/>
    <p:sldId id="447" r:id="rId9"/>
    <p:sldId id="413" r:id="rId10"/>
    <p:sldId id="450" r:id="rId11"/>
    <p:sldId id="448" r:id="rId12"/>
    <p:sldId id="451" r:id="rId13"/>
    <p:sldId id="453" r:id="rId14"/>
    <p:sldId id="460" r:id="rId15"/>
    <p:sldId id="452" r:id="rId16"/>
    <p:sldId id="461" r:id="rId17"/>
    <p:sldId id="459" r:id="rId18"/>
    <p:sldId id="462" r:id="rId19"/>
    <p:sldId id="457" r:id="rId20"/>
    <p:sldId id="463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1D0B"/>
    <a:srgbClr val="EEA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44" autoAdjust="0"/>
    <p:restoredTop sz="87708" autoAdjust="0"/>
  </p:normalViewPr>
  <p:slideViewPr>
    <p:cSldViewPr snapToGrid="0">
      <p:cViewPr>
        <p:scale>
          <a:sx n="50" d="100"/>
          <a:sy n="50" d="100"/>
        </p:scale>
        <p:origin x="1531" y="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5A4860-6420-4C0F-85B9-212618657785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8968F6-9BF6-41C1-A2E6-3BA66E4924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885E62-6F00-4533-83EB-E4B008C3E597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DEEF0D-6838-4CB5-9BE7-8DA837C3D1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7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Рисунок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5C1CC-DDAF-4C55-B33C-53E9070F079F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F8A2D-CB04-4CCD-B330-5D8DC07A87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FDB1C-BD4E-47A5-B2D6-1503535449B5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8AE12-5388-4F96-A379-C4D065525D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Прямая соединительная линия 7"/>
            <p:cNvCxnSpPr/>
            <p:nvPr/>
          </p:nvCxnSpPr>
          <p:spPr>
            <a:xfrm rot="10800000">
              <a:off x="1073151" y="1204909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8"/>
            <p:cNvCxnSpPr/>
            <p:nvPr/>
          </p:nvCxnSpPr>
          <p:spPr>
            <a:xfrm rot="10800000">
              <a:off x="1073151" y="1268034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085AC-0B1F-459F-8F78-AA2F0EA014EE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67CE-43D6-4213-8467-310400F0C1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76B48-A19A-4122-BA93-D2D86664B7DC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2584-DE91-414E-8329-8CB5DC5A16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9571-A286-422C-A640-F6CA103A6DF5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E0DE9-744A-4D6B-A204-C34942D215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2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Прямая соединительная линия 16"/>
            <p:cNvCxnSpPr/>
            <p:nvPr/>
          </p:nvCxnSpPr>
          <p:spPr>
            <a:xfrm>
              <a:off x="520194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17"/>
            <p:cNvCxnSpPr/>
            <p:nvPr/>
          </p:nvCxnSpPr>
          <p:spPr>
            <a:xfrm>
              <a:off x="520194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13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6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7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Arial"/>
                <a:cs typeface="Arial"/>
              </a:rPr>
              <a:t>ПРИМЕЧАНИЕ.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latin typeface="Arial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7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Группа 8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500"/>
              <a:chOff x="507492" y="1501519"/>
              <a:chExt cx="8129016" cy="63500"/>
            </a:xfrm>
          </p:grpSpPr>
          <p:cxnSp>
            <p:nvCxnSpPr>
              <p:cNvPr id="10" name="Прямая соединительная линия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Прямоугольник 9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grpSp>
          <p:nvGrpSpPr>
            <p:cNvPr id="7" name="Группа 10"/>
            <p:cNvGrpSpPr>
              <a:grpSpLocks/>
            </p:cNvGrpSpPr>
            <p:nvPr/>
          </p:nvGrpSpPr>
          <p:grpSpPr bwMode="auto">
            <a:xfrm rot="10800000">
              <a:off x="630466" y="5645135"/>
              <a:ext cx="10838688" cy="63500"/>
              <a:chOff x="520194" y="1501519"/>
              <a:chExt cx="8129016" cy="63500"/>
            </a:xfrm>
          </p:grpSpPr>
          <p:cxnSp>
            <p:nvCxnSpPr>
              <p:cNvPr id="8" name="Прямая соединительная линия 11"/>
              <p:cNvCxnSpPr/>
              <p:nvPr/>
            </p:nvCxnSpPr>
            <p:spPr>
              <a:xfrm>
                <a:off x="520194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12"/>
              <p:cNvCxnSpPr/>
              <p:nvPr/>
            </p:nvCxnSpPr>
            <p:spPr>
              <a:xfrm>
                <a:off x="520194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325883" y="0"/>
            <a:ext cx="1784768" cy="29718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F2C3-3392-46EA-9EBC-0835833B592D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9B8DC-1883-4119-9077-E4AC680C67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FE54D-17F6-4004-9DC9-E8986854F260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095AF-9C8A-4EC6-8A6F-B90D6D995A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AF6B9-3B4D-49A7-ACC9-F97E000DC06B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2F54-3261-41D7-BC6C-23AA72F374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3243D-F0D6-4BC2-92F6-9A104AE84001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7322-CE2C-4855-AE35-23749F7D7E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429E-7162-4839-978C-72C7F4EFF3BA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DB95D-3B26-41AA-8B19-75D1709A2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F6A1E-E09D-47A6-BFC8-C5864749CA2D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C35C8-3131-4A02-819A-E720C28544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1DFDC0-592E-4EAF-8740-F5CA9DA60D15}" type="datetimeFigureOut">
              <a:rPr lang="ru-RU"/>
              <a:pPr>
                <a:defRPr/>
              </a:pPr>
              <a:t>13.03.2024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66C784-46F8-4520-A930-0481C19DC6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1" name="Группа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64" r:id="rId11"/>
    <p:sldLayoutId id="2147483653" r:id="rId12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Plantagenet Cherokee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7505700" y="1504950"/>
            <a:ext cx="4686300" cy="4014310"/>
          </a:xfrm>
        </p:spPr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72953" y="751910"/>
            <a:ext cx="730211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>
              <a:lnSpc>
                <a:spcPct val="90000"/>
              </a:lnSpc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 перспективы реализации профессионально-ориентированных мероприятий для обучающихся школ г. </a:t>
            </a:r>
            <a:r>
              <a:rPr lang="ru-RU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Заринска </a:t>
            </a: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13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.03.2024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г. </a:t>
            </a:r>
          </a:p>
        </p:txBody>
      </p:sp>
      <p:pic>
        <p:nvPicPr>
          <p:cNvPr id="6" name="Рисунок 5" descr="Открытая книга на столе на фоне расплывчатого изображения книжных полок."/>
          <p:cNvPicPr>
            <a:picLocks noChangeAspect="1"/>
          </p:cNvPicPr>
          <p:nvPr/>
        </p:nvPicPr>
        <p:blipFill>
          <a:blip r:embed="rId2" cstate="print"/>
          <a:srcRect l="8890" r="8890"/>
          <a:stretch>
            <a:fillRect/>
          </a:stretch>
        </p:blipFill>
        <p:spPr>
          <a:xfrm>
            <a:off x="7689368" y="1638300"/>
            <a:ext cx="4388332" cy="3976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324850" y="5842337"/>
            <a:ext cx="3867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Мязина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лия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Чонгильевна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директора по УПР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КГБПОУ «ЗПТ»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i?id=124200208b52abb5a45aeadafa55f925abecde3e-8205921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3542" r="7541" b="9947"/>
          <a:stretch/>
        </p:blipFill>
        <p:spPr bwMode="auto">
          <a:xfrm>
            <a:off x="3363060" y="3821863"/>
            <a:ext cx="3572539" cy="263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09903" y="5578944"/>
            <a:ext cx="2858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ОАО «Алтай-кокс»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74958" y="1366443"/>
            <a:ext cx="4610777" cy="4572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11+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от- 40 минут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15 участников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– наставники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серии занятий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готового продукта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968188" y="274476"/>
            <a:ext cx="10007093" cy="559639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ПРОБЫ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1" y="1099928"/>
            <a:ext cx="3030280" cy="404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354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0092" y="382772"/>
            <a:ext cx="10494335" cy="588112"/>
          </a:xfr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 </a:t>
            </a:r>
            <a:r>
              <a:rPr lang="ru-RU" sz="3200" b="1" dirty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«ПЕРВАЯ ПРОФЕССИЯ» - 10-11 класс</a:t>
            </a:r>
            <a:endParaRPr lang="ru-RU" sz="3200" b="1" dirty="0"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1003" y="1558333"/>
            <a:ext cx="6610919" cy="474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26269" y="2473170"/>
            <a:ext cx="400952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300" algn="l"/>
              </a:tabLst>
            </a:pPr>
            <a:r>
              <a:rPr lang="ru-RU" sz="3200" b="1" i="1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варщик»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8600">
              <a:lnSpc>
                <a:spcPct val="100000"/>
              </a:lnSpc>
              <a:spcBef>
                <a:spcPts val="985"/>
              </a:spcBef>
              <a:buClr>
                <a:srgbClr val="4189B3"/>
              </a:buClr>
              <a:buFont typeface="Arial MT"/>
              <a:buChar char="•"/>
              <a:tabLst>
                <a:tab pos="241300" algn="l"/>
              </a:tabLst>
            </a:pPr>
            <a:r>
              <a:rPr lang="ru-RU" sz="3200" b="1" i="1" spc="5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300" algn="l"/>
              </a:tabLst>
            </a:pPr>
            <a:r>
              <a:rPr lang="ru-RU" sz="3200" b="1" i="1" spc="-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«Кондитер»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300" algn="l"/>
              </a:tabLst>
            </a:pPr>
            <a:r>
              <a:rPr lang="ru-RU" sz="3200" b="1" i="1" spc="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«Оператор</a:t>
            </a:r>
            <a:r>
              <a:rPr lang="ru-RU" sz="3200" b="1" i="1" spc="-9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66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09903" y="5578944"/>
            <a:ext cx="2858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ОАО «Алтай-кокс»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74958" y="1366443"/>
            <a:ext cx="4610777" cy="457200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от- 40 минут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15 участников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– наставники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серии занятий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готового продукта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968188" y="274476"/>
            <a:ext cx="10007093" cy="559639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КУРСЫ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gas-kvas.com/uploads/posts/2023-01/1673772646_gas-kvas-com-p-risunki-dlya-chercheniya-dlya-nachinayushc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04" y="1061995"/>
            <a:ext cx="4049646" cy="304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ser-life.com/uploads/posts/2019-12/1577520121_kompas-3d-kak-polzovatsya-chertit-sozdat-detali-modelirovanie-skachat-ustanovit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95" y="4104169"/>
            <a:ext cx="4595510" cy="258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2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457" y="-91113"/>
            <a:ext cx="6710030" cy="1096963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о сотрудничестве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098" y="471167"/>
            <a:ext cx="4358776" cy="590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2500" y="2707872"/>
            <a:ext cx="3385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СОШ№3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552" y="5661285"/>
            <a:ext cx="338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СОШ№7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hkola3zarinsk-r22.gosweb.gosuslugi.ru/netcat_files/20/261/glav_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69" y="1385809"/>
            <a:ext cx="3383211" cy="225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hkola7zarinsk-r22.gosweb.gosuslugi.ru/netcat_files/20/261/shko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16" y="4600022"/>
            <a:ext cx="3394964" cy="190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3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7359" y="416560"/>
            <a:ext cx="11155680" cy="581378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РАБОТОДАТЕЛЯМИ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0" y="1338298"/>
            <a:ext cx="4730262" cy="31535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02" y="1338298"/>
            <a:ext cx="4972537" cy="3315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52" y="3868614"/>
            <a:ext cx="4237893" cy="28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83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09903" y="5578944"/>
            <a:ext cx="2858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ОАО «Алтай-кокс»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 rot="16200000">
            <a:off x="-2544864" y="2963954"/>
            <a:ext cx="6044921" cy="559639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49" y="221313"/>
            <a:ext cx="9003316" cy="636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215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7359" y="416560"/>
            <a:ext cx="11155680" cy="581378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12" y="3689988"/>
            <a:ext cx="3567038" cy="26752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" y="1338298"/>
            <a:ext cx="3762372" cy="5026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31" y="1338299"/>
            <a:ext cx="3762372" cy="5026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9731" y="2016077"/>
            <a:ext cx="358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КЛАСС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24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18993" y="247655"/>
            <a:ext cx="11733467" cy="712146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54" y="3888523"/>
            <a:ext cx="4633864" cy="260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29731" y="2016077"/>
            <a:ext cx="358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6" y="1227787"/>
            <a:ext cx="3178305" cy="53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46" y="1196609"/>
            <a:ext cx="3396176" cy="533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100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8993" y="247655"/>
            <a:ext cx="9980613" cy="1096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18993" y="247655"/>
            <a:ext cx="11733467" cy="712146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4306" y="2299660"/>
            <a:ext cx="358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4" y="1344619"/>
            <a:ext cx="2986914" cy="53100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18" y="4062738"/>
            <a:ext cx="3425317" cy="25689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r="20257"/>
          <a:stretch/>
        </p:blipFill>
        <p:spPr>
          <a:xfrm>
            <a:off x="7249965" y="1344618"/>
            <a:ext cx="4735802" cy="52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88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28472" y="268608"/>
            <a:ext cx="11733467" cy="712146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</a:t>
            </a:r>
            <a:r>
              <a:rPr lang="ru-RU" sz="32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760" y="1729411"/>
            <a:ext cx="11430000" cy="277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Занятость школьников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 к трудовой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Затраты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расходные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сопровождения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Проблема картинка для презентации на прозрачном фоне - Фотобан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39" y="3582409"/>
            <a:ext cx="4572000" cy="300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83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Бесплатное фото Группа детей в цветных футболках сидит за столом с поднятыми рукам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2" y="4315770"/>
            <a:ext cx="3599095" cy="222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096963"/>
          </a:xfrm>
        </p:spPr>
        <p:txBody>
          <a:bodyPr/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РИП - Организация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предпрофильной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посредством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 сетевой формы взаимодействия с образовательными организациями г.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Заринска</a:t>
            </a:r>
            <a:endParaRPr lang="ru-RU" sz="26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271179"/>
              </p:ext>
            </p:extLst>
          </p:nvPr>
        </p:nvGraphicFramePr>
        <p:xfrm>
          <a:off x="8068593" y="1387231"/>
          <a:ext cx="3909972" cy="2763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68593" y="1387231"/>
                        <a:ext cx="3909972" cy="2763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41176" y="1894618"/>
            <a:ext cx="3178696" cy="74969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ru-RU" sz="44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5681769" y="5346837"/>
            <a:ext cx="3322712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Техникум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1094" y="3503331"/>
            <a:ext cx="2458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u="sng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  <a:endParaRPr lang="ru-RU" sz="2400" b="1" u="sng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1648" y="4155467"/>
            <a:ext cx="298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u="sng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Элективные курсы</a:t>
            </a:r>
            <a:endParaRPr lang="ru-RU" sz="2400" b="1" u="sng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4888" y="2708005"/>
            <a:ext cx="271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u="sng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Профориентация</a:t>
            </a:r>
            <a:endParaRPr lang="ru-RU" sz="2400" b="1" u="sng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7982" y="4315770"/>
            <a:ext cx="172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u="sng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Учащиеся</a:t>
            </a:r>
            <a:endParaRPr lang="ru-RU" sz="2400" b="1" u="sng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627551" y="2944493"/>
            <a:ext cx="2808312" cy="24122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419872" y="2780928"/>
            <a:ext cx="2592288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511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28472" y="268608"/>
            <a:ext cx="11733467" cy="712146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32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472" y="1622731"/>
            <a:ext cx="11430000" cy="4652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презентация новых профессиональных проб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профпроб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специалистами предприятий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предприятиями  профессиональных олимпиад среди школьников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поощрения наиболее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слушателей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wiseparent.ru/wp-content/uploads/2017/07/14799999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75" y="4243780"/>
            <a:ext cx="4591064" cy="232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26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2401"/>
            <a:ext cx="11978565" cy="1312650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РИП «Интегрированная форма организации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работы, как способ формирования кадрового резерва предприятий»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5" y="1798320"/>
            <a:ext cx="3708989" cy="473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929159"/>
            <a:ext cx="6386512" cy="360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395534" y="1843162"/>
            <a:ext cx="3556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2023-2026 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4000" b="1" i="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6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трелка вниз 49"/>
          <p:cNvSpPr/>
          <p:nvPr/>
        </p:nvSpPr>
        <p:spPr>
          <a:xfrm rot="10800000">
            <a:off x="2331479" y="2065636"/>
            <a:ext cx="342157" cy="28567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992513" y="2619984"/>
            <a:ext cx="9875783" cy="2345177"/>
          </a:xfrm>
          <a:prstGeom prst="rightArrow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33609" y="6204322"/>
            <a:ext cx="4346575" cy="52636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 А Б О Т О Д А Т Е Л И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21961" y="3330059"/>
            <a:ext cx="777249" cy="534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 КЛАСС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22817" y="3332917"/>
            <a:ext cx="775691" cy="5349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КЛАСС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454859" y="3328487"/>
            <a:ext cx="775691" cy="534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КЛАСС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41291" y="3329518"/>
            <a:ext cx="775691" cy="5349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КЛАСС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76014" y="3334504"/>
            <a:ext cx="777249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КЛАСС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524151" y="3334979"/>
            <a:ext cx="775691" cy="5349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КЛАСС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566280" y="3336582"/>
            <a:ext cx="775691" cy="5349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КЛАСС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836175" y="175620"/>
            <a:ext cx="4276725" cy="41870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 Е Х Н И К У М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357560" y="676191"/>
            <a:ext cx="1834452" cy="3140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Элективные курсы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415418" y="2505454"/>
            <a:ext cx="1926553" cy="5549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Первая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профессия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950538" y="1434488"/>
            <a:ext cx="1114691" cy="5857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Мастер- классы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922921" y="2501889"/>
            <a:ext cx="1155780" cy="5415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Экскурсии в мастерские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849114" y="4522774"/>
            <a:ext cx="3194120" cy="3984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Экскурсии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314512" y="4530034"/>
            <a:ext cx="3966237" cy="3984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Встречи со специалистами предприятий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314512" y="5031297"/>
            <a:ext cx="3966237" cy="3630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dirty="0"/>
              <a:t>Конкурсы, олимпиады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314513" y="5532962"/>
            <a:ext cx="3966236" cy="33982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 dirty="0"/>
              <a:t>Профильные классы</a:t>
            </a:r>
          </a:p>
        </p:txBody>
      </p:sp>
      <p:pic>
        <p:nvPicPr>
          <p:cNvPr id="4122" name="Picture 26" descr="https://catherineasquithgallery.com/uploads/posts/2021-03/thumbs/1614587679_19-p-malchik-na-belom-fone-kartinka-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581" y="2468195"/>
            <a:ext cx="1900235" cy="19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s://png.pngtree.com/png-clipart/20190603/original/pngtree-carrying-a-bag-to-school-children-png-image_661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0" t="10714" r="31154" b="15773"/>
          <a:stretch/>
        </p:blipFill>
        <p:spPr bwMode="auto">
          <a:xfrm>
            <a:off x="164260" y="2963098"/>
            <a:ext cx="655798" cy="13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5357905" y="1134817"/>
            <a:ext cx="2852548" cy="3349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Профессиональные курсы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0626" y="3910059"/>
            <a:ext cx="26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 К О Л А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341291" y="1593987"/>
            <a:ext cx="3939962" cy="3333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Конкурсы, олимпиады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6367965" y="2508069"/>
            <a:ext cx="846480" cy="5576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Мастер- классы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5314513" y="2497337"/>
            <a:ext cx="845328" cy="5739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Мастер- классы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3179024" y="2501889"/>
            <a:ext cx="844295" cy="55786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Мастер- классы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4239270" y="2501889"/>
            <a:ext cx="872593" cy="554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Мастер- классы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11284634" y="517953"/>
            <a:ext cx="4911" cy="173351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8110334" y="526293"/>
            <a:ext cx="3191548" cy="67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51053" y="388787"/>
            <a:ext cx="3578757" cy="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224535" y="388787"/>
            <a:ext cx="35621" cy="614264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55409" y="6484924"/>
            <a:ext cx="357820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Стрелка вниз 52"/>
          <p:cNvSpPr/>
          <p:nvPr/>
        </p:nvSpPr>
        <p:spPr>
          <a:xfrm rot="10800000">
            <a:off x="3396666" y="3007623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4520474" y="3002069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 rot="10800000">
            <a:off x="6610225" y="3007342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 rot="10800000">
            <a:off x="5573545" y="2998933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 rot="10800000">
            <a:off x="7674833" y="2989116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низ 58"/>
          <p:cNvSpPr/>
          <p:nvPr/>
        </p:nvSpPr>
        <p:spPr>
          <a:xfrm rot="10800000">
            <a:off x="2336405" y="3032640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 rot="10800000">
            <a:off x="5595762" y="1853785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низ 60"/>
          <p:cNvSpPr/>
          <p:nvPr/>
        </p:nvSpPr>
        <p:spPr>
          <a:xfrm rot="10800000">
            <a:off x="6588560" y="1880366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 rot="10800000">
            <a:off x="5632381" y="1432050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 rot="10800000">
            <a:off x="5638211" y="974997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 rot="10800000">
            <a:off x="6612222" y="1432050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 rot="10800000">
            <a:off x="8194671" y="1937653"/>
            <a:ext cx="342157" cy="54382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 descr="Дизайн без названия.png"/>
          <p:cNvPicPr/>
          <p:nvPr/>
        </p:nvPicPr>
        <p:blipFill>
          <a:blip r:embed="rId4" cstate="print"/>
          <a:srcRect l="21297" t="19193" r="19675" b="22726"/>
          <a:stretch>
            <a:fillRect/>
          </a:stretch>
        </p:blipFill>
        <p:spPr bwMode="auto">
          <a:xfrm>
            <a:off x="10522216" y="208327"/>
            <a:ext cx="1447721" cy="1261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Стрелка вниз 68"/>
          <p:cNvSpPr/>
          <p:nvPr/>
        </p:nvSpPr>
        <p:spPr>
          <a:xfrm rot="10800000">
            <a:off x="6588560" y="948194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низ 69"/>
          <p:cNvSpPr/>
          <p:nvPr/>
        </p:nvSpPr>
        <p:spPr>
          <a:xfrm rot="10800000">
            <a:off x="7623444" y="1415966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низ 71"/>
          <p:cNvSpPr/>
          <p:nvPr/>
        </p:nvSpPr>
        <p:spPr>
          <a:xfrm rot="10800000">
            <a:off x="8776823" y="2987249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низ 72"/>
          <p:cNvSpPr/>
          <p:nvPr/>
        </p:nvSpPr>
        <p:spPr>
          <a:xfrm>
            <a:off x="3369729" y="4360959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низ 73"/>
          <p:cNvSpPr/>
          <p:nvPr/>
        </p:nvSpPr>
        <p:spPr>
          <a:xfrm>
            <a:off x="6871150" y="5385206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низ 74"/>
          <p:cNvSpPr/>
          <p:nvPr/>
        </p:nvSpPr>
        <p:spPr>
          <a:xfrm>
            <a:off x="6871150" y="4891854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>
            <a:off x="6875051" y="4353021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28" name="Picture 32" descr="https://savia.ru/upload/iblock/59e/dzp9opffumc75dm4f5o4qc4796rpbu1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560" y="5328410"/>
            <a:ext cx="1408645" cy="131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Прямая соединительная линия 78"/>
          <p:cNvCxnSpPr/>
          <p:nvPr/>
        </p:nvCxnSpPr>
        <p:spPr>
          <a:xfrm flipV="1">
            <a:off x="992513" y="573214"/>
            <a:ext cx="2837297" cy="98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>
            <a:off x="975667" y="583084"/>
            <a:ext cx="50738" cy="578288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992513" y="6318266"/>
            <a:ext cx="2837297" cy="98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7" name="Text Box 5"/>
          <p:cNvSpPr txBox="1">
            <a:spLocks noChangeArrowheads="1"/>
          </p:cNvSpPr>
          <p:nvPr/>
        </p:nvSpPr>
        <p:spPr bwMode="auto">
          <a:xfrm rot="16200000">
            <a:off x="-271722" y="3284539"/>
            <a:ext cx="2712751" cy="6466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ПРОГРАММА ПРОФОРИЕНТАЦИИ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3206343" y="2091016"/>
            <a:ext cx="4024207" cy="2886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Профессиональные пробы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Стрелка вниз 67"/>
          <p:cNvSpPr/>
          <p:nvPr/>
        </p:nvSpPr>
        <p:spPr>
          <a:xfrm rot="10800000">
            <a:off x="5573545" y="2363483"/>
            <a:ext cx="342157" cy="12192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 rot="10800000">
            <a:off x="4529734" y="2376948"/>
            <a:ext cx="342157" cy="12192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 rot="10800000">
            <a:off x="3435542" y="2373577"/>
            <a:ext cx="342157" cy="12192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низ 70"/>
          <p:cNvSpPr/>
          <p:nvPr/>
        </p:nvSpPr>
        <p:spPr>
          <a:xfrm rot="10800000">
            <a:off x="6596266" y="2350930"/>
            <a:ext cx="342157" cy="16181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>
            <a:endCxn id="9" idx="2"/>
          </p:cNvCxnSpPr>
          <p:nvPr/>
        </p:nvCxnSpPr>
        <p:spPr>
          <a:xfrm flipH="1" flipV="1">
            <a:off x="6842705" y="3863474"/>
            <a:ext cx="2696" cy="187343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817107" y="4050817"/>
            <a:ext cx="4357712" cy="15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846741" y="4271900"/>
            <a:ext cx="102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>
            <a:stCxn id="16" idx="3"/>
          </p:cNvCxnSpPr>
          <p:nvPr/>
        </p:nvCxnSpPr>
        <p:spPr>
          <a:xfrm>
            <a:off x="9341971" y="2782910"/>
            <a:ext cx="1439443" cy="282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0745098" y="2776274"/>
            <a:ext cx="9613" cy="25415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6232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59" y="416560"/>
            <a:ext cx="11155680" cy="581378"/>
          </a:xfr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директорами школ г. Заринска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3" y="1462791"/>
            <a:ext cx="3891281" cy="518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>
          <a:xfrm>
            <a:off x="8280400" y="1462791"/>
            <a:ext cx="3474719" cy="515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s://sun9-56.userapi.com/impg/562T2A3lE473ls6q4CmMV2JWO-Tqlg0zoCP5aA/V4Xf1XqgHfM.jpg?size=2560x1709&amp;quality=95&amp;sign=b5075826cdb778fbaf81d62fbc22103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r="19160"/>
          <a:stretch/>
        </p:blipFill>
        <p:spPr bwMode="auto">
          <a:xfrm>
            <a:off x="4379952" y="1443757"/>
            <a:ext cx="3647439" cy="517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38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1" y="1513523"/>
            <a:ext cx="5488949" cy="371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7359" y="416560"/>
            <a:ext cx="11155680" cy="581378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директорами школ г. Заринска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435632"/>
            <a:ext cx="5608320" cy="398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806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59078" y="195537"/>
            <a:ext cx="11577322" cy="581378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профессию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s://sun9-3.userapi.com/impg/tB4cfl-hbXJEvLTGK2nYP9JUcDdCFSNcl5kwmQ/xGF-yQRM_4o.jpg?size=1600x900&amp;quality=95&amp;sign=7d2b40ec6805fba70775951f2892836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8" y="896252"/>
            <a:ext cx="5430521" cy="305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9.userapi.com/impg/hGqnmKKX3-hP7FLSDB_IlR9Ly2sqmaKmprmGzw/WxPVkhPvmls.jpg?size=1600x900&amp;quality=95&amp;sign=08a7830ee9b6018711ab2e0db1b2c78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14" y="3598054"/>
            <a:ext cx="5653370" cy="318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7.userapi.com/impg/3mN51KFkZfbGvu6WX-6Y7F5WsdE12CkRoJ-Xew/_YpGFOR0PX4.jpg?size=1600x900&amp;quality=95&amp;sign=9c4ec239a72b725afc7d07d636447d7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1" y="4148390"/>
            <a:ext cx="4284196" cy="240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11.userapi.com/impg/Q8CN2B3gBBUBOW3pGhslsRQrGUB6RbPNR571NA/QAzXQjHWPmg.jpg?size=1600x1201&amp;quality=95&amp;sign=50a4c44c7ce1eb0d03dfade9503568c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3"/>
          <a:stretch/>
        </p:blipFill>
        <p:spPr bwMode="auto">
          <a:xfrm>
            <a:off x="6922368" y="932726"/>
            <a:ext cx="3888739" cy="2445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24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5497988" y="1668694"/>
            <a:ext cx="4844824" cy="358175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90"/>
              </a:spcBef>
              <a:buClr>
                <a:srgbClr val="4189B3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i="1" spc="-10" dirty="0" err="1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</a:t>
            </a:r>
            <a:endParaRPr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marR="5080" indent="-229235">
              <a:lnSpc>
                <a:spcPct val="100000"/>
              </a:lnSpc>
              <a:spcBef>
                <a:spcPts val="985"/>
              </a:spcBef>
              <a:buClr>
                <a:srgbClr val="4189B3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i="1" spc="-5" dirty="0" err="1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</a:t>
            </a:r>
            <a:r>
              <a:rPr sz="2600" b="1" i="1" spc="-5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5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</a:t>
            </a:r>
            <a:r>
              <a:rPr sz="2600" b="1" i="1" spc="-1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645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15" dirty="0" err="1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i="1" spc="-10" dirty="0" err="1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</a:t>
            </a:r>
            <a:r>
              <a:rPr sz="2600" b="1" i="1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5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слесарного</a:t>
            </a:r>
            <a:r>
              <a:rPr sz="2600" b="1" i="1" spc="4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spc="-35" dirty="0" err="1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</a:t>
            </a:r>
            <a:endParaRPr sz="2600" b="1" i="1" spc="-35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i="1" spc="-5" dirty="0" err="1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Портной</a:t>
            </a:r>
            <a:endParaRPr lang="ru-RU" sz="2600" b="1" i="1" spc="-5" dirty="0" smtClean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300" indent="-229235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935" algn="l"/>
              </a:tabLst>
            </a:pPr>
            <a:r>
              <a:rPr lang="ru-RU" sz="2600" b="1" i="1" spc="-5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</a:t>
            </a:r>
          </a:p>
          <a:p>
            <a:pPr marL="241300" indent="-229235">
              <a:lnSpc>
                <a:spcPct val="100000"/>
              </a:lnSpc>
              <a:spcBef>
                <a:spcPts val="1010"/>
              </a:spcBef>
              <a:buClr>
                <a:srgbClr val="4189B3"/>
              </a:buClr>
              <a:buFont typeface="Arial MT"/>
              <a:buChar char="•"/>
              <a:tabLst>
                <a:tab pos="241935" algn="l"/>
              </a:tabLst>
            </a:pPr>
            <a:r>
              <a:rPr lang="ru-RU" sz="2600" b="1" i="1" spc="-5" dirty="0" smtClean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</a:t>
            </a:r>
            <a:endParaRPr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2183" y="1448046"/>
            <a:ext cx="2485263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975" y="4279253"/>
            <a:ext cx="2767201" cy="244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320209" y="402893"/>
            <a:ext cx="11521272" cy="587707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defRPr sz="3200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eaLnBrk="0" hangingPunct="0">
              <a:lnSpc>
                <a:spcPct val="90000"/>
              </a:lnSpc>
              <a:defRPr sz="2800">
                <a:solidFill>
                  <a:schemeClr val="lt1"/>
                </a:solidFill>
                <a:latin typeface="+mn-lt"/>
                <a:cs typeface="+mn-cs"/>
              </a:defRPr>
            </a:lvl2pPr>
            <a:lvl3pPr eaLnBrk="0" hangingPunct="0">
              <a:lnSpc>
                <a:spcPct val="90000"/>
              </a:lnSpc>
              <a:defRPr sz="2800">
                <a:solidFill>
                  <a:schemeClr val="lt1"/>
                </a:solidFill>
                <a:latin typeface="+mn-lt"/>
                <a:cs typeface="+mn-cs"/>
              </a:defRPr>
            </a:lvl3pPr>
            <a:lvl4pPr eaLnBrk="0" hangingPunct="0">
              <a:lnSpc>
                <a:spcPct val="90000"/>
              </a:lnSpc>
              <a:defRPr sz="2800">
                <a:solidFill>
                  <a:schemeClr val="lt1"/>
                </a:solidFill>
                <a:latin typeface="+mn-lt"/>
                <a:cs typeface="+mn-cs"/>
              </a:defRPr>
            </a:lvl4pPr>
            <a:lvl5pPr eaLnBrk="0" hangingPunct="0">
              <a:lnSpc>
                <a:spcPct val="90000"/>
              </a:lnSpc>
              <a:defRPr sz="2800">
                <a:solidFill>
                  <a:schemeClr val="lt1"/>
                </a:solidFill>
                <a:latin typeface="+mn-lt"/>
                <a:cs typeface="+mn-cs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cs typeface="+mn-cs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cs typeface="+mn-cs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cs typeface="+mn-cs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ЭЛЕКТИВНЫЕ КУРСЫ</a:t>
            </a:r>
            <a:endParaRPr lang="ru-RU" dirty="0"/>
          </a:p>
        </p:txBody>
      </p:sp>
      <p:pic>
        <p:nvPicPr>
          <p:cNvPr id="4098" name="Picture 2" descr="Повар мультяшны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670" y="1426139"/>
            <a:ext cx="2155982" cy="245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ндитер оформител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r="16840"/>
          <a:stretch/>
        </p:blipFill>
        <p:spPr bwMode="auto">
          <a:xfrm>
            <a:off x="3288646" y="4228962"/>
            <a:ext cx="1828800" cy="248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.tildacdn.com/tild3236-3565-4435-b232-313637363836/noro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676" y="4111299"/>
            <a:ext cx="3527018" cy="25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ttps://www.tvcl.ru/image/cache/catalog/10959-1100x1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https://avatars.mds.yandex.net/i?id=b86d8e02aab77c4f27dd0b9190fa36c4-4398718-images-thumbs&amp;ref=rim&amp;n=33&amp;w=354&amp;h=28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r="20210"/>
          <a:stretch/>
        </p:blipFill>
        <p:spPr bwMode="auto">
          <a:xfrm>
            <a:off x="320209" y="1448046"/>
            <a:ext cx="2062716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3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09903" y="5578944"/>
            <a:ext cx="2858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ОАО «Алтай-кокс»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304514" y="1237775"/>
            <a:ext cx="4476360" cy="536504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10+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30 - 40 минут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15 участников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– наставники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деление по гендерному признаку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968188" y="274476"/>
            <a:ext cx="10007093" cy="559639"/>
          </a:xfrm>
          <a:prstGeom prst="rect">
            <a:avLst/>
          </a:prstGeom>
          <a:ln w="6350" cap="rnd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14005" r="10417" b="15632"/>
          <a:stretch/>
        </p:blipFill>
        <p:spPr>
          <a:xfrm>
            <a:off x="3722034" y="1569607"/>
            <a:ext cx="3139842" cy="400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5"/>
          <a:stretch/>
        </p:blipFill>
        <p:spPr>
          <a:xfrm>
            <a:off x="281581" y="1048346"/>
            <a:ext cx="3064669" cy="536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31380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TS103431380</Template>
  <TotalTime>0</TotalTime>
  <Words>327</Words>
  <Application>Microsoft Office PowerPoint</Application>
  <PresentationFormat>Широкоэкранный</PresentationFormat>
  <Paragraphs>107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MT</vt:lpstr>
      <vt:lpstr>Calibri</vt:lpstr>
      <vt:lpstr>Euphemia</vt:lpstr>
      <vt:lpstr>Plantagenet Cherokee</vt:lpstr>
      <vt:lpstr>Times New Roman</vt:lpstr>
      <vt:lpstr>Wingdings</vt:lpstr>
      <vt:lpstr>TS103431380</vt:lpstr>
      <vt:lpstr>Acrobat Document</vt:lpstr>
      <vt:lpstr>Презентация PowerPoint</vt:lpstr>
      <vt:lpstr>РИП - Организация предпрофильной подготовки школьников посредством внедрения сетевой формы взаимодействия с образовательными организациями г. Заринска</vt:lpstr>
      <vt:lpstr>РИП «Интегрированная форма организации профориентационной работы, как способ формирования кадрового резерва предприятий»</vt:lpstr>
      <vt:lpstr>Презентация PowerPoint</vt:lpstr>
      <vt:lpstr>Встреча с директорами школ г. Заринска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«ПЕРВАЯ ПРОФЕССИЯ» - 10-11 класс</vt:lpstr>
      <vt:lpstr>Презентация PowerPoint</vt:lpstr>
      <vt:lpstr>Договора о сотрудничестве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  27.01.2013 Г.</dc:title>
  <dc:creator/>
  <cp:lastModifiedBy/>
  <cp:revision>8</cp:revision>
  <dcterms:created xsi:type="dcterms:W3CDTF">2013-01-10T05:43:26Z</dcterms:created>
  <dcterms:modified xsi:type="dcterms:W3CDTF">2024-03-13T07:55:40Z</dcterms:modified>
  <cp:version/>
</cp:coreProperties>
</file>