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notesMasterIdLst>
    <p:notesMasterId r:id="rId25"/>
  </p:notesMasterIdLst>
  <p:sldIdLst>
    <p:sldId id="372" r:id="rId2"/>
    <p:sldId id="425" r:id="rId3"/>
    <p:sldId id="426" r:id="rId4"/>
    <p:sldId id="427" r:id="rId5"/>
    <p:sldId id="428" r:id="rId6"/>
    <p:sldId id="429" r:id="rId7"/>
    <p:sldId id="430" r:id="rId8"/>
    <p:sldId id="431" r:id="rId9"/>
    <p:sldId id="408" r:id="rId10"/>
    <p:sldId id="432" r:id="rId11"/>
    <p:sldId id="433" r:id="rId12"/>
    <p:sldId id="423" r:id="rId13"/>
    <p:sldId id="437" r:id="rId14"/>
    <p:sldId id="438" r:id="rId15"/>
    <p:sldId id="439" r:id="rId16"/>
    <p:sldId id="409" r:id="rId17"/>
    <p:sldId id="435" r:id="rId18"/>
    <p:sldId id="436" r:id="rId19"/>
    <p:sldId id="434" r:id="rId20"/>
    <p:sldId id="415" r:id="rId21"/>
    <p:sldId id="412" r:id="rId22"/>
    <p:sldId id="388" r:id="rId23"/>
    <p:sldId id="440" r:id="rId24"/>
  </p:sldIdLst>
  <p:sldSz cx="12192000" cy="6858000"/>
  <p:notesSz cx="9866313" cy="6735763"/>
  <p:embeddedFontLst>
    <p:embeddedFont>
      <p:font typeface="Muller Light" charset="-52"/>
      <p:regular r:id="rId26"/>
    </p:embeddedFont>
    <p:embeddedFont>
      <p:font typeface="Phenomena" panose="020B0604020202020204" charset="-5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Sans Serif" panose="020B0604020202020204" pitchFamily="34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uller Bold" charset="-52"/>
      <p:bold r:id="rId35"/>
    </p:embeddedFont>
    <p:embeddedFont>
      <p:font typeface="Phenomena Bold" panose="00000800000000000000" charset="-52"/>
      <p:bold r:id="rId36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5246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81"/>
    <a:srgbClr val="B08D4C"/>
    <a:srgbClr val="B89552"/>
    <a:srgbClr val="E3CE84"/>
    <a:srgbClr val="C7AC66"/>
    <a:srgbClr val="D4BB73"/>
    <a:srgbClr val="C2A560"/>
    <a:srgbClr val="BB9C59"/>
    <a:srgbClr val="CDB36C"/>
    <a:srgbClr val="DEC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5128" autoAdjust="0"/>
  </p:normalViewPr>
  <p:slideViewPr>
    <p:cSldViewPr>
      <p:cViewPr varScale="1">
        <p:scale>
          <a:sx n="108" d="100"/>
          <a:sy n="108" d="100"/>
        </p:scale>
        <p:origin x="1146" y="150"/>
      </p:cViewPr>
      <p:guideLst>
        <p:guide orient="horz" pos="4156"/>
        <p:guide pos="5246"/>
        <p:guide/>
        <p:guide pos="7514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3" y="1"/>
            <a:ext cx="2415490" cy="493716"/>
          </a:xfrm>
          <a:prstGeom prst="rect">
            <a:avLst/>
          </a:prstGeom>
        </p:spPr>
        <p:txBody>
          <a:bodyPr vert="horz" lIns="90753" tIns="45377" rIns="90753" bIns="45377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157431" y="1"/>
            <a:ext cx="2415490" cy="493716"/>
          </a:xfrm>
          <a:prstGeom prst="rect">
            <a:avLst/>
          </a:prstGeom>
        </p:spPr>
        <p:txBody>
          <a:bodyPr vert="horz" lIns="90753" tIns="45377" rIns="90753" bIns="45377" rtlCol="0"/>
          <a:lstStyle>
            <a:lvl1pPr algn="r">
              <a:defRPr sz="1200"/>
            </a:lvl1pPr>
          </a:lstStyle>
          <a:p>
            <a:pPr>
              <a:defRPr/>
            </a:pPr>
            <a:fld id="{D9E4E283-DF66-420F-8116-5F75B3E8C35B}" type="datetimeFigureOut">
              <a:rPr lang="ru-RU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-165100" y="1228725"/>
            <a:ext cx="5905500" cy="3322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3" tIns="45377" rIns="90753" bIns="45377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557422" y="4735568"/>
            <a:ext cx="4459368" cy="3874554"/>
          </a:xfrm>
          <a:prstGeom prst="rect">
            <a:avLst/>
          </a:prstGeom>
        </p:spPr>
        <p:txBody>
          <a:bodyPr vert="horz" lIns="90753" tIns="45377" rIns="90753" bIns="45377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3" y="9346427"/>
            <a:ext cx="2415490" cy="493714"/>
          </a:xfrm>
          <a:prstGeom prst="rect">
            <a:avLst/>
          </a:prstGeom>
        </p:spPr>
        <p:txBody>
          <a:bodyPr vert="horz" lIns="90753" tIns="45377" rIns="90753" bIns="4537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157431" y="9346427"/>
            <a:ext cx="2415490" cy="493714"/>
          </a:xfrm>
          <a:prstGeom prst="rect">
            <a:avLst/>
          </a:prstGeom>
        </p:spPr>
        <p:txBody>
          <a:bodyPr vert="horz" lIns="90753" tIns="45377" rIns="90753" bIns="45377" rtlCol="0" anchor="b"/>
          <a:lstStyle>
            <a:lvl1pPr algn="r">
              <a:defRPr sz="1200"/>
            </a:lvl1pPr>
          </a:lstStyle>
          <a:p>
            <a:pPr>
              <a:defRPr/>
            </a:pPr>
            <a:fld id="{C543A663-DA2A-4C8A-9DF3-9C9C1635D906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7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8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7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12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34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43A663-DA2A-4C8A-9DF3-9C9C1635D906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7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7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5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1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13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695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57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6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5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9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1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26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7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5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0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9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eaa@iro22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Фигура">
            <a:extLst>
              <a:ext uri="{FF2B5EF4-FFF2-40B4-BE49-F238E27FC236}">
                <a16:creationId xmlns:a16="http://schemas.microsoft.com/office/drawing/2014/main" xmlns="" id="{23699C75-E849-BFBE-7CF2-4F03FE8DF2E8}"/>
              </a:ext>
            </a:extLst>
          </p:cNvPr>
          <p:cNvSpPr/>
          <p:nvPr/>
        </p:nvSpPr>
        <p:spPr>
          <a:xfrm>
            <a:off x="-168265" y="2193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sz="16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768469" y="-91239"/>
            <a:ext cx="10908812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-672752" y="2708920"/>
            <a:ext cx="9181132" cy="239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4800" b="1" dirty="0">
              <a:solidFill>
                <a:schemeClr val="bg1"/>
              </a:solidFill>
              <a:latin typeface="Phenomena Bold" pitchFamily="2" charset="0"/>
              <a:sym typeface="Muller Bold"/>
            </a:endParaRPr>
          </a:p>
          <a:p>
            <a:pPr algn="ctr"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5400" b="1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«ШКОЛА МИНПРОСВЕЩЕНИЯ РОССИИ»: </a:t>
            </a:r>
            <a:r>
              <a:rPr lang="ru-RU" sz="4400" b="1" dirty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развитие региональной системы </a:t>
            </a:r>
            <a:r>
              <a:rPr lang="ru-RU" sz="4400" b="1" dirty="0" smtClean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образования в 2024 году</a:t>
            </a:r>
            <a:endParaRPr lang="ru-RU" sz="4400" b="1" dirty="0">
              <a:solidFill>
                <a:schemeClr val="bg1"/>
              </a:solidFill>
              <a:latin typeface="Phenomena Bold" pitchFamily="2" charset="0"/>
              <a:sym typeface="Muller Bold"/>
            </a:endParaRPr>
          </a:p>
        </p:txBody>
      </p:sp>
      <p:sp>
        <p:nvSpPr>
          <p:cNvPr id="255" name="Динамика продаж по каналам"/>
          <p:cNvSpPr txBox="1"/>
          <p:nvPr/>
        </p:nvSpPr>
        <p:spPr>
          <a:xfrm>
            <a:off x="335361" y="3901509"/>
            <a:ext cx="6920346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r" defTabSz="1219169" hangingPunct="0">
              <a:lnSpc>
                <a:spcPct val="80000"/>
              </a:lnSpc>
              <a:spcBef>
                <a:spcPts val="2250"/>
              </a:spcBef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3600" kern="0" spc="70" dirty="0">
              <a:solidFill>
                <a:schemeClr val="bg1"/>
              </a:solidFill>
              <a:latin typeface="Phenomena" pitchFamily="2" charset="0"/>
              <a:sym typeface="Muller Ligh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369" y="522622"/>
            <a:ext cx="968231" cy="1080120"/>
          </a:xfrm>
          <a:prstGeom prst="rect">
            <a:avLst/>
          </a:prstGeom>
        </p:spPr>
      </p:pic>
      <p:sp>
        <p:nvSpPr>
          <p:cNvPr id="16" name="Номер слайда 5"/>
          <p:cNvSpPr txBox="1">
            <a:spLocks/>
          </p:cNvSpPr>
          <p:nvPr/>
        </p:nvSpPr>
        <p:spPr>
          <a:xfrm>
            <a:off x="9269158" y="63382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henomena" panose="020B0604020202020204" charset="-52"/>
              </a:rPr>
              <a:t>2</a:t>
            </a:r>
            <a:endParaRPr lang="ru-RU" dirty="0">
              <a:latin typeface="Phenomena" panose="020B0604020202020204" charset="-52"/>
            </a:endParaRPr>
          </a:p>
        </p:txBody>
      </p:sp>
      <p:pic>
        <p:nvPicPr>
          <p:cNvPr id="11" name="Picture 2" descr="http://prigskol.ucoz.com/fz/bezopas/tzOKUCWP9kpa2k9Zpygo5aLvwM8Sd2FDfHPV9Juj.jpeg"/>
          <p:cNvPicPr>
            <a:picLocks noChangeAspect="1" noChangeArrowheads="1"/>
          </p:cNvPicPr>
          <p:nvPr/>
        </p:nvPicPr>
        <p:blipFill>
          <a:blip r:embed="rId3"/>
          <a:srcRect t="22745" b="23016"/>
          <a:stretch>
            <a:fillRect/>
          </a:stretch>
        </p:blipFill>
        <p:spPr bwMode="auto">
          <a:xfrm>
            <a:off x="10462355" y="2348880"/>
            <a:ext cx="1504880" cy="816225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60648"/>
            <a:ext cx="1897604" cy="1604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405" y="1806464"/>
            <a:ext cx="1539344" cy="14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70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4626866" y="-892035"/>
            <a:ext cx="8930101" cy="8930101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78A6439-0EA9-1D58-28DE-C9E2134CBA61}"/>
              </a:ext>
            </a:extLst>
          </p:cNvPr>
          <p:cNvSpPr/>
          <p:nvPr/>
        </p:nvSpPr>
        <p:spPr>
          <a:xfrm>
            <a:off x="620537" y="1513800"/>
            <a:ext cx="3260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УЧАСТНИКИ</a:t>
            </a:r>
            <a:endParaRPr lang="ru-RU" sz="2800" b="1" kern="1200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САМОДИАГНОСТИКА «ШКОЛА МИНПРОСВЕЩЕНИЯ РОССИИ» 2024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2" name="object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416" y="2131382"/>
            <a:ext cx="2016224" cy="2017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241" t="35300" r="72443" b="54200"/>
          <a:stretch/>
        </p:blipFill>
        <p:spPr>
          <a:xfrm>
            <a:off x="39843" y="1055299"/>
            <a:ext cx="1161388" cy="12904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843" y="3844740"/>
            <a:ext cx="426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B3281"/>
                </a:solidFill>
                <a:cs typeface="Calibri" panose="020F0502020204030204" pitchFamily="34" charset="0"/>
              </a:rPr>
              <a:t>Кластеризация – учет специфики школ</a:t>
            </a:r>
            <a:endParaRPr lang="ru-RU" b="1" dirty="0">
              <a:solidFill>
                <a:srgbClr val="1B3281"/>
              </a:solidFill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288" t="20601" r="43503" b="33200"/>
          <a:stretch/>
        </p:blipFill>
        <p:spPr>
          <a:xfrm>
            <a:off x="4462015" y="1153916"/>
            <a:ext cx="7729985" cy="50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1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4626866" y="-892035"/>
            <a:ext cx="8930101" cy="8930101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78A6439-0EA9-1D58-28DE-C9E2134CBA61}"/>
              </a:ext>
            </a:extLst>
          </p:cNvPr>
          <p:cNvSpPr/>
          <p:nvPr/>
        </p:nvSpPr>
        <p:spPr>
          <a:xfrm>
            <a:off x="620537" y="1513800"/>
            <a:ext cx="3260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УЧАСТНИКИ</a:t>
            </a:r>
            <a:endParaRPr lang="ru-RU" sz="2800" b="1" kern="1200" dirty="0">
              <a:solidFill>
                <a:srgbClr val="B89552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r>
              <a:rPr lang="ru-RU" sz="4000" kern="1200" spc="-15">
                <a:solidFill>
                  <a:prstClr val="white"/>
                </a:solidFill>
                <a:latin typeface="Phenomena Bold"/>
                <a:ea typeface="+mj-ea"/>
                <a:cs typeface="Microsoft Sans Serif"/>
              </a:rPr>
              <a:t>САМОДИАГНОСТИКА «ШКОЛА МИНПРОСВЕЩЕНИЯ РОССИИ» 2024</a:t>
            </a: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71664" y="1377348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САМОДИАГНОСТИКА «ШКОЛА МИНПРОСВЕЩЕНИЯ РОССИИ» 2024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2" name="object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416" y="2131382"/>
            <a:ext cx="2016224" cy="20176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2241" t="35300" r="72443" b="54200"/>
          <a:stretch/>
        </p:blipFill>
        <p:spPr>
          <a:xfrm>
            <a:off x="39843" y="1055299"/>
            <a:ext cx="1161388" cy="12904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843" y="3844740"/>
            <a:ext cx="426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B3281"/>
                </a:solidFill>
                <a:cs typeface="Calibri" panose="020F0502020204030204" pitchFamily="34" charset="0"/>
              </a:rPr>
              <a:t>Кластеризация – учет специфики школ</a:t>
            </a:r>
            <a:endParaRPr lang="ru-RU" b="1" dirty="0">
              <a:solidFill>
                <a:srgbClr val="1B3281"/>
              </a:solidFill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4209" t="32150" r="36416" b="40550"/>
          <a:stretch/>
        </p:blipFill>
        <p:spPr>
          <a:xfrm>
            <a:off x="4339425" y="1180886"/>
            <a:ext cx="7661231" cy="2320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65356" t="39500" r="21651" b="45800"/>
          <a:stretch/>
        </p:blipFill>
        <p:spPr>
          <a:xfrm>
            <a:off x="10607824" y="2258287"/>
            <a:ext cx="1584176" cy="1008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3422" t="33201" r="28147" b="37400"/>
          <a:stretch/>
        </p:blipFill>
        <p:spPr>
          <a:xfrm>
            <a:off x="4497632" y="3844740"/>
            <a:ext cx="7344816" cy="28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6145360" y="146491"/>
            <a:ext cx="8482845" cy="8026200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91544" y="1322356"/>
            <a:ext cx="5500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34</a:t>
            </a:r>
            <a:r>
              <a:rPr lang="ru-RU" sz="2800" dirty="0" smtClean="0">
                <a:solidFill>
                  <a:srgbClr val="002060"/>
                </a:solidFill>
              </a:rPr>
              <a:t> показателя </a:t>
            </a:r>
            <a:r>
              <a:rPr lang="ru-RU" sz="2800" dirty="0" err="1" smtClean="0">
                <a:solidFill>
                  <a:srgbClr val="002060"/>
                </a:solidFill>
              </a:rPr>
              <a:t>кластеризированы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28103"/>
            <a:ext cx="12173056" cy="707886"/>
          </a:xfr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 </a:t>
            </a:r>
            <a:r>
              <a:rPr lang="ru-RU" sz="4000" spc="-15" dirty="0">
                <a:solidFill>
                  <a:prstClr val="white"/>
                </a:solidFill>
                <a:latin typeface="Phenomena Bold"/>
                <a:ea typeface="+mn-ea"/>
                <a:cs typeface="Microsoft Sans Serif"/>
              </a:rPr>
              <a:t>САМОДИАГНОСТИКА «ШКОЛА МИНПРОСВЕЩЕНИЯ РОССИИ» 2024</a:t>
            </a:r>
            <a:endParaRPr lang="ru-RU" sz="18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6" y="1502091"/>
            <a:ext cx="575955" cy="5703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71" y="3693318"/>
            <a:ext cx="575955" cy="570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56" y="2577436"/>
            <a:ext cx="579170" cy="5730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49355" y="3645024"/>
            <a:ext cx="78454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19</a:t>
            </a:r>
            <a:r>
              <a:rPr lang="ru-RU" sz="2800" dirty="0" smtClean="0">
                <a:solidFill>
                  <a:srgbClr val="002060"/>
                </a:solidFill>
              </a:rPr>
              <a:t> показателей скорректировано наименование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82" y="4836605"/>
            <a:ext cx="573074" cy="5669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48065" y="2400707"/>
            <a:ext cx="4057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2</a:t>
            </a:r>
            <a:r>
              <a:rPr lang="ru-RU" sz="2800" dirty="0" smtClean="0">
                <a:solidFill>
                  <a:srgbClr val="002060"/>
                </a:solidFill>
              </a:rPr>
              <a:t> показателя добавлены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21336" y="4797152"/>
            <a:ext cx="38347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1</a:t>
            </a:r>
            <a:r>
              <a:rPr lang="ru-RU" sz="2800" dirty="0" smtClean="0">
                <a:solidFill>
                  <a:srgbClr val="002060"/>
                </a:solidFill>
              </a:rPr>
              <a:t> показатель исключен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605586" y="4869160"/>
            <a:ext cx="5467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rgbClr val="1B3281"/>
                </a:solidFill>
              </a:rPr>
              <a:t>Повышение квалификации штатных педагогов-психологов по программам, размещенным  в Федеральном реестре ДПП педагогического образования (за три последних года)</a:t>
            </a:r>
            <a:endParaRPr lang="ru-RU" sz="1600" b="1" i="1" dirty="0">
              <a:solidFill>
                <a:srgbClr val="1B3281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72064" y="2004306"/>
            <a:ext cx="540060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rgbClr val="1B3281"/>
                </a:solidFill>
              </a:rPr>
              <a:t>Наличие в организации отдельного кабинета учителя-логопеда и/или учителя-дефектолога</a:t>
            </a:r>
          </a:p>
          <a:p>
            <a:pPr algn="just"/>
            <a:endParaRPr lang="ru-RU" sz="900" i="1" dirty="0">
              <a:solidFill>
                <a:srgbClr val="1B3281"/>
              </a:solidFill>
              <a:sym typeface="Helvetica Neue"/>
            </a:endParaRPr>
          </a:p>
          <a:p>
            <a:pPr algn="just"/>
            <a:r>
              <a:rPr lang="ru-RU" sz="1600" i="1" dirty="0">
                <a:solidFill>
                  <a:srgbClr val="1B3281"/>
                </a:solidFill>
                <a:sym typeface="Helvetica Neue"/>
              </a:rPr>
              <a:t>Наличие у учителя логопеда и/или учителя-дефектолога оборудованных зон (помещений) для проведения </a:t>
            </a:r>
            <a:r>
              <a:rPr lang="ru-RU" sz="1600" i="1" dirty="0" smtClean="0">
                <a:solidFill>
                  <a:srgbClr val="1B3281"/>
                </a:solidFill>
                <a:sym typeface="Helvetica Neue"/>
              </a:rPr>
              <a:t>индивидуальных </a:t>
            </a:r>
            <a:r>
              <a:rPr lang="ru-RU" sz="1600" i="1" dirty="0">
                <a:solidFill>
                  <a:srgbClr val="1B3281"/>
                </a:solidFill>
                <a:sym typeface="Helvetica Neue"/>
              </a:rPr>
              <a:t>и групповых занятий, коррекционно-развивающей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545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28103"/>
            <a:ext cx="12173056" cy="707886"/>
          </a:xfr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 </a:t>
            </a:r>
            <a:r>
              <a:rPr lang="ru-RU" sz="4000" spc="-15" dirty="0">
                <a:solidFill>
                  <a:prstClr val="white"/>
                </a:solidFill>
                <a:latin typeface="Phenomena Bold"/>
                <a:ea typeface="+mn-ea"/>
                <a:cs typeface="Microsoft Sans Serif"/>
              </a:rPr>
              <a:t>САМОДИАГНОСТИКА «ШКОЛА МИНПРОСВЕЩЕНИЯ РОССИИ» 2024</a:t>
            </a:r>
            <a:endParaRPr lang="ru-RU" sz="18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19336" y="1152138"/>
          <a:ext cx="11737303" cy="5544312"/>
        </p:xfrm>
        <a:graphic>
          <a:graphicData uri="http://schemas.openxmlformats.org/drawingml/2006/table">
            <a:tbl>
              <a:tblPr firstRow="1" firstCol="1" bandRow="1"/>
              <a:tblGrid>
                <a:gridCol w="1727579"/>
                <a:gridCol w="1900581"/>
                <a:gridCol w="8109143"/>
              </a:tblGrid>
              <a:tr h="570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№ приложения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err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стр</a:t>
                      </a:r>
                      <a:endParaRPr lang="ru-RU" sz="2000" i="1" dirty="0">
                        <a:solidFill>
                          <a:srgbClr val="1B328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Критерии и показатели самодиагностики </a:t>
                      </a:r>
                      <a:r>
                        <a:rPr lang="ru-RU" sz="2000" b="1" i="1" u="sng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образовательной организации</a:t>
                      </a: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, осуществляющей образовательную </a:t>
                      </a:r>
                      <a:r>
                        <a:rPr lang="ru-RU" sz="2000" i="1" dirty="0" smtClean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программам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2-27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ООО, СОО 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28-51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ООО, СОО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52-73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74-94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95-119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ООО 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120-142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ООО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143-167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ООО+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168-190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191-215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ООО, СОО 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216-238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ООО, СОО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239-263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СОО 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264-286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СОО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287-312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СОО + ОВЗ, инвалидность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313-336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СОО без ОВЗ, инвалидности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13200" y="1717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28103"/>
            <a:ext cx="12173056" cy="707886"/>
          </a:xfr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 </a:t>
            </a:r>
            <a:r>
              <a:rPr lang="ru-RU" sz="4000" spc="-15" dirty="0">
                <a:solidFill>
                  <a:prstClr val="white"/>
                </a:solidFill>
                <a:latin typeface="Phenomena Bold"/>
                <a:ea typeface="+mn-ea"/>
                <a:cs typeface="Microsoft Sans Serif"/>
              </a:rPr>
              <a:t>САМОДИАГНОСТИКА «ШКОЛА МИНПРОСВЕЩЕНИЯ РОССИИ» 2024</a:t>
            </a:r>
            <a:endParaRPr lang="ru-RU" sz="18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19336" y="1844824"/>
          <a:ext cx="11737303" cy="3261360"/>
        </p:xfrm>
        <a:graphic>
          <a:graphicData uri="http://schemas.openxmlformats.org/drawingml/2006/table">
            <a:tbl>
              <a:tblPr firstRow="1" firstCol="1" bandRow="1"/>
              <a:tblGrid>
                <a:gridCol w="1727579"/>
                <a:gridCol w="1900581"/>
                <a:gridCol w="8109143"/>
              </a:tblGrid>
              <a:tr h="76006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№ приложения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 err="1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стр</a:t>
                      </a:r>
                      <a:endParaRPr lang="ru-RU" sz="2000" i="1" kern="1200" dirty="0">
                        <a:solidFill>
                          <a:srgbClr val="1B328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Критерии и показатели самодиагностики </a:t>
                      </a:r>
                      <a:r>
                        <a:rPr lang="ru-RU" sz="2000" b="1" i="1" u="sng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коррекционной образовательной организации</a:t>
                      </a: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, осуществляющей образовательную </a:t>
                      </a:r>
                      <a:r>
                        <a:rPr lang="ru-RU" sz="2000" i="1" kern="1200" dirty="0" smtClean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деятельность по </a:t>
                      </a: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программам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337-361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ООО, СОО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362-383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384-408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ООО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409-433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434-458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ООО, СОО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459-483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СОО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3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484-508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2000" i="1" kern="1200" dirty="0">
                          <a:solidFill>
                            <a:srgbClr val="1B3281"/>
                          </a:solidFill>
                          <a:latin typeface="+mn-lt"/>
                          <a:ea typeface="+mn-ea"/>
                          <a:cs typeface="+mn-cs"/>
                        </a:rPr>
                        <a:t>НОО, СОО</a:t>
                      </a:r>
                    </a:p>
                  </a:txBody>
                  <a:tcPr marL="46686" marR="46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13200" y="1717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6145360" y="146491"/>
            <a:ext cx="8482845" cy="8026200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3472" y="1124744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МН: Знание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30487"/>
            <a:ext cx="575955" cy="5703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282615"/>
            <a:ext cx="575955" cy="570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703798"/>
            <a:ext cx="579170" cy="5730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91544" y="2319263"/>
            <a:ext cx="9734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МН: Творчество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2924944"/>
            <a:ext cx="573074" cy="5669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03512" y="1743199"/>
            <a:ext cx="10251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МН: Здоровье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07568" y="2996952"/>
            <a:ext cx="977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МН: Воспитание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94" y="4581128"/>
            <a:ext cx="573074" cy="5669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5157192"/>
            <a:ext cx="573074" cy="56697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272632" y="3646518"/>
            <a:ext cx="10251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МН: Профориентация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25141" y="4470211"/>
            <a:ext cx="10251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КУ: Учитель.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Школьная команда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24680" y="-55084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spc="-15" dirty="0" smtClean="0">
                <a:solidFill>
                  <a:prstClr val="white"/>
                </a:solidFill>
                <a:latin typeface="Phenomena Bold"/>
                <a:cs typeface="Microsoft Sans Serif"/>
              </a:rPr>
              <a:t>Самодиагностика: магистральные направления и ключевые условия</a:t>
            </a:r>
            <a:endParaRPr lang="ru-RU" sz="4000" spc="-15" dirty="0">
              <a:solidFill>
                <a:prstClr val="white"/>
              </a:solidFill>
              <a:latin typeface="Phenomena Bold"/>
              <a:cs typeface="Microsoft Sans Serif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63552" y="5343599"/>
            <a:ext cx="10251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КУ: Школьный климат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3595788"/>
            <a:ext cx="573074" cy="5669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5733256"/>
            <a:ext cx="573074" cy="56697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749077" y="5919663"/>
            <a:ext cx="10251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КУ: Образовательная среда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5447928" y="1118805"/>
          <a:ext cx="6680033" cy="5223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869"/>
                <a:gridCol w="1644790"/>
                <a:gridCol w="1669830"/>
                <a:gridCol w="1670544"/>
              </a:tblGrid>
              <a:tr h="702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Магистральное направление/ Ключевое условие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 уровень</a:t>
                      </a:r>
                    </a:p>
                  </a:txBody>
                  <a:tcPr marL="42168" marR="42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уровень</a:t>
                      </a:r>
                    </a:p>
                  </a:txBody>
                  <a:tcPr marL="42168" marR="421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Высокий уровень</a:t>
                      </a:r>
                    </a:p>
                  </a:txBody>
                  <a:tcPr marL="42168" marR="42168" marT="0" marB="0" anchor="ctr"/>
                </a:tc>
              </a:tr>
              <a:tr h="235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Знание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235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235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Творчество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235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Воспитание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235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Профориентация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431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Учитель.</a:t>
                      </a:r>
                      <a:endParaRPr lang="ru-RU" sz="1400" baseline="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Школьная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команда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235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Школьный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климат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470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Образовательная среда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2168" marR="42168" marT="0" marB="0"/>
                </a:tc>
              </a:tr>
              <a:tr h="21816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ИТОГ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Дополнительное условие: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магистральные направления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 ключевые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условия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, по которым набрано 0 баллов (если не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выполнено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, школа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соответствует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уровню «ниже базового»)</a:t>
                      </a: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Дополнительное условие: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каждому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магистральному направлению и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каждому ключевому условию набрано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не менее 50% баллов (если не выполнено, школа соответствует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базовому уровню)</a:t>
                      </a:r>
                      <a:endParaRPr lang="ru-RU" sz="13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168" marR="421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Дополнительное условие: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каждому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магистральному направлению и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каждому ключевому условию набрано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не менее 50% баллов (если не выполнено, школа соответствует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среднему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уровню)</a:t>
                      </a:r>
                    </a:p>
                  </a:txBody>
                  <a:tcPr marL="42168" marR="4216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0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233C5C1-7485-36C5-75A6-A15B6A57A79C}"/>
              </a:ext>
            </a:extLst>
          </p:cNvPr>
          <p:cNvSpPr txBox="1"/>
          <p:nvPr/>
        </p:nvSpPr>
        <p:spPr>
          <a:xfrm>
            <a:off x="1487489" y="1268760"/>
            <a:ext cx="13969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b="1" noProof="0" dirty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БАЗОВЫЙ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92BD7DB-2B5E-E0A7-8F6E-2C2AC2D1D466}"/>
              </a:ext>
            </a:extLst>
          </p:cNvPr>
          <p:cNvSpPr txBox="1"/>
          <p:nvPr/>
        </p:nvSpPr>
        <p:spPr>
          <a:xfrm>
            <a:off x="1487489" y="1694677"/>
            <a:ext cx="1052006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ru-RU" dirty="0">
                <a:solidFill>
                  <a:srgbClr val="1B3281"/>
                </a:solidFill>
              </a:rPr>
              <a:t>Достижение базового уровня предполагает соблюдение обязательных минимальных требований к обеспечению условий образовательной деятельности, организации образовательного процесса и качеству его результатов</a:t>
            </a:r>
            <a:r>
              <a:rPr lang="ru-RU" dirty="0"/>
              <a:t>.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511152" y="3394489"/>
            <a:ext cx="10417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B3281"/>
                </a:solidFill>
              </a:rPr>
              <a:t>Достижение среднего уровня предполагает обеспечение обязательных минимальных и повышенных требований к условиям образовательной деятельности, организации образовательного процесса и качеству его результатов.</a:t>
            </a:r>
            <a:endParaRPr lang="ru-RU" b="1" dirty="0">
              <a:solidFill>
                <a:srgbClr val="1B3281"/>
              </a:solidFill>
              <a:latin typeface="Phenomena" panose="020B0604020202020204" charset="0"/>
              <a:ea typeface="Helvetica Neue"/>
              <a:cs typeface="Phenomena" panose="020B0604020202020204" charset="0"/>
              <a:sym typeface="Helvetica Neu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5" y="1340768"/>
            <a:ext cx="1396989" cy="868563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-96688" y="58880"/>
            <a:ext cx="12457384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УРОВНИ СООТВЕТСТВИЯ СТАТУСУ «ШКОЛА МИНПРОСВЕЩЕНИЯ РОССИИ»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92BD7DB-2B5E-E0A7-8F6E-2C2AC2D1D466}"/>
              </a:ext>
            </a:extLst>
          </p:cNvPr>
          <p:cNvSpPr txBox="1"/>
          <p:nvPr/>
        </p:nvSpPr>
        <p:spPr>
          <a:xfrm>
            <a:off x="1487489" y="5406262"/>
            <a:ext cx="1044115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dirty="0">
                <a:solidFill>
                  <a:srgbClr val="1B3281"/>
                </a:solidFill>
              </a:rPr>
              <a:t>Достижение высокого уровня предполагает обеспечение обязательных минимальных, повышенных и высоких требований к условиям образовательной деятельности, организации образовательного процесса и качеству его результатов. 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233C5C1-7485-36C5-75A6-A15B6A57A79C}"/>
              </a:ext>
            </a:extLst>
          </p:cNvPr>
          <p:cNvSpPr txBox="1"/>
          <p:nvPr/>
        </p:nvSpPr>
        <p:spPr>
          <a:xfrm>
            <a:off x="1551136" y="4905673"/>
            <a:ext cx="78954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1200" dirty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ВЫСОКИЙ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233C5C1-7485-36C5-75A6-A15B6A57A79C}"/>
              </a:ext>
            </a:extLst>
          </p:cNvPr>
          <p:cNvSpPr txBox="1"/>
          <p:nvPr/>
        </p:nvSpPr>
        <p:spPr>
          <a:xfrm>
            <a:off x="1487489" y="2947926"/>
            <a:ext cx="13969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b="1" dirty="0">
                <a:solidFill>
                  <a:srgbClr val="B89552"/>
                </a:solidFill>
                <a:latin typeface="Phenomena" panose="020B0604020202020204" charset="0"/>
                <a:cs typeface="Phenomena" panose="020B0604020202020204" charset="0"/>
              </a:rPr>
              <a:t>СРЕДНИЙ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B89552"/>
              </a:solidFill>
              <a:effectLst/>
              <a:uLnTx/>
              <a:uFillTx/>
              <a:latin typeface="Phenomena" panose="020B0604020202020204" charset="0"/>
              <a:cs typeface="Phenomena" panose="020B060402020202020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5" y="3060682"/>
            <a:ext cx="1396989" cy="8685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5" y="5008709"/>
            <a:ext cx="1396989" cy="8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6145360" y="146491"/>
            <a:ext cx="8482845" cy="8026200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3472" y="1124744"/>
            <a:ext cx="9161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Очные совещания с региональными ответственными (март, ноябрь)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9" y="1207037"/>
            <a:ext cx="575955" cy="5703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06" y="2708920"/>
            <a:ext cx="575955" cy="570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772816"/>
            <a:ext cx="579170" cy="5730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07568" y="2420888"/>
            <a:ext cx="9734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Семинары</a:t>
            </a:r>
            <a:r>
              <a:rPr lang="ru-RU" sz="2400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Управленческая среда</a:t>
            </a:r>
            <a:r>
              <a:rPr lang="ru-RU" dirty="0" smtClean="0">
                <a:solidFill>
                  <a:srgbClr val="002060"/>
                </a:solidFill>
              </a:rPr>
              <a:t>» (апрель-май); «Строим «Школу </a:t>
            </a:r>
            <a:r>
              <a:rPr lang="ru-RU" dirty="0" err="1" smtClean="0">
                <a:solidFill>
                  <a:srgbClr val="002060"/>
                </a:solidFill>
              </a:rPr>
              <a:t>Минпросвещения</a:t>
            </a:r>
            <a:r>
              <a:rPr lang="ru-RU" dirty="0" smtClean="0">
                <a:solidFill>
                  <a:srgbClr val="002060"/>
                </a:solidFill>
              </a:rPr>
              <a:t>  России» (август-сентябрь)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573016"/>
            <a:ext cx="573074" cy="5669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47528" y="1772816"/>
            <a:ext cx="10251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Всероссийская конференция  «Школа </a:t>
            </a:r>
            <a:r>
              <a:rPr lang="ru-RU" sz="2400" dirty="0" err="1" smtClean="0">
                <a:solidFill>
                  <a:srgbClr val="002060"/>
                </a:solidFill>
              </a:rPr>
              <a:t>Минпросвещения</a:t>
            </a:r>
            <a:r>
              <a:rPr lang="ru-RU" sz="2400" dirty="0" smtClean="0">
                <a:solidFill>
                  <a:srgbClr val="002060"/>
                </a:solidFill>
              </a:rPr>
              <a:t> России» (ноябрь)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99668" y="3429000"/>
            <a:ext cx="9773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Олимпиада </a:t>
            </a:r>
            <a:r>
              <a:rPr lang="ru-RU" dirty="0">
                <a:solidFill>
                  <a:srgbClr val="002060"/>
                </a:solidFill>
              </a:rPr>
              <a:t>«Управленческие команды «Школы </a:t>
            </a:r>
            <a:r>
              <a:rPr lang="ru-RU" dirty="0" err="1" smtClean="0">
                <a:solidFill>
                  <a:srgbClr val="002060"/>
                </a:solidFill>
              </a:rPr>
              <a:t>Минпросвещения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России»: управленческое пятиборье</a:t>
            </a:r>
            <a:r>
              <a:rPr lang="ru-RU" dirty="0" smtClean="0">
                <a:solidFill>
                  <a:srgbClr val="002060"/>
                </a:solidFill>
              </a:rPr>
              <a:t>» (октябрь-ноябрь)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78" y="4653136"/>
            <a:ext cx="573074" cy="5669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22" y="5733256"/>
            <a:ext cx="573074" cy="56697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351584" y="4293096"/>
            <a:ext cx="10251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Публикации:</a:t>
            </a:r>
          </a:p>
          <a:p>
            <a:r>
              <a:rPr lang="ru-RU" dirty="0">
                <a:solidFill>
                  <a:srgbClr val="002060"/>
                </a:solidFill>
              </a:rPr>
              <a:t>в ЭЛЕКТРОННОМ АЛЬМАНАХЕ «Школа </a:t>
            </a:r>
            <a:r>
              <a:rPr lang="ru-RU" dirty="0" err="1">
                <a:solidFill>
                  <a:srgbClr val="002060"/>
                </a:solidFill>
              </a:rPr>
              <a:t>Минпросвещения</a:t>
            </a:r>
            <a:r>
              <a:rPr lang="ru-RU" dirty="0">
                <a:solidFill>
                  <a:srgbClr val="002060"/>
                </a:solidFill>
              </a:rPr>
              <a:t> России: вчера, сегодня, завтра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научно-методических журналах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14009" y="5445224"/>
            <a:ext cx="102515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Формирование «Наставнической лиги» проекта </a:t>
            </a:r>
            <a:r>
              <a:rPr lang="ru-RU" dirty="0" smtClean="0">
                <a:solidFill>
                  <a:srgbClr val="002060"/>
                </a:solidFill>
              </a:rPr>
              <a:t>из 1000 школ и </a:t>
            </a:r>
            <a:r>
              <a:rPr lang="ru-RU" sz="2400" dirty="0">
                <a:solidFill>
                  <a:srgbClr val="002060"/>
                </a:solidFill>
              </a:rPr>
              <a:t>проведение тренингов</a:t>
            </a:r>
            <a:r>
              <a:rPr lang="ru-RU" dirty="0" smtClean="0">
                <a:solidFill>
                  <a:srgbClr val="002060"/>
                </a:solidFill>
              </a:rPr>
              <a:t> (июнь-август) с </a:t>
            </a:r>
            <a:r>
              <a:rPr lang="ru-RU" dirty="0">
                <a:solidFill>
                  <a:srgbClr val="002060"/>
                </a:solidFill>
              </a:rPr>
              <a:t>целью обобщения и трансляции эффективных управленческих практик; развитие кадрового потенциала в сфере общего образования; повышение вовлеченности; популяризации проекта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24680" y="-55084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ЧТО ПЛАНИРУЕТСЯ В РАМКАХ ПРОЕКТА на федеральном уровне?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8912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6145360" y="146491"/>
            <a:ext cx="8482845" cy="8026200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3472" y="1124744"/>
            <a:ext cx="8896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Совещания с муниципальными ответственными (апрель, октябрь)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9" y="1207037"/>
            <a:ext cx="575955" cy="5703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564904"/>
            <a:ext cx="575955" cy="570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772816"/>
            <a:ext cx="579170" cy="5730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66112" y="2751311"/>
            <a:ext cx="9734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Серия </a:t>
            </a:r>
            <a:r>
              <a:rPr lang="ru-RU" sz="2400" dirty="0" err="1" smtClean="0">
                <a:solidFill>
                  <a:srgbClr val="002060"/>
                </a:solidFill>
              </a:rPr>
              <a:t>вебинаров</a:t>
            </a:r>
            <a:r>
              <a:rPr lang="ru-RU" sz="2400" dirty="0" smtClean="0">
                <a:solidFill>
                  <a:srgbClr val="002060"/>
                </a:solidFill>
              </a:rPr>
              <a:t> и семинаров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573016"/>
            <a:ext cx="573074" cy="5669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47528" y="1815207"/>
            <a:ext cx="10251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Всероссийская конференция  «Школа </a:t>
            </a:r>
            <a:r>
              <a:rPr lang="ru-RU" sz="2400" dirty="0" err="1" smtClean="0">
                <a:solidFill>
                  <a:srgbClr val="FF0000"/>
                </a:solidFill>
              </a:rPr>
              <a:t>Минпросвещения</a:t>
            </a:r>
            <a:r>
              <a:rPr lang="ru-RU" sz="2400" dirty="0" smtClean="0">
                <a:solidFill>
                  <a:srgbClr val="FF0000"/>
                </a:solidFill>
              </a:rPr>
              <a:t> России» (ноябрь)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99668" y="3429000"/>
            <a:ext cx="9773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ринять участие в </a:t>
            </a:r>
            <a:r>
              <a:rPr lang="ru-RU" sz="2400" dirty="0" smtClean="0">
                <a:solidFill>
                  <a:srgbClr val="002060"/>
                </a:solidFill>
              </a:rPr>
              <a:t>Олимпиаде </a:t>
            </a:r>
            <a:r>
              <a:rPr lang="ru-RU" dirty="0">
                <a:solidFill>
                  <a:srgbClr val="002060"/>
                </a:solidFill>
              </a:rPr>
              <a:t>«Управленческие команды «Школы </a:t>
            </a:r>
            <a:r>
              <a:rPr lang="ru-RU" dirty="0" err="1" smtClean="0">
                <a:solidFill>
                  <a:srgbClr val="002060"/>
                </a:solidFill>
              </a:rPr>
              <a:t>Минпросвещения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России»: управленческое пятиборье</a:t>
            </a:r>
            <a:r>
              <a:rPr lang="ru-RU" dirty="0" smtClean="0">
                <a:solidFill>
                  <a:srgbClr val="002060"/>
                </a:solidFill>
              </a:rPr>
              <a:t>» (октябрь-ноябрь)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478" y="4653136"/>
            <a:ext cx="573074" cy="5669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5661248"/>
            <a:ext cx="573074" cy="56697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351584" y="4293096"/>
            <a:ext cx="102515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Публикации</a:t>
            </a:r>
            <a:r>
              <a:rPr lang="ru-RU" sz="24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официальном сайте </a:t>
            </a:r>
            <a:r>
              <a:rPr lang="ru-RU" dirty="0" err="1">
                <a:solidFill>
                  <a:srgbClr val="002060"/>
                </a:solidFill>
              </a:rPr>
              <a:t>Минобрнауки</a:t>
            </a:r>
            <a:r>
              <a:rPr lang="ru-RU" dirty="0">
                <a:solidFill>
                  <a:srgbClr val="002060"/>
                </a:solidFill>
              </a:rPr>
              <a:t> Алтайского края и КАУ ДПО </a:t>
            </a:r>
            <a:r>
              <a:rPr lang="ru-RU" dirty="0" smtClean="0">
                <a:solidFill>
                  <a:srgbClr val="002060"/>
                </a:solidFill>
              </a:rPr>
              <a:t>АИРО им. А.М. </a:t>
            </a:r>
            <a:r>
              <a:rPr lang="ru-RU" dirty="0" err="1" smtClean="0">
                <a:solidFill>
                  <a:srgbClr val="002060"/>
                </a:solidFill>
              </a:rPr>
              <a:t>Топорова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в ЭЛЕКТРОННОМ АЛЬМАНАХЕ «Школа </a:t>
            </a:r>
            <a:r>
              <a:rPr lang="ru-RU" dirty="0" err="1">
                <a:solidFill>
                  <a:srgbClr val="002060"/>
                </a:solidFill>
              </a:rPr>
              <a:t>Минпросвещения</a:t>
            </a:r>
            <a:r>
              <a:rPr lang="ru-RU" dirty="0">
                <a:solidFill>
                  <a:srgbClr val="002060"/>
                </a:solidFill>
              </a:rPr>
              <a:t> России: вчера, сегодня, завтра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научно-методических журналах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47528" y="5653697"/>
            <a:ext cx="9986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Формирование «Региональной Наставнической лиги» проекта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целью обобщения и трансляции эффективных управленческих практик; развитие кадрового потенциала в сфере общего образования; повышение вовлеченности; популяризации проекта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24680" y="-55084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spc="-15" dirty="0" smtClean="0">
                <a:solidFill>
                  <a:prstClr val="white"/>
                </a:solidFill>
                <a:latin typeface="Phenomena Bold"/>
                <a:cs typeface="Microsoft Sans Serif"/>
              </a:rPr>
              <a:t>ЧТО ПЛАНИРУЕТСЯ В РАМКАХ ПРОЕКТА на региональном уровне?</a:t>
            </a:r>
            <a:endParaRPr lang="ru-RU" sz="4000" spc="-15" dirty="0">
              <a:solidFill>
                <a:prstClr val="white"/>
              </a:solidFill>
              <a:latin typeface="Phenomena Bold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6462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92000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ВОПРОСЫ ОСОБОГО КОНТРОЛЯ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88" t="38450" r="19878" b="22700"/>
          <a:stretch/>
        </p:blipFill>
        <p:spPr>
          <a:xfrm>
            <a:off x="47329" y="1052736"/>
            <a:ext cx="7848871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879" t="30050" r="52362" b="35300"/>
          <a:stretch/>
        </p:blipFill>
        <p:spPr>
          <a:xfrm>
            <a:off x="8688288" y="1152128"/>
            <a:ext cx="3181720" cy="2132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8819" t="30050" r="21650" b="30050"/>
          <a:stretch/>
        </p:blipFill>
        <p:spPr>
          <a:xfrm>
            <a:off x="8688288" y="3501008"/>
            <a:ext cx="3319052" cy="2522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9329" t="11150" r="50000" b="12201"/>
          <a:stretch/>
        </p:blipFill>
        <p:spPr>
          <a:xfrm>
            <a:off x="7896200" y="1525931"/>
            <a:ext cx="720080" cy="15018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29329" t="11150" r="50000" b="12201"/>
          <a:stretch/>
        </p:blipFill>
        <p:spPr>
          <a:xfrm>
            <a:off x="7935197" y="3789040"/>
            <a:ext cx="720080" cy="150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4356511" y="-964042"/>
            <a:ext cx="8930101" cy="8930101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СИСТЕМА МОТИВИРУЮЩЕГО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194" t="38450" r="48228" b="26900"/>
          <a:stretch/>
        </p:blipFill>
        <p:spPr>
          <a:xfrm>
            <a:off x="-34501" y="1844823"/>
            <a:ext cx="4201995" cy="352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753" t="39623" r="26419" b="29011"/>
          <a:stretch/>
        </p:blipFill>
        <p:spPr>
          <a:xfrm>
            <a:off x="6096000" y="980728"/>
            <a:ext cx="4630287" cy="316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573590" y="4084617"/>
            <a:ext cx="74270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Цель</a:t>
            </a:r>
            <a:r>
              <a:rPr lang="ru-RU" sz="1600" dirty="0" smtClean="0">
                <a:solidFill>
                  <a:srgbClr val="002060"/>
                </a:solidFill>
              </a:rPr>
              <a:t>: </a:t>
            </a:r>
            <a:r>
              <a:rPr lang="ru-RU" sz="1600" dirty="0"/>
              <a:t>Ф</a:t>
            </a:r>
            <a:r>
              <a:rPr lang="ru-RU" sz="1600" dirty="0" smtClean="0"/>
              <a:t>ормирование общего вектора развития на всех уровнях</a:t>
            </a:r>
          </a:p>
          <a:p>
            <a:pPr algn="just"/>
            <a:r>
              <a:rPr lang="ru-RU" sz="1600" dirty="0" smtClean="0"/>
              <a:t>единой суверенной системы образования Российской Федерации</a:t>
            </a:r>
          </a:p>
          <a:p>
            <a:pPr algn="just"/>
            <a:r>
              <a:rPr lang="ru-RU" sz="1600" dirty="0" smtClean="0"/>
              <a:t>(«регион, муниципалитет, школа»</a:t>
            </a:r>
          </a:p>
          <a:p>
            <a:pPr algn="just"/>
            <a:endParaRPr lang="ru-RU" sz="1050" dirty="0"/>
          </a:p>
          <a:p>
            <a:pPr algn="just"/>
            <a:r>
              <a:rPr lang="ru-RU" sz="1600" b="1" dirty="0" smtClean="0"/>
              <a:t>Задачи</a:t>
            </a:r>
            <a:r>
              <a:rPr lang="ru-RU" sz="1600" dirty="0" smtClean="0"/>
              <a:t>:</a:t>
            </a:r>
          </a:p>
          <a:p>
            <a:pPr algn="just"/>
            <a:r>
              <a:rPr lang="ru-RU" sz="1600" dirty="0" smtClean="0"/>
              <a:t>Фокусирование </a:t>
            </a:r>
            <a:r>
              <a:rPr lang="ru-RU" sz="1600" dirty="0"/>
              <a:t>управленцев всех уровней на ключевых </a:t>
            </a:r>
            <a:r>
              <a:rPr lang="ru-RU" sz="1600" dirty="0" smtClean="0"/>
              <a:t>задачах государственной </a:t>
            </a:r>
            <a:r>
              <a:rPr lang="ru-RU" sz="1600" dirty="0"/>
              <a:t>политики в сфере образования</a:t>
            </a:r>
          </a:p>
          <a:p>
            <a:pPr algn="just"/>
            <a:r>
              <a:rPr lang="ru-RU" sz="1600" dirty="0"/>
              <a:t>Формирование качественных данных для принятия управленческих </a:t>
            </a:r>
            <a:r>
              <a:rPr lang="ru-RU" sz="1600" dirty="0" smtClean="0"/>
              <a:t>решений на </a:t>
            </a:r>
            <a:r>
              <a:rPr lang="ru-RU" sz="1600" dirty="0"/>
              <a:t>всех уровнях управления</a:t>
            </a:r>
          </a:p>
          <a:p>
            <a:pPr algn="just"/>
            <a:r>
              <a:rPr lang="ru-RU" sz="1600" dirty="0"/>
              <a:t>Комплексная оценка работы управленцев всех уровней, их результатов</a:t>
            </a:r>
          </a:p>
          <a:p>
            <a:pPr algn="just"/>
            <a:r>
              <a:rPr lang="ru-RU" sz="1600" dirty="0"/>
              <a:t>по ключевым </a:t>
            </a:r>
            <a:r>
              <a:rPr lang="ru-RU" sz="1600" dirty="0" smtClean="0"/>
              <a:t>направлениям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695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Реализация проекта в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2024 году</a:t>
            </a:r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: фокусы внимания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6218" y="1484784"/>
            <a:ext cx="4395686" cy="1875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Объективность оценки текущего уровня </a:t>
            </a:r>
            <a:r>
              <a:rPr lang="ru-RU" sz="2800" dirty="0" smtClean="0"/>
              <a:t>организации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44072" y="1484784"/>
            <a:ext cx="4536504" cy="1911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Сетевое взаимодействие «Региональная Наставническая лига»</a:t>
            </a:r>
            <a:endParaRPr lang="ru-RU" sz="2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871129" y="4645204"/>
            <a:ext cx="4395686" cy="1753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Актуализация</a:t>
            </a:r>
          </a:p>
          <a:p>
            <a:pPr algn="ctr"/>
            <a:r>
              <a:rPr lang="ru-RU" sz="2800" dirty="0" smtClean="0"/>
              <a:t>программ развития</a:t>
            </a:r>
            <a:endParaRPr lang="ru-RU" sz="28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744072" y="4653136"/>
            <a:ext cx="4536504" cy="1753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Непрерывное развитие профессионального мастерства педагогического коллектива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568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53"/>
          <p:cNvGrpSpPr/>
          <p:nvPr/>
        </p:nvGrpSpPr>
        <p:grpSpPr>
          <a:xfrm>
            <a:off x="0" y="0"/>
            <a:ext cx="12192000" cy="1053084"/>
            <a:chOff x="0" y="0"/>
            <a:chExt cx="12192000" cy="1053084"/>
          </a:xfrm>
        </p:grpSpPr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05308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0" y="0"/>
              <a:ext cx="12192000" cy="765175"/>
            </a:xfrm>
            <a:custGeom>
              <a:avLst/>
              <a:gdLst/>
              <a:ahLst/>
              <a:cxnLst/>
              <a:rect l="l" t="t" r="r" b="b"/>
              <a:pathLst>
                <a:path w="12192000" h="765175">
                  <a:moveTo>
                    <a:pt x="0" y="765048"/>
                  </a:moveTo>
                  <a:lnTo>
                    <a:pt x="12192000" y="76504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765048"/>
                  </a:lnTo>
                  <a:close/>
                </a:path>
              </a:pathLst>
            </a:custGeom>
            <a:solidFill>
              <a:srgbClr val="1B318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0" y="58880"/>
            <a:ext cx="1217305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1340768"/>
            <a:ext cx="4464496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Распределение по уровням общеобразовательных организаций Алтайского </a:t>
            </a:r>
            <a:r>
              <a:rPr lang="ru-RU" sz="2800" dirty="0" smtClean="0"/>
              <a:t>края в июне (629 ОО):</a:t>
            </a:r>
            <a:endParaRPr lang="ru-RU" sz="2800" dirty="0"/>
          </a:p>
          <a:p>
            <a:pPr algn="ctr"/>
            <a:r>
              <a:rPr lang="ru-RU" dirty="0"/>
              <a:t>9 – высокий (эталонный) уровень;</a:t>
            </a:r>
          </a:p>
          <a:p>
            <a:pPr algn="ctr"/>
            <a:r>
              <a:rPr lang="ru-RU" dirty="0"/>
              <a:t>404 – средний уровень;</a:t>
            </a:r>
          </a:p>
          <a:p>
            <a:pPr algn="ctr"/>
            <a:r>
              <a:rPr lang="ru-RU" dirty="0"/>
              <a:t>192 – базовый уровень;</a:t>
            </a:r>
          </a:p>
          <a:p>
            <a:pPr algn="ctr"/>
            <a:r>
              <a:rPr lang="ru-RU" dirty="0"/>
              <a:t>24 – ниже базового уровня.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5440" y="-8919"/>
            <a:ext cx="10463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ru-RU" sz="4000" kern="1200" spc="-15" dirty="0">
                <a:solidFill>
                  <a:schemeClr val="bg1"/>
                </a:solidFill>
                <a:latin typeface="Phenomena Bold"/>
                <a:cs typeface="Microsoft Sans Serif"/>
              </a:rPr>
              <a:t>Самодиагностика: 2023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20136" y="1359363"/>
            <a:ext cx="4464496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Распределение по уровням общеобразовательных организаций Алтайского </a:t>
            </a:r>
            <a:r>
              <a:rPr lang="ru-RU" sz="2800" dirty="0" smtClean="0"/>
              <a:t>края в ноябре (604 ОО):</a:t>
            </a:r>
            <a:endParaRPr lang="ru-RU" sz="2800" dirty="0"/>
          </a:p>
          <a:p>
            <a:pPr algn="ctr"/>
            <a:r>
              <a:rPr lang="ru-RU" dirty="0" smtClean="0"/>
              <a:t>29 </a:t>
            </a:r>
            <a:r>
              <a:rPr lang="ru-RU" dirty="0"/>
              <a:t>– высокий (эталонный) уровень;</a:t>
            </a:r>
          </a:p>
          <a:p>
            <a:pPr algn="ctr"/>
            <a:r>
              <a:rPr lang="ru-RU" dirty="0" smtClean="0"/>
              <a:t>291 </a:t>
            </a:r>
            <a:r>
              <a:rPr lang="ru-RU" dirty="0"/>
              <a:t>– средний уровень;</a:t>
            </a:r>
          </a:p>
          <a:p>
            <a:pPr algn="ctr"/>
            <a:r>
              <a:rPr lang="ru-RU" dirty="0" smtClean="0"/>
              <a:t>138– </a:t>
            </a:r>
            <a:r>
              <a:rPr lang="ru-RU" dirty="0"/>
              <a:t>базовый уровень;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146 </a:t>
            </a:r>
            <a:r>
              <a:rPr lang="ru-RU" dirty="0"/>
              <a:t>– ниже базового уровня.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9329" t="11150" r="50000" b="12201"/>
          <a:stretch/>
        </p:blipFill>
        <p:spPr>
          <a:xfrm>
            <a:off x="5114777" y="1359364"/>
            <a:ext cx="187220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3B3F176-3B1D-95AB-1ECD-C9066B19047D}"/>
              </a:ext>
            </a:extLst>
          </p:cNvPr>
          <p:cNvSpPr/>
          <p:nvPr/>
        </p:nvSpPr>
        <p:spPr>
          <a:xfrm>
            <a:off x="-6024390" y="-626540"/>
            <a:ext cx="9491590" cy="8576185"/>
          </a:xfrm>
          <a:prstGeom prst="ellipse">
            <a:avLst/>
          </a:prstGeom>
          <a:gradFill flip="none" rotWithShape="1">
            <a:gsLst>
              <a:gs pos="41000">
                <a:srgbClr val="E3CE84"/>
              </a:gs>
              <a:gs pos="69000">
                <a:srgbClr val="C9AE68"/>
              </a:gs>
              <a:gs pos="100000">
                <a:srgbClr val="AF8C4B"/>
              </a:gs>
            </a:gsLst>
            <a:lin ang="54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51217" y="2564904"/>
            <a:ext cx="1393078" cy="1393078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6024390" y="-140732"/>
            <a:ext cx="8424936" cy="7560840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" name="Выбирайте аудиторию…"/>
          <p:cNvSpPr txBox="1"/>
          <p:nvPr/>
        </p:nvSpPr>
        <p:spPr>
          <a:xfrm>
            <a:off x="6014179" y="2727964"/>
            <a:ext cx="359893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825500" hangingPunct="0">
              <a:spcBef>
                <a:spcPts val="1500"/>
              </a:spcBef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b="1" kern="0" spc="39" dirty="0">
                <a:solidFill>
                  <a:srgbClr val="B08D4C"/>
                </a:solidFill>
                <a:latin typeface="Phenomena" panose="020B0604020202020204" charset="0"/>
                <a:ea typeface="Arial"/>
                <a:cs typeface="Phenomena" panose="020B0604020202020204" charset="0"/>
                <a:sym typeface="Arial"/>
              </a:rPr>
              <a:t>Электронная почта</a:t>
            </a:r>
            <a:endParaRPr sz="2800" b="1" kern="0" spc="39" dirty="0">
              <a:solidFill>
                <a:srgbClr val="B08D4C"/>
              </a:solidFill>
              <a:latin typeface="Phenomena" panose="020B0604020202020204" charset="0"/>
              <a:ea typeface="Arial"/>
              <a:cs typeface="Phenomena" panose="020B0604020202020204" charset="0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66931" y="3239578"/>
            <a:ext cx="3546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500" hangingPunct="0">
              <a:spcBef>
                <a:spcPts val="1500"/>
              </a:spcBef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Phenomena" panose="020B0604020202020204" charset="0"/>
                <a:cs typeface="Phenomena" panose="020B0604020202020204" charset="0"/>
                <a:sym typeface="Arial"/>
                <a:hlinkClick r:id="rId2"/>
              </a:rPr>
              <a:t>chiv@iro22.ru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Phenomena" panose="020B0604020202020204" charset="0"/>
                <a:cs typeface="Phenomena" panose="020B0604020202020204" charset="0"/>
                <a:sym typeface="Arial"/>
              </a:rPr>
              <a:t>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Phenomena" panose="020B0604020202020204" charset="0"/>
              <a:cs typeface="Phenomena" panose="020B0604020202020204" charset="0"/>
              <a:sym typeface="Arial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637" y="2832055"/>
            <a:ext cx="807633" cy="807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4179" y="1527938"/>
            <a:ext cx="461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Чеверда Ирина Викторовна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тел.: +7 (3852) 555-897, доб. 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Phenomena" panose="020B0604020202020204" charset="0"/>
                <a:cs typeface="Phenomena" panose="020B0604020202020204" charset="0"/>
              </a:rPr>
              <a:t>3307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51984" y="803352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B08D4C"/>
                </a:solidFill>
                <a:latin typeface="Phenomena" panose="020B0604020202020204" charset="0"/>
                <a:cs typeface="Phenomena" panose="020B0604020202020204" charset="0"/>
              </a:rPr>
              <a:t>Региональный ответственный:</a:t>
            </a:r>
            <a:endParaRPr lang="en-US" sz="2800" b="1" dirty="0">
              <a:solidFill>
                <a:srgbClr val="B08D4C"/>
              </a:solidFill>
              <a:latin typeface="Phenomena" panose="020B0604020202020204" charset="0"/>
              <a:cs typeface="Phenomena" panose="020B060402020202020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359147" y="803352"/>
            <a:ext cx="1393078" cy="1393078"/>
          </a:xfrm>
          <a:prstGeom prst="ellipse">
            <a:avLst/>
          </a:prstGeom>
          <a:solidFill>
            <a:srgbClr val="1B3281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845" y="1032299"/>
            <a:ext cx="917683" cy="9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/>
          <p:cNvSpPr/>
          <p:nvPr/>
        </p:nvSpPr>
        <p:spPr>
          <a:xfrm>
            <a:off x="-6145360" y="146491"/>
            <a:ext cx="8482845" cy="8026200"/>
          </a:xfrm>
          <a:prstGeom prst="ellipse">
            <a:avLst/>
          </a:prstGeom>
          <a:noFill/>
          <a:ln w="38100" cap="rnd">
            <a:solidFill>
              <a:srgbClr val="D4BB73"/>
            </a:solidFill>
            <a:prstDash val="sysDot"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>
              <a:defRPr/>
            </a:pPr>
            <a:endParaRPr lang="ru-RU" sz="360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3552" y="1929026"/>
            <a:ext cx="9862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Провести совещание с общеобразовательными организациями </a:t>
            </a:r>
            <a:r>
              <a:rPr lang="ru-RU" sz="2000" dirty="0" smtClean="0">
                <a:solidFill>
                  <a:srgbClr val="002060"/>
                </a:solidFill>
              </a:rPr>
              <a:t>муниципалитета </a:t>
            </a:r>
            <a:r>
              <a:rPr lang="ru-RU" sz="2000" dirty="0">
                <a:solidFill>
                  <a:srgbClr val="002060"/>
                </a:solidFill>
              </a:rPr>
              <a:t>в срок до 24.04.2024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9" y="1202495"/>
            <a:ext cx="575955" cy="5703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08" y="2996952"/>
            <a:ext cx="575955" cy="570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44" y="2060848"/>
            <a:ext cx="579170" cy="5730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454360" y="4077072"/>
            <a:ext cx="9734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Каждой общеобразовательной организации отработать вариант самодиагностики «на карандаш» в срок до 12.05.2024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388" y="4149080"/>
            <a:ext cx="573074" cy="56697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37486" y="2924944"/>
            <a:ext cx="9588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Определиться с вариантом самодиагностики для каждой </a:t>
            </a:r>
            <a:r>
              <a:rPr lang="ru-RU" sz="2000" dirty="0" smtClean="0">
                <a:solidFill>
                  <a:srgbClr val="002060"/>
                </a:solidFill>
              </a:rPr>
              <a:t>общеобразовательной </a:t>
            </a:r>
            <a:r>
              <a:rPr lang="ru-RU" sz="2000" dirty="0">
                <a:solidFill>
                  <a:srgbClr val="002060"/>
                </a:solidFill>
              </a:rPr>
              <a:t>организации (</a:t>
            </a:r>
            <a:r>
              <a:rPr lang="ru-RU" sz="2000" i="1" dirty="0" err="1">
                <a:solidFill>
                  <a:srgbClr val="FF0000"/>
                </a:solidFill>
              </a:rPr>
              <a:t>юрлица</a:t>
            </a:r>
            <a:r>
              <a:rPr lang="ru-RU" sz="2000" i="1" dirty="0">
                <a:solidFill>
                  <a:srgbClr val="FF0000"/>
                </a:solidFill>
              </a:rPr>
              <a:t>!!!</a:t>
            </a:r>
            <a:r>
              <a:rPr lang="ru-RU" sz="2000" dirty="0">
                <a:solidFill>
                  <a:srgbClr val="002060"/>
                </a:solidFill>
              </a:rPr>
              <a:t>) в срок до 24.04.2024. Зафиксировать!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52763" y="5157192"/>
            <a:ext cx="9773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Проинформировать регионального оператора (Чеверда И.В.) об итогах самодиагностики по МОУО в срок до 13.05.2024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446" y="5229200"/>
            <a:ext cx="573074" cy="56697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415480" y="1043666"/>
            <a:ext cx="10585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Зарегистрироваться в </a:t>
            </a:r>
            <a:r>
              <a:rPr lang="ru-RU" sz="2000" dirty="0" err="1" smtClean="0">
                <a:solidFill>
                  <a:srgbClr val="002060"/>
                </a:solidFill>
              </a:rPr>
              <a:t>Сферум</a:t>
            </a:r>
            <a:r>
              <a:rPr lang="ru-RU" sz="2000" dirty="0" smtClean="0">
                <a:solidFill>
                  <a:srgbClr val="002060"/>
                </a:solidFill>
              </a:rPr>
              <a:t> в группе «Школа </a:t>
            </a:r>
            <a:r>
              <a:rPr lang="ru-RU" sz="2000" dirty="0" err="1" smtClean="0">
                <a:solidFill>
                  <a:srgbClr val="002060"/>
                </a:solidFill>
              </a:rPr>
              <a:t>Минпросвещения</a:t>
            </a:r>
            <a:r>
              <a:rPr lang="ru-RU" sz="2000" dirty="0" smtClean="0">
                <a:solidFill>
                  <a:srgbClr val="002060"/>
                </a:solidFill>
              </a:rPr>
              <a:t> России» в срок до 22.04.2024 всем ответственным операторам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5276" y="6056041"/>
            <a:ext cx="12017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По всем вопросам обращаемся к региональному оператору (Чеверда И.В., АИРО)</a:t>
            </a:r>
          </a:p>
          <a:p>
            <a:pPr algn="ctr"/>
            <a:r>
              <a:rPr lang="ru-RU" sz="2000" i="1" dirty="0" smtClean="0">
                <a:solidFill>
                  <a:srgbClr val="FF0000"/>
                </a:solidFill>
              </a:rPr>
              <a:t>или куратору проекта (</a:t>
            </a:r>
            <a:r>
              <a:rPr lang="ru-RU" sz="2000" i="1" dirty="0" err="1" smtClean="0">
                <a:solidFill>
                  <a:srgbClr val="FF0000"/>
                </a:solidFill>
              </a:rPr>
              <a:t>Цирн</a:t>
            </a:r>
            <a:r>
              <a:rPr lang="ru-RU" sz="2000" i="1" dirty="0" smtClean="0">
                <a:solidFill>
                  <a:srgbClr val="FF0000"/>
                </a:solidFill>
              </a:rPr>
              <a:t> О.Г., </a:t>
            </a:r>
            <a:r>
              <a:rPr lang="ru-RU" sz="2000" i="1" dirty="0" err="1" smtClean="0">
                <a:solidFill>
                  <a:srgbClr val="FF0000"/>
                </a:solidFill>
              </a:rPr>
              <a:t>Минобрнауки</a:t>
            </a:r>
            <a:r>
              <a:rPr lang="ru-RU" sz="2000" i="1" dirty="0" smtClean="0">
                <a:solidFill>
                  <a:srgbClr val="FF0000"/>
                </a:solidFill>
              </a:rPr>
              <a:t> АК)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2831FECC-E5CC-25E8-45DD-AE8A17B9BDEE}"/>
              </a:ext>
            </a:extLst>
          </p:cNvPr>
          <p:cNvSpPr txBox="1">
            <a:spLocks/>
          </p:cNvSpPr>
          <p:nvPr/>
        </p:nvSpPr>
        <p:spPr bwMode="auto">
          <a:xfrm>
            <a:off x="24680" y="-55084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spc="-15" dirty="0" smtClean="0">
                <a:solidFill>
                  <a:prstClr val="white"/>
                </a:solidFill>
                <a:latin typeface="Phenomena Bold"/>
                <a:cs typeface="Microsoft Sans Serif"/>
              </a:rPr>
              <a:t>ПОМНИМ и ДЕЛАЕМ:</a:t>
            </a:r>
            <a:endParaRPr lang="ru-RU" sz="4000" spc="-15" dirty="0">
              <a:solidFill>
                <a:prstClr val="white"/>
              </a:solidFill>
              <a:latin typeface="Phenomena Bold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7094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ПРИНЦИПЫ МОТИВИРУЮЩЕГО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422" t="29001" r="27557" b="29000"/>
          <a:stretch/>
        </p:blipFill>
        <p:spPr>
          <a:xfrm>
            <a:off x="0" y="1052736"/>
            <a:ext cx="12173056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09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РАЗВИТИЕ МОТИВИРУЮЩЕГО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013" t="45800" r="27556" b="15351"/>
          <a:stretch/>
        </p:blipFill>
        <p:spPr>
          <a:xfrm>
            <a:off x="0" y="1052737"/>
            <a:ext cx="12192000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26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СОВЕРШЕНСТВОВАНИЕ СИСТЕМЫ ПОКАЗАТЕЛЕЙ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013" t="37400" r="28737" b="19550"/>
          <a:stretch/>
        </p:blipFill>
        <p:spPr>
          <a:xfrm>
            <a:off x="0" y="980728"/>
            <a:ext cx="12192000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5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СОВЕРШЕНСТВОВАНИЕ СИСТЕМЫ ПОКАЗАТЕЛЕЙ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013" t="21651" r="27556" b="36350"/>
          <a:stretch/>
        </p:blipFill>
        <p:spPr>
          <a:xfrm>
            <a:off x="0" y="1061652"/>
            <a:ext cx="12173056" cy="5796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6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СОВЕРШЕНСТВОВАНИЕ СИСТЕМЫ ПОКАЗАТЕЛЕЙ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516" t="33201" r="22241" b="14300"/>
          <a:stretch/>
        </p:blipFill>
        <p:spPr>
          <a:xfrm>
            <a:off x="0" y="908720"/>
            <a:ext cx="12173056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1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ru-RU" kern="1200">
              <a:solidFill>
                <a:prstClr val="white"/>
              </a:solidFill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ИСПОЛЬЗОВАНИЕ РЕЗУЛЬТАТОВ МОТИВИРУЮЩЕГО МОНИТОРИНГА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469" t="31100" r="22241" b="23750"/>
          <a:stretch/>
        </p:blipFill>
        <p:spPr>
          <a:xfrm>
            <a:off x="0" y="1052736"/>
            <a:ext cx="1217305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01AC1AB-421B-6A5F-7ABF-EB0EC583AA31}"/>
              </a:ext>
            </a:extLst>
          </p:cNvPr>
          <p:cNvSpPr/>
          <p:nvPr/>
        </p:nvSpPr>
        <p:spPr bwMode="auto">
          <a:xfrm>
            <a:off x="0" y="0"/>
            <a:ext cx="12192000" cy="1052736"/>
          </a:xfrm>
          <a:prstGeom prst="rect">
            <a:avLst/>
          </a:prstGeom>
          <a:gradFill flip="none" rotWithShape="1">
            <a:gsLst>
              <a:gs pos="56000">
                <a:srgbClr val="E3CE84"/>
              </a:gs>
              <a:gs pos="75000">
                <a:srgbClr val="C9AE68"/>
              </a:gs>
              <a:gs pos="100000">
                <a:srgbClr val="AF8C4B"/>
              </a:gs>
            </a:gsLst>
            <a:lin ang="108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55BA5DF-6B7E-810E-45E7-E29C3970AE5A}"/>
              </a:ext>
            </a:extLst>
          </p:cNvPr>
          <p:cNvSpPr/>
          <p:nvPr/>
        </p:nvSpPr>
        <p:spPr bwMode="auto">
          <a:xfrm>
            <a:off x="0" y="-99392"/>
            <a:ext cx="12192000" cy="864096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2831FECC-E5CC-25E8-45DD-AE8A17B9BD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58880"/>
            <a:ext cx="12173056" cy="646331"/>
          </a:xfrm>
        </p:spPr>
        <p:txBody>
          <a:bodyPr wrap="square">
            <a:spAutoFit/>
          </a:bodyPr>
          <a:lstStyle/>
          <a:p>
            <a:pPr algn="ctr"/>
            <a:r>
              <a:rPr lang="ru-RU" sz="4000" spc="-15" dirty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 </a:t>
            </a:r>
            <a:r>
              <a:rPr lang="ru-RU" sz="4000" spc="-15" dirty="0" smtClean="0">
                <a:solidFill>
                  <a:schemeClr val="bg1"/>
                </a:solidFill>
                <a:latin typeface="Phenomena Bold"/>
                <a:ea typeface="+mn-ea"/>
                <a:cs typeface="Microsoft Sans Serif"/>
              </a:rPr>
              <a:t>УПРАВЛЕНИЕ ПРОЕКТОМ «ШКОЛА МИНПРОСВЕЩЕНИЯ РОССИИ»</a:t>
            </a:r>
            <a:endParaRPr lang="ru-RU" sz="4000" spc="-15" dirty="0">
              <a:solidFill>
                <a:schemeClr val="bg1"/>
              </a:solidFill>
              <a:latin typeface="Phenomena Bold"/>
              <a:ea typeface="+mn-ea"/>
              <a:cs typeface="Microsoft Sans Serif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287" t="31100" r="25785" b="19551"/>
          <a:stretch/>
        </p:blipFill>
        <p:spPr>
          <a:xfrm>
            <a:off x="0" y="980728"/>
            <a:ext cx="12173056" cy="587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24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8041</TotalTime>
  <Words>1087</Words>
  <Application>Microsoft Office PowerPoint</Application>
  <DocSecurity>0</DocSecurity>
  <PresentationFormat>Широкоэкранный</PresentationFormat>
  <Paragraphs>221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Muller Light</vt:lpstr>
      <vt:lpstr>Phenomena</vt:lpstr>
      <vt:lpstr>Helvetica Light</vt:lpstr>
      <vt:lpstr>Calibri</vt:lpstr>
      <vt:lpstr>Microsoft Sans Serif</vt:lpstr>
      <vt:lpstr>Helvetica Neue</vt:lpstr>
      <vt:lpstr>Helvetica Neue Medium</vt:lpstr>
      <vt:lpstr>Calibri Light</vt:lpstr>
      <vt:lpstr>Muller Bold</vt:lpstr>
      <vt:lpstr>Phenomena Bold</vt:lpstr>
      <vt:lpstr>Arial</vt:lpstr>
      <vt:lpstr>7_Тема Office</vt:lpstr>
      <vt:lpstr>Презентация PowerPoint</vt:lpstr>
      <vt:lpstr>СИСТЕМА МОТИВИРУЮЩЕГО МОНИТОРИНГА</vt:lpstr>
      <vt:lpstr>ПРИНЦИПЫ МОТИВИРУЮЩЕГО МОНИТОРИНГА</vt:lpstr>
      <vt:lpstr>РАЗВИТИЕ МОТИВИРУЮЩЕГО МОНИТОРИНГА</vt:lpstr>
      <vt:lpstr>СОВЕРШЕНСТВОВАНИЕ СИСТЕМЫ ПОКАЗАТЕЛЕЙ МОНИТОРИНГА</vt:lpstr>
      <vt:lpstr>СОВЕРШЕНСТВОВАНИЕ СИСТЕМЫ ПОКАЗАТЕЛЕЙ МОНИТОРИНГА</vt:lpstr>
      <vt:lpstr>СОВЕРШЕНСТВОВАНИЕ СИСТЕМЫ ПОКАЗАТЕЛЕЙ МОНИТОРИНГА</vt:lpstr>
      <vt:lpstr>ИСПОЛЬЗОВАНИЕ РЕЗУЛЬТАТОВ МОТИВИРУЮЩЕГО МОНИТОРИНГА</vt:lpstr>
      <vt:lpstr> УПРАВЛЕНИЕ ПРОЕКТОМ «ШКОЛА МИНПРОСВЕЩЕНИЯ РОССИИ»</vt:lpstr>
      <vt:lpstr>САМОДИАГНОСТИКА «ШКОЛА МИНПРОСВЕЩЕНИЯ РОССИИ» 2024</vt:lpstr>
      <vt:lpstr>САМОДИАГНОСТИКА «ШКОЛА МИНПРОСВЕЩЕНИЯ РОССИИ» 2024</vt:lpstr>
      <vt:lpstr> САМОДИАГНОСТИКА «ШКОЛА МИНПРОСВЕЩЕНИЯ РОССИИ» 2024</vt:lpstr>
      <vt:lpstr> САМОДИАГНОСТИКА «ШКОЛА МИНПРОСВЕЩЕНИЯ РОССИИ» 2024</vt:lpstr>
      <vt:lpstr> САМОДИАГНОСТИКА «ШКОЛА МИНПРОСВЕЩЕНИЯ РОССИИ» 2024</vt:lpstr>
      <vt:lpstr>Презентация PowerPoint</vt:lpstr>
      <vt:lpstr>УРОВНИ СООТВЕТСТВИЯ СТАТУСУ «ШКОЛА МИНПРОСВЕЩЕНИЯ РОССИИ»</vt:lpstr>
      <vt:lpstr>Презентация PowerPoint</vt:lpstr>
      <vt:lpstr>Презентация PowerPoint</vt:lpstr>
      <vt:lpstr>ВОПРОСЫ ОСОБОГО КОНТРОЛЯ</vt:lpstr>
      <vt:lpstr>Реализация проекта в 2024 году: фокусы внимания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Чеверда И.В.</cp:lastModifiedBy>
  <cp:revision>564</cp:revision>
  <cp:lastPrinted>2023-06-21T09:03:27Z</cp:lastPrinted>
  <dcterms:created xsi:type="dcterms:W3CDTF">2021-09-20T09:17:18Z</dcterms:created>
  <dcterms:modified xsi:type="dcterms:W3CDTF">2024-04-18T08:24:09Z</dcterms:modified>
  <cp:category/>
  <dc:identifier/>
  <cp:contentStatus/>
  <dc:language/>
  <cp:version/>
</cp:coreProperties>
</file>