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61" r:id="rId2"/>
    <p:sldId id="303" r:id="rId3"/>
    <p:sldId id="321" r:id="rId4"/>
    <p:sldId id="302" r:id="rId5"/>
    <p:sldId id="305" r:id="rId6"/>
    <p:sldId id="304" r:id="rId7"/>
    <p:sldId id="300" r:id="rId8"/>
    <p:sldId id="310" r:id="rId9"/>
    <p:sldId id="282" r:id="rId10"/>
    <p:sldId id="311" r:id="rId11"/>
    <p:sldId id="322" r:id="rId12"/>
    <p:sldId id="32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25592-38DD-45B3-9F33-61117F86A961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E989F-37EB-423D-8138-A0D7AD1CC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266DE5-6F3C-4B80-9E2F-967B726BCB4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6DE5-6F3C-4B80-9E2F-967B726BCB4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6DE5-6F3C-4B80-9E2F-967B726BCB4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6DE5-6F3C-4B80-9E2F-967B726BCB4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6DE5-6F3C-4B80-9E2F-967B726BCB4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6DE5-6F3C-4B80-9E2F-967B726BCB4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6DE5-6F3C-4B80-9E2F-967B726BCB4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6DE5-6F3C-4B80-9E2F-967B726BCB4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6DE5-6F3C-4B80-9E2F-967B726BCB4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F266DE5-6F3C-4B80-9E2F-967B726BCB4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266DE5-6F3C-4B80-9E2F-967B726BCB4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266DE5-6F3C-4B80-9E2F-967B726BCB4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eng.ru/index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0" y="6319114"/>
            <a:ext cx="91440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332145"/>
            <a:ext cx="8679338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9050">
                  <a:solidFill>
                    <a:srgbClr val="FF0000"/>
                  </a:solidFill>
                </a:ln>
                <a:solidFill>
                  <a:srgbClr val="7030A0"/>
                </a:solidFill>
                <a:latin typeface="Georgia" panose="02040502050405020303" pitchFamily="18" charset="0"/>
              </a:rPr>
              <a:t>«Использование электронных образовательных ресурсов при подготовке к ГИА по физики»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29158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665" y="116632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1264" y="1120676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Лабораторный практикум является важной составной частью обучения физике. </a:t>
            </a:r>
          </a:p>
          <a:p>
            <a:r>
              <a:rPr lang="ru-RU" b="1" dirty="0"/>
              <a:t>Цели лабораторного практикума — углубить знание теоретического материала, познакомить с методиками измерения различных величин, изучить работу различных приборов, научить технологиям сбора и обработки экспериментальных данных, развить конкретные навыки лабораторной работы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28604"/>
            <a:ext cx="8175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chemeClr val="accent3"/>
                  </a:solidFill>
                </a:ln>
                <a:solidFill>
                  <a:srgbClr val="002060"/>
                </a:solidFill>
                <a:latin typeface="Georgia" panose="02040502050405020303" pitchFamily="18" charset="0"/>
              </a:rPr>
              <a:t>Виртуальные лабораторные работы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160" y="3871625"/>
            <a:ext cx="29184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5996"/>
            <a:ext cx="3064424" cy="231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61EC4-5BB7-1C77-E07F-FE53D588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00FF"/>
                </a:solidFill>
              </a:rPr>
              <a:t>Рекомендуем  использовать  при  подготовке  к  итоговой  аттестации 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/>
              <a:t>следующие сайты: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A2EE5D-79D1-1C06-9724-C541E0DAE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ru-RU" sz="2400" dirty="0"/>
              <a:t>Генератор вариантов ЕГЭ  </a:t>
            </a:r>
            <a:r>
              <a:rPr lang="ru-RU" sz="2400" dirty="0">
                <a:solidFill>
                  <a:srgbClr val="0000FF"/>
                </a:solidFill>
              </a:rPr>
              <a:t>http://alexlarin.net/ </a:t>
            </a:r>
            <a:r>
              <a:rPr lang="ru-RU" sz="2400" dirty="0"/>
              <a:t>- тренировочные тесты.</a:t>
            </a:r>
            <a:endParaRPr lang="ru-RU" sz="2400" dirty="0">
              <a:solidFill>
                <a:srgbClr val="0000FF"/>
              </a:solidFill>
            </a:endParaRPr>
          </a:p>
          <a:p>
            <a:pPr marL="109728" indent="0">
              <a:buNone/>
            </a:pPr>
            <a:r>
              <a:rPr lang="ru-RU" sz="2400" dirty="0">
                <a:solidFill>
                  <a:srgbClr val="0000FF"/>
                </a:solidFill>
              </a:rPr>
              <a:t>http://www.egetrener.ru/,</a:t>
            </a:r>
            <a:r>
              <a:rPr lang="ru-RU" sz="2400" dirty="0"/>
              <a:t>   </a:t>
            </a:r>
            <a:r>
              <a:rPr lang="ru-RU" sz="2400" dirty="0">
                <a:solidFill>
                  <a:srgbClr val="0000FF"/>
                </a:solidFill>
              </a:rPr>
              <a:t>http://ege-ok.ru/ </a:t>
            </a:r>
            <a:r>
              <a:rPr lang="ru-RU" sz="2400" dirty="0"/>
              <a:t>- видеоуроки, видео лекции. </a:t>
            </a:r>
          </a:p>
          <a:p>
            <a:pPr marL="109728" indent="0">
              <a:buNone/>
            </a:pPr>
            <a:r>
              <a:rPr lang="ru-RU" sz="2400" dirty="0"/>
              <a:t>Официальный информационный портал единого государственного экзамена </a:t>
            </a:r>
            <a:r>
              <a:rPr lang="ru-RU" sz="2400" dirty="0">
                <a:solidFill>
                  <a:srgbClr val="0000FF"/>
                </a:solidFill>
              </a:rPr>
              <a:t>http://www.ege.edu.ru/   </a:t>
            </a:r>
          </a:p>
          <a:p>
            <a:pPr marL="109728" indent="0">
              <a:buNone/>
            </a:pPr>
            <a:r>
              <a:rPr lang="ru-RU" sz="2400" dirty="0"/>
              <a:t>Открытый банк заданий (ГИА  -9  класс) </a:t>
            </a:r>
            <a:r>
              <a:rPr lang="en-US" sz="2000" dirty="0">
                <a:solidFill>
                  <a:srgbClr val="0000FF"/>
                </a:solidFill>
              </a:rPr>
              <a:t>http://mathgia.ru:8080/or/gia12/Main.html </a:t>
            </a:r>
            <a:endParaRPr lang="ru-RU" sz="2000" dirty="0">
              <a:solidFill>
                <a:srgbClr val="0000FF"/>
              </a:solidFill>
            </a:endParaRPr>
          </a:p>
          <a:p>
            <a:pPr marL="109728" indent="0">
              <a:buNone/>
            </a:pPr>
            <a:r>
              <a:rPr lang="ru-RU" sz="2400" dirty="0"/>
              <a:t>Образовательные  ресурсы  Интернета  –  школьникам  и  студентам  </a:t>
            </a:r>
            <a:r>
              <a:rPr lang="ru-RU" sz="24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http://www.alleng.ru/index.htm</a:t>
            </a:r>
            <a:r>
              <a:rPr lang="ru-RU" sz="2400" dirty="0">
                <a:solidFill>
                  <a:srgbClr val="0000FF"/>
                </a:solidFill>
              </a:rPr>
              <a:t>.      </a:t>
            </a:r>
          </a:p>
          <a:p>
            <a:pPr marL="109728" indent="0">
              <a:buNone/>
            </a:pPr>
            <a:r>
              <a:rPr lang="ru-RU" sz="2400" dirty="0"/>
              <a:t>Цифровые  образовательные  ресурсы  Единой  Коллекции  </a:t>
            </a:r>
            <a:r>
              <a:rPr lang="ru-RU" sz="2400" dirty="0">
                <a:solidFill>
                  <a:srgbClr val="0000FF"/>
                </a:solidFill>
              </a:rPr>
              <a:t>http://www.school-collection.edu.ru</a:t>
            </a:r>
          </a:p>
        </p:txBody>
      </p:sp>
    </p:spTree>
    <p:extLst>
      <p:ext uri="{BB962C8B-B14F-4D97-AF65-F5344CB8AC3E}">
        <p14:creationId xmlns:p14="http://schemas.microsoft.com/office/powerpoint/2010/main" val="27917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4291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Интернет - ресурсы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00042"/>
            <a:ext cx="814393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1400" dirty="0">
                <a:solidFill>
                  <a:srgbClr val="0070C0"/>
                </a:solidFill>
              </a:rPr>
              <a:t>•</a:t>
            </a:r>
            <a:r>
              <a:rPr lang="ru-RU" sz="1400" b="1" dirty="0">
                <a:solidFill>
                  <a:srgbClr val="0070C0"/>
                </a:solidFill>
              </a:rPr>
              <a:t>http://nsportal.ru/shkola/fizika/library/primenenie-ikt-na-urokakh-fiziki </a:t>
            </a:r>
          </a:p>
          <a:p>
            <a:r>
              <a:rPr lang="ru-RU" sz="1400" b="1" dirty="0"/>
              <a:t>  </a:t>
            </a:r>
            <a:r>
              <a:rPr lang="ru-RU" sz="1400" dirty="0"/>
              <a:t>«Применение ИКТ на уроках физики». </a:t>
            </a:r>
            <a:r>
              <a:rPr lang="ru-RU" sz="1400" dirty="0" err="1"/>
              <a:t>Парусова</a:t>
            </a:r>
            <a:r>
              <a:rPr lang="ru-RU" sz="1400" dirty="0"/>
              <a:t> И.О. </a:t>
            </a:r>
          </a:p>
          <a:p>
            <a:endParaRPr lang="ru-RU" sz="1400" b="1" dirty="0"/>
          </a:p>
          <a:p>
            <a:r>
              <a:rPr lang="en-US" sz="1400" dirty="0">
                <a:solidFill>
                  <a:srgbClr val="0070C0"/>
                </a:solidFill>
              </a:rPr>
              <a:t>•</a:t>
            </a:r>
            <a:r>
              <a:rPr lang="en-US" sz="1400" b="1" dirty="0">
                <a:solidFill>
                  <a:srgbClr val="0070C0"/>
                </a:solidFill>
              </a:rPr>
              <a:t>http://vio.uchim.info/Vio_108/cd_site/articles/art_4_4.htm </a:t>
            </a:r>
          </a:p>
          <a:p>
            <a:r>
              <a:rPr lang="ru-RU" sz="1400" dirty="0"/>
              <a:t>«Применение ИКТ на уроках физики» </a:t>
            </a:r>
            <a:r>
              <a:rPr lang="ru-RU" sz="1400" dirty="0" err="1"/>
              <a:t>Кормильцева</a:t>
            </a:r>
            <a:r>
              <a:rPr lang="ru-RU" sz="1400" dirty="0"/>
              <a:t> Л.А. </a:t>
            </a:r>
          </a:p>
          <a:p>
            <a:endParaRPr lang="ru-RU" sz="1400" dirty="0"/>
          </a:p>
          <a:p>
            <a:r>
              <a:rPr lang="en-US" sz="1400" dirty="0">
                <a:solidFill>
                  <a:srgbClr val="0070C0"/>
                </a:solidFill>
              </a:rPr>
              <a:t>•</a:t>
            </a:r>
            <a:r>
              <a:rPr lang="en-US" sz="1400" b="1" dirty="0">
                <a:solidFill>
                  <a:srgbClr val="0070C0"/>
                </a:solidFill>
              </a:rPr>
              <a:t>http://www.schoolexpert.ru/public?id=174 </a:t>
            </a:r>
            <a:endParaRPr lang="ru-RU" sz="1400" dirty="0"/>
          </a:p>
          <a:p>
            <a:r>
              <a:rPr lang="ru-RU" sz="1400" dirty="0"/>
              <a:t>«Использование интерактивных средств обучения на уроках физики» </a:t>
            </a:r>
          </a:p>
          <a:p>
            <a:r>
              <a:rPr lang="ru-RU" sz="1400" dirty="0" err="1"/>
              <a:t>Кузуб</a:t>
            </a:r>
            <a:r>
              <a:rPr lang="ru-RU" sz="1400" dirty="0"/>
              <a:t> Л.В.</a:t>
            </a:r>
          </a:p>
          <a:p>
            <a:r>
              <a:rPr lang="ru-RU" sz="1400" dirty="0"/>
              <a:t>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•</a:t>
            </a:r>
            <a:r>
              <a:rPr lang="en-US" sz="1400" b="1" dirty="0">
                <a:solidFill>
                  <a:srgbClr val="0070C0"/>
                </a:solidFill>
              </a:rPr>
              <a:t>https://sites.google.com/site/fizclass3/bank-ucitela/fizika-segodna </a:t>
            </a:r>
            <a:endParaRPr lang="ru-RU" sz="1400" dirty="0"/>
          </a:p>
          <a:p>
            <a:r>
              <a:rPr lang="ru-RU" sz="1400" dirty="0"/>
              <a:t>«Современные уроки физики: какими им быть сегодня» </a:t>
            </a:r>
          </a:p>
          <a:p>
            <a:r>
              <a:rPr lang="ru-RU" sz="1400" dirty="0"/>
              <a:t>Румянцева Л.М. </a:t>
            </a:r>
          </a:p>
          <a:p>
            <a:endParaRPr lang="ru-RU" sz="1400" dirty="0"/>
          </a:p>
          <a:p>
            <a:r>
              <a:rPr lang="en-US" sz="1400" dirty="0">
                <a:solidFill>
                  <a:srgbClr val="0070C0"/>
                </a:solidFill>
              </a:rPr>
              <a:t>•</a:t>
            </a:r>
            <a:r>
              <a:rPr lang="en-US" sz="1400" b="1" dirty="0">
                <a:solidFill>
                  <a:srgbClr val="0070C0"/>
                </a:solidFill>
              </a:rPr>
              <a:t>http://window.edu.ru/resource/820/65820 </a:t>
            </a:r>
            <a:endParaRPr lang="ru-RU" sz="1400" dirty="0"/>
          </a:p>
          <a:p>
            <a:r>
              <a:rPr lang="ru-RU" sz="1400" dirty="0"/>
              <a:t>«Применение современных информационно-коммуникационных технологий и электронных средств обучения на уроках физики в средней школе» </a:t>
            </a:r>
          </a:p>
          <a:p>
            <a:r>
              <a:rPr lang="ru-RU" sz="1400" dirty="0" err="1"/>
              <a:t>Пачин</a:t>
            </a:r>
            <a:r>
              <a:rPr lang="ru-RU" sz="1400" dirty="0"/>
              <a:t> И.М.,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>
                <a:solidFill>
                  <a:srgbClr val="0070C0"/>
                </a:solidFill>
              </a:rPr>
              <a:t>•</a:t>
            </a:r>
            <a:r>
              <a:rPr lang="ru-RU" sz="1400" b="1" dirty="0">
                <a:solidFill>
                  <a:srgbClr val="0070C0"/>
                </a:solidFill>
              </a:rPr>
              <a:t>http://www.websib.ru/ites/2002/02b-03.htm </a:t>
            </a:r>
          </a:p>
          <a:p>
            <a:r>
              <a:rPr lang="ru-RU" sz="1400" dirty="0"/>
              <a:t>«Использование информационных технологий на уроках естественного цикла» </a:t>
            </a:r>
            <a:r>
              <a:rPr lang="ru-RU" sz="1400" dirty="0" err="1"/>
              <a:t>Пальчикова</a:t>
            </a:r>
            <a:r>
              <a:rPr lang="ru-RU" sz="1400" dirty="0"/>
              <a:t> Н.В.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36" y="620688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Информационный электронный образовательный ресурс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2000" b="1" dirty="0"/>
              <a:t>– совокупность данных в электронном виде, реализующая возможности средств информационных и коммуникационных технологий, содержащая информацию, предназначенную для осуществления всесторонней педагогической деятельности.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214686"/>
            <a:ext cx="3929091" cy="252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14686"/>
            <a:ext cx="3929090" cy="252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6B808-DD5B-72A3-7EB1-3C846BFB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>
                <a:ln w="317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Использование электронных образовательных ресурсов и ресурсов </a:t>
            </a:r>
            <a:br>
              <a:rPr lang="ru-RU" sz="1800" dirty="0">
                <a:ln w="317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</a:br>
            <a:r>
              <a:rPr lang="ru-RU" sz="1800" dirty="0">
                <a:ln w="317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Интернет при подготовке к ГИА  </a:t>
            </a:r>
            <a:br>
              <a:rPr lang="ru-RU" sz="1800" dirty="0">
                <a:ln w="317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</a:br>
            <a:r>
              <a:rPr lang="ru-RU" sz="4000" dirty="0">
                <a:ln w="317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Проблемы</a:t>
            </a:r>
            <a:r>
              <a:rPr lang="ru-RU" sz="4000" dirty="0">
                <a:ln w="317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endParaRPr lang="ru-RU" sz="1800" dirty="0">
              <a:ln w="317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16BD9B-68B9-35D0-6B1E-E4D122F3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Отсутствие  разработанного  тематического  планирования, ориентированного  на  отработку  учебных  задач,  необходимых  для сдачи ГИА  </a:t>
            </a:r>
          </a:p>
          <a:p>
            <a:pPr algn="just"/>
            <a:r>
              <a:rPr lang="ru-RU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Отсутствие  четких  критериев  оценивания  учащихся,  совпадающих  с требованиями оценивания результатов ГИА </a:t>
            </a:r>
          </a:p>
          <a:p>
            <a:pPr algn="just"/>
            <a:r>
              <a:rPr lang="ru-RU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Недостаточность контрольно-измерительных материалов по отдельным учебным задачам в рамках учебных дисциплин </a:t>
            </a:r>
          </a:p>
        </p:txBody>
      </p:sp>
    </p:spTree>
    <p:extLst>
      <p:ext uri="{BB962C8B-B14F-4D97-AF65-F5344CB8AC3E}">
        <p14:creationId xmlns:p14="http://schemas.microsoft.com/office/powerpoint/2010/main" val="70820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52"/>
            <a:ext cx="82153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000066"/>
                </a:solidFill>
                <a:latin typeface="Georgia" panose="02040502050405020303" pitchFamily="18" charset="0"/>
              </a:rPr>
              <a:t>Классификация ЭОР по цели создания</a:t>
            </a:r>
          </a:p>
          <a:p>
            <a:endParaRPr lang="ru-RU" sz="3200" b="1" dirty="0"/>
          </a:p>
          <a:p>
            <a:r>
              <a:rPr lang="ru-RU" sz="2000" dirty="0"/>
              <a:t>•</a:t>
            </a:r>
            <a:r>
              <a:rPr lang="ru-RU" sz="2800" b="1" i="1" dirty="0">
                <a:latin typeface="Georgia" panose="02040502050405020303" pitchFamily="18" charset="0"/>
              </a:rPr>
              <a:t>педагогические информационные ресурсы, </a:t>
            </a:r>
            <a:r>
              <a:rPr lang="ru-RU" sz="2400" dirty="0"/>
              <a:t>разработанные специально для целей учебного процесса; </a:t>
            </a:r>
          </a:p>
          <a:p>
            <a:endParaRPr lang="ru-RU" sz="2400" dirty="0"/>
          </a:p>
          <a:p>
            <a:r>
              <a:rPr lang="ru-RU" sz="2400" dirty="0"/>
              <a:t>•</a:t>
            </a:r>
            <a:r>
              <a:rPr lang="ru-RU" sz="2800" b="1" i="1" dirty="0">
                <a:latin typeface="Georgia" panose="02040502050405020303" pitchFamily="18" charset="0"/>
              </a:rPr>
              <a:t>культурные информационные ресурсы, </a:t>
            </a:r>
            <a:r>
              <a:rPr lang="ru-RU" sz="2400" dirty="0"/>
              <a:t>существующие независимо от учебного процесса.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919008"/>
            <a:ext cx="1911156" cy="172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14393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000066"/>
                </a:solidFill>
                <a:latin typeface="Georgia" panose="02040502050405020303" pitchFamily="18" charset="0"/>
              </a:rPr>
              <a:t>Классификация ЭОР по природе основной информации </a:t>
            </a:r>
          </a:p>
          <a:p>
            <a:endParaRPr lang="ru-RU" sz="3200" dirty="0">
              <a:solidFill>
                <a:srgbClr val="000066"/>
              </a:solidFill>
            </a:endParaRPr>
          </a:p>
          <a:p>
            <a:r>
              <a:rPr lang="ru-RU" sz="2800" dirty="0"/>
              <a:t>•</a:t>
            </a:r>
            <a:r>
              <a:rPr lang="ru-RU" sz="2800" b="1" i="1" dirty="0">
                <a:latin typeface="Georgia" panose="02040502050405020303" pitchFamily="18" charset="0"/>
              </a:rPr>
              <a:t>текстографические</a:t>
            </a:r>
            <a:r>
              <a:rPr lang="ru-RU" sz="2800" b="1" i="1" dirty="0"/>
              <a:t> </a:t>
            </a:r>
            <a:r>
              <a:rPr lang="ru-RU" sz="2400" dirty="0"/>
              <a:t>ресурсы, самые простые ЭОР </a:t>
            </a:r>
            <a:r>
              <a:rPr lang="ru-RU" sz="2400" b="1" i="1" dirty="0"/>
              <a:t>– </a:t>
            </a:r>
            <a:r>
              <a:rPr lang="ru-RU" sz="2400" dirty="0"/>
              <a:t>материал представляется на экране компьютера, а не на бумаге, что допускает посимвольную обработку; </a:t>
            </a:r>
          </a:p>
          <a:p>
            <a:endParaRPr lang="ru-RU" sz="2400" dirty="0"/>
          </a:p>
          <a:p>
            <a:r>
              <a:rPr lang="ru-RU" sz="2400" dirty="0"/>
              <a:t>•</a:t>
            </a:r>
            <a:r>
              <a:rPr lang="ru-RU" sz="2800" b="1" i="1" dirty="0">
                <a:latin typeface="Georgia" panose="02040502050405020303" pitchFamily="18" charset="0"/>
              </a:rPr>
              <a:t>ресурсы, целиком состоящие из визуального или звукового фрагмента </a:t>
            </a:r>
            <a:r>
              <a:rPr lang="ru-RU" sz="2400" b="1" i="1" dirty="0"/>
              <a:t>- </a:t>
            </a:r>
            <a:r>
              <a:rPr lang="ru-RU" sz="2400" dirty="0"/>
              <a:t>содержащие цифровое представление звуковой или видео информации в форме, допускающей ее прослушивание или просматривание ;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02" y="116632"/>
            <a:ext cx="864399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3200" b="1" dirty="0">
                <a:ln>
                  <a:solidFill>
                    <a:srgbClr val="92D050"/>
                  </a:solidFill>
                </a:ln>
                <a:solidFill>
                  <a:srgbClr val="000066"/>
                </a:solidFill>
                <a:latin typeface="Georgia" panose="02040502050405020303" pitchFamily="18" charset="0"/>
              </a:rPr>
              <a:t>Классификация ЭОР по природе основной информации </a:t>
            </a:r>
          </a:p>
          <a:p>
            <a:endParaRPr lang="ru-RU" sz="1000" b="1" dirty="0">
              <a:solidFill>
                <a:srgbClr val="000066"/>
              </a:solidFill>
            </a:endParaRPr>
          </a:p>
          <a:p>
            <a:r>
              <a:rPr lang="ru-RU" sz="2800" b="1" dirty="0"/>
              <a:t>•</a:t>
            </a:r>
            <a:r>
              <a:rPr lang="ru-RU" sz="2800" b="1" i="1" dirty="0">
                <a:latin typeface="Georgia" panose="02040502050405020303" pitchFamily="18" charset="0"/>
              </a:rPr>
              <a:t>мультимедиа</a:t>
            </a:r>
            <a:r>
              <a:rPr lang="ru-RU" sz="2800" b="1" i="1" dirty="0"/>
              <a:t> </a:t>
            </a:r>
            <a:r>
              <a:rPr lang="ru-RU" sz="2400" dirty="0"/>
              <a:t>- самые мощные и интересные для образования продукты. Это представление учебных объектов множеством различных способов, т.е. с помощью графики, фото, видео, анимации и звука. Иными словами, используется всё, что человек способен воспринимать с помощью зрения и слуха. </a:t>
            </a:r>
          </a:p>
          <a:p>
            <a:endParaRPr lang="ru-RU" sz="1000" dirty="0"/>
          </a:p>
          <a:p>
            <a:r>
              <a:rPr lang="ru-RU" dirty="0"/>
              <a:t>•</a:t>
            </a:r>
            <a:r>
              <a:rPr lang="ru-RU" sz="2800" b="1" i="1" dirty="0">
                <a:latin typeface="Georgia" panose="02040502050405020303" pitchFamily="18" charset="0"/>
              </a:rPr>
              <a:t>открытые образовательные модульные мультимедиа системы </a:t>
            </a:r>
            <a:r>
              <a:rPr lang="ru-RU" b="1" i="1" dirty="0">
                <a:latin typeface="Georgia" panose="02040502050405020303" pitchFamily="18" charset="0"/>
              </a:rPr>
              <a:t>(</a:t>
            </a:r>
            <a:r>
              <a:rPr lang="ru-RU" sz="2000" dirty="0">
                <a:latin typeface="Georgia" panose="02040502050405020303" pitchFamily="18" charset="0"/>
              </a:rPr>
              <a:t>ОМС)</a:t>
            </a:r>
            <a:r>
              <a:rPr lang="ru-RU" sz="2000" dirty="0"/>
              <a:t>. Центральным хранилищем электронных образовательных ресурсов нового поколения является Федеральный центр информационно-образовательных ресурсов (ФЦИОР): </a:t>
            </a:r>
            <a:r>
              <a:rPr lang="ru-RU" b="1" i="1" u="sng" dirty="0">
                <a:solidFill>
                  <a:srgbClr val="000066"/>
                </a:solidFill>
              </a:rPr>
              <a:t>http://fcior.edu.ru/ http://eor.edu.ru/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Georgia" panose="02040502050405020303" pitchFamily="18" charset="0"/>
              </a:rPr>
              <a:t>Направления использования ЭОР:</a:t>
            </a:r>
            <a:r>
              <a:rPr lang="ru-RU" sz="3200" b="1" dirty="0">
                <a:ln>
                  <a:solidFill>
                    <a:srgbClr val="0000FF"/>
                  </a:solidFill>
                </a:ln>
                <a:latin typeface="Georgia" panose="02040502050405020303" pitchFamily="18" charset="0"/>
              </a:rPr>
              <a:t> </a:t>
            </a:r>
          </a:p>
          <a:p>
            <a:endParaRPr lang="ru-RU" sz="3200" b="1" dirty="0"/>
          </a:p>
          <a:p>
            <a:r>
              <a:rPr lang="ru-RU" dirty="0"/>
              <a:t>•</a:t>
            </a:r>
            <a:r>
              <a:rPr lang="ru-RU" sz="2400" b="1" dirty="0"/>
              <a:t>для демонстраций различных физических процессов - анимации, компьютерные модели; </a:t>
            </a:r>
          </a:p>
          <a:p>
            <a:endParaRPr lang="ru-RU" sz="2400" b="1" dirty="0"/>
          </a:p>
          <a:p>
            <a:r>
              <a:rPr lang="ru-RU" sz="2400" b="1" dirty="0"/>
              <a:t>•для организации индивидуального интерактивного обучения учащихся; </a:t>
            </a:r>
          </a:p>
          <a:p>
            <a:endParaRPr lang="ru-RU" sz="2400" b="1" dirty="0"/>
          </a:p>
          <a:p>
            <a:r>
              <a:rPr lang="ru-RU" sz="2400" b="1" dirty="0"/>
              <a:t>•для проведения компьютерных лабораторных работ с использованием компьютерных моделей и виртуальных лабораторных работ;</a:t>
            </a:r>
          </a:p>
          <a:p>
            <a:r>
              <a:rPr lang="ru-RU" sz="2400" b="1" dirty="0"/>
              <a:t> </a:t>
            </a:r>
          </a:p>
          <a:p>
            <a:r>
              <a:rPr lang="ru-RU" sz="2400" b="1" dirty="0"/>
              <a:t>•для проведения контроля знаний учащихся с использованием компьютерных тестов.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0998" y="426073"/>
            <a:ext cx="7799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Georgia" panose="02040502050405020303" pitchFamily="18" charset="0"/>
              </a:rPr>
              <a:t>Мультимедийные курсы физики </a:t>
            </a:r>
            <a:endParaRPr lang="ru-RU" sz="32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512" y="1089898"/>
            <a:ext cx="50925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Представляют собой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/>
              <a:t> поурочное представление </a:t>
            </a:r>
          </a:p>
          <a:p>
            <a:pPr marL="342900" indent="-342900"/>
            <a:r>
              <a:rPr lang="ru-RU" sz="2000" b="1" dirty="0"/>
              <a:t>     теоретического материала;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/>
              <a:t>видеофрагменты и анимации с демонстрацией экспериментов и изучаемых процессов;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/>
              <a:t>фотографии, иллюстрации, графики и диаграммы;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/>
              <a:t>разнообразные интерактивные упражнения с возможностью проверки ответов и работы над ошибками.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165" y="1530201"/>
            <a:ext cx="1925676" cy="179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089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3175" y="1530200"/>
            <a:ext cx="1856943" cy="179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5570" y="3327211"/>
            <a:ext cx="1872082" cy="179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7652" y="3341375"/>
            <a:ext cx="1872276" cy="178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p25p2_the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7463" y="1656268"/>
            <a:ext cx="5675895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99826_box_3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840" y="229533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0920" y="105238"/>
            <a:ext cx="80724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rgbClr val="000066"/>
                </a:solidFill>
                <a:latin typeface="Georgia" panose="02040502050405020303" pitchFamily="18" charset="0"/>
              </a:rPr>
              <a:t>В настоящее время в школе используются прикладные программные средства (ППС) по физике, позволяющие проводить  эксперимент с компьютерными моделями</a:t>
            </a:r>
          </a:p>
        </p:txBody>
      </p:sp>
      <p:pic>
        <p:nvPicPr>
          <p:cNvPr id="13" name="Рисунок 12" descr="cont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1567" y="2819394"/>
            <a:ext cx="5099088" cy="38243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6645" y="3464737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37463" y="4793336"/>
            <a:ext cx="1928826" cy="19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697</TotalTime>
  <Words>740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 Narrow</vt:lpstr>
      <vt:lpstr>Calibri</vt:lpstr>
      <vt:lpstr>Georgia</vt:lpstr>
      <vt:lpstr>Lucida Sans Unicode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Презентация PowerPoint</vt:lpstr>
      <vt:lpstr>Использование электронных образовательных ресурсов и ресурсов  Интернет при подготовке к ГИА   Проблемы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Рекомендуем  использовать  при  подготовке  к  итоговой  аттестации  следующие сайты: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User</cp:lastModifiedBy>
  <cp:revision>73</cp:revision>
  <dcterms:created xsi:type="dcterms:W3CDTF">2013-02-10T18:46:21Z</dcterms:created>
  <dcterms:modified xsi:type="dcterms:W3CDTF">2024-03-29T00:02:01Z</dcterms:modified>
</cp:coreProperties>
</file>