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61" r:id="rId3"/>
    <p:sldId id="264" r:id="rId4"/>
    <p:sldId id="275" r:id="rId5"/>
    <p:sldId id="265" r:id="rId6"/>
    <p:sldId id="266" r:id="rId7"/>
    <p:sldId id="269" r:id="rId8"/>
    <p:sldId id="273" r:id="rId9"/>
    <p:sldId id="272" r:id="rId10"/>
    <p:sldId id="288" r:id="rId11"/>
    <p:sldId id="282" r:id="rId12"/>
    <p:sldId id="283" r:id="rId13"/>
    <p:sldId id="278" r:id="rId14"/>
    <p:sldId id="279" r:id="rId15"/>
    <p:sldId id="280" r:id="rId16"/>
    <p:sldId id="281" r:id="rId17"/>
    <p:sldId id="285" r:id="rId18"/>
    <p:sldId id="284" r:id="rId19"/>
    <p:sldId id="276" r:id="rId20"/>
    <p:sldId id="271" r:id="rId21"/>
    <p:sldId id="277" r:id="rId22"/>
    <p:sldId id="287" r:id="rId23"/>
    <p:sldId id="289" r:id="rId24"/>
    <p:sldId id="286"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948F"/>
    <a:srgbClr val="12716B"/>
    <a:srgbClr val="9A7A63"/>
    <a:srgbClr val="9CC0C0"/>
    <a:srgbClr val="CEC4BA"/>
    <a:srgbClr val="3D716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EE867-860B-4E19-9308-6AF09885818F}" type="datetimeFigureOut">
              <a:rPr lang="ru-RU" smtClean="0"/>
              <a:pPr/>
              <a:t>29.03.2024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BB5F9-1143-4F62-82E2-41A97BB0B40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blipFill dpi="0" rotWithShape="1">
          <a:blip r:embed="rId2" cstate="print">
            <a:lum/>
          </a:blip>
          <a:srcRect/>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08750" y="1603580"/>
            <a:ext cx="4326600" cy="3001600"/>
          </a:xfrm>
          <a:prstGeom prst="rect">
            <a:avLst/>
          </a:prstGeom>
        </p:spPr>
        <p:txBody>
          <a:bodyPr spcFirstLastPara="1" wrap="square" lIns="91425" tIns="91425" rIns="91425" bIns="91425" anchor="b" anchorCtr="0">
            <a:noAutofit/>
          </a:bodyPr>
          <a:lstStyle>
            <a:lvl1pPr lvl="0" algn="l">
              <a:lnSpc>
                <a:spcPct val="95000"/>
              </a:lnSpc>
              <a:spcBef>
                <a:spcPts val="0"/>
              </a:spcBef>
              <a:spcAft>
                <a:spcPts val="0"/>
              </a:spcAft>
              <a:buSzPts val="5200"/>
              <a:buNone/>
              <a:defRPr sz="40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hasCustomPrompt="1"/>
          </p:nvPr>
        </p:nvSpPr>
        <p:spPr>
          <a:xfrm>
            <a:off x="2408663" y="4746048"/>
            <a:ext cx="4326600" cy="5928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800"/>
              <a:buNone/>
              <a:defRPr sz="2400">
                <a:solidFill>
                  <a:schemeClr val="accent1">
                    <a:lumMod val="50000"/>
                  </a:schemeClr>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ru-RU" dirty="0" smtClean="0"/>
              <a:t>Подзаголовок слайда</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cstate="print">
            <a:lum/>
          </a:blip>
          <a:srcRect/>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745375" y="398325"/>
            <a:ext cx="5629982" cy="1191600"/>
          </a:xfrm>
          <a:prstGeom prst="rect">
            <a:avLst/>
          </a:prstGeom>
        </p:spPr>
        <p:txBody>
          <a:bodyPr spcFirstLastPara="1" wrap="square" lIns="91425" tIns="91425" rIns="91425" bIns="91425" anchor="t" anchorCtr="0">
            <a:noAutofit/>
          </a:bodyPr>
          <a:lstStyle>
            <a:lvl1pPr lvl="0" algn="ctr">
              <a:lnSpc>
                <a:spcPct val="95000"/>
              </a:lnSpc>
              <a:spcBef>
                <a:spcPts val="0"/>
              </a:spcBef>
              <a:spcAft>
                <a:spcPts val="0"/>
              </a:spcAft>
              <a:buSzPts val="3600"/>
              <a:buNone/>
              <a:defRPr sz="3600" b="0">
                <a:solidFill>
                  <a:schemeClr val="tx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cxnSp>
        <p:nvCxnSpPr>
          <p:cNvPr id="18" name="Google Shape;18;p3"/>
          <p:cNvCxnSpPr/>
          <p:nvPr/>
        </p:nvCxnSpPr>
        <p:spPr>
          <a:xfrm rot="10800000">
            <a:off x="-203124" y="719333"/>
            <a:ext cx="3129600" cy="0"/>
          </a:xfrm>
          <a:prstGeom prst="straightConnector1">
            <a:avLst/>
          </a:prstGeom>
          <a:noFill/>
          <a:ln w="9525" cap="flat" cmpd="sng">
            <a:solidFill>
              <a:schemeClr val="lt1"/>
            </a:solidFill>
            <a:prstDash val="solid"/>
            <a:round/>
            <a:headEnd type="none" w="med" len="med"/>
            <a:tailEnd type="none" w="med" len="med"/>
          </a:ln>
        </p:spPr>
      </p:cxnSp>
      <p:sp>
        <p:nvSpPr>
          <p:cNvPr id="9" name="Google Shape;15;p3"/>
          <p:cNvSpPr txBox="1">
            <a:spLocks/>
          </p:cNvSpPr>
          <p:nvPr userDrawn="1"/>
        </p:nvSpPr>
        <p:spPr>
          <a:xfrm>
            <a:off x="2587586" y="5229901"/>
            <a:ext cx="5629982" cy="119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5000"/>
              </a:lnSpc>
              <a:spcBef>
                <a:spcPts val="0"/>
              </a:spcBef>
              <a:spcAft>
                <a:spcPts val="0"/>
              </a:spcAft>
              <a:buClr>
                <a:schemeClr val="dk1"/>
              </a:buClr>
              <a:buSzPts val="3600"/>
              <a:buFont typeface="Abhaya Libre"/>
              <a:buNone/>
              <a:defRPr sz="3600" b="0" i="0" u="none" strike="noStrike" cap="none">
                <a:solidFill>
                  <a:schemeClr val="dk1"/>
                </a:solidFill>
                <a:latin typeface="Abhaya Libre"/>
                <a:ea typeface="Abhaya Libre"/>
                <a:cs typeface="Abhaya Libre"/>
                <a:sym typeface="Abhaya Libre"/>
              </a:defRPr>
            </a:lvl1pPr>
            <a:lvl2pPr marR="0" lvl="1"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2pPr>
            <a:lvl3pPr marR="0" lvl="2"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3pPr>
            <a:lvl4pPr marR="0" lvl="3"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4pPr>
            <a:lvl5pPr marR="0" lvl="4"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5pPr>
            <a:lvl6pPr marR="0" lvl="5"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6pPr>
            <a:lvl7pPr marR="0" lvl="6"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7pPr>
            <a:lvl8pPr marR="0" lvl="7"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8pPr>
            <a:lvl9pPr marR="0" lvl="8" algn="ctr" rtl="0">
              <a:lnSpc>
                <a:spcPct val="100000"/>
              </a:lnSpc>
              <a:spcBef>
                <a:spcPts val="0"/>
              </a:spcBef>
              <a:spcAft>
                <a:spcPts val="0"/>
              </a:spcAft>
              <a:buClr>
                <a:schemeClr val="dk1"/>
              </a:buClr>
              <a:buSzPts val="3600"/>
              <a:buFont typeface="Abhaya Libre"/>
              <a:buNone/>
              <a:defRPr sz="3600" b="1" i="0" u="none" strike="noStrike" cap="none">
                <a:solidFill>
                  <a:schemeClr val="dk1"/>
                </a:solidFill>
                <a:latin typeface="Abhaya Libre"/>
                <a:ea typeface="Abhaya Libre"/>
                <a:cs typeface="Abhaya Libre"/>
                <a:sym typeface="Abhaya Libre"/>
              </a:defRPr>
            </a:lvl9pPr>
          </a:lstStyle>
          <a:p>
            <a:endParaRPr lang="ru-RU" dirty="0"/>
          </a:p>
        </p:txBody>
      </p:sp>
      <p:sp>
        <p:nvSpPr>
          <p:cNvPr id="3" name="Текст 2"/>
          <p:cNvSpPr>
            <a:spLocks noGrp="1"/>
          </p:cNvSpPr>
          <p:nvPr>
            <p:ph type="body" sz="quarter" idx="10" hasCustomPrompt="1"/>
          </p:nvPr>
        </p:nvSpPr>
        <p:spPr>
          <a:xfrm>
            <a:off x="1046164" y="2021418"/>
            <a:ext cx="7171405" cy="4400084"/>
          </a:xfrm>
        </p:spPr>
        <p:txBody>
          <a:bodyPr/>
          <a:lstStyle>
            <a:lvl1pPr>
              <a:defRPr sz="1800" baseline="0">
                <a:solidFill>
                  <a:schemeClr val="accent1">
                    <a:lumMod val="50000"/>
                  </a:schemeClr>
                </a:solidFill>
              </a:defRPr>
            </a:lvl1pPr>
          </a:lstStyle>
          <a:p>
            <a:pPr lvl="0"/>
            <a:r>
              <a:rPr lang="ru-RU" dirty="0" smtClean="0"/>
              <a:t>Текст слайда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14348" y="3429000"/>
            <a:ext cx="7643866" cy="1059263"/>
          </a:xfrm>
        </p:spPr>
        <p:txBody>
          <a:bodyPr/>
          <a:lstStyle/>
          <a:p>
            <a:pPr algn="ctr"/>
            <a:r>
              <a:rPr lang="ru-RU" b="1" dirty="0" smtClean="0">
                <a:solidFill>
                  <a:schemeClr val="tx2">
                    <a:lumMod val="50000"/>
                  </a:schemeClr>
                </a:solidFill>
              </a:rPr>
              <a:t>Формирование </a:t>
            </a:r>
            <a:br>
              <a:rPr lang="ru-RU" b="1" dirty="0" smtClean="0">
                <a:solidFill>
                  <a:schemeClr val="tx2">
                    <a:lumMod val="50000"/>
                  </a:schemeClr>
                </a:solidFill>
              </a:rPr>
            </a:br>
            <a:r>
              <a:rPr lang="ru-RU" b="1" dirty="0" err="1" smtClean="0">
                <a:solidFill>
                  <a:schemeClr val="tx2">
                    <a:lumMod val="50000"/>
                  </a:schemeClr>
                </a:solidFill>
              </a:rPr>
              <a:t>естественно-научной</a:t>
            </a:r>
            <a:r>
              <a:rPr lang="ru-RU" b="1" dirty="0" smtClean="0">
                <a:solidFill>
                  <a:schemeClr val="tx2">
                    <a:lumMod val="50000"/>
                  </a:schemeClr>
                </a:solidFill>
              </a:rPr>
              <a:t> грамотности при подготовке к ГИА по физике</a:t>
            </a:r>
            <a:endParaRPr lang="ru-RU" b="1" dirty="0">
              <a:solidFill>
                <a:schemeClr val="tx2">
                  <a:lumMod val="50000"/>
                </a:schemeClr>
              </a:solidFill>
            </a:endParaRPr>
          </a:p>
        </p:txBody>
      </p:sp>
      <p:sp>
        <p:nvSpPr>
          <p:cNvPr id="5" name="Подзаголовок 4"/>
          <p:cNvSpPr>
            <a:spLocks noGrp="1"/>
          </p:cNvSpPr>
          <p:nvPr>
            <p:ph type="subTitle" idx="1"/>
          </p:nvPr>
        </p:nvSpPr>
        <p:spPr>
          <a:xfrm>
            <a:off x="1428728" y="5072074"/>
            <a:ext cx="6072230" cy="592800"/>
          </a:xfrm>
        </p:spPr>
        <p:txBody>
          <a:bodyPr/>
          <a:lstStyle/>
          <a:p>
            <a:pPr algn="ctr"/>
            <a:r>
              <a:rPr lang="ru-RU" sz="2000" b="1" dirty="0" smtClean="0"/>
              <a:t>Устинова Елена Викторовна,</a:t>
            </a:r>
          </a:p>
          <a:p>
            <a:pPr algn="ctr"/>
            <a:r>
              <a:rPr lang="ru-RU" sz="2000" b="1" dirty="0" smtClean="0"/>
              <a:t>учитель физики МБОУ «СОШ №1                                   города Новоалтайска Алтайского края»</a:t>
            </a:r>
            <a:endParaRPr lang="ru-RU" sz="2000" b="1" dirty="0"/>
          </a:p>
        </p:txBody>
      </p:sp>
      <p:grpSp>
        <p:nvGrpSpPr>
          <p:cNvPr id="7" name="Группа 6"/>
          <p:cNvGrpSpPr/>
          <p:nvPr/>
        </p:nvGrpSpPr>
        <p:grpSpPr>
          <a:xfrm>
            <a:off x="2285984" y="-197742"/>
            <a:ext cx="4786345" cy="2000550"/>
            <a:chOff x="2285984" y="-197742"/>
            <a:chExt cx="4786345" cy="2000550"/>
          </a:xfrm>
        </p:grpSpPr>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01148" y="-197742"/>
              <a:ext cx="2571181" cy="1928386"/>
            </a:xfrm>
            <a:prstGeom prst="rect">
              <a:avLst/>
            </a:prstGeom>
          </p:spPr>
        </p:pic>
        <p:pic>
          <p:nvPicPr>
            <p:cNvPr id="11" name="Рисунок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86116" y="0"/>
              <a:ext cx="2000264" cy="1802808"/>
            </a:xfrm>
            <a:prstGeom prst="rect">
              <a:avLst/>
            </a:prstGeom>
          </p:spPr>
        </p:pic>
        <p:pic>
          <p:nvPicPr>
            <p:cNvPr id="12" name="Рисунок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5984" y="214290"/>
              <a:ext cx="1054712" cy="1023090"/>
            </a:xfrm>
            <a:prstGeom prst="rect">
              <a:avLst/>
            </a:prstGeom>
          </p:spPr>
        </p:pic>
      </p:grpSp>
    </p:spTree>
    <p:extLst>
      <p:ext uri="{BB962C8B-B14F-4D97-AF65-F5344CB8AC3E}">
        <p14:creationId xmlns="" xmlns:p14="http://schemas.microsoft.com/office/powerpoint/2010/main" val="669144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143644"/>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Группа 22"/>
          <p:cNvGrpSpPr/>
          <p:nvPr/>
        </p:nvGrpSpPr>
        <p:grpSpPr>
          <a:xfrm rot="5400000">
            <a:off x="8004944" y="4504495"/>
            <a:ext cx="1714485"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Группа 10"/>
          <p:cNvGrpSpPr/>
          <p:nvPr/>
        </p:nvGrpSpPr>
        <p:grpSpPr>
          <a:xfrm>
            <a:off x="1500166" y="714356"/>
            <a:ext cx="928694" cy="571504"/>
            <a:chOff x="1500166" y="1714488"/>
            <a:chExt cx="1036091" cy="703500"/>
          </a:xfrm>
        </p:grpSpPr>
        <p:sp>
          <p:nvSpPr>
            <p:cNvPr id="6"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9;p33"/>
            <p:cNvGrpSpPr/>
            <p:nvPr/>
          </p:nvGrpSpPr>
          <p:grpSpPr>
            <a:xfrm>
              <a:off x="1785918" y="1857364"/>
              <a:ext cx="571504" cy="500065"/>
              <a:chOff x="-60988625" y="3740800"/>
              <a:chExt cx="316650" cy="310350"/>
            </a:xfrm>
            <a:solidFill>
              <a:schemeClr val="bg1"/>
            </a:solidFill>
          </p:grpSpPr>
          <p:sp>
            <p:nvSpPr>
              <p:cNvPr id="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11" name="Группа 10"/>
          <p:cNvGrpSpPr/>
          <p:nvPr/>
        </p:nvGrpSpPr>
        <p:grpSpPr>
          <a:xfrm>
            <a:off x="6215074" y="642918"/>
            <a:ext cx="928694" cy="571504"/>
            <a:chOff x="1500166" y="1714488"/>
            <a:chExt cx="1036091" cy="703500"/>
          </a:xfrm>
        </p:grpSpPr>
        <p:sp>
          <p:nvSpPr>
            <p:cNvPr id="35"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19;p33"/>
            <p:cNvGrpSpPr/>
            <p:nvPr/>
          </p:nvGrpSpPr>
          <p:grpSpPr>
            <a:xfrm>
              <a:off x="1785918" y="1857364"/>
              <a:ext cx="571504" cy="500065"/>
              <a:chOff x="-60988625" y="3740800"/>
              <a:chExt cx="316650" cy="310350"/>
            </a:xfrm>
            <a:solidFill>
              <a:schemeClr val="bg1"/>
            </a:solidFill>
          </p:grpSpPr>
          <p:sp>
            <p:nvSpPr>
              <p:cNvPr id="3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aphicFrame>
        <p:nvGraphicFramePr>
          <p:cNvPr id="43" name="Таблица 42"/>
          <p:cNvGraphicFramePr>
            <a:graphicFrameLocks noGrp="1"/>
          </p:cNvGraphicFramePr>
          <p:nvPr/>
        </p:nvGraphicFramePr>
        <p:xfrm>
          <a:off x="4714844" y="2143116"/>
          <a:ext cx="4286312" cy="2574804"/>
        </p:xfrm>
        <a:graphic>
          <a:graphicData uri="http://schemas.openxmlformats.org/drawingml/2006/table">
            <a:tbl>
              <a:tblPr/>
              <a:tblGrid>
                <a:gridCol w="513676"/>
                <a:gridCol w="3772636"/>
              </a:tblGrid>
              <a:tr h="857256">
                <a:tc gridSpan="2">
                  <a:txBody>
                    <a:bodyPr/>
                    <a:lstStyle/>
                    <a:p>
                      <a:pPr algn="ctr">
                        <a:lnSpc>
                          <a:spcPct val="115000"/>
                        </a:lnSpc>
                        <a:spcAft>
                          <a:spcPts val="0"/>
                        </a:spcAft>
                      </a:pPr>
                      <a:r>
                        <a:rPr lang="ru-RU" sz="1400" b="1" i="1" dirty="0">
                          <a:latin typeface="Times New Roman" pitchFamily="18" charset="0"/>
                          <a:ea typeface="Calibri"/>
                          <a:cs typeface="Times New Roman" pitchFamily="18" charset="0"/>
                        </a:rPr>
                        <a:t>Использование понятийного аппарата курса физики</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714512">
                <a:tc>
                  <a:txBody>
                    <a:bodyPr/>
                    <a:lstStyle/>
                    <a:p>
                      <a:pPr>
                        <a:lnSpc>
                          <a:spcPct val="115000"/>
                        </a:lnSpc>
                        <a:spcAft>
                          <a:spcPts val="0"/>
                        </a:spcAft>
                      </a:pPr>
                      <a:r>
                        <a:rPr lang="ru-RU" sz="1400" dirty="0" smtClean="0">
                          <a:latin typeface="Times New Roman" pitchFamily="18" charset="0"/>
                          <a:ea typeface="Calibri"/>
                          <a:cs typeface="Times New Roman" pitchFamily="18" charset="0"/>
                        </a:rPr>
                        <a:t>18</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Различать явления и закономерности, лежащие в основе </a:t>
                      </a:r>
                      <a:r>
                        <a:rPr lang="ru-RU" sz="1400" b="1" dirty="0" smtClean="0">
                          <a:latin typeface="Times New Roman" pitchFamily="18" charset="0"/>
                          <a:ea typeface="Calibri"/>
                          <a:cs typeface="Times New Roman" pitchFamily="18" charset="0"/>
                        </a:rPr>
                        <a:t>принципа действия машин, приборов и технических устройств. </a:t>
                      </a:r>
                      <a:r>
                        <a:rPr lang="ru-RU" sz="1400" dirty="0" smtClean="0">
                          <a:latin typeface="Times New Roman" pitchFamily="18" charset="0"/>
                          <a:ea typeface="Calibri"/>
                          <a:cs typeface="Times New Roman" pitchFamily="18" charset="0"/>
                        </a:rPr>
                        <a:t>Приводить примеры вклада отечественных и зарубежных учёных-физиков в развитие науки, объяснение процессов окружающего мира, в развитие техники и технологий</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 name="Прямоугольник 43"/>
          <p:cNvSpPr/>
          <p:nvPr/>
        </p:nvSpPr>
        <p:spPr>
          <a:xfrm>
            <a:off x="5214942" y="1571612"/>
            <a:ext cx="3308919" cy="369332"/>
          </a:xfrm>
          <a:prstGeom prst="rect">
            <a:avLst/>
          </a:prstGeom>
        </p:spPr>
        <p:txBody>
          <a:bodyPr wrap="none">
            <a:spAutoFit/>
          </a:bodyPr>
          <a:lstStyle/>
          <a:p>
            <a:r>
              <a:rPr lang="ru-RU" b="1" i="1" dirty="0" smtClean="0"/>
              <a:t>КИМ ОГЭ 2024 года по ФИЗИКЕ</a:t>
            </a:r>
            <a:endParaRPr lang="ru-RU" dirty="0"/>
          </a:p>
        </p:txBody>
      </p:sp>
      <p:sp>
        <p:nvSpPr>
          <p:cNvPr id="46" name="Прямоугольник 45"/>
          <p:cNvSpPr/>
          <p:nvPr/>
        </p:nvSpPr>
        <p:spPr>
          <a:xfrm>
            <a:off x="0" y="1571612"/>
            <a:ext cx="4767715" cy="369332"/>
          </a:xfrm>
          <a:prstGeom prst="rect">
            <a:avLst/>
          </a:prstGeom>
        </p:spPr>
        <p:txBody>
          <a:bodyPr wrap="none">
            <a:spAutoFit/>
          </a:bodyPr>
          <a:lstStyle/>
          <a:p>
            <a:r>
              <a:rPr lang="ru-RU" b="1" i="1" dirty="0" smtClean="0"/>
              <a:t>Компетенция «Научно объяснять явления» </a:t>
            </a:r>
          </a:p>
        </p:txBody>
      </p:sp>
      <p:graphicFrame>
        <p:nvGraphicFramePr>
          <p:cNvPr id="47" name="Таблица 46"/>
          <p:cNvGraphicFramePr>
            <a:graphicFrameLocks noGrp="1"/>
          </p:cNvGraphicFramePr>
          <p:nvPr/>
        </p:nvGraphicFramePr>
        <p:xfrm>
          <a:off x="214282" y="2143116"/>
          <a:ext cx="4357718" cy="2574804"/>
        </p:xfrm>
        <a:graphic>
          <a:graphicData uri="http://schemas.openxmlformats.org/drawingml/2006/table">
            <a:tbl>
              <a:tblPr/>
              <a:tblGrid>
                <a:gridCol w="1458575"/>
                <a:gridCol w="2899143"/>
              </a:tblGrid>
              <a:tr h="857256">
                <a:tc>
                  <a:txBody>
                    <a:bodyPr/>
                    <a:lstStyle/>
                    <a:p>
                      <a:pPr algn="ctr">
                        <a:lnSpc>
                          <a:spcPct val="115000"/>
                        </a:lnSpc>
                        <a:spcAft>
                          <a:spcPts val="0"/>
                        </a:spcAft>
                      </a:pPr>
                      <a:r>
                        <a:rPr lang="ru-RU" sz="1400" b="1" i="1" dirty="0">
                          <a:latin typeface="Times New Roman"/>
                          <a:ea typeface="Calibri"/>
                          <a:cs typeface="Times New Roman"/>
                        </a:rPr>
                        <a:t>Компетенции и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i="1" dirty="0">
                          <a:latin typeface="Times New Roman"/>
                          <a:ea typeface="Calibri"/>
                          <a:cs typeface="Times New Roman"/>
                        </a:rPr>
                        <a:t>Описание учебного задания, направленного на формирование/оценку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12">
                <a:tc>
                  <a:txBody>
                    <a:bodyPr/>
                    <a:lstStyle/>
                    <a:p>
                      <a:pPr>
                        <a:lnSpc>
                          <a:spcPct val="115000"/>
                        </a:lnSpc>
                        <a:spcAft>
                          <a:spcPts val="0"/>
                        </a:spcAft>
                      </a:pPr>
                      <a:r>
                        <a:rPr lang="ru-RU" sz="1400" b="1" dirty="0" smtClean="0">
                          <a:latin typeface="Times New Roman" pitchFamily="18" charset="0"/>
                          <a:cs typeface="Times New Roman" pitchFamily="18" charset="0"/>
                        </a:rPr>
                        <a:t>1. 4        </a:t>
                      </a:r>
                      <a:r>
                        <a:rPr lang="ru-RU" sz="1400" dirty="0" smtClean="0">
                          <a:latin typeface="Times New Roman" pitchFamily="18" charset="0"/>
                          <a:cs typeface="Times New Roman" pitchFamily="18" charset="0"/>
                        </a:rPr>
                        <a:t>Объяснять </a:t>
                      </a:r>
                      <a:r>
                        <a:rPr lang="ru-RU" sz="1400" b="1" dirty="0" smtClean="0">
                          <a:latin typeface="Times New Roman" pitchFamily="18" charset="0"/>
                          <a:cs typeface="Times New Roman" pitchFamily="18" charset="0"/>
                        </a:rPr>
                        <a:t>принцип действия технического устройства </a:t>
                      </a:r>
                      <a:r>
                        <a:rPr lang="ru-RU" sz="1400" dirty="0" smtClean="0">
                          <a:latin typeface="Times New Roman" pitchFamily="18" charset="0"/>
                          <a:cs typeface="Times New Roman" pitchFamily="18" charset="0"/>
                        </a:rPr>
                        <a:t>или технологии</a:t>
                      </a:r>
                      <a:endParaRPr lang="ru-RU" sz="1400" kern="1200"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chemeClr val="tx1"/>
                          </a:solidFill>
                          <a:latin typeface="Times New Roman" pitchFamily="18" charset="0"/>
                          <a:ea typeface="+mn-ea"/>
                          <a:cs typeface="Times New Roman" pitchFamily="18" charset="0"/>
                        </a:rPr>
                        <a:t>Предлагается объяснить, на каких научных знаниях основана работа описанного технического устройства или технологии.</a:t>
                      </a:r>
                      <a:endParaRPr lang="ru-RU" sz="1400" kern="1200" dirty="0" smtClean="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9" name="Рисунок 48" descr="https://shs_borz_15.borz.zabedu.ru/images/RP2022/%D0%95%D0%93%D0%AD_%D0%B8_%D0%93%D0%98%D0%90/%D0%BE%D0%B3%D1%8D.jpg"/>
          <p:cNvPicPr/>
          <p:nvPr/>
        </p:nvPicPr>
        <p:blipFill>
          <a:blip r:embed="rId2" cstate="print"/>
          <a:srcRect l="17884" r="18587"/>
          <a:stretch>
            <a:fillRect/>
          </a:stretch>
        </p:blipFill>
        <p:spPr bwMode="auto">
          <a:xfrm>
            <a:off x="5786446" y="5000636"/>
            <a:ext cx="1687368" cy="1214446"/>
          </a:xfrm>
          <a:prstGeom prst="rect">
            <a:avLst/>
          </a:prstGeom>
          <a:noFill/>
        </p:spPr>
      </p:pic>
      <p:grpSp>
        <p:nvGrpSpPr>
          <p:cNvPr id="13" name="Группа 29"/>
          <p:cNvGrpSpPr/>
          <p:nvPr/>
        </p:nvGrpSpPr>
        <p:grpSpPr>
          <a:xfrm>
            <a:off x="3214678" y="214290"/>
            <a:ext cx="2286016" cy="285752"/>
            <a:chOff x="2841995" y="3339293"/>
            <a:chExt cx="3081900" cy="463388"/>
          </a:xfrm>
        </p:grpSpPr>
        <p:sp>
          <p:nvSpPr>
            <p:cNvPr id="31"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Прямая соединительная линия 32"/>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Рисунок 33" descr="Человечки для презентации без фона скачать бесплатно (95 фото) - фото - картинки"/>
          <p:cNvPicPr/>
          <p:nvPr/>
        </p:nvPicPr>
        <p:blipFill>
          <a:blip r:embed="rId3"/>
          <a:srcRect/>
          <a:stretch>
            <a:fillRect/>
          </a:stretch>
        </p:blipFill>
        <p:spPr bwMode="auto">
          <a:xfrm>
            <a:off x="2071670" y="5000636"/>
            <a:ext cx="1428760" cy="1000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000100" y="571480"/>
            <a:ext cx="8143900" cy="461665"/>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научно </a:t>
            </a:r>
            <a:r>
              <a:rPr lang="ru-RU" sz="2400" b="1" i="1" dirty="0" smtClean="0">
                <a:latin typeface="Times New Roman" pitchFamily="18" charset="0"/>
                <a:cs typeface="Times New Roman" pitchFamily="18" charset="0"/>
              </a:rPr>
              <a:t>объяснять явления</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21" name="Google Shape;6070;p63"/>
          <p:cNvSpPr/>
          <p:nvPr/>
        </p:nvSpPr>
        <p:spPr>
          <a:xfrm>
            <a:off x="0" y="2143116"/>
            <a:ext cx="571504" cy="500066"/>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Прямоугольник 3"/>
          <p:cNvSpPr/>
          <p:nvPr/>
        </p:nvSpPr>
        <p:spPr>
          <a:xfrm>
            <a:off x="1785918" y="1071546"/>
            <a:ext cx="6786610" cy="646331"/>
          </a:xfrm>
          <a:prstGeom prst="rect">
            <a:avLst/>
          </a:prstGeom>
        </p:spPr>
        <p:txBody>
          <a:bodyPr wrap="square">
            <a:spAutoFit/>
          </a:bodyPr>
          <a:lstStyle/>
          <a:p>
            <a:pPr algn="ctr">
              <a:buNone/>
            </a:pPr>
            <a:r>
              <a:rPr lang="ru-RU" dirty="0" smtClean="0">
                <a:latin typeface="Times New Roman" pitchFamily="18" charset="0"/>
                <a:cs typeface="Times New Roman" pitchFamily="18" charset="0"/>
              </a:rPr>
              <a:t>(1.4 Объяснять </a:t>
            </a:r>
            <a:r>
              <a:rPr lang="ru-RU" b="1" dirty="0" smtClean="0">
                <a:latin typeface="Times New Roman" pitchFamily="18" charset="0"/>
                <a:cs typeface="Times New Roman" pitchFamily="18" charset="0"/>
              </a:rPr>
              <a:t>принцип действия технического устройства </a:t>
            </a:r>
            <a:r>
              <a:rPr lang="ru-RU" dirty="0" smtClean="0">
                <a:latin typeface="Times New Roman" pitchFamily="18" charset="0"/>
                <a:cs typeface="Times New Roman" pitchFamily="18" charset="0"/>
              </a:rPr>
              <a:t>или технологии)</a:t>
            </a:r>
            <a:endParaRPr lang="ru-RU" dirty="0">
              <a:latin typeface="Times New Roman" pitchFamily="18" charset="0"/>
              <a:cs typeface="Times New Roman" pitchFamily="18" charset="0"/>
            </a:endParaRPr>
          </a:p>
        </p:txBody>
      </p:sp>
      <p:sp>
        <p:nvSpPr>
          <p:cNvPr id="10" name="Прямоугольник 9"/>
          <p:cNvSpPr/>
          <p:nvPr/>
        </p:nvSpPr>
        <p:spPr>
          <a:xfrm>
            <a:off x="785786" y="1643050"/>
            <a:ext cx="1563248"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18</a:t>
            </a:r>
            <a:endParaRPr lang="ru-RU" b="1" i="1" dirty="0"/>
          </a:p>
        </p:txBody>
      </p:sp>
      <p:sp>
        <p:nvSpPr>
          <p:cNvPr id="9218" name="AutoShape 2" descr="П РИ БО Р Ы                              Ф И ЗИ Ч ЕС К ИЕ  ЯВ Л ЕН И Я&#10;&#10;А) ком пас                               1 ) дей ствие магн итного п оля на&#10;&#10;                                          дв иж ущ уюся зар яж ённую  частиц у&#10;                                         2 ) дей ствие магн итного п оля на про водник с ток ом&#10;&#10;Б) элект родвига тель постоя нного тока  3 ) взаи модей ствие посто&amp;#x0&#10;                                         4 ) взаи модей ствие заряж енн ых ча стиц&#10;"/>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0" name="AutoShape 4" descr="П РИ БО Р Ы                              Ф И ЗИ Ч ЕС К ИЕ  ЯВ Л ЕН И Я&#10;&#10;А) ком пас                               1 ) дей ствие магн итного п оля на&#10;&#10;                                          дв иж ущ уюся зар яж ённую  частиц у&#10;                                         2 ) дей ствие магн итного п оля на про водник с ток ом&#10;&#10;Б) элект родвига тель постоя нного тока  3 ) взаи модей ствие посто&amp;#x0&#10;                                         4 ) взаи модей ствие заряж енн ых ча стиц&#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785786" y="2428868"/>
            <a:ext cx="8001056" cy="3693319"/>
          </a:xfrm>
          <a:prstGeom prst="rect">
            <a:avLst/>
          </a:prstGeom>
        </p:spPr>
        <p:txBody>
          <a:bodyPr wrap="square">
            <a:spAutoFit/>
          </a:bodyPr>
          <a:lstStyle/>
          <a:p>
            <a:pPr algn="just"/>
            <a:r>
              <a:rPr lang="ru-RU" dirty="0" smtClean="0">
                <a:latin typeface="Times New Roman" pitchFamily="18" charset="0"/>
                <a:cs typeface="Times New Roman" pitchFamily="18" charset="0"/>
              </a:rPr>
              <a:t>Установите соответствие между техническими устройствами и физическими явлениями, лежащими в основе их работы. К каждой позиции первого списка подберите соответствующую позицию из второго списка.</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ТЕХНИЧЕСКОЕ УСТРОЙСТВО                    ФИЗИЧЕСКОЕ ЯВЛЕНИЕ</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А) генератор электрического тока                   1. действие магнитного поля на</a:t>
            </a:r>
          </a:p>
          <a:p>
            <a:pPr algn="just"/>
            <a:r>
              <a:rPr lang="ru-RU" dirty="0" smtClean="0">
                <a:latin typeface="Times New Roman" pitchFamily="18" charset="0"/>
                <a:cs typeface="Times New Roman" pitchFamily="18" charset="0"/>
              </a:rPr>
              <a:t>Б) двигатель внутреннего сгорания                     проводник с током</a:t>
            </a:r>
          </a:p>
          <a:p>
            <a:pPr algn="just"/>
            <a:r>
              <a:rPr lang="ru-RU" dirty="0" smtClean="0">
                <a:latin typeface="Times New Roman" pitchFamily="18" charset="0"/>
                <a:cs typeface="Times New Roman" pitchFamily="18" charset="0"/>
              </a:rPr>
              <a:t>                                                                             2. превращение внутренней</a:t>
            </a:r>
          </a:p>
          <a:p>
            <a:pPr algn="just"/>
            <a:r>
              <a:rPr lang="ru-RU" dirty="0" smtClean="0">
                <a:latin typeface="Times New Roman" pitchFamily="18" charset="0"/>
                <a:cs typeface="Times New Roman" pitchFamily="18" charset="0"/>
              </a:rPr>
              <a:t>                                                                                энергии в механическую</a:t>
            </a:r>
          </a:p>
          <a:p>
            <a:pPr algn="just"/>
            <a:r>
              <a:rPr lang="ru-RU" dirty="0" smtClean="0">
                <a:latin typeface="Times New Roman" pitchFamily="18" charset="0"/>
                <a:cs typeface="Times New Roman" pitchFamily="18" charset="0"/>
              </a:rPr>
              <a:t>                                                                             3. превращение механической</a:t>
            </a:r>
          </a:p>
          <a:p>
            <a:pPr algn="just"/>
            <a:r>
              <a:rPr lang="ru-RU" dirty="0" smtClean="0">
                <a:latin typeface="Times New Roman" pitchFamily="18" charset="0"/>
                <a:cs typeface="Times New Roman" pitchFamily="18" charset="0"/>
              </a:rPr>
              <a:t>                                                                                 энергии во внутреннюю</a:t>
            </a:r>
          </a:p>
          <a:p>
            <a:pPr algn="just"/>
            <a:r>
              <a:rPr lang="ru-RU" dirty="0" smtClean="0">
                <a:latin typeface="Times New Roman" pitchFamily="18" charset="0"/>
                <a:cs typeface="Times New Roman" pitchFamily="18" charset="0"/>
              </a:rPr>
              <a:t>                                                                             4. электромагнитная индукция</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782708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85786" y="357166"/>
            <a:ext cx="8358214" cy="461665"/>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научно </a:t>
            </a:r>
            <a:r>
              <a:rPr lang="ru-RU" sz="2400" b="1" i="1" dirty="0" smtClean="0">
                <a:latin typeface="Times New Roman" pitchFamily="18" charset="0"/>
                <a:cs typeface="Times New Roman" pitchFamily="18" charset="0"/>
              </a:rPr>
              <a:t>объяснять явления</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21" name="Google Shape;6070;p63"/>
          <p:cNvSpPr/>
          <p:nvPr/>
        </p:nvSpPr>
        <p:spPr>
          <a:xfrm>
            <a:off x="214282" y="1071546"/>
            <a:ext cx="571504" cy="500066"/>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Прямоугольник 3"/>
          <p:cNvSpPr/>
          <p:nvPr/>
        </p:nvSpPr>
        <p:spPr>
          <a:xfrm>
            <a:off x="1857356" y="785794"/>
            <a:ext cx="6786610" cy="646331"/>
          </a:xfrm>
          <a:prstGeom prst="rect">
            <a:avLst/>
          </a:prstGeom>
        </p:spPr>
        <p:txBody>
          <a:bodyPr wrap="square">
            <a:spAutoFit/>
          </a:bodyPr>
          <a:lstStyle/>
          <a:p>
            <a:pPr algn="ctr">
              <a:buNone/>
            </a:pPr>
            <a:r>
              <a:rPr lang="ru-RU" dirty="0" smtClean="0">
                <a:latin typeface="Times New Roman" pitchFamily="18" charset="0"/>
                <a:cs typeface="Times New Roman" pitchFamily="18" charset="0"/>
              </a:rPr>
              <a:t>(1.4 Объяснять </a:t>
            </a:r>
            <a:r>
              <a:rPr lang="ru-RU" b="1" dirty="0" smtClean="0">
                <a:latin typeface="Times New Roman" pitchFamily="18" charset="0"/>
                <a:cs typeface="Times New Roman" pitchFamily="18" charset="0"/>
              </a:rPr>
              <a:t>принцип действия технического устройства </a:t>
            </a:r>
            <a:r>
              <a:rPr lang="ru-RU" dirty="0" smtClean="0">
                <a:latin typeface="Times New Roman" pitchFamily="18" charset="0"/>
                <a:cs typeface="Times New Roman" pitchFamily="18" charset="0"/>
              </a:rPr>
              <a:t>или технологии)</a:t>
            </a:r>
            <a:endParaRPr lang="ru-RU" dirty="0">
              <a:latin typeface="Times New Roman" pitchFamily="18" charset="0"/>
              <a:cs typeface="Times New Roman" pitchFamily="18" charset="0"/>
            </a:endParaRPr>
          </a:p>
        </p:txBody>
      </p:sp>
      <p:sp>
        <p:nvSpPr>
          <p:cNvPr id="32769" name="Rectangle 1"/>
          <p:cNvSpPr>
            <a:spLocks noChangeArrowheads="1"/>
          </p:cNvSpPr>
          <p:nvPr/>
        </p:nvSpPr>
        <p:spPr bwMode="auto">
          <a:xfrm>
            <a:off x="714348" y="1428736"/>
            <a:ext cx="814393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333333"/>
                </a:solidFill>
                <a:effectLst/>
                <a:latin typeface="Times New Roman" pitchFamily="18" charset="0"/>
                <a:cs typeface="Times New Roman" pitchFamily="18" charset="0"/>
              </a:rPr>
              <a:t>Прочитайте текст и выполните задания.</a:t>
            </a:r>
            <a:r>
              <a:rPr kumimoji="0" lang="ru-RU" sz="1100" b="0" i="0" u="none" strike="noStrike" cap="none" normalizeH="0" baseline="0" dirty="0" smtClean="0">
                <a:ln>
                  <a:noFill/>
                </a:ln>
                <a:solidFill>
                  <a:srgbClr val="333333"/>
                </a:solidFill>
                <a:effectLst/>
                <a:latin typeface="Times New Roman" pitchFamily="18" charset="0"/>
                <a:cs typeface="Times New Roman" pitchFamily="18" charset="0"/>
              </a:rPr>
              <a:t/>
            </a:r>
            <a:br>
              <a:rPr kumimoji="0" lang="ru-RU" sz="1100" b="0" i="0" u="none" strike="noStrike" cap="none" normalizeH="0" baseline="0" dirty="0" smtClean="0">
                <a:ln>
                  <a:noFill/>
                </a:ln>
                <a:solidFill>
                  <a:srgbClr val="333333"/>
                </a:solidFill>
                <a:effectLst/>
                <a:latin typeface="Times New Roman" pitchFamily="18" charset="0"/>
                <a:cs typeface="Times New Roman" pitchFamily="18" charset="0"/>
              </a:rPr>
            </a:br>
            <a:r>
              <a:rPr kumimoji="0" lang="ru-RU" sz="1100" b="0" i="0" u="none" strike="noStrike" cap="none" normalizeH="0" baseline="0" dirty="0" smtClean="0">
                <a:ln>
                  <a:noFill/>
                </a:ln>
                <a:effectLst/>
                <a:latin typeface="Times New Roman" pitchFamily="18" charset="0"/>
                <a:cs typeface="Times New Roman" pitchFamily="18" charset="0"/>
              </a:rPr>
              <a:t>Принцип действия индукционной плиты В основе действия индукционной плиты лежит явление электромагнитной индукции – возникновения электрического тока в замкнутом проводнике при изменении магнитного потока через площадку, ограниченную контуром проводника. Индукционные токи при изменении магнитного поля возникают и в массивных образцах металла, а не только</a:t>
            </a:r>
            <a:br>
              <a:rPr kumimoji="0" lang="ru-RU" sz="1100" b="0" i="0" u="none" strike="noStrike" cap="none" normalizeH="0" baseline="0" dirty="0" smtClean="0">
                <a:ln>
                  <a:noFill/>
                </a:ln>
                <a:effectLst/>
                <a:latin typeface="Times New Roman" pitchFamily="18" charset="0"/>
                <a:cs typeface="Times New Roman" pitchFamily="18" charset="0"/>
              </a:rPr>
            </a:br>
            <a:r>
              <a:rPr kumimoji="0" lang="ru-RU" sz="1100" b="0" i="0" u="none" strike="noStrike" cap="none" normalizeH="0" baseline="0" dirty="0" smtClean="0">
                <a:ln>
                  <a:noFill/>
                </a:ln>
                <a:effectLst/>
                <a:latin typeface="Times New Roman" pitchFamily="18" charset="0"/>
                <a:cs typeface="Times New Roman" pitchFamily="18" charset="0"/>
              </a:rPr>
              <a:t>в проволочных контурах. Эти токи обычно называют вихревыми токами, или токами Фуко, по имени открывшего их французского физика. Сила вихревого тока зависит от свойств материала, из которого сделан образец, а также от скорости изменения магнитного поля (сила вихревого тока увеличивается при увеличении частоты переменного магнитного поля, в котором находится образец). В массивных проводниках вследствие небольшого электрического сопротивления токи могут быть очень сильными и вызывать значительное нагревание.</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effectLst/>
                <a:latin typeface="Times New Roman" pitchFamily="18" charset="0"/>
                <a:cs typeface="Times New Roman" pitchFamily="18" charset="0"/>
              </a:rPr>
              <a:t>Принцип работы индукционной плиты показан на рисунке. Под стеклокерамической поверхностью плиты находится катушка индуктивности, по которой протекает переменный электрический ток, создающий переменное магнитное поле. Частота тока составляет 20– 60 кГц. В дне посуды наводятся токи индукции, которые нагревают его, а заодно и помещённые в посуду продукты. Нет никакой теплопередачи снизу вверх, от конфорки через стекло к посуде, а значит, нет и тепловых потерь. С точки зрения эффективности использования потребляемой электроэнергии индукционная плита выгодно отличается от всех других типов кухонных плит: нагрев происходит быстрее, чем на газовой или обычной электрической плите, а КПД нагрева у индукционной плиты выше, чем у этих плит.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effectLst/>
                <a:latin typeface="Times New Roman" pitchFamily="18" charset="0"/>
                <a:cs typeface="Times New Roman" pitchFamily="18" charset="0"/>
              </a:rPr>
              <a:t>  Устройство индукционной плиты: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effectLst/>
                <a:latin typeface="Times New Roman" pitchFamily="18" charset="0"/>
                <a:cs typeface="Times New Roman" pitchFamily="18" charset="0"/>
              </a:rPr>
              <a:t>1 – посуда с дном из </a:t>
            </a:r>
            <a:r>
              <a:rPr kumimoji="0" lang="ru-RU" sz="1100" b="0" i="0" u="none" strike="noStrike" cap="none" normalizeH="0" baseline="0" dirty="0" err="1" smtClean="0">
                <a:ln>
                  <a:noFill/>
                </a:ln>
                <a:effectLst/>
                <a:latin typeface="Times New Roman" pitchFamily="18" charset="0"/>
                <a:cs typeface="Times New Roman" pitchFamily="18" charset="0"/>
              </a:rPr>
              <a:t>ферромагнитного</a:t>
            </a:r>
            <a:r>
              <a:rPr kumimoji="0" lang="ru-RU" sz="1100" b="0" i="0" u="none" strike="noStrike" cap="none" normalizeH="0" baseline="0" dirty="0" smtClean="0">
                <a:ln>
                  <a:noFill/>
                </a:ln>
                <a:effectLst/>
                <a:latin typeface="Times New Roman" pitchFamily="18" charset="0"/>
                <a:cs typeface="Times New Roman" pitchFamily="18" charset="0"/>
              </a:rPr>
              <a:t> материала;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effectLst/>
                <a:latin typeface="Times New Roman" pitchFamily="18" charset="0"/>
                <a:cs typeface="Times New Roman" pitchFamily="18" charset="0"/>
              </a:rPr>
              <a:t> 2 – стеклокерамическая поверхность;</a:t>
            </a:r>
            <a:br>
              <a:rPr kumimoji="0" lang="ru-RU" sz="1100" b="0" i="0" u="none" strike="noStrike" cap="none" normalizeH="0" baseline="0" dirty="0" smtClean="0">
                <a:ln>
                  <a:noFill/>
                </a:ln>
                <a:effectLst/>
                <a:latin typeface="Times New Roman" pitchFamily="18" charset="0"/>
                <a:cs typeface="Times New Roman" pitchFamily="18" charset="0"/>
              </a:rPr>
            </a:br>
            <a:r>
              <a:rPr kumimoji="0" lang="ru-RU" sz="1100" b="0" i="0" u="none" strike="noStrike" cap="none" normalizeH="0" baseline="0" dirty="0" smtClean="0">
                <a:ln>
                  <a:noFill/>
                </a:ln>
                <a:effectLst/>
                <a:latin typeface="Times New Roman" pitchFamily="18" charset="0"/>
                <a:cs typeface="Times New Roman" pitchFamily="18" charset="0"/>
              </a:rPr>
              <a:t>3 – слой изоляции; 4 – катушка индуктивности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effectLst/>
                <a:latin typeface="Times New Roman" pitchFamily="18" charset="0"/>
                <a:cs typeface="Times New Roman" pitchFamily="18" charset="0"/>
              </a:rPr>
              <a:t>Индукционные плиты требуют применения металлической посуды, обладающей </a:t>
            </a:r>
            <a:r>
              <a:rPr kumimoji="0" lang="ru-RU" sz="1100" b="0" i="0" u="none" strike="noStrike" cap="none" normalizeH="0" baseline="0" dirty="0" err="1" smtClean="0">
                <a:ln>
                  <a:noFill/>
                </a:ln>
                <a:effectLst/>
                <a:latin typeface="Times New Roman" pitchFamily="18" charset="0"/>
                <a:cs typeface="Times New Roman" pitchFamily="18" charset="0"/>
              </a:rPr>
              <a:t>ферромагнитными</a:t>
            </a:r>
            <a:r>
              <a:rPr kumimoji="0" lang="ru-RU" sz="1100" b="0" i="0" u="none" strike="noStrike" cap="none" normalizeH="0" baseline="0" dirty="0" smtClean="0">
                <a:ln>
                  <a:noFill/>
                </a:ln>
                <a:effectLst/>
                <a:latin typeface="Times New Roman" pitchFamily="18" charset="0"/>
                <a:cs typeface="Times New Roman" pitchFamily="18" charset="0"/>
              </a:rPr>
              <a:t> свойствами (к посуде должен притягиваться магнит). Причём чем толще дно, тем быстрее происходит нагрев.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1"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Times New Roman" pitchFamily="18" charset="0"/>
                <a:cs typeface="Times New Roman" pitchFamily="18" charset="0"/>
              </a:rPr>
              <a:t>Задание №19.</a:t>
            </a:r>
            <a:r>
              <a:rPr kumimoji="0" lang="ru-RU" sz="1100" b="0" i="0" u="none" strike="noStrike" cap="none" normalizeH="0" baseline="0" dirty="0" smtClean="0">
                <a:ln>
                  <a:noFill/>
                </a:ln>
                <a:effectLst/>
                <a:latin typeface="Times New Roman" pitchFamily="18" charset="0"/>
                <a:cs typeface="Times New Roman" pitchFamily="18" charset="0"/>
              </a:rPr>
              <a:t> Выберите один или несколько правильных ответов.</a:t>
            </a:r>
            <a:br>
              <a:rPr kumimoji="0" lang="ru-RU" sz="1100" b="0" i="0" u="none" strike="noStrike" cap="none" normalizeH="0" baseline="0" dirty="0" smtClean="0">
                <a:ln>
                  <a:noFill/>
                </a:ln>
                <a:effectLst/>
                <a:latin typeface="Times New Roman" pitchFamily="18" charset="0"/>
                <a:cs typeface="Times New Roman" pitchFamily="18" charset="0"/>
              </a:rPr>
            </a:br>
            <a:r>
              <a:rPr kumimoji="0" lang="ru-RU" sz="1100" b="0" i="0" u="none" strike="noStrike" cap="none" normalizeH="0" baseline="0" dirty="0" smtClean="0">
                <a:ln>
                  <a:noFill/>
                </a:ln>
                <a:effectLst/>
                <a:latin typeface="Times New Roman" pitchFamily="18" charset="0"/>
                <a:cs typeface="Times New Roman" pitchFamily="18" charset="0"/>
              </a:rPr>
              <a:t>Выберите два верных утверждения, которые соответствуют содержанию текста. Запишите в ответ их номера.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effectLst/>
                <a:latin typeface="Times New Roman" pitchFamily="18" charset="0"/>
                <a:cs typeface="Times New Roman" pitchFamily="18" charset="0"/>
              </a:rPr>
              <a:t>1) Принцип действия индукционной плиты основан на явлении электромагнитной индукции.</a:t>
            </a:r>
            <a:br>
              <a:rPr kumimoji="0" lang="ru-RU" sz="1100" b="0" i="0" u="none" strike="noStrike" cap="none" normalizeH="0" baseline="0" dirty="0" smtClean="0">
                <a:ln>
                  <a:noFill/>
                </a:ln>
                <a:effectLst/>
                <a:latin typeface="Times New Roman" pitchFamily="18" charset="0"/>
                <a:cs typeface="Times New Roman" pitchFamily="18" charset="0"/>
              </a:rPr>
            </a:br>
            <a:r>
              <a:rPr kumimoji="0" lang="ru-RU" sz="1100" b="0" i="0" u="none" strike="noStrike" cap="none" normalizeH="0" baseline="0" dirty="0" smtClean="0">
                <a:ln>
                  <a:noFill/>
                </a:ln>
                <a:effectLst/>
                <a:latin typeface="Times New Roman" pitchFamily="18" charset="0"/>
                <a:cs typeface="Times New Roman" pitchFamily="18" charset="0"/>
              </a:rPr>
              <a:t>2) Индукционные токи возникают в стеклокерамической поверхности плиты.</a:t>
            </a:r>
            <a:br>
              <a:rPr kumimoji="0" lang="ru-RU" sz="1100" b="0" i="0" u="none" strike="noStrike" cap="none" normalizeH="0" baseline="0" dirty="0" smtClean="0">
                <a:ln>
                  <a:noFill/>
                </a:ln>
                <a:effectLst/>
                <a:latin typeface="Times New Roman" pitchFamily="18" charset="0"/>
                <a:cs typeface="Times New Roman" pitchFamily="18" charset="0"/>
              </a:rPr>
            </a:br>
            <a:r>
              <a:rPr kumimoji="0" lang="ru-RU" sz="1100" b="0" i="0" u="none" strike="noStrike" cap="none" normalizeH="0" baseline="0" dirty="0" smtClean="0">
                <a:ln>
                  <a:noFill/>
                </a:ln>
                <a:effectLst/>
                <a:latin typeface="Times New Roman" pitchFamily="18" charset="0"/>
                <a:cs typeface="Times New Roman" pitchFamily="18" charset="0"/>
              </a:rPr>
              <a:t>3) Большие тепловые потери при использовании индукционной плиты обусловлены высокой теплопередачей от конфорки к посуде.</a:t>
            </a:r>
            <a:br>
              <a:rPr kumimoji="0" lang="ru-RU" sz="1100" b="0" i="0" u="none" strike="noStrike" cap="none" normalizeH="0" baseline="0" dirty="0" smtClean="0">
                <a:ln>
                  <a:noFill/>
                </a:ln>
                <a:effectLst/>
                <a:latin typeface="Times New Roman" pitchFamily="18" charset="0"/>
                <a:cs typeface="Times New Roman" pitchFamily="18" charset="0"/>
              </a:rPr>
            </a:br>
            <a:r>
              <a:rPr kumimoji="0" lang="ru-RU" sz="1100" b="0" i="0" u="none" strike="noStrike" cap="none" normalizeH="0" baseline="0" dirty="0" smtClean="0">
                <a:ln>
                  <a:noFill/>
                </a:ln>
                <a:effectLst/>
                <a:latin typeface="Times New Roman" pitchFamily="18" charset="0"/>
                <a:cs typeface="Times New Roman" pitchFamily="18" charset="0"/>
              </a:rPr>
              <a:t>4) Посуда для индукционной плиты должна всегда быть намагниченной.</a:t>
            </a:r>
            <a:br>
              <a:rPr kumimoji="0" lang="ru-RU" sz="1100" b="0" i="0" u="none" strike="noStrike" cap="none" normalizeH="0" baseline="0" dirty="0" smtClean="0">
                <a:ln>
                  <a:noFill/>
                </a:ln>
                <a:effectLst/>
                <a:latin typeface="Times New Roman" pitchFamily="18" charset="0"/>
                <a:cs typeface="Times New Roman" pitchFamily="18" charset="0"/>
              </a:rPr>
            </a:br>
            <a:r>
              <a:rPr kumimoji="0" lang="ru-RU" sz="1100" b="0" i="0" u="none" strike="noStrike" cap="none" normalizeH="0" baseline="0" dirty="0" smtClean="0">
                <a:ln>
                  <a:noFill/>
                </a:ln>
                <a:effectLst/>
                <a:latin typeface="Times New Roman" pitchFamily="18" charset="0"/>
                <a:cs typeface="Times New Roman" pitchFamily="18" charset="0"/>
              </a:rPr>
              <a:t>5) Коэффициент полезного действия индукционной плиты больше, чем у обычной электрической </a:t>
            </a:r>
            <a:r>
              <a:rPr lang="ru-RU" sz="1100" dirty="0" smtClean="0">
                <a:latin typeface="Times New Roman" pitchFamily="18" charset="0"/>
                <a:cs typeface="Times New Roman" pitchFamily="18" charset="0"/>
              </a:rPr>
              <a:t>плиты.</a:t>
            </a:r>
          </a:p>
        </p:txBody>
      </p:sp>
      <p:pic>
        <p:nvPicPr>
          <p:cNvPr id="32770" name="Picture 2" descr="ОГЭ по физике"/>
          <p:cNvPicPr>
            <a:picLocks noChangeAspect="1" noChangeArrowheads="1"/>
          </p:cNvPicPr>
          <p:nvPr/>
        </p:nvPicPr>
        <p:blipFill>
          <a:blip r:embed="rId2"/>
          <a:srcRect/>
          <a:stretch>
            <a:fillRect/>
          </a:stretch>
        </p:blipFill>
        <p:spPr bwMode="auto">
          <a:xfrm>
            <a:off x="5572132" y="4071942"/>
            <a:ext cx="2786082" cy="948453"/>
          </a:xfrm>
          <a:prstGeom prst="rect">
            <a:avLst/>
          </a:prstGeom>
          <a:noFill/>
        </p:spPr>
      </p:pic>
      <p:sp>
        <p:nvSpPr>
          <p:cNvPr id="10" name="Прямоугольник 9"/>
          <p:cNvSpPr/>
          <p:nvPr/>
        </p:nvSpPr>
        <p:spPr>
          <a:xfrm>
            <a:off x="857224" y="1071546"/>
            <a:ext cx="1563248"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19</a:t>
            </a:r>
            <a:endParaRPr lang="ru-RU" b="1" i="1" dirty="0"/>
          </a:p>
        </p:txBody>
      </p:sp>
    </p:spTree>
    <p:extLst>
      <p:ext uri="{BB962C8B-B14F-4D97-AF65-F5344CB8AC3E}">
        <p14:creationId xmlns="" xmlns:p14="http://schemas.microsoft.com/office/powerpoint/2010/main" val="1782708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5357818" y="6072206"/>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Группа 10"/>
          <p:cNvGrpSpPr/>
          <p:nvPr/>
        </p:nvGrpSpPr>
        <p:grpSpPr>
          <a:xfrm>
            <a:off x="1500166" y="214290"/>
            <a:ext cx="928694" cy="571504"/>
            <a:chOff x="1500166" y="1714488"/>
            <a:chExt cx="1036091" cy="703500"/>
          </a:xfrm>
        </p:grpSpPr>
        <p:sp>
          <p:nvSpPr>
            <p:cNvPr id="6"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9;p33"/>
            <p:cNvGrpSpPr/>
            <p:nvPr/>
          </p:nvGrpSpPr>
          <p:grpSpPr>
            <a:xfrm>
              <a:off x="1785918" y="1857364"/>
              <a:ext cx="571504" cy="500065"/>
              <a:chOff x="-60988625" y="3740800"/>
              <a:chExt cx="316650" cy="310350"/>
            </a:xfrm>
            <a:solidFill>
              <a:schemeClr val="bg1"/>
            </a:solidFill>
          </p:grpSpPr>
          <p:sp>
            <p:nvSpPr>
              <p:cNvPr id="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11" name="Группа 10"/>
          <p:cNvGrpSpPr/>
          <p:nvPr/>
        </p:nvGrpSpPr>
        <p:grpSpPr>
          <a:xfrm>
            <a:off x="6357950" y="214290"/>
            <a:ext cx="928694" cy="571504"/>
            <a:chOff x="1500166" y="1714488"/>
            <a:chExt cx="1036091" cy="703500"/>
          </a:xfrm>
        </p:grpSpPr>
        <p:sp>
          <p:nvSpPr>
            <p:cNvPr id="35"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19;p33"/>
            <p:cNvGrpSpPr/>
            <p:nvPr/>
          </p:nvGrpSpPr>
          <p:grpSpPr>
            <a:xfrm>
              <a:off x="1785918" y="1857364"/>
              <a:ext cx="571504" cy="500065"/>
              <a:chOff x="-60988625" y="3740800"/>
              <a:chExt cx="316650" cy="310350"/>
            </a:xfrm>
            <a:solidFill>
              <a:schemeClr val="bg1"/>
            </a:solidFill>
          </p:grpSpPr>
          <p:sp>
            <p:nvSpPr>
              <p:cNvPr id="3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aphicFrame>
        <p:nvGraphicFramePr>
          <p:cNvPr id="43" name="Таблица 42"/>
          <p:cNvGraphicFramePr>
            <a:graphicFrameLocks noGrp="1"/>
          </p:cNvGraphicFramePr>
          <p:nvPr/>
        </p:nvGraphicFramePr>
        <p:xfrm>
          <a:off x="4857688" y="1643050"/>
          <a:ext cx="4286312" cy="3429024"/>
        </p:xfrm>
        <a:graphic>
          <a:graphicData uri="http://schemas.openxmlformats.org/drawingml/2006/table">
            <a:tbl>
              <a:tblPr/>
              <a:tblGrid>
                <a:gridCol w="513676"/>
                <a:gridCol w="3772636"/>
              </a:tblGrid>
              <a:tr h="857256">
                <a:tc gridSpan="2">
                  <a:txBody>
                    <a:bodyPr/>
                    <a:lstStyle/>
                    <a:p>
                      <a:pPr algn="ctr">
                        <a:lnSpc>
                          <a:spcPct val="115000"/>
                        </a:lnSpc>
                        <a:spcAft>
                          <a:spcPts val="0"/>
                        </a:spcAft>
                      </a:pPr>
                      <a:r>
                        <a:rPr lang="ru-RU" sz="1400" b="1" i="1" dirty="0">
                          <a:latin typeface="Times New Roman" pitchFamily="18" charset="0"/>
                          <a:ea typeface="Calibri"/>
                          <a:cs typeface="Times New Roman" pitchFamily="18" charset="0"/>
                        </a:rPr>
                        <a:t>Использование понятийного аппарата курса физики</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285884">
                <a:tc>
                  <a:txBody>
                    <a:bodyPr/>
                    <a:lstStyle/>
                    <a:p>
                      <a:pPr>
                        <a:lnSpc>
                          <a:spcPct val="115000"/>
                        </a:lnSpc>
                        <a:spcAft>
                          <a:spcPts val="0"/>
                        </a:spcAft>
                      </a:pPr>
                      <a:r>
                        <a:rPr lang="ru-RU" sz="1400" b="1" dirty="0" smtClean="0">
                          <a:latin typeface="Times New Roman" pitchFamily="18" charset="0"/>
                          <a:ea typeface="Calibri"/>
                          <a:cs typeface="Times New Roman" pitchFamily="18" charset="0"/>
                        </a:rPr>
                        <a:t>16</a:t>
                      </a:r>
                      <a:endParaRPr lang="ru-RU"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Анализировать отдельные этапы проведения исследования на основе его описания: делать выводы на основе описания исследования, интерпретировать результаты наблюдений и опытов</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5884">
                <a:tc>
                  <a:txBody>
                    <a:bodyPr/>
                    <a:lstStyle/>
                    <a:p>
                      <a:pPr>
                        <a:lnSpc>
                          <a:spcPct val="115000"/>
                        </a:lnSpc>
                        <a:spcAft>
                          <a:spcPts val="0"/>
                        </a:spcAft>
                      </a:pPr>
                      <a:r>
                        <a:rPr lang="ru-RU" sz="1400" b="1" dirty="0" smtClean="0">
                          <a:latin typeface="Times New Roman" pitchFamily="18" charset="0"/>
                          <a:ea typeface="Calibri"/>
                          <a:cs typeface="Times New Roman" pitchFamily="18" charset="0"/>
                        </a:rPr>
                        <a:t>17</a:t>
                      </a:r>
                      <a:endParaRPr lang="ru-RU" sz="14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Проводить косвенные измерения физических величин, исследование зависимостей между величинами (экспериментальное задание на реальном оборудовании)</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 name="Прямоугольник 43"/>
          <p:cNvSpPr/>
          <p:nvPr/>
        </p:nvSpPr>
        <p:spPr>
          <a:xfrm>
            <a:off x="5286380" y="1071546"/>
            <a:ext cx="3308919" cy="369332"/>
          </a:xfrm>
          <a:prstGeom prst="rect">
            <a:avLst/>
          </a:prstGeom>
        </p:spPr>
        <p:txBody>
          <a:bodyPr wrap="none">
            <a:spAutoFit/>
          </a:bodyPr>
          <a:lstStyle/>
          <a:p>
            <a:r>
              <a:rPr lang="ru-RU" b="1" i="1" dirty="0" smtClean="0"/>
              <a:t>КИМ ОГЭ 2024 года по ФИЗИКЕ</a:t>
            </a:r>
            <a:endParaRPr lang="ru-RU" dirty="0"/>
          </a:p>
        </p:txBody>
      </p:sp>
      <p:sp>
        <p:nvSpPr>
          <p:cNvPr id="46" name="Прямоугольник 45"/>
          <p:cNvSpPr/>
          <p:nvPr/>
        </p:nvSpPr>
        <p:spPr>
          <a:xfrm>
            <a:off x="0" y="857232"/>
            <a:ext cx="4572032" cy="646331"/>
          </a:xfrm>
          <a:prstGeom prst="rect">
            <a:avLst/>
          </a:prstGeom>
        </p:spPr>
        <p:txBody>
          <a:bodyPr wrap="square">
            <a:spAutoFit/>
          </a:bodyPr>
          <a:lstStyle/>
          <a:p>
            <a:pPr algn="ctr"/>
            <a:r>
              <a:rPr lang="ru-RU" b="1" i="1" dirty="0" smtClean="0"/>
              <a:t>Компетенция «</a:t>
            </a:r>
            <a:r>
              <a:rPr lang="ru-RU" b="1" dirty="0" smtClean="0"/>
              <a:t>Применение </a:t>
            </a:r>
            <a:r>
              <a:rPr lang="ru-RU" b="1" dirty="0" err="1" smtClean="0"/>
              <a:t>естественно-научных</a:t>
            </a:r>
            <a:r>
              <a:rPr lang="ru-RU" b="1" dirty="0" smtClean="0"/>
              <a:t> методов исследования</a:t>
            </a:r>
            <a:r>
              <a:rPr lang="ru-RU" b="1" i="1" dirty="0" smtClean="0"/>
              <a:t>» </a:t>
            </a:r>
          </a:p>
        </p:txBody>
      </p:sp>
      <p:graphicFrame>
        <p:nvGraphicFramePr>
          <p:cNvPr id="47" name="Таблица 46"/>
          <p:cNvGraphicFramePr>
            <a:graphicFrameLocks noGrp="1"/>
          </p:cNvGraphicFramePr>
          <p:nvPr/>
        </p:nvGraphicFramePr>
        <p:xfrm>
          <a:off x="214282" y="1643050"/>
          <a:ext cx="4357718" cy="5109220"/>
        </p:xfrm>
        <a:graphic>
          <a:graphicData uri="http://schemas.openxmlformats.org/drawingml/2006/table">
            <a:tbl>
              <a:tblPr/>
              <a:tblGrid>
                <a:gridCol w="1458575"/>
                <a:gridCol w="2899143"/>
              </a:tblGrid>
              <a:tr h="714380">
                <a:tc>
                  <a:txBody>
                    <a:bodyPr/>
                    <a:lstStyle/>
                    <a:p>
                      <a:pPr algn="ctr">
                        <a:lnSpc>
                          <a:spcPct val="115000"/>
                        </a:lnSpc>
                        <a:spcAft>
                          <a:spcPts val="0"/>
                        </a:spcAft>
                      </a:pPr>
                      <a:r>
                        <a:rPr lang="ru-RU" sz="1400" b="1" i="1" dirty="0">
                          <a:latin typeface="Times New Roman"/>
                          <a:ea typeface="Calibri"/>
                          <a:cs typeface="Times New Roman"/>
                        </a:rPr>
                        <a:t>Компетенции и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i="1" dirty="0">
                          <a:latin typeface="Times New Roman"/>
                          <a:ea typeface="Calibri"/>
                          <a:cs typeface="Times New Roman"/>
                        </a:rPr>
                        <a:t>Описание учебного задания, направленного на формирование/оценку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60">
                <a:tc>
                  <a:txBody>
                    <a:bodyPr/>
                    <a:lstStyle/>
                    <a:p>
                      <a:pPr>
                        <a:lnSpc>
                          <a:spcPct val="115000"/>
                        </a:lnSpc>
                        <a:spcAft>
                          <a:spcPts val="0"/>
                        </a:spcAft>
                      </a:pPr>
                      <a:r>
                        <a:rPr lang="ru-RU" sz="1400" b="1" kern="1200" dirty="0" smtClean="0">
                          <a:solidFill>
                            <a:schemeClr val="tx1"/>
                          </a:solidFill>
                          <a:latin typeface="Times New Roman"/>
                          <a:ea typeface="Calibri"/>
                          <a:cs typeface="Times New Roman"/>
                        </a:rPr>
                        <a:t>2.1</a:t>
                      </a:r>
                      <a:r>
                        <a:rPr lang="ru-RU" sz="1400" b="1" kern="1200" baseline="0" dirty="0" smtClean="0">
                          <a:solidFill>
                            <a:schemeClr val="tx1"/>
                          </a:solidFill>
                          <a:latin typeface="Times New Roman"/>
                          <a:ea typeface="Calibri"/>
                          <a:cs typeface="Times New Roman"/>
                        </a:rPr>
                        <a:t> </a:t>
                      </a:r>
                      <a:r>
                        <a:rPr lang="ru-RU" sz="1400" kern="1200" baseline="0" dirty="0" smtClean="0">
                          <a:solidFill>
                            <a:schemeClr val="tx1"/>
                          </a:solidFill>
                          <a:latin typeface="Times New Roman"/>
                          <a:ea typeface="Calibri"/>
                          <a:cs typeface="Times New Roman"/>
                        </a:rPr>
                        <a:t> </a:t>
                      </a:r>
                      <a:r>
                        <a:rPr lang="ru-RU" sz="1400" b="0" kern="1200" dirty="0" smtClean="0">
                          <a:solidFill>
                            <a:schemeClr val="tx1"/>
                          </a:solidFill>
                          <a:latin typeface="Times New Roman" pitchFamily="18" charset="0"/>
                          <a:ea typeface="+mn-ea"/>
                          <a:cs typeface="Times New Roman" pitchFamily="18" charset="0"/>
                        </a:rPr>
                        <a:t>Распознавать </a:t>
                      </a:r>
                      <a:r>
                        <a:rPr lang="ru-RU" sz="1400" kern="1200" dirty="0" smtClean="0">
                          <a:solidFill>
                            <a:schemeClr val="tx1"/>
                          </a:solidFill>
                          <a:latin typeface="Times New Roman" pitchFamily="18" charset="0"/>
                          <a:ea typeface="+mn-ea"/>
                          <a:cs typeface="Times New Roman" pitchFamily="18" charset="0"/>
                        </a:rPr>
                        <a:t>и формулировать </a:t>
                      </a:r>
                      <a:r>
                        <a:rPr lang="ru-RU" sz="1400" b="1" kern="1200" dirty="0" smtClean="0">
                          <a:solidFill>
                            <a:schemeClr val="tx1"/>
                          </a:solidFill>
                          <a:latin typeface="Times New Roman" pitchFamily="18" charset="0"/>
                          <a:ea typeface="+mn-ea"/>
                          <a:cs typeface="Times New Roman" pitchFamily="18" charset="0"/>
                        </a:rPr>
                        <a:t>цель</a:t>
                      </a:r>
                      <a:r>
                        <a:rPr lang="ru-RU" sz="1400" kern="1200" dirty="0" smtClean="0">
                          <a:solidFill>
                            <a:schemeClr val="tx1"/>
                          </a:solidFill>
                          <a:latin typeface="Times New Roman" pitchFamily="18" charset="0"/>
                          <a:ea typeface="+mn-ea"/>
                          <a:cs typeface="Times New Roman" pitchFamily="18" charset="0"/>
                        </a:rPr>
                        <a:t> данного исследования </a:t>
                      </a:r>
                      <a:endParaRPr lang="ru-RU" sz="1400" kern="1200"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chemeClr val="tx1"/>
                          </a:solidFill>
                          <a:latin typeface="Times New Roman" pitchFamily="18" charset="0"/>
                          <a:ea typeface="+mn-ea"/>
                          <a:cs typeface="Times New Roman" pitchFamily="18" charset="0"/>
                        </a:rPr>
                        <a:t>По краткому описанию хода исследования или действий исследователей предлагается четко сформулировать его цель</a:t>
                      </a:r>
                      <a:endParaRPr lang="ru-RU" sz="1400" kern="1200" dirty="0" smtClean="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60">
                <a:tc>
                  <a:txBody>
                    <a:bodyPr/>
                    <a:lstStyle/>
                    <a:p>
                      <a:pPr>
                        <a:lnSpc>
                          <a:spcPct val="115000"/>
                        </a:lnSpc>
                        <a:spcAft>
                          <a:spcPts val="0"/>
                        </a:spcAft>
                      </a:pPr>
                      <a:r>
                        <a:rPr lang="ru-RU" sz="1400" b="1" kern="1200" dirty="0" smtClean="0">
                          <a:solidFill>
                            <a:schemeClr val="tx1"/>
                          </a:solidFill>
                          <a:latin typeface="Times New Roman" pitchFamily="18" charset="0"/>
                          <a:ea typeface="+mn-ea"/>
                          <a:cs typeface="Times New Roman" pitchFamily="18" charset="0"/>
                        </a:rPr>
                        <a:t>2.2</a:t>
                      </a:r>
                      <a:r>
                        <a:rPr lang="ru-RU" sz="1400" kern="1200" dirty="0" smtClean="0">
                          <a:solidFill>
                            <a:schemeClr val="tx1"/>
                          </a:solidFill>
                          <a:latin typeface="Times New Roman" pitchFamily="18" charset="0"/>
                          <a:ea typeface="+mn-ea"/>
                          <a:cs typeface="Times New Roman" pitchFamily="18" charset="0"/>
                        </a:rPr>
                        <a:t> Предлагать или оценивать </a:t>
                      </a:r>
                      <a:r>
                        <a:rPr lang="ru-RU" sz="1400" b="1" kern="1200" dirty="0" smtClean="0">
                          <a:solidFill>
                            <a:schemeClr val="tx1"/>
                          </a:solidFill>
                          <a:latin typeface="Times New Roman" pitchFamily="18" charset="0"/>
                          <a:ea typeface="+mn-ea"/>
                          <a:cs typeface="Times New Roman" pitchFamily="18" charset="0"/>
                        </a:rPr>
                        <a:t>способ</a:t>
                      </a:r>
                      <a:r>
                        <a:rPr lang="ru-RU" sz="1400" kern="1200" dirty="0" smtClean="0">
                          <a:solidFill>
                            <a:schemeClr val="tx1"/>
                          </a:solidFill>
                          <a:latin typeface="Times New Roman" pitchFamily="18" charset="0"/>
                          <a:ea typeface="+mn-ea"/>
                          <a:cs typeface="Times New Roman" pitchFamily="18" charset="0"/>
                        </a:rPr>
                        <a:t> научного </a:t>
                      </a:r>
                      <a:r>
                        <a:rPr lang="ru-RU" sz="1400" b="1" kern="1200" dirty="0" smtClean="0">
                          <a:solidFill>
                            <a:schemeClr val="tx1"/>
                          </a:solidFill>
                          <a:latin typeface="Times New Roman" pitchFamily="18" charset="0"/>
                          <a:ea typeface="+mn-ea"/>
                          <a:cs typeface="Times New Roman" pitchFamily="18" charset="0"/>
                        </a:rPr>
                        <a:t>исследования </a:t>
                      </a:r>
                      <a:r>
                        <a:rPr lang="ru-RU" sz="1400" kern="1200" dirty="0" smtClean="0">
                          <a:solidFill>
                            <a:schemeClr val="tx1"/>
                          </a:solidFill>
                          <a:latin typeface="Times New Roman" pitchFamily="18" charset="0"/>
                          <a:ea typeface="+mn-ea"/>
                          <a:cs typeface="Times New Roman" pitchFamily="18" charset="0"/>
                        </a:rPr>
                        <a:t>данного вопроса</a:t>
                      </a:r>
                      <a:endParaRPr lang="ru-RU" sz="1400" kern="1200" dirty="0">
                        <a:solidFill>
                          <a:schemeClr val="tx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chemeClr val="tx1"/>
                          </a:solidFill>
                          <a:latin typeface="Times New Roman" pitchFamily="18" charset="0"/>
                          <a:ea typeface="+mn-ea"/>
                          <a:cs typeface="Times New Roman" pitchFamily="18" charset="0"/>
                        </a:rPr>
                        <a:t>По описанию проблемы предлагается кратко сформулировать или оценить идею исследования, направленного на ее решение, и/или описать основные этапы такого исследования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2734">
                <a:tc>
                  <a:txBody>
                    <a:bodyPr/>
                    <a:lstStyle/>
                    <a:p>
                      <a:pPr>
                        <a:lnSpc>
                          <a:spcPct val="115000"/>
                        </a:lnSpc>
                        <a:spcAft>
                          <a:spcPts val="0"/>
                        </a:spcAft>
                      </a:pPr>
                      <a:r>
                        <a:rPr lang="ru-RU" sz="1400" b="1" kern="1200" dirty="0" smtClean="0">
                          <a:solidFill>
                            <a:schemeClr val="tx1"/>
                          </a:solidFill>
                          <a:latin typeface="Times New Roman" pitchFamily="18" charset="0"/>
                          <a:ea typeface="+mn-ea"/>
                          <a:cs typeface="Times New Roman" pitchFamily="18" charset="0"/>
                        </a:rPr>
                        <a:t>2.3</a:t>
                      </a:r>
                      <a:r>
                        <a:rPr lang="ru-RU" sz="1400" kern="1200" dirty="0" smtClean="0">
                          <a:solidFill>
                            <a:schemeClr val="tx1"/>
                          </a:solidFill>
                          <a:latin typeface="Times New Roman" pitchFamily="18" charset="0"/>
                          <a:ea typeface="+mn-ea"/>
                          <a:cs typeface="Times New Roman" pitchFamily="18" charset="0"/>
                        </a:rPr>
                        <a:t> Выдвигать объяснительные </a:t>
                      </a:r>
                      <a:r>
                        <a:rPr lang="ru-RU" sz="1400" b="1" kern="1200" dirty="0" smtClean="0">
                          <a:solidFill>
                            <a:schemeClr val="tx1"/>
                          </a:solidFill>
                          <a:latin typeface="Times New Roman" pitchFamily="18" charset="0"/>
                          <a:ea typeface="+mn-ea"/>
                          <a:cs typeface="Times New Roman" pitchFamily="18" charset="0"/>
                        </a:rPr>
                        <a:t>гипотезы</a:t>
                      </a:r>
                      <a:r>
                        <a:rPr lang="ru-RU" sz="1400" kern="1200" dirty="0" smtClean="0">
                          <a:solidFill>
                            <a:schemeClr val="tx1"/>
                          </a:solidFill>
                          <a:latin typeface="Times New Roman" pitchFamily="18" charset="0"/>
                          <a:ea typeface="+mn-ea"/>
                          <a:cs typeface="Times New Roman" pitchFamily="18" charset="0"/>
                        </a:rPr>
                        <a:t> и предлагать способы их проверки</a:t>
                      </a:r>
                      <a:endParaRPr lang="ru-RU" sz="1400" kern="1200" dirty="0">
                        <a:solidFill>
                          <a:schemeClr val="tx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chemeClr val="tx1"/>
                          </a:solidFill>
                          <a:latin typeface="Times New Roman" pitchFamily="18" charset="0"/>
                          <a:ea typeface="+mn-ea"/>
                          <a:cs typeface="Times New Roman" pitchFamily="18" charset="0"/>
                        </a:rPr>
                        <a:t>Предлагается не просто сформулировать гипотезы, объясняющие описанное явление, но и обязательно предложить возможные способы их проверки.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9" name="Рисунок 48" descr="https://shs_borz_15.borz.zabedu.ru/images/RP2022/%D0%95%D0%93%D0%AD_%D0%B8_%D0%93%D0%98%D0%90/%D0%BE%D0%B3%D1%8D.jpg"/>
          <p:cNvPicPr/>
          <p:nvPr/>
        </p:nvPicPr>
        <p:blipFill>
          <a:blip r:embed="rId2" cstate="print"/>
          <a:srcRect l="17884" r="18587"/>
          <a:stretch>
            <a:fillRect/>
          </a:stretch>
        </p:blipFill>
        <p:spPr bwMode="auto">
          <a:xfrm>
            <a:off x="7572396" y="0"/>
            <a:ext cx="1214414" cy="857256"/>
          </a:xfrm>
          <a:prstGeom prst="rect">
            <a:avLst/>
          </a:prstGeom>
          <a:noFill/>
        </p:spPr>
      </p:pic>
      <p:grpSp>
        <p:nvGrpSpPr>
          <p:cNvPr id="13" name="Группа 29"/>
          <p:cNvGrpSpPr/>
          <p:nvPr/>
        </p:nvGrpSpPr>
        <p:grpSpPr>
          <a:xfrm>
            <a:off x="3214678" y="214290"/>
            <a:ext cx="2286016" cy="285752"/>
            <a:chOff x="2841995" y="3339293"/>
            <a:chExt cx="3081900" cy="463388"/>
          </a:xfrm>
        </p:grpSpPr>
        <p:sp>
          <p:nvSpPr>
            <p:cNvPr id="31"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Прямая соединительная линия 32"/>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1"/>
          <p:cNvGrpSpPr/>
          <p:nvPr/>
        </p:nvGrpSpPr>
        <p:grpSpPr>
          <a:xfrm rot="5400000">
            <a:off x="-1489238" y="3418040"/>
            <a:ext cx="3827855"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143644"/>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Группа 22"/>
          <p:cNvGrpSpPr/>
          <p:nvPr/>
        </p:nvGrpSpPr>
        <p:grpSpPr>
          <a:xfrm rot="5400000">
            <a:off x="8004943" y="371867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Google Shape;6070;p63"/>
          <p:cNvSpPr/>
          <p:nvPr/>
        </p:nvSpPr>
        <p:spPr>
          <a:xfrm>
            <a:off x="928662" y="1714488"/>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Прямоугольник 29"/>
          <p:cNvSpPr/>
          <p:nvPr/>
        </p:nvSpPr>
        <p:spPr>
          <a:xfrm>
            <a:off x="1000100" y="285728"/>
            <a:ext cx="8001024" cy="1107996"/>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понимать особенности </a:t>
            </a:r>
            <a:r>
              <a:rPr lang="ru-RU" sz="2400" dirty="0" err="1" smtClean="0">
                <a:latin typeface="Times New Roman" pitchFamily="18" charset="0"/>
                <a:cs typeface="Times New Roman" pitchFamily="18" charset="0"/>
              </a:rPr>
              <a:t>естественно-научного</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исследования</a:t>
            </a:r>
          </a:p>
          <a:p>
            <a:pPr algn="ct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2.1 Распознавать </a:t>
            </a:r>
            <a:r>
              <a:rPr lang="ru-RU" dirty="0" smtClean="0">
                <a:latin typeface="Times New Roman" pitchFamily="18" charset="0"/>
                <a:cs typeface="Times New Roman" pitchFamily="18" charset="0"/>
              </a:rPr>
              <a:t>и формулировать </a:t>
            </a:r>
            <a:r>
              <a:rPr lang="ru-RU" b="1" dirty="0" smtClean="0">
                <a:latin typeface="Times New Roman" pitchFamily="18" charset="0"/>
                <a:cs typeface="Times New Roman" pitchFamily="18" charset="0"/>
              </a:rPr>
              <a:t>цель</a:t>
            </a:r>
            <a:r>
              <a:rPr lang="ru-RU" dirty="0" smtClean="0">
                <a:latin typeface="Times New Roman" pitchFamily="18" charset="0"/>
                <a:cs typeface="Times New Roman" pitchFamily="18" charset="0"/>
              </a:rPr>
              <a:t> данного исследования)</a:t>
            </a:r>
          </a:p>
        </p:txBody>
      </p:sp>
      <p:sp>
        <p:nvSpPr>
          <p:cNvPr id="30721" name="Rectangle 1"/>
          <p:cNvSpPr>
            <a:spLocks noChangeArrowheads="1"/>
          </p:cNvSpPr>
          <p:nvPr/>
        </p:nvSpPr>
        <p:spPr bwMode="auto">
          <a:xfrm>
            <a:off x="1785918" y="1500174"/>
            <a:ext cx="664373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исследования процесса испарения жидкостей при комнатной температуре в различные сосуды цилиндрической формы, находящиеся в одном помещении при одинаковых условиях, налили спирт или воду различного объёма (см. рисунок). Далее измеряли время испарения жидкости из каждого сосуда.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Спирт из сосуда 2 испарился быстрее, чем из сосуда 4. Можно на основании этого наблюдения сделать вывод, что скорость испарения жидкости зависит от площади поверхности испарения? Ответ поясните.</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17" name="Рисунок 16" descr="undefined"/>
          <p:cNvPicPr/>
          <p:nvPr/>
        </p:nvPicPr>
        <p:blipFill>
          <a:blip r:embed="rId2"/>
          <a:srcRect/>
          <a:stretch>
            <a:fillRect/>
          </a:stretch>
        </p:blipFill>
        <p:spPr bwMode="auto">
          <a:xfrm>
            <a:off x="2786050" y="4000504"/>
            <a:ext cx="3929090" cy="1857388"/>
          </a:xfrm>
          <a:prstGeom prst="rect">
            <a:avLst/>
          </a:prstGeom>
          <a:noFill/>
          <a:ln w="9525">
            <a:noFill/>
            <a:miter lim="800000"/>
            <a:headEnd/>
            <a:tailEnd/>
          </a:ln>
        </p:spPr>
      </p:pic>
      <p:sp>
        <p:nvSpPr>
          <p:cNvPr id="18" name="Прямоугольник 17"/>
          <p:cNvSpPr/>
          <p:nvPr/>
        </p:nvSpPr>
        <p:spPr>
          <a:xfrm>
            <a:off x="214282" y="1071546"/>
            <a:ext cx="1563248"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21</a:t>
            </a:r>
            <a:endParaRPr lang="ru-RU"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1"/>
          <p:cNvGrpSpPr/>
          <p:nvPr/>
        </p:nvGrpSpPr>
        <p:grpSpPr>
          <a:xfrm rot="5400000">
            <a:off x="-1489238" y="3418040"/>
            <a:ext cx="3827855"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286520"/>
            <a:ext cx="1285852"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Группа 22"/>
          <p:cNvGrpSpPr/>
          <p:nvPr/>
        </p:nvGrpSpPr>
        <p:grpSpPr>
          <a:xfrm rot="5400000">
            <a:off x="8004943" y="371867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Google Shape;6070;p63"/>
          <p:cNvSpPr/>
          <p:nvPr/>
        </p:nvSpPr>
        <p:spPr>
          <a:xfrm>
            <a:off x="928662" y="1785926"/>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Прямоугольник 29"/>
          <p:cNvSpPr/>
          <p:nvPr/>
        </p:nvSpPr>
        <p:spPr>
          <a:xfrm>
            <a:off x="1000100" y="285728"/>
            <a:ext cx="8001024" cy="830997"/>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понимать особенности </a:t>
            </a:r>
            <a:r>
              <a:rPr lang="ru-RU" sz="2400" dirty="0" err="1" smtClean="0">
                <a:latin typeface="Times New Roman" pitchFamily="18" charset="0"/>
                <a:cs typeface="Times New Roman" pitchFamily="18" charset="0"/>
              </a:rPr>
              <a:t>естественно-научного</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исследования</a:t>
            </a:r>
            <a:r>
              <a:rPr lang="ru-RU" sz="2400" dirty="0" smtClean="0">
                <a:latin typeface="Times New Roman" pitchFamily="18" charset="0"/>
                <a:cs typeface="Times New Roman" pitchFamily="18" charset="0"/>
              </a:rPr>
              <a:t>:</a:t>
            </a:r>
          </a:p>
        </p:txBody>
      </p:sp>
      <p:sp>
        <p:nvSpPr>
          <p:cNvPr id="16" name="Прямоугольник 15"/>
          <p:cNvSpPr/>
          <p:nvPr/>
        </p:nvSpPr>
        <p:spPr>
          <a:xfrm>
            <a:off x="1785918" y="1857364"/>
            <a:ext cx="6858048" cy="4770537"/>
          </a:xfrm>
          <a:prstGeom prst="rect">
            <a:avLst/>
          </a:prstGeom>
        </p:spPr>
        <p:txBody>
          <a:bodyPr wrap="square">
            <a:spAutoFit/>
          </a:bodyPr>
          <a:lstStyle/>
          <a:p>
            <a:pPr algn="just"/>
            <a:r>
              <a:rPr lang="ru-RU" sz="1600" dirty="0" smtClean="0">
                <a:latin typeface="Times New Roman" pitchFamily="18" charset="0"/>
                <a:cs typeface="Times New Roman" pitchFamily="18" charset="0"/>
              </a:rPr>
              <a:t>В стеклянную трубку, нижнее отверстие которой закрыто тонкой резиновой плёнкой, по очереди наливают разные объёмы воды (см. рисунок). В результате резиновое дно прогибается. </a:t>
            </a:r>
          </a:p>
          <a:p>
            <a:pPr algn="just"/>
            <a:r>
              <a:rPr lang="ru-RU" sz="1600" dirty="0" smtClean="0">
                <a:latin typeface="Times New Roman" pitchFamily="18" charset="0"/>
                <a:cs typeface="Times New Roman" pitchFamily="18" charset="0"/>
              </a:rPr>
              <a:t>Выберите из предложенного перечня два утверждения, которые соответствуют результатам проведённых экспериментальных наблюдений.  Укажите их номера.</a:t>
            </a: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 Жидкость оказывает давление на дно сосуда. </a:t>
            </a:r>
          </a:p>
          <a:p>
            <a:r>
              <a:rPr lang="ru-RU" sz="1600" dirty="0" smtClean="0">
                <a:latin typeface="Times New Roman" pitchFamily="18" charset="0"/>
                <a:cs typeface="Times New Roman" pitchFamily="18" charset="0"/>
              </a:rPr>
              <a:t>2) Давление на дно сосуда, создаваемое жидкостью, зависит от вида жидкости. </a:t>
            </a:r>
          </a:p>
          <a:p>
            <a:r>
              <a:rPr lang="ru-RU" sz="1600" dirty="0" smtClean="0">
                <a:latin typeface="Times New Roman" pitchFamily="18" charset="0"/>
                <a:cs typeface="Times New Roman" pitchFamily="18" charset="0"/>
              </a:rPr>
              <a:t>3) Давление на дно сосуда, создаваемое жидкостью, не зависит от формы сосуда. </a:t>
            </a:r>
          </a:p>
          <a:p>
            <a:r>
              <a:rPr lang="ru-RU" sz="1600" dirty="0" smtClean="0">
                <a:latin typeface="Times New Roman" pitchFamily="18" charset="0"/>
                <a:cs typeface="Times New Roman" pitchFamily="18" charset="0"/>
              </a:rPr>
              <a:t>4) Давление на дно сосуда, создаваемое жидкостью, зависит от высоты столба жидкости.</a:t>
            </a:r>
          </a:p>
          <a:p>
            <a:r>
              <a:rPr lang="ru-RU" sz="1600" dirty="0" smtClean="0">
                <a:latin typeface="Times New Roman" pitchFamily="18" charset="0"/>
                <a:cs typeface="Times New Roman" pitchFamily="18" charset="0"/>
              </a:rPr>
              <a:t>5</a:t>
            </a:r>
            <a:r>
              <a:rPr lang="ru-RU" sz="1600" dirty="0" smtClean="0">
                <a:latin typeface="Times New Roman" pitchFamily="18" charset="0"/>
                <a:cs typeface="Times New Roman" pitchFamily="18" charset="0"/>
              </a:rPr>
              <a:t>) Давление внутри жидкости на одном и том же уровне одинаково по всем</a:t>
            </a:r>
            <a:endParaRPr lang="ru-RU" sz="1600" dirty="0">
              <a:latin typeface="Times New Roman" pitchFamily="18" charset="0"/>
              <a:cs typeface="Times New Roman" pitchFamily="18" charset="0"/>
            </a:endParaRPr>
          </a:p>
        </p:txBody>
      </p:sp>
      <p:pic>
        <p:nvPicPr>
          <p:cNvPr id="18" name="Рисунок 17"/>
          <p:cNvPicPr/>
          <p:nvPr/>
        </p:nvPicPr>
        <p:blipFill>
          <a:blip r:embed="rId2"/>
          <a:srcRect l="24532" t="32194" r="65641" b="51567"/>
          <a:stretch>
            <a:fillRect/>
          </a:stretch>
        </p:blipFill>
        <p:spPr bwMode="auto">
          <a:xfrm>
            <a:off x="6429388" y="3286124"/>
            <a:ext cx="1857388" cy="1500198"/>
          </a:xfrm>
          <a:prstGeom prst="rect">
            <a:avLst/>
          </a:prstGeom>
          <a:noFill/>
          <a:ln w="9525">
            <a:noFill/>
            <a:miter lim="800000"/>
            <a:headEnd/>
            <a:tailEnd/>
          </a:ln>
        </p:spPr>
      </p:pic>
      <p:sp>
        <p:nvSpPr>
          <p:cNvPr id="20" name="Прямоугольник 19"/>
          <p:cNvSpPr/>
          <p:nvPr/>
        </p:nvSpPr>
        <p:spPr>
          <a:xfrm>
            <a:off x="285720" y="1285860"/>
            <a:ext cx="1563248"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16</a:t>
            </a:r>
            <a:endParaRPr lang="ru-RU" b="1" i="1" dirty="0"/>
          </a:p>
        </p:txBody>
      </p:sp>
      <p:sp>
        <p:nvSpPr>
          <p:cNvPr id="17" name="Прямоугольник 16"/>
          <p:cNvSpPr/>
          <p:nvPr/>
        </p:nvSpPr>
        <p:spPr>
          <a:xfrm>
            <a:off x="1928794" y="1071546"/>
            <a:ext cx="7000924" cy="369332"/>
          </a:xfrm>
          <a:prstGeom prst="rect">
            <a:avLst/>
          </a:prstGeom>
        </p:spPr>
        <p:txBody>
          <a:bodyPr wrap="square">
            <a:spAutoFit/>
          </a:bodyPr>
          <a:lstStyle/>
          <a:p>
            <a:pPr algn="ct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2.1 Распознавать </a:t>
            </a:r>
            <a:r>
              <a:rPr lang="ru-RU" dirty="0" smtClean="0">
                <a:latin typeface="Times New Roman" pitchFamily="18" charset="0"/>
                <a:cs typeface="Times New Roman" pitchFamily="18" charset="0"/>
              </a:rPr>
              <a:t>и формулировать </a:t>
            </a:r>
            <a:r>
              <a:rPr lang="ru-RU" b="1" dirty="0" smtClean="0">
                <a:latin typeface="Times New Roman" pitchFamily="18" charset="0"/>
                <a:cs typeface="Times New Roman" pitchFamily="18" charset="0"/>
              </a:rPr>
              <a:t>цель</a:t>
            </a:r>
            <a:r>
              <a:rPr lang="ru-RU" dirty="0" smtClean="0">
                <a:latin typeface="Times New Roman" pitchFamily="18" charset="0"/>
                <a:cs typeface="Times New Roman" pitchFamily="18" charset="0"/>
              </a:rPr>
              <a:t> данного исследования)</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1"/>
          <p:cNvGrpSpPr/>
          <p:nvPr/>
        </p:nvGrpSpPr>
        <p:grpSpPr>
          <a:xfrm rot="5400000">
            <a:off x="-1489238" y="3418040"/>
            <a:ext cx="3827855"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Группа 22"/>
          <p:cNvGrpSpPr/>
          <p:nvPr/>
        </p:nvGrpSpPr>
        <p:grpSpPr>
          <a:xfrm rot="5400000">
            <a:off x="8004943" y="371867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Google Shape;6070;p63"/>
          <p:cNvSpPr/>
          <p:nvPr/>
        </p:nvSpPr>
        <p:spPr>
          <a:xfrm>
            <a:off x="1000100" y="1857364"/>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Прямоугольник 29"/>
          <p:cNvSpPr/>
          <p:nvPr/>
        </p:nvSpPr>
        <p:spPr>
          <a:xfrm>
            <a:off x="1000100" y="285728"/>
            <a:ext cx="8001024" cy="1107996"/>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понимать особенности </a:t>
            </a:r>
            <a:r>
              <a:rPr lang="ru-RU" sz="2400" dirty="0" err="1" smtClean="0">
                <a:latin typeface="Times New Roman" pitchFamily="18" charset="0"/>
                <a:cs typeface="Times New Roman" pitchFamily="18" charset="0"/>
              </a:rPr>
              <a:t>естественно-научного</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исследования</a:t>
            </a:r>
          </a:p>
          <a:p>
            <a:pPr algn="ct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2.3</a:t>
            </a:r>
            <a:r>
              <a:rPr lang="ru-RU" dirty="0" smtClean="0">
                <a:latin typeface="Times New Roman" pitchFamily="18" charset="0"/>
                <a:cs typeface="Times New Roman" pitchFamily="18" charset="0"/>
              </a:rPr>
              <a:t> Выдвигать объяснительные </a:t>
            </a:r>
            <a:r>
              <a:rPr lang="ru-RU" b="1" dirty="0" smtClean="0">
                <a:latin typeface="Times New Roman" pitchFamily="18" charset="0"/>
                <a:cs typeface="Times New Roman" pitchFamily="18" charset="0"/>
              </a:rPr>
              <a:t>гипотезы </a:t>
            </a:r>
            <a:r>
              <a:rPr lang="ru-RU" dirty="0" smtClean="0">
                <a:latin typeface="Times New Roman" pitchFamily="18" charset="0"/>
                <a:cs typeface="Times New Roman" pitchFamily="18" charset="0"/>
              </a:rPr>
              <a:t>и предлагать </a:t>
            </a:r>
            <a:r>
              <a:rPr lang="ru-RU" b="1" dirty="0" smtClean="0">
                <a:latin typeface="Times New Roman" pitchFamily="18" charset="0"/>
                <a:cs typeface="Times New Roman" pitchFamily="18" charset="0"/>
              </a:rPr>
              <a:t>способы их проверки</a:t>
            </a:r>
            <a:r>
              <a:rPr lang="ru-RU" dirty="0" smtClean="0">
                <a:latin typeface="Times New Roman" pitchFamily="18" charset="0"/>
                <a:cs typeface="Times New Roman" pitchFamily="18" charset="0"/>
              </a:rPr>
              <a:t>)</a:t>
            </a:r>
          </a:p>
        </p:txBody>
      </p:sp>
      <p:sp>
        <p:nvSpPr>
          <p:cNvPr id="26" name="Прямоугольник 25"/>
          <p:cNvSpPr/>
          <p:nvPr/>
        </p:nvSpPr>
        <p:spPr>
          <a:xfrm>
            <a:off x="428596" y="1357298"/>
            <a:ext cx="1563248"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16</a:t>
            </a:r>
            <a:endParaRPr lang="ru-RU" b="1" i="1" dirty="0"/>
          </a:p>
        </p:txBody>
      </p:sp>
      <p:sp>
        <p:nvSpPr>
          <p:cNvPr id="18" name="Прямоугольник 17"/>
          <p:cNvSpPr/>
          <p:nvPr/>
        </p:nvSpPr>
        <p:spPr>
          <a:xfrm>
            <a:off x="2000232" y="1785926"/>
            <a:ext cx="6929486" cy="2031325"/>
          </a:xfrm>
          <a:prstGeom prst="rect">
            <a:avLst/>
          </a:prstGeom>
        </p:spPr>
        <p:txBody>
          <a:bodyPr wrap="square">
            <a:spAutoFit/>
          </a:bodyPr>
          <a:lstStyle/>
          <a:p>
            <a:pPr algn="just"/>
            <a:r>
              <a:rPr lang="ru-RU" dirty="0" smtClean="0">
                <a:latin typeface="Times New Roman" pitchFamily="18" charset="0"/>
                <a:cs typeface="Times New Roman" pitchFamily="18" charset="0"/>
              </a:rPr>
              <a:t>Учитель на уроке, используя катушку, замкнутую на гальванометр, и полосовой магнит (см. рисунок), последовательно провёл опыты 1 и 2 по наблюдению явления электромагнитной индукции. Описание действий учителя и показания гальванометра представлены как опыт 1 и опыт 2.</a:t>
            </a:r>
          </a:p>
          <a:p>
            <a:r>
              <a:rPr lang="ru-RU" dirty="0" smtClean="0"/>
              <a:t/>
            </a:r>
            <a:br>
              <a:rPr lang="ru-RU" dirty="0" smtClean="0"/>
            </a:br>
            <a:endParaRPr lang="ru-RU" dirty="0"/>
          </a:p>
        </p:txBody>
      </p:sp>
      <p:pic>
        <p:nvPicPr>
          <p:cNvPr id="5122" name="Picture 2" descr="https://self-edu.ru/htm/2020/oge2020_phis_30/files/12.files/image015.png"/>
          <p:cNvPicPr>
            <a:picLocks noChangeAspect="1" noChangeArrowheads="1"/>
          </p:cNvPicPr>
          <p:nvPr/>
        </p:nvPicPr>
        <p:blipFill>
          <a:blip r:embed="rId2"/>
          <a:srcRect/>
          <a:stretch>
            <a:fillRect/>
          </a:stretch>
        </p:blipFill>
        <p:spPr bwMode="auto">
          <a:xfrm>
            <a:off x="1214414" y="3286124"/>
            <a:ext cx="1857388" cy="1282650"/>
          </a:xfrm>
          <a:prstGeom prst="rect">
            <a:avLst/>
          </a:prstGeom>
          <a:noFill/>
        </p:spPr>
      </p:pic>
      <p:pic>
        <p:nvPicPr>
          <p:cNvPr id="5124" name="Picture 4" descr="https://self-edu.ru/htm/2020/oge2020_phis_30/files/12.files/image016.png"/>
          <p:cNvPicPr>
            <a:picLocks noChangeAspect="1" noChangeArrowheads="1"/>
          </p:cNvPicPr>
          <p:nvPr/>
        </p:nvPicPr>
        <p:blipFill>
          <a:blip r:embed="rId3"/>
          <a:srcRect/>
          <a:stretch>
            <a:fillRect/>
          </a:stretch>
        </p:blipFill>
        <p:spPr bwMode="auto">
          <a:xfrm>
            <a:off x="3786182" y="3143248"/>
            <a:ext cx="1643074" cy="1244568"/>
          </a:xfrm>
          <a:prstGeom prst="rect">
            <a:avLst/>
          </a:prstGeom>
          <a:noFill/>
        </p:spPr>
      </p:pic>
      <p:pic>
        <p:nvPicPr>
          <p:cNvPr id="5126" name="Picture 6" descr="https://self-edu.ru/htm/2020/oge2020_phis_30/files/12.files/image017.png"/>
          <p:cNvPicPr>
            <a:picLocks noChangeAspect="1" noChangeArrowheads="1"/>
          </p:cNvPicPr>
          <p:nvPr/>
        </p:nvPicPr>
        <p:blipFill>
          <a:blip r:embed="rId4"/>
          <a:srcRect/>
          <a:stretch>
            <a:fillRect/>
          </a:stretch>
        </p:blipFill>
        <p:spPr bwMode="auto">
          <a:xfrm>
            <a:off x="5929322" y="3000372"/>
            <a:ext cx="1785950" cy="1356248"/>
          </a:xfrm>
          <a:prstGeom prst="rect">
            <a:avLst/>
          </a:prstGeom>
          <a:noFill/>
        </p:spPr>
      </p:pic>
      <p:sp>
        <p:nvSpPr>
          <p:cNvPr id="27" name="Прямоугольник 26"/>
          <p:cNvSpPr/>
          <p:nvPr/>
        </p:nvSpPr>
        <p:spPr>
          <a:xfrm>
            <a:off x="928662" y="4395787"/>
            <a:ext cx="8215338" cy="2462213"/>
          </a:xfrm>
          <a:prstGeom prst="rect">
            <a:avLst/>
          </a:prstGeom>
        </p:spPr>
        <p:txBody>
          <a:bodyPr wrap="square">
            <a:spAutoFit/>
          </a:bodyPr>
          <a:lstStyle/>
          <a:p>
            <a:r>
              <a:rPr lang="ru-RU" sz="1400" dirty="0" smtClean="0">
                <a:latin typeface="Times New Roman" pitchFamily="18" charset="0"/>
                <a:cs typeface="Times New Roman" pitchFamily="18" charset="0"/>
              </a:rPr>
              <a:t>Выберите из предложенного перечня </a:t>
            </a:r>
            <a:r>
              <a:rPr lang="ru-RU" sz="1400" b="1" dirty="0" smtClean="0">
                <a:latin typeface="Times New Roman" pitchFamily="18" charset="0"/>
                <a:cs typeface="Times New Roman" pitchFamily="18" charset="0"/>
              </a:rPr>
              <a:t>два</a:t>
            </a:r>
            <a:r>
              <a:rPr lang="ru-RU" sz="1400" dirty="0" smtClean="0">
                <a:latin typeface="Times New Roman" pitchFamily="18" charset="0"/>
                <a:cs typeface="Times New Roman" pitchFamily="18" charset="0"/>
              </a:rPr>
              <a:t> утверждения, которые соответствуют результатам проведённых экспериментальных наблюдений. Запишите в ответе их номера.</a:t>
            </a:r>
          </a:p>
          <a:p>
            <a:r>
              <a:rPr lang="ru-RU" sz="1400" dirty="0" smtClean="0">
                <a:latin typeface="Times New Roman" pitchFamily="18" charset="0"/>
                <a:cs typeface="Times New Roman" pitchFamily="18" charset="0"/>
              </a:rPr>
              <a:t>1) Величина индукционного тока зависит от геометрических размеров катушки.</a:t>
            </a:r>
          </a:p>
          <a:p>
            <a:r>
              <a:rPr lang="ru-RU" sz="1400" dirty="0" smtClean="0">
                <a:latin typeface="Times New Roman" pitchFamily="18" charset="0"/>
                <a:cs typeface="Times New Roman" pitchFamily="18" charset="0"/>
              </a:rPr>
              <a:t>2) При изменении магнитного потока, пронизывающего катушку, в катушке возникает электрический (индукционный) ток.</a:t>
            </a:r>
          </a:p>
          <a:p>
            <a:r>
              <a:rPr lang="ru-RU" sz="1400" dirty="0" smtClean="0">
                <a:latin typeface="Times New Roman" pitchFamily="18" charset="0"/>
                <a:cs typeface="Times New Roman" pitchFamily="18" charset="0"/>
              </a:rPr>
              <a:t>3) Величина индукционного тока зависит от скорости изменения магнитного потока, пронизывающего катушку.</a:t>
            </a:r>
          </a:p>
          <a:p>
            <a:r>
              <a:rPr lang="ru-RU" sz="1400" dirty="0" smtClean="0">
                <a:latin typeface="Times New Roman" pitchFamily="18" charset="0"/>
                <a:cs typeface="Times New Roman" pitchFamily="18" charset="0"/>
              </a:rPr>
              <a:t>4) Направление индукционного тока зависит от того, увеличивается или уменьшается магнитный поток, пронизывающий катушку.</a:t>
            </a:r>
          </a:p>
          <a:p>
            <a:r>
              <a:rPr lang="ru-RU" sz="1400" dirty="0" smtClean="0">
                <a:latin typeface="Times New Roman" pitchFamily="18" charset="0"/>
                <a:cs typeface="Times New Roman" pitchFamily="18" charset="0"/>
              </a:rPr>
              <a:t>5) Направление индукционного тока зависит от направления магнитных линий, пронизывающих катушку.</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1"/>
          <p:cNvGrpSpPr/>
          <p:nvPr/>
        </p:nvGrpSpPr>
        <p:grpSpPr>
          <a:xfrm rot="5400000">
            <a:off x="-1521035" y="3664151"/>
            <a:ext cx="3827855" cy="785786"/>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Группа 22"/>
          <p:cNvGrpSpPr/>
          <p:nvPr/>
        </p:nvGrpSpPr>
        <p:grpSpPr>
          <a:xfrm rot="5400000">
            <a:off x="8004943" y="336148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Google Shape;6070;p63"/>
          <p:cNvSpPr/>
          <p:nvPr/>
        </p:nvSpPr>
        <p:spPr>
          <a:xfrm>
            <a:off x="857224" y="1785926"/>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Прямоугольник 29"/>
          <p:cNvSpPr/>
          <p:nvPr/>
        </p:nvSpPr>
        <p:spPr>
          <a:xfrm>
            <a:off x="714348" y="285728"/>
            <a:ext cx="8429652" cy="1107996"/>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понимать особенности </a:t>
            </a:r>
            <a:r>
              <a:rPr lang="ru-RU" sz="2400" dirty="0" err="1" smtClean="0">
                <a:latin typeface="Times New Roman" pitchFamily="18" charset="0"/>
                <a:cs typeface="Times New Roman" pitchFamily="18" charset="0"/>
              </a:rPr>
              <a:t>естественно-научного</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исследования</a:t>
            </a:r>
          </a:p>
          <a:p>
            <a:pPr algn="ct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2.2</a:t>
            </a:r>
            <a:r>
              <a:rPr lang="ru-RU" dirty="0" smtClean="0">
                <a:latin typeface="Times New Roman" pitchFamily="18" charset="0"/>
                <a:cs typeface="Times New Roman" pitchFamily="18" charset="0"/>
              </a:rPr>
              <a:t> Предлагать или оценивать </a:t>
            </a:r>
            <a:r>
              <a:rPr lang="ru-RU" b="1" dirty="0" smtClean="0">
                <a:latin typeface="Times New Roman" pitchFamily="18" charset="0"/>
                <a:cs typeface="Times New Roman" pitchFamily="18" charset="0"/>
              </a:rPr>
              <a:t>способ</a:t>
            </a:r>
            <a:r>
              <a:rPr lang="ru-RU" dirty="0" smtClean="0">
                <a:latin typeface="Times New Roman" pitchFamily="18" charset="0"/>
                <a:cs typeface="Times New Roman" pitchFamily="18" charset="0"/>
              </a:rPr>
              <a:t> научного </a:t>
            </a:r>
            <a:r>
              <a:rPr lang="ru-RU" b="1" dirty="0" smtClean="0">
                <a:latin typeface="Times New Roman" pitchFamily="18" charset="0"/>
                <a:cs typeface="Times New Roman" pitchFamily="18" charset="0"/>
              </a:rPr>
              <a:t>исследования </a:t>
            </a:r>
            <a:r>
              <a:rPr lang="ru-RU" dirty="0" smtClean="0">
                <a:latin typeface="Times New Roman" pitchFamily="18" charset="0"/>
                <a:cs typeface="Times New Roman" pitchFamily="18" charset="0"/>
              </a:rPr>
              <a:t>данного вопроса)</a:t>
            </a:r>
          </a:p>
        </p:txBody>
      </p:sp>
      <p:sp>
        <p:nvSpPr>
          <p:cNvPr id="26" name="Прямоугольник 25"/>
          <p:cNvSpPr/>
          <p:nvPr/>
        </p:nvSpPr>
        <p:spPr>
          <a:xfrm>
            <a:off x="428596" y="1357298"/>
            <a:ext cx="1563248"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17</a:t>
            </a:r>
            <a:endParaRPr lang="ru-RU" b="1" i="1" dirty="0"/>
          </a:p>
        </p:txBody>
      </p:sp>
      <p:sp>
        <p:nvSpPr>
          <p:cNvPr id="19" name="Прямоугольник 18"/>
          <p:cNvSpPr/>
          <p:nvPr/>
        </p:nvSpPr>
        <p:spPr>
          <a:xfrm>
            <a:off x="1571604" y="1857364"/>
            <a:ext cx="7215238" cy="3693319"/>
          </a:xfrm>
          <a:prstGeom prst="rect">
            <a:avLst/>
          </a:prstGeom>
        </p:spPr>
        <p:txBody>
          <a:bodyPr wrap="square">
            <a:spAutoFit/>
          </a:bodyPr>
          <a:lstStyle/>
          <a:p>
            <a:pPr algn="just"/>
            <a:r>
              <a:rPr lang="ru-RU" dirty="0" smtClean="0">
                <a:latin typeface="Times New Roman" pitchFamily="18" charset="0"/>
                <a:cs typeface="Times New Roman" pitchFamily="18" charset="0"/>
              </a:rPr>
              <a:t>Используя источник тока (4,5 В), вольтметр, амперметр, ключ, реостат, соединительные провода, резистор, обозначенный R2, соберите экспериментальную установку для исследования зависимости силы электрического тока в резисторе от напряжения на его концах.</a:t>
            </a:r>
          </a:p>
          <a:p>
            <a:endParaRPr lang="ru-RU"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В бланке ответов:</a:t>
            </a:r>
          </a:p>
          <a:p>
            <a:pPr marL="342900" indent="-342900">
              <a:buAutoNum type="arabicParenR"/>
            </a:pPr>
            <a:r>
              <a:rPr lang="ru-RU" dirty="0" smtClean="0">
                <a:latin typeface="Times New Roman" pitchFamily="18" charset="0"/>
                <a:cs typeface="Times New Roman" pitchFamily="18" charset="0"/>
              </a:rPr>
              <a:t>нарисуйте электрическую схему эксперимента;</a:t>
            </a:r>
          </a:p>
          <a:p>
            <a:r>
              <a:rPr lang="ru-RU" dirty="0" smtClean="0">
                <a:latin typeface="Times New Roman" pitchFamily="18" charset="0"/>
                <a:cs typeface="Times New Roman" pitchFamily="18" charset="0"/>
              </a:rPr>
              <a:t>2) установив с помощью реостата поочерёдно силу тока в цепи 0,4 А, 0,5 А и 0,6 А и измерив в каждом случае значение электрического напряжения на концах резистора, укажите результаты измерения силы тока и напряжения для трёх случаев в виде таблицы (или графика);</a:t>
            </a:r>
          </a:p>
          <a:p>
            <a:r>
              <a:rPr lang="ru-RU" dirty="0" smtClean="0">
                <a:latin typeface="Times New Roman" pitchFamily="18" charset="0"/>
                <a:cs typeface="Times New Roman" pitchFamily="18" charset="0"/>
              </a:rPr>
              <a:t>3) сформулируйте вывод о зависимости силы электрического тока в резисторе от напряжения на его концах.</a:t>
            </a:r>
            <a:endParaRPr lang="ru-RU" dirty="0">
              <a:latin typeface="Times New Roman" pitchFamily="18" charset="0"/>
              <a:cs typeface="Times New Roman" pitchFamily="18" charset="0"/>
            </a:endParaRPr>
          </a:p>
        </p:txBody>
      </p:sp>
      <p:sp>
        <p:nvSpPr>
          <p:cNvPr id="20" name="Google Shape;634;p48"/>
          <p:cNvSpPr/>
          <p:nvPr/>
        </p:nvSpPr>
        <p:spPr>
          <a:xfrm>
            <a:off x="0" y="6286520"/>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1"/>
          <p:cNvGrpSpPr/>
          <p:nvPr/>
        </p:nvGrpSpPr>
        <p:grpSpPr>
          <a:xfrm rot="5400000">
            <a:off x="-1489238" y="3418040"/>
            <a:ext cx="3827855"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286520"/>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Группа 22"/>
          <p:cNvGrpSpPr/>
          <p:nvPr/>
        </p:nvGrpSpPr>
        <p:grpSpPr>
          <a:xfrm rot="5400000">
            <a:off x="8004943" y="371867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Google Shape;6070;p63"/>
          <p:cNvSpPr/>
          <p:nvPr/>
        </p:nvSpPr>
        <p:spPr>
          <a:xfrm>
            <a:off x="1071538" y="4214818"/>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Прямоугольник 29"/>
          <p:cNvSpPr/>
          <p:nvPr/>
        </p:nvSpPr>
        <p:spPr>
          <a:xfrm>
            <a:off x="785786" y="142852"/>
            <a:ext cx="8001024" cy="1107996"/>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понимать особенности </a:t>
            </a:r>
            <a:r>
              <a:rPr lang="ru-RU" sz="2400" dirty="0" err="1" smtClean="0">
                <a:latin typeface="Times New Roman" pitchFamily="18" charset="0"/>
                <a:cs typeface="Times New Roman" pitchFamily="18" charset="0"/>
              </a:rPr>
              <a:t>естественно-научного</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исследования</a:t>
            </a:r>
          </a:p>
          <a:p>
            <a:pPr algn="ct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2.3</a:t>
            </a:r>
            <a:r>
              <a:rPr lang="ru-RU" dirty="0" smtClean="0">
                <a:latin typeface="Times New Roman" pitchFamily="18" charset="0"/>
                <a:cs typeface="Times New Roman" pitchFamily="18" charset="0"/>
              </a:rPr>
              <a:t> Выдвигать объяснительные </a:t>
            </a:r>
            <a:r>
              <a:rPr lang="ru-RU" b="1" dirty="0" smtClean="0">
                <a:latin typeface="Times New Roman" pitchFamily="18" charset="0"/>
                <a:cs typeface="Times New Roman" pitchFamily="18" charset="0"/>
              </a:rPr>
              <a:t>гипотезы </a:t>
            </a:r>
            <a:r>
              <a:rPr lang="ru-RU" dirty="0" smtClean="0">
                <a:latin typeface="Times New Roman" pitchFamily="18" charset="0"/>
                <a:cs typeface="Times New Roman" pitchFamily="18" charset="0"/>
              </a:rPr>
              <a:t>и предлагать </a:t>
            </a:r>
            <a:r>
              <a:rPr lang="ru-RU" b="1" dirty="0" smtClean="0">
                <a:latin typeface="Times New Roman" pitchFamily="18" charset="0"/>
                <a:cs typeface="Times New Roman" pitchFamily="18" charset="0"/>
              </a:rPr>
              <a:t>способы их проверки</a:t>
            </a:r>
            <a:r>
              <a:rPr lang="ru-RU" dirty="0" smtClean="0">
                <a:latin typeface="Times New Roman" pitchFamily="18" charset="0"/>
                <a:cs typeface="Times New Roman" pitchFamily="18" charset="0"/>
              </a:rPr>
              <a:t>)</a:t>
            </a:r>
          </a:p>
        </p:txBody>
      </p:sp>
      <p:sp>
        <p:nvSpPr>
          <p:cNvPr id="17" name="Прямоугольник 16"/>
          <p:cNvSpPr/>
          <p:nvPr/>
        </p:nvSpPr>
        <p:spPr>
          <a:xfrm>
            <a:off x="2214546" y="4214818"/>
            <a:ext cx="6643734" cy="923330"/>
          </a:xfrm>
          <a:prstGeom prst="rect">
            <a:avLst/>
          </a:prstGeom>
        </p:spPr>
        <p:txBody>
          <a:bodyPr wrap="square">
            <a:spAutoFit/>
          </a:bodyPr>
          <a:lstStyle/>
          <a:p>
            <a:pPr algn="just"/>
            <a:r>
              <a:rPr lang="ru-RU" dirty="0" smtClean="0">
                <a:latin typeface="Times New Roman" pitchFamily="18" charset="0"/>
                <a:cs typeface="Times New Roman" pitchFamily="18" charset="0"/>
              </a:rPr>
              <a:t>Изменится ли, и если да, то как, выталкивающая сила, действующая на корабль, если он перейдёт из реки с пресной водой в море с солёной водой? Ответ поясните.</a:t>
            </a:r>
            <a:endParaRPr lang="ru-RU" dirty="0">
              <a:latin typeface="Times New Roman" pitchFamily="18" charset="0"/>
              <a:cs typeface="Times New Roman" pitchFamily="18" charset="0"/>
            </a:endParaRPr>
          </a:p>
        </p:txBody>
      </p:sp>
      <p:sp>
        <p:nvSpPr>
          <p:cNvPr id="20" name="Прямоугольник 19"/>
          <p:cNvSpPr/>
          <p:nvPr/>
        </p:nvSpPr>
        <p:spPr>
          <a:xfrm>
            <a:off x="2285984" y="5357826"/>
            <a:ext cx="6215106" cy="1200329"/>
          </a:xfrm>
          <a:prstGeom prst="rect">
            <a:avLst/>
          </a:prstGeom>
        </p:spPr>
        <p:txBody>
          <a:bodyPr wrap="square">
            <a:spAutoFit/>
          </a:bodyPr>
          <a:lstStyle/>
          <a:p>
            <a:pPr algn="just"/>
            <a:r>
              <a:rPr lang="ru-RU" dirty="0" smtClean="0">
                <a:latin typeface="Times New Roman" pitchFamily="18" charset="0"/>
                <a:cs typeface="Times New Roman" pitchFamily="18" charset="0"/>
              </a:rPr>
              <a:t>Лодка плавает в небольшом бассейне. Изменится ли (и если да, то как) уровень воды в бассейне, если из лодки осторожно опустить в бассейн большой камень? Ответ поясните.</a:t>
            </a:r>
            <a:endParaRPr lang="ru-RU" dirty="0">
              <a:latin typeface="Times New Roman" pitchFamily="18" charset="0"/>
              <a:cs typeface="Times New Roman" pitchFamily="18" charset="0"/>
            </a:endParaRPr>
          </a:p>
        </p:txBody>
      </p:sp>
      <p:sp>
        <p:nvSpPr>
          <p:cNvPr id="23" name="Google Shape;6070;p63"/>
          <p:cNvSpPr/>
          <p:nvPr/>
        </p:nvSpPr>
        <p:spPr>
          <a:xfrm>
            <a:off x="1071538" y="5286388"/>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Прямоугольник 25"/>
          <p:cNvSpPr/>
          <p:nvPr/>
        </p:nvSpPr>
        <p:spPr>
          <a:xfrm>
            <a:off x="928662" y="3714752"/>
            <a:ext cx="1871025"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21-22</a:t>
            </a:r>
            <a:endParaRPr lang="ru-RU" b="1" i="1" dirty="0"/>
          </a:p>
        </p:txBody>
      </p:sp>
      <p:sp>
        <p:nvSpPr>
          <p:cNvPr id="5121" name="Rectangle 1"/>
          <p:cNvSpPr>
            <a:spLocks noChangeArrowheads="1"/>
          </p:cNvSpPr>
          <p:nvPr/>
        </p:nvSpPr>
        <p:spPr bwMode="auto">
          <a:xfrm>
            <a:off x="1071538" y="1643050"/>
            <a:ext cx="807246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Кубик из древесины сначала плавает в сосуде с водой, а затем  — в сосуде со спиртом. При этом в сосуде со спиртом сила Архимеда, действующая на кубик,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  не изменилась, а объем погруженной в жидкость части кубика уменьшился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  не изменилась, а объем погруженной в жидкость части кубика увеличился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3)  увеличилась, а объем погруженной в жидкость части кубика уменьшился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4)  уменьшилась, а объем погруженной в жидкость части кубика увеличился</a:t>
            </a:r>
          </a:p>
        </p:txBody>
      </p:sp>
      <p:sp>
        <p:nvSpPr>
          <p:cNvPr id="27" name="Прямоугольник 26"/>
          <p:cNvSpPr/>
          <p:nvPr/>
        </p:nvSpPr>
        <p:spPr>
          <a:xfrm>
            <a:off x="0" y="1285860"/>
            <a:ext cx="1505540"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3 </a:t>
            </a:r>
            <a:endParaRPr lang="ru-RU"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Группа 22"/>
          <p:cNvGrpSpPr/>
          <p:nvPr/>
        </p:nvGrpSpPr>
        <p:grpSpPr>
          <a:xfrm rot="5400000">
            <a:off x="8004944" y="4504495"/>
            <a:ext cx="1714485"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Группа 10"/>
          <p:cNvGrpSpPr/>
          <p:nvPr/>
        </p:nvGrpSpPr>
        <p:grpSpPr>
          <a:xfrm>
            <a:off x="1500166" y="285728"/>
            <a:ext cx="928694" cy="571504"/>
            <a:chOff x="1500166" y="1714488"/>
            <a:chExt cx="1036091" cy="703500"/>
          </a:xfrm>
        </p:grpSpPr>
        <p:sp>
          <p:nvSpPr>
            <p:cNvPr id="6"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9;p33"/>
            <p:cNvGrpSpPr/>
            <p:nvPr/>
          </p:nvGrpSpPr>
          <p:grpSpPr>
            <a:xfrm>
              <a:off x="1785918" y="1857364"/>
              <a:ext cx="571504" cy="500065"/>
              <a:chOff x="-60988625" y="3740800"/>
              <a:chExt cx="316650" cy="310350"/>
            </a:xfrm>
            <a:solidFill>
              <a:schemeClr val="bg1"/>
            </a:solidFill>
          </p:grpSpPr>
          <p:sp>
            <p:nvSpPr>
              <p:cNvPr id="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11" name="Группа 10"/>
          <p:cNvGrpSpPr/>
          <p:nvPr/>
        </p:nvGrpSpPr>
        <p:grpSpPr>
          <a:xfrm>
            <a:off x="6357950" y="357166"/>
            <a:ext cx="928694" cy="571504"/>
            <a:chOff x="1500166" y="1714488"/>
            <a:chExt cx="1036091" cy="703500"/>
          </a:xfrm>
        </p:grpSpPr>
        <p:sp>
          <p:nvSpPr>
            <p:cNvPr id="35"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19;p33"/>
            <p:cNvGrpSpPr/>
            <p:nvPr/>
          </p:nvGrpSpPr>
          <p:grpSpPr>
            <a:xfrm>
              <a:off x="1785918" y="1857364"/>
              <a:ext cx="571504" cy="500065"/>
              <a:chOff x="-60988625" y="3740800"/>
              <a:chExt cx="316650" cy="310350"/>
            </a:xfrm>
            <a:solidFill>
              <a:schemeClr val="bg1"/>
            </a:solidFill>
          </p:grpSpPr>
          <p:sp>
            <p:nvSpPr>
              <p:cNvPr id="3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aphicFrame>
        <p:nvGraphicFramePr>
          <p:cNvPr id="43" name="Таблица 42"/>
          <p:cNvGraphicFramePr>
            <a:graphicFrameLocks noGrp="1"/>
          </p:cNvGraphicFramePr>
          <p:nvPr/>
        </p:nvGraphicFramePr>
        <p:xfrm>
          <a:off x="4857688" y="2071678"/>
          <a:ext cx="4286312" cy="2000264"/>
        </p:xfrm>
        <a:graphic>
          <a:graphicData uri="http://schemas.openxmlformats.org/drawingml/2006/table">
            <a:tbl>
              <a:tblPr/>
              <a:tblGrid>
                <a:gridCol w="785850"/>
                <a:gridCol w="3500462"/>
              </a:tblGrid>
              <a:tr h="857256">
                <a:tc gridSpan="2">
                  <a:txBody>
                    <a:bodyPr/>
                    <a:lstStyle/>
                    <a:p>
                      <a:pPr algn="ctr">
                        <a:lnSpc>
                          <a:spcPct val="115000"/>
                        </a:lnSpc>
                        <a:spcAft>
                          <a:spcPts val="0"/>
                        </a:spcAft>
                      </a:pPr>
                      <a:r>
                        <a:rPr lang="ru-RU" sz="1400" b="1" i="1" dirty="0">
                          <a:latin typeface="Times New Roman" pitchFamily="18" charset="0"/>
                          <a:ea typeface="Calibri"/>
                          <a:cs typeface="Times New Roman" pitchFamily="18" charset="0"/>
                        </a:rPr>
                        <a:t>Использование понятийного аппарата курса физики</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143008">
                <a:tc>
                  <a:txBody>
                    <a:bodyPr/>
                    <a:lstStyle/>
                    <a:p>
                      <a:pPr>
                        <a:lnSpc>
                          <a:spcPct val="115000"/>
                        </a:lnSpc>
                        <a:spcAft>
                          <a:spcPts val="0"/>
                        </a:spcAft>
                      </a:pPr>
                      <a:r>
                        <a:rPr lang="ru-RU" sz="1400" dirty="0" smtClean="0">
                          <a:latin typeface="Times New Roman" pitchFamily="18" charset="0"/>
                          <a:ea typeface="Calibri"/>
                          <a:cs typeface="Times New Roman" pitchFamily="18" charset="0"/>
                        </a:rPr>
                        <a:t>13-14</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Описывать свойства тел, физические явления и процессы, используя физические величины, физические законы и принципы (</a:t>
                      </a:r>
                      <a:r>
                        <a:rPr lang="ru-RU" sz="1400" b="1" dirty="0" smtClean="0">
                          <a:latin typeface="Times New Roman" pitchFamily="18" charset="0"/>
                          <a:ea typeface="Calibri"/>
                          <a:cs typeface="Times New Roman" pitchFamily="18" charset="0"/>
                        </a:rPr>
                        <a:t>анализ графиков, таблиц и схем</a:t>
                      </a:r>
                      <a:r>
                        <a:rPr lang="ru-RU" sz="1400" dirty="0" smtClean="0">
                          <a:latin typeface="Times New Roman" pitchFamily="18" charset="0"/>
                          <a:ea typeface="Calibri"/>
                          <a:cs typeface="Times New Roman" pitchFamily="18" charset="0"/>
                        </a:rPr>
                        <a:t>) </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 name="Прямоугольник 43"/>
          <p:cNvSpPr/>
          <p:nvPr/>
        </p:nvSpPr>
        <p:spPr>
          <a:xfrm>
            <a:off x="5357818" y="1285860"/>
            <a:ext cx="3308919" cy="369332"/>
          </a:xfrm>
          <a:prstGeom prst="rect">
            <a:avLst/>
          </a:prstGeom>
        </p:spPr>
        <p:txBody>
          <a:bodyPr wrap="none">
            <a:spAutoFit/>
          </a:bodyPr>
          <a:lstStyle/>
          <a:p>
            <a:r>
              <a:rPr lang="ru-RU" b="1" i="1" dirty="0" smtClean="0"/>
              <a:t>КИМ ОГЭ 2024 года по ФИЗИКЕ</a:t>
            </a:r>
            <a:endParaRPr lang="ru-RU" dirty="0"/>
          </a:p>
        </p:txBody>
      </p:sp>
      <p:sp>
        <p:nvSpPr>
          <p:cNvPr id="46" name="Прямоугольник 45"/>
          <p:cNvSpPr/>
          <p:nvPr/>
        </p:nvSpPr>
        <p:spPr>
          <a:xfrm>
            <a:off x="0" y="1071546"/>
            <a:ext cx="4572000" cy="923330"/>
          </a:xfrm>
          <a:prstGeom prst="rect">
            <a:avLst/>
          </a:prstGeom>
        </p:spPr>
        <p:txBody>
          <a:bodyPr wrap="square">
            <a:spAutoFit/>
          </a:bodyPr>
          <a:lstStyle/>
          <a:p>
            <a:pPr algn="ctr"/>
            <a:r>
              <a:rPr lang="ru-RU" b="1" i="1" dirty="0" smtClean="0"/>
              <a:t>Компетенция «И</a:t>
            </a:r>
            <a:r>
              <a:rPr lang="ru-RU" b="1" dirty="0" smtClean="0"/>
              <a:t>нтерпретация данных и использование научных доказательств для получения выводов</a:t>
            </a:r>
            <a:r>
              <a:rPr lang="ru-RU" b="1" i="1" dirty="0" smtClean="0"/>
              <a:t>» </a:t>
            </a:r>
          </a:p>
        </p:txBody>
      </p:sp>
      <p:graphicFrame>
        <p:nvGraphicFramePr>
          <p:cNvPr id="47" name="Таблица 46"/>
          <p:cNvGraphicFramePr>
            <a:graphicFrameLocks noGrp="1"/>
          </p:cNvGraphicFramePr>
          <p:nvPr/>
        </p:nvGraphicFramePr>
        <p:xfrm>
          <a:off x="214282" y="2071678"/>
          <a:ext cx="4357718" cy="4289316"/>
        </p:xfrm>
        <a:graphic>
          <a:graphicData uri="http://schemas.openxmlformats.org/drawingml/2006/table">
            <a:tbl>
              <a:tblPr/>
              <a:tblGrid>
                <a:gridCol w="1643074"/>
                <a:gridCol w="2714644"/>
              </a:tblGrid>
              <a:tr h="857256">
                <a:tc>
                  <a:txBody>
                    <a:bodyPr/>
                    <a:lstStyle/>
                    <a:p>
                      <a:pPr algn="ctr">
                        <a:lnSpc>
                          <a:spcPct val="115000"/>
                        </a:lnSpc>
                        <a:spcAft>
                          <a:spcPts val="0"/>
                        </a:spcAft>
                      </a:pPr>
                      <a:r>
                        <a:rPr lang="ru-RU" sz="1400" b="1" i="1" dirty="0">
                          <a:latin typeface="Times New Roman"/>
                          <a:ea typeface="Calibri"/>
                          <a:cs typeface="Times New Roman"/>
                        </a:rPr>
                        <a:t>Компетенции и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i="1" dirty="0">
                          <a:latin typeface="Times New Roman"/>
                          <a:ea typeface="Calibri"/>
                          <a:cs typeface="Times New Roman"/>
                        </a:rPr>
                        <a:t>Описание учебного задания, направленного на формирование/оценку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12">
                <a:tc>
                  <a:txBody>
                    <a:bodyPr/>
                    <a:lstStyle/>
                    <a:p>
                      <a:pPr>
                        <a:lnSpc>
                          <a:spcPct val="115000"/>
                        </a:lnSpc>
                        <a:spcAft>
                          <a:spcPts val="0"/>
                        </a:spcAft>
                      </a:pPr>
                      <a:r>
                        <a:rPr lang="ru-RU" sz="1400" b="1" kern="1200" dirty="0" smtClean="0">
                          <a:solidFill>
                            <a:schemeClr val="tx1"/>
                          </a:solidFill>
                          <a:latin typeface="Times New Roman" pitchFamily="18" charset="0"/>
                          <a:ea typeface="+mn-ea"/>
                          <a:cs typeface="Times New Roman" pitchFamily="18" charset="0"/>
                        </a:rPr>
                        <a:t>3.1</a:t>
                      </a:r>
                      <a:r>
                        <a:rPr lang="ru-RU" sz="1400" kern="1200" dirty="0" smtClean="0">
                          <a:solidFill>
                            <a:schemeClr val="tx1"/>
                          </a:solidFill>
                          <a:latin typeface="Times New Roman" pitchFamily="18" charset="0"/>
                          <a:ea typeface="+mn-ea"/>
                          <a:cs typeface="Times New Roman" pitchFamily="18" charset="0"/>
                        </a:rPr>
                        <a:t> </a:t>
                      </a:r>
                      <a:r>
                        <a:rPr lang="ru-RU" sz="1400" b="1" kern="1200" dirty="0" smtClean="0">
                          <a:solidFill>
                            <a:schemeClr val="tx1"/>
                          </a:solidFill>
                          <a:latin typeface="Times New Roman" pitchFamily="18" charset="0"/>
                          <a:ea typeface="+mn-ea"/>
                          <a:cs typeface="Times New Roman" pitchFamily="18" charset="0"/>
                        </a:rPr>
                        <a:t>Анализировать, интерпретировать данные </a:t>
                      </a:r>
                      <a:r>
                        <a:rPr lang="ru-RU" sz="1400" kern="1200" dirty="0" smtClean="0">
                          <a:solidFill>
                            <a:schemeClr val="tx1"/>
                          </a:solidFill>
                          <a:latin typeface="Times New Roman" pitchFamily="18" charset="0"/>
                          <a:ea typeface="+mn-ea"/>
                          <a:cs typeface="Times New Roman" pitchFamily="18" charset="0"/>
                        </a:rPr>
                        <a:t>и делать соответствующие выводы</a:t>
                      </a:r>
                      <a:endParaRPr lang="ru-RU" sz="1400" kern="1200"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chemeClr val="tx1"/>
                          </a:solidFill>
                          <a:latin typeface="Times New Roman"/>
                          <a:ea typeface="Calibri"/>
                          <a:cs typeface="Times New Roman"/>
                        </a:rPr>
                        <a:t>Для получения объяснения она должна быть преобразована (в явном виде или мысленно) или в типовую известную модель или в модель, в которой ясно прослеживаются нужные взаимосвязи.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12">
                <a:tc>
                  <a:txBody>
                    <a:bodyPr/>
                    <a:lstStyle/>
                    <a:p>
                      <a:pPr>
                        <a:lnSpc>
                          <a:spcPct val="115000"/>
                        </a:lnSpc>
                        <a:spcAft>
                          <a:spcPts val="0"/>
                        </a:spcAft>
                      </a:pPr>
                      <a:r>
                        <a:rPr lang="ru-RU" sz="1400" b="1" kern="1200" dirty="0" smtClean="0">
                          <a:solidFill>
                            <a:schemeClr val="tx1"/>
                          </a:solidFill>
                          <a:latin typeface="Times New Roman" pitchFamily="18" charset="0"/>
                          <a:ea typeface="+mn-ea"/>
                          <a:cs typeface="Times New Roman" pitchFamily="18" charset="0"/>
                        </a:rPr>
                        <a:t>3.2 Преобразовывать </a:t>
                      </a:r>
                      <a:r>
                        <a:rPr lang="ru-RU" sz="1400" kern="1200" dirty="0" smtClean="0">
                          <a:solidFill>
                            <a:schemeClr val="tx1"/>
                          </a:solidFill>
                          <a:latin typeface="Times New Roman" pitchFamily="18" charset="0"/>
                          <a:ea typeface="+mn-ea"/>
                          <a:cs typeface="Times New Roman" pitchFamily="18" charset="0"/>
                        </a:rPr>
                        <a:t>одну </a:t>
                      </a:r>
                      <a:r>
                        <a:rPr lang="ru-RU" sz="1400" b="1" kern="1200" dirty="0" smtClean="0">
                          <a:solidFill>
                            <a:schemeClr val="tx1"/>
                          </a:solidFill>
                          <a:latin typeface="Times New Roman" pitchFamily="18" charset="0"/>
                          <a:ea typeface="+mn-ea"/>
                          <a:cs typeface="Times New Roman" pitchFamily="18" charset="0"/>
                        </a:rPr>
                        <a:t>форму</a:t>
                      </a:r>
                      <a:r>
                        <a:rPr lang="ru-RU" sz="1400" kern="1200" dirty="0" smtClean="0">
                          <a:solidFill>
                            <a:schemeClr val="tx1"/>
                          </a:solidFill>
                          <a:latin typeface="Times New Roman" pitchFamily="18" charset="0"/>
                          <a:ea typeface="+mn-ea"/>
                          <a:cs typeface="Times New Roman" pitchFamily="18" charset="0"/>
                        </a:rPr>
                        <a:t> представления данных в другую</a:t>
                      </a:r>
                      <a:endParaRPr lang="ru-RU" sz="1400" kern="1200" dirty="0">
                        <a:solidFill>
                          <a:schemeClr val="tx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chemeClr val="tx1"/>
                          </a:solidFill>
                          <a:latin typeface="Times New Roman"/>
                          <a:ea typeface="Calibri"/>
                          <a:cs typeface="Times New Roman"/>
                        </a:rPr>
                        <a:t>Предлагается преобразовать одну форму представления научной информации в другую, например: словесную в схематический рисунок, табличную форму в график или диаграмму и т.д.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9" name="Рисунок 48" descr="https://shs_borz_15.borz.zabedu.ru/images/RP2022/%D0%95%D0%93%D0%AD_%D0%B8_%D0%93%D0%98%D0%90/%D0%BE%D0%B3%D1%8D.jpg"/>
          <p:cNvPicPr/>
          <p:nvPr/>
        </p:nvPicPr>
        <p:blipFill>
          <a:blip r:embed="rId2" cstate="print"/>
          <a:srcRect l="17884" r="18587"/>
          <a:stretch>
            <a:fillRect/>
          </a:stretch>
        </p:blipFill>
        <p:spPr bwMode="auto">
          <a:xfrm>
            <a:off x="6286512" y="4286256"/>
            <a:ext cx="1401616" cy="1071570"/>
          </a:xfrm>
          <a:prstGeom prst="rect">
            <a:avLst/>
          </a:prstGeom>
          <a:noFill/>
        </p:spPr>
      </p:pic>
      <p:grpSp>
        <p:nvGrpSpPr>
          <p:cNvPr id="13" name="Группа 29"/>
          <p:cNvGrpSpPr/>
          <p:nvPr/>
        </p:nvGrpSpPr>
        <p:grpSpPr>
          <a:xfrm>
            <a:off x="3214678" y="214290"/>
            <a:ext cx="2286016" cy="285752"/>
            <a:chOff x="2841995" y="3339293"/>
            <a:chExt cx="3081900" cy="463388"/>
          </a:xfrm>
        </p:grpSpPr>
        <p:sp>
          <p:nvSpPr>
            <p:cNvPr id="31"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Прямая соединительная линия 32"/>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28662" y="642918"/>
            <a:ext cx="7643866" cy="1938992"/>
          </a:xfrm>
          <a:prstGeom prst="rect">
            <a:avLst/>
          </a:prstGeom>
        </p:spPr>
        <p:txBody>
          <a:bodyPr wrap="square">
            <a:spAutoFit/>
          </a:bodyPr>
          <a:lstStyle/>
          <a:p>
            <a:pPr algn="just"/>
            <a:r>
              <a:rPr lang="ru-RU" sz="2400" dirty="0" smtClean="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Естественно-научная</a:t>
            </a:r>
            <a:r>
              <a:rPr lang="ru-RU" sz="2400" b="1" dirty="0" smtClean="0">
                <a:latin typeface="Times New Roman" pitchFamily="18" charset="0"/>
                <a:cs typeface="Times New Roman" pitchFamily="18" charset="0"/>
              </a:rPr>
              <a:t> грамотность</a:t>
            </a:r>
            <a:r>
              <a:rPr lang="ru-RU" sz="2400" dirty="0" smtClean="0">
                <a:latin typeface="Times New Roman" pitchFamily="18" charset="0"/>
                <a:cs typeface="Times New Roman" pitchFamily="18" charset="0"/>
              </a:rPr>
              <a:t> – это способность человека занимать активную гражданскую позицию по общественно значимым вопросам, связанным с естественными науками, и его готовность интересоваться </a:t>
            </a:r>
            <a:r>
              <a:rPr lang="ru-RU" sz="2400" dirty="0" err="1" smtClean="0">
                <a:latin typeface="Times New Roman" pitchFamily="18" charset="0"/>
                <a:cs typeface="Times New Roman" pitchFamily="18" charset="0"/>
              </a:rPr>
              <a:t>естественно-научными</a:t>
            </a:r>
            <a:r>
              <a:rPr lang="ru-RU" sz="2400" dirty="0" smtClean="0">
                <a:latin typeface="Times New Roman" pitchFamily="18" charset="0"/>
                <a:cs typeface="Times New Roman" pitchFamily="18" charset="0"/>
              </a:rPr>
              <a:t> идеями»</a:t>
            </a:r>
            <a:endParaRPr lang="ru-RU" sz="2400" dirty="0">
              <a:latin typeface="Times New Roman" pitchFamily="18" charset="0"/>
              <a:cs typeface="Times New Roman" pitchFamily="18" charset="0"/>
            </a:endParaRPr>
          </a:p>
        </p:txBody>
      </p:sp>
      <p:sp>
        <p:nvSpPr>
          <p:cNvPr id="3" name="Прямоугольник 2"/>
          <p:cNvSpPr/>
          <p:nvPr/>
        </p:nvSpPr>
        <p:spPr>
          <a:xfrm>
            <a:off x="928662" y="2714620"/>
            <a:ext cx="7572428" cy="3816429"/>
          </a:xfrm>
          <a:prstGeom prst="rect">
            <a:avLst/>
          </a:prstGeom>
        </p:spPr>
        <p:txBody>
          <a:bodyPr wrap="square">
            <a:spAutoFit/>
          </a:bodyPr>
          <a:lstStyle/>
          <a:p>
            <a:pPr algn="just"/>
            <a:r>
              <a:rPr lang="ru-RU" sz="2000" dirty="0" err="1" smtClean="0">
                <a:latin typeface="Times New Roman" pitchFamily="18" charset="0"/>
                <a:cs typeface="Times New Roman" pitchFamily="18" charset="0"/>
              </a:rPr>
              <a:t>Естественно-научно</a:t>
            </a:r>
            <a:r>
              <a:rPr lang="ru-RU" sz="2000" dirty="0" smtClean="0">
                <a:latin typeface="Times New Roman" pitchFamily="18" charset="0"/>
                <a:cs typeface="Times New Roman" pitchFamily="18" charset="0"/>
              </a:rPr>
              <a:t> грамотный человек стремится участвовать в аргументированном обсуждении проблем, относящихся к естественным наукам и технологиям, что требует от него следующих </a:t>
            </a:r>
            <a:r>
              <a:rPr lang="ru-RU" sz="2000" b="1" dirty="0" smtClean="0">
                <a:latin typeface="Times New Roman" pitchFamily="18" charset="0"/>
                <a:cs typeface="Times New Roman" pitchFamily="18" charset="0"/>
              </a:rPr>
              <a:t>компетентностей:</a:t>
            </a:r>
          </a:p>
          <a:p>
            <a:endParaRPr lang="ru-RU" sz="1400" dirty="0" smtClean="0">
              <a:latin typeface="Times New Roman" pitchFamily="18" charset="0"/>
              <a:cs typeface="Times New Roman" pitchFamily="18" charset="0"/>
            </a:endParaRPr>
          </a:p>
          <a:p>
            <a:pPr>
              <a:buFont typeface="Arial" pitchFamily="34" charset="0"/>
              <a:buChar char="•"/>
            </a:pPr>
            <a:r>
              <a:rPr lang="ru-RU" sz="2400"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научно объяснять явления; </a:t>
            </a:r>
          </a:p>
          <a:p>
            <a:endParaRPr lang="ru-RU" sz="1400" b="1" i="1" dirty="0" smtClean="0">
              <a:latin typeface="Times New Roman" pitchFamily="18" charset="0"/>
              <a:cs typeface="Times New Roman" pitchFamily="18" charset="0"/>
            </a:endParaRPr>
          </a:p>
          <a:p>
            <a:pPr>
              <a:buFont typeface="Arial" pitchFamily="34" charset="0"/>
              <a:buChar char="•"/>
            </a:pPr>
            <a:r>
              <a:rPr lang="ru-RU" sz="2400" b="1" i="1" dirty="0" smtClean="0">
                <a:latin typeface="Times New Roman" pitchFamily="18" charset="0"/>
                <a:cs typeface="Times New Roman" pitchFamily="18" charset="0"/>
              </a:rPr>
              <a:t> применять </a:t>
            </a:r>
            <a:r>
              <a:rPr lang="ru-RU" sz="2400" b="1" i="1" dirty="0" err="1" smtClean="0">
                <a:latin typeface="Times New Roman" pitchFamily="18" charset="0"/>
                <a:cs typeface="Times New Roman" pitchFamily="18" charset="0"/>
              </a:rPr>
              <a:t>естественно-научные</a:t>
            </a:r>
            <a:r>
              <a:rPr lang="ru-RU" sz="2400" b="1" i="1" dirty="0" smtClean="0">
                <a:latin typeface="Times New Roman" pitchFamily="18" charset="0"/>
                <a:cs typeface="Times New Roman" pitchFamily="18" charset="0"/>
              </a:rPr>
              <a:t> методы  </a:t>
            </a:r>
          </a:p>
          <a:p>
            <a:r>
              <a:rPr lang="ru-RU" sz="2400" b="1" i="1" dirty="0" smtClean="0">
                <a:latin typeface="Times New Roman" pitchFamily="18" charset="0"/>
                <a:cs typeface="Times New Roman" pitchFamily="18" charset="0"/>
              </a:rPr>
              <a:t>  исследования;</a:t>
            </a:r>
          </a:p>
          <a:p>
            <a:endParaRPr lang="ru-RU" sz="1400" b="1" i="1" dirty="0" smtClean="0">
              <a:latin typeface="Times New Roman" pitchFamily="18" charset="0"/>
              <a:cs typeface="Times New Roman" pitchFamily="18" charset="0"/>
            </a:endParaRPr>
          </a:p>
          <a:p>
            <a:pPr>
              <a:buFont typeface="Arial" pitchFamily="34" charset="0"/>
              <a:buChar char="•"/>
            </a:pPr>
            <a:r>
              <a:rPr lang="ru-RU" sz="2400" b="1" i="1" dirty="0" smtClean="0">
                <a:latin typeface="Times New Roman" pitchFamily="18" charset="0"/>
                <a:cs typeface="Times New Roman" pitchFamily="18" charset="0"/>
              </a:rPr>
              <a:t> интерпретировать данные и использовать научные  </a:t>
            </a:r>
          </a:p>
          <a:p>
            <a:r>
              <a:rPr lang="ru-RU" sz="2400" b="1" i="1" dirty="0" smtClean="0">
                <a:latin typeface="Times New Roman" pitchFamily="18" charset="0"/>
                <a:cs typeface="Times New Roman" pitchFamily="18" charset="0"/>
              </a:rPr>
              <a:t>  доказательства для получения выводов</a:t>
            </a:r>
          </a:p>
        </p:txBody>
      </p:sp>
    </p:spTree>
    <p:extLst>
      <p:ext uri="{BB962C8B-B14F-4D97-AF65-F5344CB8AC3E}">
        <p14:creationId xmlns="" xmlns:p14="http://schemas.microsoft.com/office/powerpoint/2010/main" val="1782708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Группа 1"/>
          <p:cNvGrpSpPr/>
          <p:nvPr/>
        </p:nvGrpSpPr>
        <p:grpSpPr>
          <a:xfrm rot="5400000">
            <a:off x="-1489238" y="3418040"/>
            <a:ext cx="3827855"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143644"/>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Группа 22"/>
          <p:cNvGrpSpPr/>
          <p:nvPr/>
        </p:nvGrpSpPr>
        <p:grpSpPr>
          <a:xfrm rot="5400000">
            <a:off x="8004943" y="371867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Rectangle 1"/>
          <p:cNvSpPr>
            <a:spLocks noChangeArrowheads="1"/>
          </p:cNvSpPr>
          <p:nvPr/>
        </p:nvSpPr>
        <p:spPr bwMode="auto">
          <a:xfrm>
            <a:off x="928662" y="2000240"/>
            <a:ext cx="778674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Как быстрее охладить компот в кастрюле: поставить кастрюлю на лед или положить лед сверху на крышку?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  Положить лед сверху, так как охлаждение объясняется преимущественно конвекцией жидкости.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  Поставить кастрюлю на лед, так как охлаждение объясняется преимущественно конвекцией жидкости.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3)  Положить лед сверху, так как охлаждение объясняется преимущественно тепловым излучением жидкости.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4)  Поставить кастрюлю на лед, так как охлаждение объясняется преимущественно высокой теплопроводностью жидкости.</a:t>
            </a:r>
          </a:p>
        </p:txBody>
      </p:sp>
      <p:pic>
        <p:nvPicPr>
          <p:cNvPr id="28" name="Picture 3" descr="http://www.fizika-online.ru/wp-content/uploads/2021/12/3-88.jpg"/>
          <p:cNvPicPr>
            <a:picLocks noChangeAspect="1" noChangeArrowheads="1"/>
          </p:cNvPicPr>
          <p:nvPr/>
        </p:nvPicPr>
        <p:blipFill>
          <a:blip r:embed="rId2"/>
          <a:srcRect/>
          <a:stretch>
            <a:fillRect/>
          </a:stretch>
        </p:blipFill>
        <p:spPr bwMode="auto">
          <a:xfrm>
            <a:off x="3286116" y="5357826"/>
            <a:ext cx="2857500" cy="1323975"/>
          </a:xfrm>
          <a:prstGeom prst="rect">
            <a:avLst/>
          </a:prstGeom>
          <a:noFill/>
        </p:spPr>
      </p:pic>
      <p:sp>
        <p:nvSpPr>
          <p:cNvPr id="29" name="Google Shape;6070;p63"/>
          <p:cNvSpPr/>
          <p:nvPr/>
        </p:nvSpPr>
        <p:spPr>
          <a:xfrm>
            <a:off x="214282" y="928670"/>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Прямоугольник 29"/>
          <p:cNvSpPr/>
          <p:nvPr/>
        </p:nvSpPr>
        <p:spPr>
          <a:xfrm>
            <a:off x="1142976" y="0"/>
            <a:ext cx="8001024" cy="1200329"/>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a:t>
            </a:r>
            <a:r>
              <a:rPr lang="ru-RU" sz="2400" b="1" i="1" dirty="0" smtClean="0">
                <a:latin typeface="Times New Roman" pitchFamily="18" charset="0"/>
                <a:cs typeface="Times New Roman" pitchFamily="18" charset="0"/>
              </a:rPr>
              <a:t>интерпретировать данные </a:t>
            </a:r>
            <a:r>
              <a:rPr lang="ru-RU" sz="2400" dirty="0" smtClean="0">
                <a:latin typeface="Times New Roman" pitchFamily="18" charset="0"/>
                <a:cs typeface="Times New Roman" pitchFamily="18" charset="0"/>
              </a:rPr>
              <a:t>и использовать научные доказательства для получения выводов</a:t>
            </a:r>
          </a:p>
        </p:txBody>
      </p:sp>
      <p:sp>
        <p:nvSpPr>
          <p:cNvPr id="16" name="Прямоугольник 15"/>
          <p:cNvSpPr/>
          <p:nvPr/>
        </p:nvSpPr>
        <p:spPr>
          <a:xfrm>
            <a:off x="1000100" y="1500174"/>
            <a:ext cx="1447832"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3</a:t>
            </a:r>
            <a:endParaRPr lang="ru-RU" b="1" i="1" dirty="0"/>
          </a:p>
        </p:txBody>
      </p:sp>
      <p:sp>
        <p:nvSpPr>
          <p:cNvPr id="17" name="Прямоугольник 16"/>
          <p:cNvSpPr/>
          <p:nvPr/>
        </p:nvSpPr>
        <p:spPr>
          <a:xfrm>
            <a:off x="1214414" y="1071546"/>
            <a:ext cx="7643866" cy="729430"/>
          </a:xfrm>
          <a:prstGeom prst="rect">
            <a:avLst/>
          </a:prstGeom>
        </p:spPr>
        <p:txBody>
          <a:bodyPr wrap="square">
            <a:spAutoFit/>
          </a:bodyPr>
          <a:lstStyle/>
          <a:p>
            <a:pPr algn="ctr">
              <a:lnSpc>
                <a:spcPct val="115000"/>
              </a:lnSpc>
              <a:spcAft>
                <a:spcPts val="0"/>
              </a:spcAft>
            </a:pPr>
            <a:r>
              <a:rPr lang="ru-RU" b="1" dirty="0" smtClean="0">
                <a:latin typeface="Times New Roman" pitchFamily="18" charset="0"/>
                <a:cs typeface="Times New Roman" pitchFamily="18" charset="0"/>
              </a:rPr>
              <a:t>(3.1</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Анализировать, интерпретировать данные </a:t>
            </a:r>
            <a:r>
              <a:rPr lang="ru-RU" dirty="0" smtClean="0">
                <a:latin typeface="Times New Roman" pitchFamily="18" charset="0"/>
                <a:cs typeface="Times New Roman" pitchFamily="18" charset="0"/>
              </a:rPr>
              <a:t>и делать соответствующие </a:t>
            </a:r>
            <a:r>
              <a:rPr lang="ru-RU" dirty="0" smtClean="0">
                <a:latin typeface="Times New Roman" pitchFamily="18" charset="0"/>
                <a:cs typeface="Times New Roman" pitchFamily="18" charset="0"/>
              </a:rPr>
              <a:t>выводы)</a:t>
            </a:r>
            <a:endParaRPr lang="ru-RU" dirty="0">
              <a:latin typeface="Times New Roman" pitchFamily="18" charset="0"/>
              <a:ea typeface="Calibri"/>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1"/>
          <p:cNvGrpSpPr/>
          <p:nvPr/>
        </p:nvGrpSpPr>
        <p:grpSpPr>
          <a:xfrm rot="5400000">
            <a:off x="-1810710" y="2382189"/>
            <a:ext cx="4470797"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143644"/>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Группа 22"/>
          <p:cNvGrpSpPr/>
          <p:nvPr/>
        </p:nvGrpSpPr>
        <p:grpSpPr>
          <a:xfrm rot="5400000">
            <a:off x="8004943" y="371867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Google Shape;6070;p63"/>
          <p:cNvSpPr/>
          <p:nvPr/>
        </p:nvSpPr>
        <p:spPr>
          <a:xfrm>
            <a:off x="1000100" y="2500306"/>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Прямоугольник 29"/>
          <p:cNvSpPr/>
          <p:nvPr/>
        </p:nvSpPr>
        <p:spPr>
          <a:xfrm>
            <a:off x="1357290" y="214290"/>
            <a:ext cx="7786710" cy="1200329"/>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a:t>
            </a:r>
            <a:r>
              <a:rPr lang="ru-RU" sz="2400" b="1" i="1" dirty="0" smtClean="0">
                <a:latin typeface="Times New Roman" pitchFamily="18" charset="0"/>
                <a:cs typeface="Times New Roman" pitchFamily="18" charset="0"/>
              </a:rPr>
              <a:t>интерпретировать данные </a:t>
            </a:r>
            <a:r>
              <a:rPr lang="ru-RU" sz="2400" dirty="0" smtClean="0">
                <a:latin typeface="Times New Roman" pitchFamily="18" charset="0"/>
                <a:cs typeface="Times New Roman" pitchFamily="18" charset="0"/>
              </a:rPr>
              <a:t>и использовать научные доказательства для получения выводов:</a:t>
            </a:r>
          </a:p>
        </p:txBody>
      </p:sp>
      <p:sp>
        <p:nvSpPr>
          <p:cNvPr id="28673" name="Rectangle 1"/>
          <p:cNvSpPr>
            <a:spLocks noChangeArrowheads="1"/>
          </p:cNvSpPr>
          <p:nvPr/>
        </p:nvSpPr>
        <p:spPr bwMode="auto">
          <a:xfrm rot="10800000" flipV="1">
            <a:off x="2071670" y="2500306"/>
            <a:ext cx="707233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В паспорте электроприбора написано 220В, 6А. Какова мощность прибора. Ответ запишите в кВт.</a:t>
            </a:r>
          </a:p>
        </p:txBody>
      </p:sp>
      <p:sp>
        <p:nvSpPr>
          <p:cNvPr id="17" name="Прямоугольник 16"/>
          <p:cNvSpPr/>
          <p:nvPr/>
        </p:nvSpPr>
        <p:spPr>
          <a:xfrm>
            <a:off x="1142976" y="1928802"/>
            <a:ext cx="1447832"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8</a:t>
            </a:r>
            <a:endParaRPr lang="ru-RU" b="1" i="1" dirty="0"/>
          </a:p>
        </p:txBody>
      </p:sp>
      <p:sp>
        <p:nvSpPr>
          <p:cNvPr id="18" name="Прямоугольник 17"/>
          <p:cNvSpPr/>
          <p:nvPr/>
        </p:nvSpPr>
        <p:spPr>
          <a:xfrm>
            <a:off x="1142976" y="1357298"/>
            <a:ext cx="7643866" cy="729430"/>
          </a:xfrm>
          <a:prstGeom prst="rect">
            <a:avLst/>
          </a:prstGeom>
        </p:spPr>
        <p:txBody>
          <a:bodyPr wrap="square">
            <a:spAutoFit/>
          </a:bodyPr>
          <a:lstStyle/>
          <a:p>
            <a:pPr algn="ctr">
              <a:lnSpc>
                <a:spcPct val="115000"/>
              </a:lnSpc>
              <a:spcAft>
                <a:spcPts val="0"/>
              </a:spcAft>
            </a:pPr>
            <a:r>
              <a:rPr lang="ru-RU" b="1" dirty="0" smtClean="0">
                <a:latin typeface="Times New Roman" pitchFamily="18" charset="0"/>
                <a:cs typeface="Times New Roman" pitchFamily="18" charset="0"/>
              </a:rPr>
              <a:t>(3.1</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Анализировать, интерпретировать данные </a:t>
            </a:r>
            <a:r>
              <a:rPr lang="ru-RU" dirty="0" smtClean="0">
                <a:latin typeface="Times New Roman" pitchFamily="18" charset="0"/>
                <a:cs typeface="Times New Roman" pitchFamily="18" charset="0"/>
              </a:rPr>
              <a:t>и делать соответствующие </a:t>
            </a:r>
            <a:r>
              <a:rPr lang="ru-RU" dirty="0" smtClean="0">
                <a:latin typeface="Times New Roman" pitchFamily="18" charset="0"/>
                <a:cs typeface="Times New Roman" pitchFamily="18" charset="0"/>
              </a:rPr>
              <a:t>выводы)</a:t>
            </a:r>
            <a:endParaRPr lang="ru-RU" dirty="0">
              <a:latin typeface="Times New Roman" pitchFamily="18" charset="0"/>
              <a:ea typeface="Calibri"/>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1"/>
          <p:cNvGrpSpPr/>
          <p:nvPr/>
        </p:nvGrpSpPr>
        <p:grpSpPr>
          <a:xfrm rot="5400000">
            <a:off x="-1810709" y="3382321"/>
            <a:ext cx="4470797"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285720" y="0"/>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Группа 22"/>
          <p:cNvGrpSpPr/>
          <p:nvPr/>
        </p:nvGrpSpPr>
        <p:grpSpPr>
          <a:xfrm rot="5400000">
            <a:off x="8004943" y="371867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889" name="Rectangle 1"/>
          <p:cNvSpPr>
            <a:spLocks noChangeArrowheads="1"/>
          </p:cNvSpPr>
          <p:nvPr/>
        </p:nvSpPr>
        <p:spPr bwMode="auto">
          <a:xfrm>
            <a:off x="1071538" y="4795897"/>
            <a:ext cx="778674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Через 6 мин. от начала нагревания вся вода находилась в газообразном состоянии.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Удельная теплоёмкость воды в жидком состоянии равна удельной теплоёмкости в газообразном состоянии.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В течение 3–4 мин. часть воды находилась в жидком состоянии, часть –</a:t>
            </a:r>
            <a:b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газообразном состоянии.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В промежутке времени 3––5 мин. внутренняя энергия пара не изменялась.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Можно утверждать, что момент времени 3 мин. соответствует началу процесса кипения воды.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Прямоугольник 17"/>
          <p:cNvSpPr/>
          <p:nvPr/>
        </p:nvSpPr>
        <p:spPr>
          <a:xfrm>
            <a:off x="1142976" y="2214554"/>
            <a:ext cx="7572428" cy="923330"/>
          </a:xfrm>
          <a:prstGeom prst="rect">
            <a:avLst/>
          </a:prstGeom>
        </p:spPr>
        <p:txBody>
          <a:bodyPr wrap="square">
            <a:spAutoFit/>
          </a:bodyPr>
          <a:lstStyle/>
          <a:p>
            <a:r>
              <a:rPr lang="ru-RU" dirty="0" smtClean="0">
                <a:latin typeface="Times New Roman" pitchFamily="18" charset="0"/>
                <a:cs typeface="Times New Roman" pitchFamily="18" charset="0"/>
              </a:rPr>
              <a:t>Ниже приведена таблица значений температуры воды при её нагревании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 сосуде в определённые моменты времени.  Мощность нагревателя постоянна.</a:t>
            </a:r>
            <a:endParaRPr lang="ru-RU" dirty="0">
              <a:latin typeface="Times New Roman" pitchFamily="18" charset="0"/>
              <a:cs typeface="Times New Roman" pitchFamily="18" charset="0"/>
            </a:endParaRPr>
          </a:p>
        </p:txBody>
      </p:sp>
      <p:graphicFrame>
        <p:nvGraphicFramePr>
          <p:cNvPr id="20" name="Таблица 19"/>
          <p:cNvGraphicFramePr>
            <a:graphicFrameLocks noGrp="1"/>
          </p:cNvGraphicFramePr>
          <p:nvPr/>
        </p:nvGraphicFramePr>
        <p:xfrm>
          <a:off x="1142976" y="3214686"/>
          <a:ext cx="7215242" cy="785818"/>
        </p:xfrm>
        <a:graphic>
          <a:graphicData uri="http://schemas.openxmlformats.org/drawingml/2006/table">
            <a:tbl>
              <a:tblPr/>
              <a:tblGrid>
                <a:gridCol w="1959410"/>
                <a:gridCol w="656979"/>
                <a:gridCol w="656979"/>
                <a:gridCol w="656979"/>
                <a:gridCol w="656979"/>
                <a:gridCol w="656979"/>
                <a:gridCol w="656979"/>
                <a:gridCol w="656979"/>
                <a:gridCol w="656979"/>
              </a:tblGrid>
              <a:tr h="392909">
                <a:tc>
                  <a:txBody>
                    <a:bodyPr/>
                    <a:lstStyle/>
                    <a:p>
                      <a:pPr algn="just">
                        <a:lnSpc>
                          <a:spcPct val="115000"/>
                        </a:lnSpc>
                        <a:spcAft>
                          <a:spcPts val="0"/>
                        </a:spcAft>
                      </a:pPr>
                      <a:r>
                        <a:rPr lang="ru-RU" sz="1800" dirty="0">
                          <a:latin typeface="Times New Roman"/>
                          <a:ea typeface="Times New Roman"/>
                          <a:cs typeface="Times New Roman"/>
                        </a:rPr>
                        <a:t>Время, мин.</a:t>
                      </a:r>
                      <a:endParaRPr lang="ru-RU" sz="1800" dirty="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0</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1</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2</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3</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4</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5</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6</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7</a:t>
                      </a:r>
                      <a:endParaRPr lang="ru-RU" sz="1800">
                        <a:latin typeface="Calibri"/>
                        <a:ea typeface="Calibri"/>
                        <a:cs typeface="Times New Roman"/>
                      </a:endParaRPr>
                    </a:p>
                  </a:txBody>
                  <a:tcPr marL="0" marR="0" marT="0" marB="0">
                    <a:lnL>
                      <a:noFill/>
                    </a:lnL>
                    <a:lnR>
                      <a:noFill/>
                    </a:lnR>
                    <a:lnT>
                      <a:noFill/>
                    </a:lnT>
                    <a:lnB>
                      <a:noFill/>
                    </a:lnB>
                  </a:tcPr>
                </a:tc>
              </a:tr>
              <a:tr h="392909">
                <a:tc>
                  <a:txBody>
                    <a:bodyPr/>
                    <a:lstStyle/>
                    <a:p>
                      <a:pPr algn="just">
                        <a:lnSpc>
                          <a:spcPct val="115000"/>
                        </a:lnSpc>
                        <a:spcAft>
                          <a:spcPts val="0"/>
                        </a:spcAft>
                      </a:pPr>
                      <a:r>
                        <a:rPr lang="ru-RU" sz="1800" dirty="0">
                          <a:latin typeface="Times New Roman"/>
                          <a:ea typeface="Times New Roman"/>
                          <a:cs typeface="Times New Roman"/>
                        </a:rPr>
                        <a:t>Температура, °С</a:t>
                      </a:r>
                      <a:endParaRPr lang="ru-RU" sz="1800" dirty="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20</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50</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80</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100</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100</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100</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105</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0"/>
                        </a:spcAft>
                      </a:pPr>
                      <a:r>
                        <a:rPr lang="ru-RU" sz="1800" dirty="0">
                          <a:latin typeface="Times New Roman"/>
                          <a:ea typeface="Times New Roman"/>
                          <a:cs typeface="Times New Roman"/>
                        </a:rPr>
                        <a:t>110</a:t>
                      </a:r>
                      <a:endParaRPr lang="ru-RU" sz="1800" dirty="0">
                        <a:latin typeface="Calibri"/>
                        <a:ea typeface="Calibri"/>
                        <a:cs typeface="Times New Roman"/>
                      </a:endParaRPr>
                    </a:p>
                  </a:txBody>
                  <a:tcPr marL="0" marR="0" marT="0" marB="0">
                    <a:lnL>
                      <a:noFill/>
                    </a:lnL>
                    <a:lnR>
                      <a:noFill/>
                    </a:lnR>
                    <a:lnT>
                      <a:noFill/>
                    </a:lnT>
                    <a:lnB>
                      <a:noFill/>
                    </a:lnB>
                  </a:tcPr>
                </a:tc>
              </a:tr>
            </a:tbl>
          </a:graphicData>
        </a:graphic>
      </p:graphicFrame>
      <p:sp>
        <p:nvSpPr>
          <p:cNvPr id="23" name="Прямоугольник 22"/>
          <p:cNvSpPr/>
          <p:nvPr/>
        </p:nvSpPr>
        <p:spPr>
          <a:xfrm>
            <a:off x="1071538" y="4071942"/>
            <a:ext cx="7429552" cy="646331"/>
          </a:xfrm>
          <a:prstGeom prst="rect">
            <a:avLst/>
          </a:prstGeom>
        </p:spPr>
        <p:txBody>
          <a:bodyPr wrap="square">
            <a:spAutoFit/>
          </a:bodyPr>
          <a:lstStyle/>
          <a:p>
            <a:r>
              <a:rPr lang="ru-RU" dirty="0" smtClean="0">
                <a:latin typeface="Times New Roman" pitchFamily="18" charset="0"/>
                <a:cs typeface="Times New Roman" pitchFamily="18" charset="0"/>
              </a:rPr>
              <a:t>Из предложенного перечня утверждений выберите </a:t>
            </a:r>
            <a:r>
              <a:rPr lang="ru-RU" b="1" i="1" dirty="0" smtClean="0">
                <a:latin typeface="Times New Roman" pitchFamily="18" charset="0"/>
                <a:cs typeface="Times New Roman" pitchFamily="18" charset="0"/>
              </a:rPr>
              <a:t>два</a:t>
            </a:r>
            <a:r>
              <a:rPr lang="ru-RU" dirty="0" smtClean="0">
                <a:latin typeface="Times New Roman" pitchFamily="18" charset="0"/>
                <a:cs typeface="Times New Roman" pitchFamily="18" charset="0"/>
              </a:rPr>
              <a:t> правильных. Укажите их номера.</a:t>
            </a:r>
            <a:endParaRPr lang="ru-RU" dirty="0">
              <a:latin typeface="Times New Roman" pitchFamily="18" charset="0"/>
              <a:cs typeface="Times New Roman" pitchFamily="18" charset="0"/>
            </a:endParaRPr>
          </a:p>
        </p:txBody>
      </p:sp>
      <p:sp>
        <p:nvSpPr>
          <p:cNvPr id="26" name="Прямоугольник 25"/>
          <p:cNvSpPr/>
          <p:nvPr/>
        </p:nvSpPr>
        <p:spPr>
          <a:xfrm>
            <a:off x="214282" y="357166"/>
            <a:ext cx="8929718" cy="830997"/>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a:t>
            </a:r>
            <a:r>
              <a:rPr lang="ru-RU" sz="2400" b="1" i="1" dirty="0" smtClean="0">
                <a:latin typeface="Times New Roman" pitchFamily="18" charset="0"/>
                <a:cs typeface="Times New Roman" pitchFamily="18" charset="0"/>
              </a:rPr>
              <a:t>интерпретировать данные </a:t>
            </a:r>
            <a:r>
              <a:rPr lang="ru-RU" sz="2400" dirty="0" smtClean="0">
                <a:latin typeface="Times New Roman" pitchFamily="18" charset="0"/>
                <a:cs typeface="Times New Roman" pitchFamily="18" charset="0"/>
              </a:rPr>
              <a:t>и использовать научные доказательства для получения выводов:</a:t>
            </a:r>
          </a:p>
        </p:txBody>
      </p:sp>
      <p:sp>
        <p:nvSpPr>
          <p:cNvPr id="27" name="Прямоугольник 26"/>
          <p:cNvSpPr/>
          <p:nvPr/>
        </p:nvSpPr>
        <p:spPr>
          <a:xfrm>
            <a:off x="1643042" y="1857364"/>
            <a:ext cx="1563248"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16</a:t>
            </a:r>
            <a:endParaRPr lang="ru-RU" b="1" i="1" dirty="0"/>
          </a:p>
        </p:txBody>
      </p:sp>
      <p:sp>
        <p:nvSpPr>
          <p:cNvPr id="28" name="Прямоугольник 27"/>
          <p:cNvSpPr/>
          <p:nvPr/>
        </p:nvSpPr>
        <p:spPr>
          <a:xfrm>
            <a:off x="1071538" y="1142984"/>
            <a:ext cx="8072462" cy="410882"/>
          </a:xfrm>
          <a:prstGeom prst="rect">
            <a:avLst/>
          </a:prstGeom>
        </p:spPr>
        <p:txBody>
          <a:bodyPr wrap="square">
            <a:spAutoFit/>
          </a:bodyPr>
          <a:lstStyle/>
          <a:p>
            <a:pPr>
              <a:lnSpc>
                <a:spcPct val="115000"/>
              </a:lnSpc>
              <a:spcAft>
                <a:spcPts val="0"/>
              </a:spcAft>
            </a:pPr>
            <a:r>
              <a:rPr lang="ru-RU" b="1" dirty="0" smtClean="0">
                <a:latin typeface="Times New Roman" pitchFamily="18" charset="0"/>
                <a:cs typeface="Times New Roman" pitchFamily="18" charset="0"/>
              </a:rPr>
              <a:t>(3.2 </a:t>
            </a:r>
            <a:r>
              <a:rPr lang="ru-RU" b="1" dirty="0" smtClean="0">
                <a:latin typeface="Times New Roman" pitchFamily="18" charset="0"/>
                <a:cs typeface="Times New Roman" pitchFamily="18" charset="0"/>
              </a:rPr>
              <a:t>Преобразовывать </a:t>
            </a:r>
            <a:r>
              <a:rPr lang="ru-RU" dirty="0" smtClean="0">
                <a:latin typeface="Times New Roman" pitchFamily="18" charset="0"/>
                <a:cs typeface="Times New Roman" pitchFamily="18" charset="0"/>
              </a:rPr>
              <a:t>одну </a:t>
            </a:r>
            <a:r>
              <a:rPr lang="ru-RU" b="1" dirty="0" smtClean="0">
                <a:latin typeface="Times New Roman" pitchFamily="18" charset="0"/>
                <a:cs typeface="Times New Roman" pitchFamily="18" charset="0"/>
              </a:rPr>
              <a:t>форму</a:t>
            </a:r>
            <a:r>
              <a:rPr lang="ru-RU" dirty="0" smtClean="0">
                <a:latin typeface="Times New Roman" pitchFamily="18" charset="0"/>
                <a:cs typeface="Times New Roman" pitchFamily="18" charset="0"/>
              </a:rPr>
              <a:t> представления данных в </a:t>
            </a:r>
            <a:r>
              <a:rPr lang="ru-RU" dirty="0" smtClean="0">
                <a:latin typeface="Times New Roman" pitchFamily="18" charset="0"/>
                <a:cs typeface="Times New Roman" pitchFamily="18" charset="0"/>
              </a:rPr>
              <a:t>другую)</a:t>
            </a:r>
            <a:endParaRPr lang="ru-RU" dirty="0">
              <a:latin typeface="Times New Roman" pitchFamily="18" charset="0"/>
              <a:cs typeface="Times New Roman" pitchFamily="18" charset="0"/>
            </a:endParaRPr>
          </a:p>
        </p:txBody>
      </p:sp>
      <p:sp>
        <p:nvSpPr>
          <p:cNvPr id="29" name="Google Shape;6070;p63"/>
          <p:cNvSpPr/>
          <p:nvPr/>
        </p:nvSpPr>
        <p:spPr>
          <a:xfrm>
            <a:off x="1000100" y="1643050"/>
            <a:ext cx="571504" cy="500066"/>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1"/>
          <p:cNvGrpSpPr/>
          <p:nvPr/>
        </p:nvGrpSpPr>
        <p:grpSpPr>
          <a:xfrm rot="5400000">
            <a:off x="-1810709" y="3382321"/>
            <a:ext cx="4470797"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1500166" y="6468667"/>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Группа 22"/>
          <p:cNvGrpSpPr/>
          <p:nvPr/>
        </p:nvGrpSpPr>
        <p:grpSpPr>
          <a:xfrm rot="5400000">
            <a:off x="8004943" y="407586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Прямоугольник 27"/>
          <p:cNvSpPr/>
          <p:nvPr/>
        </p:nvSpPr>
        <p:spPr>
          <a:xfrm>
            <a:off x="2285984" y="1214422"/>
            <a:ext cx="5814670" cy="954107"/>
          </a:xfrm>
          <a:prstGeom prst="rect">
            <a:avLst/>
          </a:prstGeom>
        </p:spPr>
        <p:txBody>
          <a:bodyPr wrap="none">
            <a:spAutoFit/>
          </a:bodyPr>
          <a:lstStyle/>
          <a:p>
            <a:pPr algn="ctr"/>
            <a:r>
              <a:rPr lang="ru-RU" sz="2800" b="1" dirty="0" smtClean="0">
                <a:solidFill>
                  <a:schemeClr val="tx1">
                    <a:lumMod val="75000"/>
                    <a:lumOff val="25000"/>
                  </a:schemeClr>
                </a:solidFill>
                <a:latin typeface="Times New Roman" pitchFamily="18" charset="0"/>
                <a:cs typeface="Times New Roman" pitchFamily="18" charset="0"/>
              </a:rPr>
              <a:t>Основные умения </a:t>
            </a:r>
          </a:p>
          <a:p>
            <a:pPr algn="ctr"/>
            <a:r>
              <a:rPr lang="ru-RU" sz="2800" b="1" dirty="0" err="1" smtClean="0">
                <a:solidFill>
                  <a:schemeClr val="tx1">
                    <a:lumMod val="75000"/>
                    <a:lumOff val="25000"/>
                  </a:schemeClr>
                </a:solidFill>
                <a:latin typeface="Times New Roman" pitchFamily="18" charset="0"/>
                <a:cs typeface="Times New Roman" pitchFamily="18" charset="0"/>
              </a:rPr>
              <a:t>естественно-научной</a:t>
            </a:r>
            <a:r>
              <a:rPr lang="ru-RU" sz="2800" b="1" dirty="0" smtClean="0">
                <a:solidFill>
                  <a:schemeClr val="tx1">
                    <a:lumMod val="75000"/>
                    <a:lumOff val="25000"/>
                  </a:schemeClr>
                </a:solidFill>
                <a:latin typeface="Times New Roman" pitchFamily="18" charset="0"/>
                <a:cs typeface="Times New Roman" pitchFamily="18" charset="0"/>
              </a:rPr>
              <a:t> грамотности</a:t>
            </a:r>
            <a:r>
              <a:rPr lang="ru-RU" sz="2800" dirty="0" smtClean="0">
                <a:solidFill>
                  <a:schemeClr val="tx1">
                    <a:lumMod val="75000"/>
                    <a:lumOff val="25000"/>
                  </a:schemeClr>
                </a:solidFill>
                <a:latin typeface="Times New Roman" pitchFamily="18" charset="0"/>
                <a:cs typeface="Times New Roman" pitchFamily="18" charset="0"/>
              </a:rPr>
              <a:t> </a:t>
            </a:r>
            <a:endParaRPr lang="ru-RU" sz="2800" dirty="0">
              <a:solidFill>
                <a:schemeClr val="tx1">
                  <a:lumMod val="75000"/>
                  <a:lumOff val="25000"/>
                </a:schemeClr>
              </a:solidFill>
            </a:endParaRPr>
          </a:p>
        </p:txBody>
      </p:sp>
      <p:grpSp>
        <p:nvGrpSpPr>
          <p:cNvPr id="29" name="Группа 22"/>
          <p:cNvGrpSpPr/>
          <p:nvPr/>
        </p:nvGrpSpPr>
        <p:grpSpPr>
          <a:xfrm rot="10800000">
            <a:off x="1214414" y="2571744"/>
            <a:ext cx="2928958" cy="1071570"/>
            <a:chOff x="2841995" y="3339293"/>
            <a:chExt cx="3081900" cy="463388"/>
          </a:xfrm>
        </p:grpSpPr>
        <p:sp>
          <p:nvSpPr>
            <p:cNvPr id="30" name="Google Shape;634;p48"/>
            <p:cNvSpPr/>
            <p:nvPr/>
          </p:nvSpPr>
          <p:spPr>
            <a:xfrm>
              <a:off x="2841995" y="3339293"/>
              <a:ext cx="3081900" cy="463388"/>
            </a:xfrm>
            <a:prstGeom prst="roundRect">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Прямая соединительная линия 30"/>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Прямоугольник 37"/>
          <p:cNvSpPr/>
          <p:nvPr/>
        </p:nvSpPr>
        <p:spPr>
          <a:xfrm>
            <a:off x="1857356" y="2714620"/>
            <a:ext cx="1963102" cy="523220"/>
          </a:xfrm>
          <a:prstGeom prst="rect">
            <a:avLst/>
          </a:prstGeom>
        </p:spPr>
        <p:txBody>
          <a:bodyPr wrap="none">
            <a:spAutoFit/>
          </a:bodyPr>
          <a:lstStyle/>
          <a:p>
            <a:r>
              <a:rPr lang="ru-RU" sz="2800" b="1" dirty="0" smtClean="0">
                <a:solidFill>
                  <a:schemeClr val="tx1">
                    <a:lumMod val="75000"/>
                    <a:lumOff val="25000"/>
                  </a:schemeClr>
                </a:solidFill>
                <a:latin typeface="Times New Roman" pitchFamily="18" charset="0"/>
                <a:cs typeface="Times New Roman" pitchFamily="18" charset="0"/>
              </a:rPr>
              <a:t>Объяснять</a:t>
            </a:r>
            <a:endParaRPr lang="ru-RU" sz="2800" dirty="0">
              <a:solidFill>
                <a:schemeClr val="tx1">
                  <a:lumMod val="75000"/>
                  <a:lumOff val="25000"/>
                </a:schemeClr>
              </a:solidFill>
            </a:endParaRPr>
          </a:p>
        </p:txBody>
      </p:sp>
      <p:grpSp>
        <p:nvGrpSpPr>
          <p:cNvPr id="39" name="Группа 22"/>
          <p:cNvGrpSpPr/>
          <p:nvPr/>
        </p:nvGrpSpPr>
        <p:grpSpPr>
          <a:xfrm rot="10800000">
            <a:off x="2643174" y="3929066"/>
            <a:ext cx="2928958" cy="1071570"/>
            <a:chOff x="2841995" y="3339293"/>
            <a:chExt cx="3081900" cy="463388"/>
          </a:xfrm>
        </p:grpSpPr>
        <p:sp>
          <p:nvSpPr>
            <p:cNvPr id="40"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Прямая соединительная линия 40"/>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Прямоугольник 41"/>
          <p:cNvSpPr/>
          <p:nvPr/>
        </p:nvSpPr>
        <p:spPr>
          <a:xfrm>
            <a:off x="3000364" y="4071942"/>
            <a:ext cx="2218364" cy="523220"/>
          </a:xfrm>
          <a:prstGeom prst="rect">
            <a:avLst/>
          </a:prstGeom>
        </p:spPr>
        <p:txBody>
          <a:bodyPr wrap="none">
            <a:spAutoFit/>
          </a:bodyPr>
          <a:lstStyle/>
          <a:p>
            <a:r>
              <a:rPr lang="ru-RU" sz="2800" b="1" dirty="0" smtClean="0">
                <a:solidFill>
                  <a:schemeClr val="tx1">
                    <a:lumMod val="75000"/>
                    <a:lumOff val="25000"/>
                  </a:schemeClr>
                </a:solidFill>
                <a:latin typeface="Times New Roman" pitchFamily="18" charset="0"/>
                <a:cs typeface="Times New Roman" pitchFamily="18" charset="0"/>
              </a:rPr>
              <a:t>Исследовать</a:t>
            </a:r>
            <a:endParaRPr lang="ru-RU" sz="2800" dirty="0">
              <a:solidFill>
                <a:schemeClr val="tx1">
                  <a:lumMod val="75000"/>
                  <a:lumOff val="25000"/>
                </a:schemeClr>
              </a:solidFill>
            </a:endParaRPr>
          </a:p>
        </p:txBody>
      </p:sp>
      <p:grpSp>
        <p:nvGrpSpPr>
          <p:cNvPr id="43" name="Группа 22"/>
          <p:cNvGrpSpPr/>
          <p:nvPr/>
        </p:nvGrpSpPr>
        <p:grpSpPr>
          <a:xfrm rot="10800000">
            <a:off x="4000496" y="5286388"/>
            <a:ext cx="3286148" cy="1071570"/>
            <a:chOff x="2841995" y="3339293"/>
            <a:chExt cx="3081900" cy="463388"/>
          </a:xfrm>
        </p:grpSpPr>
        <p:sp>
          <p:nvSpPr>
            <p:cNvPr id="44" name="Google Shape;634;p48"/>
            <p:cNvSpPr/>
            <p:nvPr/>
          </p:nvSpPr>
          <p:spPr>
            <a:xfrm>
              <a:off x="2841995" y="3339293"/>
              <a:ext cx="3081900" cy="463388"/>
            </a:xfrm>
            <a:prstGeom prst="round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Прямая соединительная линия 4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 name="Прямоугольник 45"/>
          <p:cNvSpPr/>
          <p:nvPr/>
        </p:nvSpPr>
        <p:spPr>
          <a:xfrm>
            <a:off x="4000496" y="5357826"/>
            <a:ext cx="3286148" cy="707886"/>
          </a:xfrm>
          <a:prstGeom prst="rect">
            <a:avLst/>
          </a:prstGeom>
        </p:spPr>
        <p:txBody>
          <a:bodyPr wrap="square">
            <a:spAutoFit/>
          </a:bodyPr>
          <a:lstStyle/>
          <a:p>
            <a:pPr algn="ctr"/>
            <a:r>
              <a:rPr lang="ru-RU" sz="2000" b="1" dirty="0" smtClean="0">
                <a:solidFill>
                  <a:schemeClr val="tx1">
                    <a:lumMod val="75000"/>
                    <a:lumOff val="25000"/>
                  </a:schemeClr>
                </a:solidFill>
                <a:latin typeface="Times New Roman" pitchFamily="18" charset="0"/>
                <a:cs typeface="Times New Roman" pitchFamily="18" charset="0"/>
              </a:rPr>
              <a:t>Интерпретировать данные и делать выводы</a:t>
            </a:r>
            <a:endParaRPr lang="ru-RU" sz="2000" dirty="0">
              <a:solidFill>
                <a:schemeClr val="tx1">
                  <a:lumMod val="75000"/>
                  <a:lumOff val="25000"/>
                </a:schemeClr>
              </a:solidFill>
            </a:endParaRPr>
          </a:p>
        </p:txBody>
      </p:sp>
      <p:grpSp>
        <p:nvGrpSpPr>
          <p:cNvPr id="47" name="Группа 46"/>
          <p:cNvGrpSpPr/>
          <p:nvPr/>
        </p:nvGrpSpPr>
        <p:grpSpPr>
          <a:xfrm>
            <a:off x="2285985" y="-197742"/>
            <a:ext cx="4429155" cy="1412164"/>
            <a:chOff x="2285984" y="-197742"/>
            <a:chExt cx="4786345" cy="2000550"/>
          </a:xfrm>
        </p:grpSpPr>
        <p:pic>
          <p:nvPicPr>
            <p:cNvPr id="48" name="Рисунок 4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01148" y="-197742"/>
              <a:ext cx="2571181" cy="1928386"/>
            </a:xfrm>
            <a:prstGeom prst="rect">
              <a:avLst/>
            </a:prstGeom>
          </p:spPr>
        </p:pic>
        <p:pic>
          <p:nvPicPr>
            <p:cNvPr id="49" name="Рисунок 4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86116" y="0"/>
              <a:ext cx="2000264" cy="1802808"/>
            </a:xfrm>
            <a:prstGeom prst="rect">
              <a:avLst/>
            </a:prstGeom>
          </p:spPr>
        </p:pic>
        <p:pic>
          <p:nvPicPr>
            <p:cNvPr id="50" name="Рисунок 4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5984" y="214290"/>
              <a:ext cx="1054712" cy="1023090"/>
            </a:xfrm>
            <a:prstGeom prst="rect">
              <a:avLst/>
            </a:prstGeom>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1"/>
          <p:cNvGrpSpPr/>
          <p:nvPr/>
        </p:nvGrpSpPr>
        <p:grpSpPr>
          <a:xfrm rot="5400000">
            <a:off x="-1810710" y="2382189"/>
            <a:ext cx="4470797"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143644"/>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Группа 22"/>
          <p:cNvGrpSpPr/>
          <p:nvPr/>
        </p:nvGrpSpPr>
        <p:grpSpPr>
          <a:xfrm rot="5400000">
            <a:off x="8004943" y="3718678"/>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Заголовок 3"/>
          <p:cNvSpPr txBox="1">
            <a:spLocks/>
          </p:cNvSpPr>
          <p:nvPr/>
        </p:nvSpPr>
        <p:spPr>
          <a:xfrm>
            <a:off x="857224" y="2571744"/>
            <a:ext cx="7643866" cy="10592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tx2">
                    <a:lumMod val="50000"/>
                  </a:schemeClr>
                </a:solidFill>
                <a:effectLst/>
                <a:uLnTx/>
                <a:uFillTx/>
                <a:latin typeface="+mj-lt"/>
                <a:ea typeface="+mj-ea"/>
                <a:cs typeface="+mj-cs"/>
              </a:rPr>
              <a:t>Спасибо за внимание</a:t>
            </a:r>
            <a:endParaRPr kumimoji="0" lang="ru-RU" sz="4400" b="1" i="0" u="none" strike="noStrike" kern="1200" cap="none" spc="0" normalizeH="0" baseline="0" noProof="0" dirty="0">
              <a:ln>
                <a:noFill/>
              </a:ln>
              <a:solidFill>
                <a:schemeClr val="tx2">
                  <a:lumMod val="50000"/>
                </a:schemeClr>
              </a:solidFill>
              <a:effectLst/>
              <a:uLnTx/>
              <a:uFillTx/>
              <a:latin typeface="+mj-lt"/>
              <a:ea typeface="+mj-ea"/>
              <a:cs typeface="+mj-cs"/>
            </a:endParaRPr>
          </a:p>
        </p:txBody>
      </p:sp>
      <p:grpSp>
        <p:nvGrpSpPr>
          <p:cNvPr id="13" name="Группа 12"/>
          <p:cNvGrpSpPr/>
          <p:nvPr/>
        </p:nvGrpSpPr>
        <p:grpSpPr>
          <a:xfrm>
            <a:off x="2285984" y="-197742"/>
            <a:ext cx="4786345" cy="2000550"/>
            <a:chOff x="2285984" y="-197742"/>
            <a:chExt cx="4786345" cy="2000550"/>
          </a:xfrm>
        </p:grpSpPr>
        <p:pic>
          <p:nvPicPr>
            <p:cNvPr id="14" name="Рисунок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01148" y="-197742"/>
              <a:ext cx="2571181" cy="1928386"/>
            </a:xfrm>
            <a:prstGeom prst="rect">
              <a:avLst/>
            </a:prstGeom>
          </p:spPr>
        </p:pic>
        <p:pic>
          <p:nvPicPr>
            <p:cNvPr id="15" name="Рисунок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86116" y="0"/>
              <a:ext cx="2000264" cy="1802808"/>
            </a:xfrm>
            <a:prstGeom prst="rect">
              <a:avLst/>
            </a:prstGeom>
          </p:spPr>
        </p:pic>
        <p:pic>
          <p:nvPicPr>
            <p:cNvPr id="17" name="Рисунок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5984" y="214290"/>
              <a:ext cx="1054712" cy="1023090"/>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Группа 1"/>
          <p:cNvGrpSpPr/>
          <p:nvPr/>
        </p:nvGrpSpPr>
        <p:grpSpPr>
          <a:xfrm>
            <a:off x="0" y="214290"/>
            <a:ext cx="1143008" cy="28572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143644"/>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Группа 22"/>
          <p:cNvGrpSpPr/>
          <p:nvPr/>
        </p:nvGrpSpPr>
        <p:grpSpPr>
          <a:xfrm rot="5400000">
            <a:off x="8072458" y="4929202"/>
            <a:ext cx="1714486" cy="428596"/>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a:off x="0" y="714356"/>
            <a:ext cx="3643338" cy="928694"/>
            <a:chOff x="2841995" y="3336067"/>
            <a:chExt cx="3081900" cy="466615"/>
          </a:xfrm>
        </p:grpSpPr>
        <p:sp>
          <p:nvSpPr>
            <p:cNvPr id="31" name="Google Shape;634;p48"/>
            <p:cNvSpPr/>
            <p:nvPr/>
          </p:nvSpPr>
          <p:spPr>
            <a:xfrm>
              <a:off x="2841995" y="3336067"/>
              <a:ext cx="3081900" cy="466615"/>
            </a:xfrm>
            <a:prstGeom prst="roundRect">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Прямая соединительная линия 31"/>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Прямоугольник 32"/>
          <p:cNvSpPr/>
          <p:nvPr/>
        </p:nvSpPr>
        <p:spPr>
          <a:xfrm>
            <a:off x="0" y="1000108"/>
            <a:ext cx="3571900" cy="369332"/>
          </a:xfrm>
          <a:prstGeom prst="rect">
            <a:avLst/>
          </a:prstGeom>
        </p:spPr>
        <p:txBody>
          <a:bodyPr wrap="square">
            <a:spAutoFit/>
          </a:bodyPr>
          <a:lstStyle/>
          <a:p>
            <a:pPr algn="ctr"/>
            <a:r>
              <a:rPr lang="ru-RU" b="1" i="1" dirty="0" smtClean="0">
                <a:latin typeface="Times New Roman" pitchFamily="18" charset="0"/>
                <a:cs typeface="Times New Roman" pitchFamily="18" charset="0"/>
              </a:rPr>
              <a:t>научно объяснять явления</a:t>
            </a:r>
            <a:endParaRPr lang="ru-RU" dirty="0"/>
          </a:p>
        </p:txBody>
      </p:sp>
      <p:grpSp>
        <p:nvGrpSpPr>
          <p:cNvPr id="34" name="Группа 33"/>
          <p:cNvGrpSpPr/>
          <p:nvPr/>
        </p:nvGrpSpPr>
        <p:grpSpPr>
          <a:xfrm>
            <a:off x="0" y="2643182"/>
            <a:ext cx="3714776" cy="1000132"/>
            <a:chOff x="2841995" y="3336067"/>
            <a:chExt cx="3081900" cy="466615"/>
          </a:xfrm>
        </p:grpSpPr>
        <p:sp>
          <p:nvSpPr>
            <p:cNvPr id="35" name="Google Shape;634;p48"/>
            <p:cNvSpPr/>
            <p:nvPr/>
          </p:nvSpPr>
          <p:spPr>
            <a:xfrm>
              <a:off x="2841995" y="3336067"/>
              <a:ext cx="3081900" cy="466615"/>
            </a:xfrm>
            <a:prstGeom prst="roundRect">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Прямая соединительная линия 35"/>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Группа 36"/>
          <p:cNvGrpSpPr/>
          <p:nvPr/>
        </p:nvGrpSpPr>
        <p:grpSpPr>
          <a:xfrm>
            <a:off x="0" y="4714884"/>
            <a:ext cx="3786214" cy="1143008"/>
            <a:chOff x="2841995" y="3336067"/>
            <a:chExt cx="3081900" cy="466615"/>
          </a:xfrm>
        </p:grpSpPr>
        <p:sp>
          <p:nvSpPr>
            <p:cNvPr id="38" name="Google Shape;634;p48"/>
            <p:cNvSpPr/>
            <p:nvPr/>
          </p:nvSpPr>
          <p:spPr>
            <a:xfrm>
              <a:off x="2841995" y="3336067"/>
              <a:ext cx="3081900" cy="466615"/>
            </a:xfrm>
            <a:prstGeom prst="roundRect">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Прямая соединительная линия 38"/>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Прямоугольник 39"/>
          <p:cNvSpPr/>
          <p:nvPr/>
        </p:nvSpPr>
        <p:spPr>
          <a:xfrm>
            <a:off x="0" y="3000372"/>
            <a:ext cx="3714776" cy="584775"/>
          </a:xfrm>
          <a:prstGeom prst="rect">
            <a:avLst/>
          </a:prstGeom>
        </p:spPr>
        <p:txBody>
          <a:bodyPr wrap="square">
            <a:spAutoFit/>
          </a:bodyPr>
          <a:lstStyle/>
          <a:p>
            <a:pPr algn="ctr"/>
            <a:r>
              <a:rPr lang="ru-RU" sz="1600" b="1" i="1" dirty="0" smtClean="0">
                <a:latin typeface="Times New Roman" pitchFamily="18" charset="0"/>
                <a:cs typeface="Times New Roman" pitchFamily="18" charset="0"/>
              </a:rPr>
              <a:t>применять </a:t>
            </a:r>
            <a:r>
              <a:rPr lang="ru-RU" sz="1600" b="1" i="1" dirty="0" err="1" smtClean="0">
                <a:latin typeface="Times New Roman" pitchFamily="18" charset="0"/>
                <a:cs typeface="Times New Roman" pitchFamily="18" charset="0"/>
              </a:rPr>
              <a:t>естественно-научные</a:t>
            </a:r>
            <a:r>
              <a:rPr lang="ru-RU" sz="1600" b="1" i="1" dirty="0" smtClean="0">
                <a:latin typeface="Times New Roman" pitchFamily="18" charset="0"/>
                <a:cs typeface="Times New Roman" pitchFamily="18" charset="0"/>
              </a:rPr>
              <a:t> методы    исследования</a:t>
            </a:r>
            <a:endParaRPr lang="ru-RU" sz="1600" dirty="0"/>
          </a:p>
        </p:txBody>
      </p:sp>
      <p:sp>
        <p:nvSpPr>
          <p:cNvPr id="41" name="Прямоугольник 40"/>
          <p:cNvSpPr/>
          <p:nvPr/>
        </p:nvSpPr>
        <p:spPr>
          <a:xfrm>
            <a:off x="0" y="5000636"/>
            <a:ext cx="3857620" cy="830997"/>
          </a:xfrm>
          <a:prstGeom prst="rect">
            <a:avLst/>
          </a:prstGeom>
        </p:spPr>
        <p:txBody>
          <a:bodyPr wrap="square">
            <a:spAutoFit/>
          </a:bodyPr>
          <a:lstStyle/>
          <a:p>
            <a:pPr algn="ctr"/>
            <a:r>
              <a:rPr lang="ru-RU" sz="1600" b="1" i="1" dirty="0" smtClean="0">
                <a:latin typeface="Times New Roman" pitchFamily="18" charset="0"/>
                <a:cs typeface="Times New Roman" pitchFamily="18" charset="0"/>
              </a:rPr>
              <a:t>интерпретировать данные и </a:t>
            </a:r>
          </a:p>
          <a:p>
            <a:pPr algn="ctr"/>
            <a:r>
              <a:rPr lang="ru-RU" sz="1600" b="1" i="1" dirty="0" smtClean="0">
                <a:latin typeface="Times New Roman" pitchFamily="18" charset="0"/>
                <a:cs typeface="Times New Roman" pitchFamily="18" charset="0"/>
              </a:rPr>
              <a:t>использовать научные  доказательства </a:t>
            </a:r>
          </a:p>
          <a:p>
            <a:pPr algn="ctr"/>
            <a:r>
              <a:rPr lang="ru-RU" sz="1600" b="1" i="1" dirty="0" smtClean="0">
                <a:latin typeface="Times New Roman" pitchFamily="18" charset="0"/>
                <a:cs typeface="Times New Roman" pitchFamily="18" charset="0"/>
              </a:rPr>
              <a:t>для получения выводов</a:t>
            </a:r>
          </a:p>
        </p:txBody>
      </p:sp>
      <p:sp>
        <p:nvSpPr>
          <p:cNvPr id="42" name="Прямоугольник 41"/>
          <p:cNvSpPr/>
          <p:nvPr/>
        </p:nvSpPr>
        <p:spPr>
          <a:xfrm>
            <a:off x="4071934" y="357166"/>
            <a:ext cx="5072066" cy="523220"/>
          </a:xfrm>
          <a:prstGeom prst="rect">
            <a:avLst/>
          </a:prstGeom>
        </p:spPr>
        <p:txBody>
          <a:bodyPr wrap="square">
            <a:spAutoFit/>
          </a:bodyPr>
          <a:lstStyle/>
          <a:p>
            <a:pPr>
              <a:buNone/>
            </a:pPr>
            <a:r>
              <a:rPr lang="ru-RU" sz="1400" dirty="0" smtClean="0"/>
              <a:t>1.1  Применить соответствующие естественно научные знания для </a:t>
            </a:r>
            <a:r>
              <a:rPr lang="ru-RU" sz="1400" b="1" dirty="0" smtClean="0"/>
              <a:t>объяснения явления</a:t>
            </a:r>
            <a:r>
              <a:rPr lang="ru-RU" sz="1400" dirty="0" smtClean="0"/>
              <a:t>;</a:t>
            </a:r>
          </a:p>
        </p:txBody>
      </p:sp>
      <p:sp>
        <p:nvSpPr>
          <p:cNvPr id="43" name="Прямоугольник 42"/>
          <p:cNvSpPr/>
          <p:nvPr/>
        </p:nvSpPr>
        <p:spPr>
          <a:xfrm>
            <a:off x="4071934" y="785794"/>
            <a:ext cx="5072066" cy="523220"/>
          </a:xfrm>
          <a:prstGeom prst="rect">
            <a:avLst/>
          </a:prstGeom>
        </p:spPr>
        <p:txBody>
          <a:bodyPr wrap="square">
            <a:spAutoFit/>
          </a:bodyPr>
          <a:lstStyle/>
          <a:p>
            <a:pPr>
              <a:buNone/>
            </a:pPr>
            <a:r>
              <a:rPr lang="ru-RU" sz="1400" dirty="0" smtClean="0"/>
              <a:t>1.2 Распознавать, использовать и создавать </a:t>
            </a:r>
            <a:r>
              <a:rPr lang="ru-RU" sz="1400" b="1" dirty="0" smtClean="0"/>
              <a:t>объяснительные модели</a:t>
            </a:r>
            <a:r>
              <a:rPr lang="ru-RU" sz="1400" dirty="0" smtClean="0"/>
              <a:t> и представления;</a:t>
            </a:r>
          </a:p>
        </p:txBody>
      </p:sp>
      <p:sp>
        <p:nvSpPr>
          <p:cNvPr id="44" name="Прямоугольник 43"/>
          <p:cNvSpPr/>
          <p:nvPr/>
        </p:nvSpPr>
        <p:spPr>
          <a:xfrm>
            <a:off x="4071934" y="1285860"/>
            <a:ext cx="5072066" cy="523220"/>
          </a:xfrm>
          <a:prstGeom prst="rect">
            <a:avLst/>
          </a:prstGeom>
        </p:spPr>
        <p:txBody>
          <a:bodyPr wrap="square">
            <a:spAutoFit/>
          </a:bodyPr>
          <a:lstStyle/>
          <a:p>
            <a:r>
              <a:rPr lang="ru-RU" sz="1400" dirty="0" smtClean="0"/>
              <a:t>1.3  Делать и научно обосновывать </a:t>
            </a:r>
            <a:r>
              <a:rPr lang="ru-RU" sz="1400" b="1" dirty="0" smtClean="0"/>
              <a:t>прогнозы  о протекании процесса</a:t>
            </a:r>
            <a:r>
              <a:rPr lang="ru-RU" sz="1400" dirty="0" smtClean="0"/>
              <a:t> или явления;</a:t>
            </a:r>
          </a:p>
        </p:txBody>
      </p:sp>
      <p:sp>
        <p:nvSpPr>
          <p:cNvPr id="45" name="Прямоугольник 44"/>
          <p:cNvSpPr/>
          <p:nvPr/>
        </p:nvSpPr>
        <p:spPr>
          <a:xfrm>
            <a:off x="4071934" y="1785926"/>
            <a:ext cx="5072066" cy="523220"/>
          </a:xfrm>
          <a:prstGeom prst="rect">
            <a:avLst/>
          </a:prstGeom>
        </p:spPr>
        <p:txBody>
          <a:bodyPr wrap="square">
            <a:spAutoFit/>
          </a:bodyPr>
          <a:lstStyle/>
          <a:p>
            <a:r>
              <a:rPr lang="ru-RU" sz="1400" dirty="0" smtClean="0"/>
              <a:t>1. 4 Объяснять </a:t>
            </a:r>
            <a:r>
              <a:rPr lang="ru-RU" sz="1400" b="1" dirty="0" smtClean="0"/>
              <a:t>принцип действия технического устройства </a:t>
            </a:r>
            <a:r>
              <a:rPr lang="ru-RU" sz="1400" dirty="0" smtClean="0"/>
              <a:t>или технологии;</a:t>
            </a:r>
          </a:p>
        </p:txBody>
      </p:sp>
      <p:grpSp>
        <p:nvGrpSpPr>
          <p:cNvPr id="66" name="Группа 65"/>
          <p:cNvGrpSpPr/>
          <p:nvPr/>
        </p:nvGrpSpPr>
        <p:grpSpPr>
          <a:xfrm>
            <a:off x="3857620" y="500042"/>
            <a:ext cx="214314" cy="1430348"/>
            <a:chOff x="3714744" y="428604"/>
            <a:chExt cx="214314" cy="1430348"/>
          </a:xfrm>
        </p:grpSpPr>
        <p:cxnSp>
          <p:nvCxnSpPr>
            <p:cNvPr id="47" name="Прямая соединительная линия 46"/>
            <p:cNvCxnSpPr/>
            <p:nvPr/>
          </p:nvCxnSpPr>
          <p:spPr>
            <a:xfrm rot="5400000">
              <a:off x="3001158" y="1142984"/>
              <a:ext cx="1427966" cy="794"/>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grpSp>
          <p:nvGrpSpPr>
            <p:cNvPr id="60" name="Группа 59"/>
            <p:cNvGrpSpPr/>
            <p:nvPr/>
          </p:nvGrpSpPr>
          <p:grpSpPr>
            <a:xfrm>
              <a:off x="3714744" y="428604"/>
              <a:ext cx="214314" cy="1430348"/>
              <a:chOff x="3714744" y="428604"/>
              <a:chExt cx="214314" cy="1430348"/>
            </a:xfrm>
          </p:grpSpPr>
          <p:cxnSp>
            <p:nvCxnSpPr>
              <p:cNvPr id="49" name="Прямая соединительная линия 48"/>
              <p:cNvCxnSpPr/>
              <p:nvPr/>
            </p:nvCxnSpPr>
            <p:spPr>
              <a:xfrm>
                <a:off x="3714744" y="428604"/>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3714744" y="857232"/>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3714744" y="1357298"/>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3714744" y="1857364"/>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grpSp>
      </p:grpSp>
      <p:grpSp>
        <p:nvGrpSpPr>
          <p:cNvPr id="67" name="Группа 66"/>
          <p:cNvGrpSpPr/>
          <p:nvPr/>
        </p:nvGrpSpPr>
        <p:grpSpPr>
          <a:xfrm>
            <a:off x="3857620" y="2500306"/>
            <a:ext cx="214314" cy="1430348"/>
            <a:chOff x="3714744" y="428604"/>
            <a:chExt cx="214314" cy="1430348"/>
          </a:xfrm>
        </p:grpSpPr>
        <p:cxnSp>
          <p:nvCxnSpPr>
            <p:cNvPr id="68" name="Прямая соединительная линия 67"/>
            <p:cNvCxnSpPr/>
            <p:nvPr/>
          </p:nvCxnSpPr>
          <p:spPr>
            <a:xfrm rot="5400000">
              <a:off x="3001158" y="1142984"/>
              <a:ext cx="1427966" cy="794"/>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grpSp>
          <p:nvGrpSpPr>
            <p:cNvPr id="69" name="Группа 59"/>
            <p:cNvGrpSpPr/>
            <p:nvPr/>
          </p:nvGrpSpPr>
          <p:grpSpPr>
            <a:xfrm>
              <a:off x="3714744" y="428604"/>
              <a:ext cx="214314" cy="1430348"/>
              <a:chOff x="3714744" y="428604"/>
              <a:chExt cx="214314" cy="1430348"/>
            </a:xfrm>
          </p:grpSpPr>
          <p:cxnSp>
            <p:nvCxnSpPr>
              <p:cNvPr id="70" name="Прямая соединительная линия 69"/>
              <p:cNvCxnSpPr/>
              <p:nvPr/>
            </p:nvCxnSpPr>
            <p:spPr>
              <a:xfrm>
                <a:off x="3714744" y="428604"/>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3714744" y="857232"/>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3714744" y="1357298"/>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3714744" y="1857364"/>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grpSp>
      </p:grpSp>
      <p:grpSp>
        <p:nvGrpSpPr>
          <p:cNvPr id="74" name="Группа 73"/>
          <p:cNvGrpSpPr/>
          <p:nvPr/>
        </p:nvGrpSpPr>
        <p:grpSpPr>
          <a:xfrm>
            <a:off x="3929058" y="4714884"/>
            <a:ext cx="214314" cy="1430348"/>
            <a:chOff x="3714744" y="428604"/>
            <a:chExt cx="214314" cy="1430348"/>
          </a:xfrm>
        </p:grpSpPr>
        <p:cxnSp>
          <p:nvCxnSpPr>
            <p:cNvPr id="75" name="Прямая соединительная линия 74"/>
            <p:cNvCxnSpPr/>
            <p:nvPr/>
          </p:nvCxnSpPr>
          <p:spPr>
            <a:xfrm rot="5400000">
              <a:off x="3001158" y="1142984"/>
              <a:ext cx="1427966" cy="794"/>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grpSp>
          <p:nvGrpSpPr>
            <p:cNvPr id="76" name="Группа 59"/>
            <p:cNvGrpSpPr/>
            <p:nvPr/>
          </p:nvGrpSpPr>
          <p:grpSpPr>
            <a:xfrm>
              <a:off x="3714744" y="428604"/>
              <a:ext cx="214314" cy="1430348"/>
              <a:chOff x="3714744" y="428604"/>
              <a:chExt cx="214314" cy="1430348"/>
            </a:xfrm>
          </p:grpSpPr>
          <p:cxnSp>
            <p:nvCxnSpPr>
              <p:cNvPr id="77" name="Прямая соединительная линия 76"/>
              <p:cNvCxnSpPr/>
              <p:nvPr/>
            </p:nvCxnSpPr>
            <p:spPr>
              <a:xfrm>
                <a:off x="3714744" y="428604"/>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a:off x="3714744" y="857232"/>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3714744" y="1357298"/>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3714744" y="1857364"/>
                <a:ext cx="214314" cy="1588"/>
              </a:xfrm>
              <a:prstGeom prst="line">
                <a:avLst/>
              </a:prstGeom>
              <a:ln>
                <a:solidFill>
                  <a:srgbClr val="12716B"/>
                </a:solidFill>
              </a:ln>
            </p:spPr>
            <p:style>
              <a:lnRef idx="1">
                <a:schemeClr val="accent1"/>
              </a:lnRef>
              <a:fillRef idx="0">
                <a:schemeClr val="accent1"/>
              </a:fillRef>
              <a:effectRef idx="0">
                <a:schemeClr val="accent1"/>
              </a:effectRef>
              <a:fontRef idx="minor">
                <a:schemeClr val="tx1"/>
              </a:fontRef>
            </p:style>
          </p:cxnSp>
        </p:grpSp>
      </p:grpSp>
      <p:sp>
        <p:nvSpPr>
          <p:cNvPr id="81" name="Прямоугольник 80"/>
          <p:cNvSpPr/>
          <p:nvPr/>
        </p:nvSpPr>
        <p:spPr>
          <a:xfrm>
            <a:off x="4071934" y="2285992"/>
            <a:ext cx="5072066" cy="307777"/>
          </a:xfrm>
          <a:prstGeom prst="rect">
            <a:avLst/>
          </a:prstGeom>
        </p:spPr>
        <p:txBody>
          <a:bodyPr wrap="square">
            <a:spAutoFit/>
          </a:bodyPr>
          <a:lstStyle/>
          <a:p>
            <a:r>
              <a:rPr lang="ru-RU" sz="1400" dirty="0" smtClean="0"/>
              <a:t>2.1 Распознавать и формулировать </a:t>
            </a:r>
            <a:r>
              <a:rPr lang="ru-RU" sz="1400" b="1" dirty="0" smtClean="0"/>
              <a:t>цель</a:t>
            </a:r>
            <a:r>
              <a:rPr lang="ru-RU" sz="1400" dirty="0" smtClean="0"/>
              <a:t> данного </a:t>
            </a:r>
            <a:r>
              <a:rPr lang="ru-RU" sz="1400" b="1" dirty="0" smtClean="0"/>
              <a:t>исследования</a:t>
            </a:r>
            <a:r>
              <a:rPr lang="ru-RU" sz="1400" dirty="0" smtClean="0"/>
              <a:t>; </a:t>
            </a:r>
            <a:endParaRPr lang="ru-RU" sz="1400" dirty="0"/>
          </a:p>
        </p:txBody>
      </p:sp>
      <p:sp>
        <p:nvSpPr>
          <p:cNvPr id="82" name="Прямоугольник 81"/>
          <p:cNvSpPr/>
          <p:nvPr/>
        </p:nvSpPr>
        <p:spPr>
          <a:xfrm>
            <a:off x="4071934" y="2571744"/>
            <a:ext cx="5072066" cy="523220"/>
          </a:xfrm>
          <a:prstGeom prst="rect">
            <a:avLst/>
          </a:prstGeom>
        </p:spPr>
        <p:txBody>
          <a:bodyPr wrap="square">
            <a:spAutoFit/>
          </a:bodyPr>
          <a:lstStyle/>
          <a:p>
            <a:r>
              <a:rPr lang="ru-RU" sz="1400" dirty="0" smtClean="0"/>
              <a:t>2.2 Предлагать или оценивать </a:t>
            </a:r>
            <a:r>
              <a:rPr lang="ru-RU" sz="1400" b="1" dirty="0" smtClean="0"/>
              <a:t>способ</a:t>
            </a:r>
            <a:r>
              <a:rPr lang="ru-RU" sz="1400" dirty="0" smtClean="0"/>
              <a:t> научного </a:t>
            </a:r>
            <a:r>
              <a:rPr lang="ru-RU" sz="1400" b="1" dirty="0" smtClean="0"/>
              <a:t>исследования</a:t>
            </a:r>
            <a:r>
              <a:rPr lang="ru-RU" sz="1400" dirty="0" smtClean="0"/>
              <a:t> данного вопроса;</a:t>
            </a:r>
            <a:endParaRPr lang="ru-RU" sz="1400" dirty="0"/>
          </a:p>
        </p:txBody>
      </p:sp>
      <p:sp>
        <p:nvSpPr>
          <p:cNvPr id="83" name="Прямоугольник 82"/>
          <p:cNvSpPr/>
          <p:nvPr/>
        </p:nvSpPr>
        <p:spPr>
          <a:xfrm>
            <a:off x="4071934" y="3143248"/>
            <a:ext cx="5072066" cy="523220"/>
          </a:xfrm>
          <a:prstGeom prst="rect">
            <a:avLst/>
          </a:prstGeom>
        </p:spPr>
        <p:txBody>
          <a:bodyPr wrap="square">
            <a:spAutoFit/>
          </a:bodyPr>
          <a:lstStyle/>
          <a:p>
            <a:r>
              <a:rPr lang="ru-RU" sz="1400" dirty="0" smtClean="0"/>
              <a:t>2.3 Выдвигать объяснительные </a:t>
            </a:r>
            <a:r>
              <a:rPr lang="ru-RU" sz="1400" b="1" dirty="0" smtClean="0"/>
              <a:t>гипотезы </a:t>
            </a:r>
            <a:r>
              <a:rPr lang="ru-RU" sz="1400" dirty="0" smtClean="0"/>
              <a:t>и предлагать </a:t>
            </a:r>
            <a:r>
              <a:rPr lang="ru-RU" sz="1400" b="1" dirty="0" smtClean="0"/>
              <a:t>способы их проверки</a:t>
            </a:r>
            <a:r>
              <a:rPr lang="ru-RU" sz="1400" dirty="0" smtClean="0"/>
              <a:t>;</a:t>
            </a:r>
            <a:endParaRPr lang="ru-RU" sz="1400" dirty="0"/>
          </a:p>
        </p:txBody>
      </p:sp>
      <p:sp>
        <p:nvSpPr>
          <p:cNvPr id="84" name="Прямоугольник 83"/>
          <p:cNvSpPr/>
          <p:nvPr/>
        </p:nvSpPr>
        <p:spPr>
          <a:xfrm>
            <a:off x="4071934" y="3643314"/>
            <a:ext cx="5072066" cy="738664"/>
          </a:xfrm>
          <a:prstGeom prst="rect">
            <a:avLst/>
          </a:prstGeom>
        </p:spPr>
        <p:txBody>
          <a:bodyPr wrap="square">
            <a:spAutoFit/>
          </a:bodyPr>
          <a:lstStyle/>
          <a:p>
            <a:r>
              <a:rPr lang="ru-RU" sz="1400" dirty="0" smtClean="0"/>
              <a:t>2.4 Описывать и оценивать способы, которые используют учёные, чтобы обеспечить надёжность данных и достоверность объяснений;</a:t>
            </a:r>
            <a:endParaRPr lang="ru-RU" sz="1400" dirty="0"/>
          </a:p>
        </p:txBody>
      </p:sp>
      <p:sp>
        <p:nvSpPr>
          <p:cNvPr id="85" name="Прямоугольник 84"/>
          <p:cNvSpPr/>
          <p:nvPr/>
        </p:nvSpPr>
        <p:spPr>
          <a:xfrm>
            <a:off x="4143372" y="4429132"/>
            <a:ext cx="5000628" cy="523220"/>
          </a:xfrm>
          <a:prstGeom prst="rect">
            <a:avLst/>
          </a:prstGeom>
        </p:spPr>
        <p:txBody>
          <a:bodyPr wrap="square">
            <a:spAutoFit/>
          </a:bodyPr>
          <a:lstStyle/>
          <a:p>
            <a:r>
              <a:rPr lang="ru-RU" sz="1400" dirty="0" smtClean="0"/>
              <a:t>3.1</a:t>
            </a:r>
            <a:r>
              <a:rPr lang="ru-RU" sz="1400" b="1" dirty="0" smtClean="0"/>
              <a:t> Анализировать, интерпретировать данные </a:t>
            </a:r>
            <a:r>
              <a:rPr lang="ru-RU" sz="1400" dirty="0" smtClean="0"/>
              <a:t>и делать соответствующие выводы;</a:t>
            </a:r>
            <a:endParaRPr lang="ru-RU" sz="1400" dirty="0"/>
          </a:p>
        </p:txBody>
      </p:sp>
      <p:sp>
        <p:nvSpPr>
          <p:cNvPr id="86" name="Прямоугольник 85"/>
          <p:cNvSpPr/>
          <p:nvPr/>
        </p:nvSpPr>
        <p:spPr>
          <a:xfrm>
            <a:off x="4143372" y="4929198"/>
            <a:ext cx="4572000" cy="523220"/>
          </a:xfrm>
          <a:prstGeom prst="rect">
            <a:avLst/>
          </a:prstGeom>
        </p:spPr>
        <p:txBody>
          <a:bodyPr>
            <a:spAutoFit/>
          </a:bodyPr>
          <a:lstStyle/>
          <a:p>
            <a:r>
              <a:rPr lang="ru-RU" sz="1400" dirty="0" smtClean="0"/>
              <a:t>3.2 </a:t>
            </a:r>
            <a:r>
              <a:rPr lang="ru-RU" sz="1400" b="1" dirty="0" smtClean="0"/>
              <a:t>Преобразовывать одну форму </a:t>
            </a:r>
            <a:r>
              <a:rPr lang="ru-RU" sz="1400" dirty="0" smtClean="0"/>
              <a:t>представления данных </a:t>
            </a:r>
            <a:r>
              <a:rPr lang="ru-RU" sz="1400" b="1" dirty="0" smtClean="0"/>
              <a:t>в</a:t>
            </a:r>
            <a:r>
              <a:rPr lang="ru-RU" sz="1400" dirty="0" smtClean="0"/>
              <a:t> </a:t>
            </a:r>
            <a:r>
              <a:rPr lang="ru-RU" sz="1400" b="1" dirty="0" smtClean="0"/>
              <a:t>другую;</a:t>
            </a:r>
            <a:endParaRPr lang="ru-RU" sz="1400" b="1" dirty="0"/>
          </a:p>
        </p:txBody>
      </p:sp>
      <p:sp>
        <p:nvSpPr>
          <p:cNvPr id="87" name="Прямоугольник 86"/>
          <p:cNvSpPr/>
          <p:nvPr/>
        </p:nvSpPr>
        <p:spPr>
          <a:xfrm>
            <a:off x="4143372" y="5429264"/>
            <a:ext cx="4572000" cy="523220"/>
          </a:xfrm>
          <a:prstGeom prst="rect">
            <a:avLst/>
          </a:prstGeom>
        </p:spPr>
        <p:txBody>
          <a:bodyPr>
            <a:spAutoFit/>
          </a:bodyPr>
          <a:lstStyle/>
          <a:p>
            <a:r>
              <a:rPr lang="ru-RU" sz="1400" dirty="0" smtClean="0"/>
              <a:t>3.3 Распознавать допущения, доказательства и рассуждения в научных текстах;</a:t>
            </a:r>
            <a:endParaRPr lang="ru-RU" sz="1400" dirty="0"/>
          </a:p>
        </p:txBody>
      </p:sp>
      <p:sp>
        <p:nvSpPr>
          <p:cNvPr id="88" name="Прямоугольник 87"/>
          <p:cNvSpPr/>
          <p:nvPr/>
        </p:nvSpPr>
        <p:spPr>
          <a:xfrm>
            <a:off x="4143372" y="5929330"/>
            <a:ext cx="4572000" cy="523220"/>
          </a:xfrm>
          <a:prstGeom prst="rect">
            <a:avLst/>
          </a:prstGeom>
        </p:spPr>
        <p:txBody>
          <a:bodyPr>
            <a:spAutoFit/>
          </a:bodyPr>
          <a:lstStyle/>
          <a:p>
            <a:r>
              <a:rPr lang="ru-RU" sz="1400" dirty="0" smtClean="0"/>
              <a:t>3.4 Оценивать </a:t>
            </a:r>
            <a:r>
              <a:rPr lang="ru-RU" sz="1400" dirty="0" err="1" smtClean="0"/>
              <a:t>c</a:t>
            </a:r>
            <a:r>
              <a:rPr lang="ru-RU" sz="1400" dirty="0" smtClean="0"/>
              <a:t> научной точки зрения аргументы и доказательства из различных источников</a:t>
            </a:r>
            <a:endParaRPr lang="ru-RU" sz="1400" dirty="0"/>
          </a:p>
        </p:txBody>
      </p:sp>
      <p:sp>
        <p:nvSpPr>
          <p:cNvPr id="59" name="Прямоугольник 58"/>
          <p:cNvSpPr/>
          <p:nvPr/>
        </p:nvSpPr>
        <p:spPr>
          <a:xfrm>
            <a:off x="1285852" y="0"/>
            <a:ext cx="7858148" cy="369332"/>
          </a:xfrm>
          <a:prstGeom prst="rect">
            <a:avLst/>
          </a:prstGeom>
        </p:spPr>
        <p:txBody>
          <a:bodyPr wrap="square">
            <a:spAutoFit/>
          </a:bodyPr>
          <a:lstStyle/>
          <a:p>
            <a:pPr lvl="0" algn="ctr">
              <a:spcBef>
                <a:spcPct val="0"/>
              </a:spcBef>
              <a:defRPr/>
            </a:pPr>
            <a:r>
              <a:rPr lang="ru-RU" b="1" i="1" dirty="0" smtClean="0"/>
              <a:t>Умения, раскрывающие содержание </a:t>
            </a:r>
            <a:r>
              <a:rPr lang="ru-RU" b="1" i="1" dirty="0" err="1" smtClean="0"/>
              <a:t>естественно-научной</a:t>
            </a:r>
            <a:r>
              <a:rPr lang="ru-RU" b="1" i="1" dirty="0" smtClean="0"/>
              <a:t> грамотности</a:t>
            </a:r>
            <a:endParaRPr lang="ru-RU"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Группа 1"/>
          <p:cNvGrpSpPr/>
          <p:nvPr/>
        </p:nvGrpSpPr>
        <p:grpSpPr>
          <a:xfrm rot="5400000">
            <a:off x="-1489239" y="2346470"/>
            <a:ext cx="3827855" cy="849378"/>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143644"/>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Группа 22"/>
          <p:cNvGrpSpPr/>
          <p:nvPr/>
        </p:nvGrpSpPr>
        <p:grpSpPr>
          <a:xfrm rot="5400000">
            <a:off x="6354024" y="5718943"/>
            <a:ext cx="1714486"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Прямоугольник 27"/>
          <p:cNvSpPr/>
          <p:nvPr/>
        </p:nvSpPr>
        <p:spPr>
          <a:xfrm>
            <a:off x="1428728" y="2786058"/>
            <a:ext cx="7286676" cy="1107996"/>
          </a:xfrm>
          <a:prstGeom prst="rect">
            <a:avLst/>
          </a:prstGeom>
        </p:spPr>
        <p:txBody>
          <a:bodyPr wrap="square">
            <a:spAutoFit/>
          </a:bodyPr>
          <a:lstStyle/>
          <a:p>
            <a:pPr algn="ctr"/>
            <a:r>
              <a:rPr lang="ru-RU" sz="2200" b="1" dirty="0" smtClean="0">
                <a:solidFill>
                  <a:schemeClr val="tx1">
                    <a:lumMod val="85000"/>
                    <a:lumOff val="15000"/>
                  </a:schemeClr>
                </a:solidFill>
              </a:rPr>
              <a:t>Спецификация</a:t>
            </a:r>
            <a:r>
              <a:rPr lang="ru-RU" sz="2200" dirty="0" smtClean="0">
                <a:solidFill>
                  <a:schemeClr val="tx1">
                    <a:lumMod val="85000"/>
                    <a:lumOff val="15000"/>
                  </a:schemeClr>
                </a:solidFill>
              </a:rPr>
              <a:t> контрольных измерительных материалов для проведения в 2024 году основного государственного экзамена по ФИЗИКЕ </a:t>
            </a:r>
            <a:endParaRPr lang="ru-RU" sz="2200" dirty="0">
              <a:solidFill>
                <a:schemeClr val="tx1">
                  <a:lumMod val="85000"/>
                  <a:lumOff val="15000"/>
                </a:schemeClr>
              </a:solidFill>
            </a:endParaRPr>
          </a:p>
        </p:txBody>
      </p:sp>
      <p:sp>
        <p:nvSpPr>
          <p:cNvPr id="29" name="Прямоугольник 28"/>
          <p:cNvSpPr/>
          <p:nvPr/>
        </p:nvSpPr>
        <p:spPr>
          <a:xfrm>
            <a:off x="857224" y="4071942"/>
            <a:ext cx="8286776" cy="646331"/>
          </a:xfrm>
          <a:prstGeom prst="rect">
            <a:avLst/>
          </a:prstGeom>
        </p:spPr>
        <p:txBody>
          <a:bodyPr wrap="square">
            <a:spAutoFit/>
          </a:bodyPr>
          <a:lstStyle/>
          <a:p>
            <a:pPr algn="ctr"/>
            <a:r>
              <a:rPr lang="ru-RU" dirty="0" smtClean="0"/>
              <a:t>подготовлена федеральным государственным бюджетным научным учреждением «ФЕДЕРАЛЬНЫЙ ИНСТИТУТ ПЕДАГОГИЧЕСКИХ ИЗМЕРЕНИЙ» </a:t>
            </a:r>
            <a:endParaRPr lang="ru-RU" dirty="0"/>
          </a:p>
        </p:txBody>
      </p:sp>
      <p:pic>
        <p:nvPicPr>
          <p:cNvPr id="2051" name="Picture 3" descr="https://minobr.nso.ru/sites/minobr.nso.ru/wodby_files/files/news/2017/05/fipiportal.jpg"/>
          <p:cNvPicPr>
            <a:picLocks noChangeAspect="1" noChangeArrowheads="1"/>
          </p:cNvPicPr>
          <p:nvPr/>
        </p:nvPicPr>
        <p:blipFill>
          <a:blip r:embed="rId2"/>
          <a:srcRect b="64211"/>
          <a:stretch>
            <a:fillRect/>
          </a:stretch>
        </p:blipFill>
        <p:spPr bwMode="auto">
          <a:xfrm>
            <a:off x="1285852" y="500042"/>
            <a:ext cx="7435598" cy="1571636"/>
          </a:xfrm>
          <a:prstGeom prst="rect">
            <a:avLst/>
          </a:prstGeom>
          <a:noFill/>
        </p:spPr>
      </p:pic>
      <p:grpSp>
        <p:nvGrpSpPr>
          <p:cNvPr id="12" name="Группа 10"/>
          <p:cNvGrpSpPr/>
          <p:nvPr/>
        </p:nvGrpSpPr>
        <p:grpSpPr>
          <a:xfrm>
            <a:off x="7500958" y="1785926"/>
            <a:ext cx="1214446" cy="714380"/>
            <a:chOff x="1500166" y="1714488"/>
            <a:chExt cx="1036091" cy="703500"/>
          </a:xfrm>
        </p:grpSpPr>
        <p:sp>
          <p:nvSpPr>
            <p:cNvPr id="6"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319;p33"/>
            <p:cNvGrpSpPr/>
            <p:nvPr/>
          </p:nvGrpSpPr>
          <p:grpSpPr>
            <a:xfrm>
              <a:off x="1785918" y="1857364"/>
              <a:ext cx="571504" cy="500065"/>
              <a:chOff x="-60988625" y="3740800"/>
              <a:chExt cx="316650" cy="310350"/>
            </a:xfrm>
            <a:solidFill>
              <a:schemeClr val="bg1"/>
            </a:solidFill>
          </p:grpSpPr>
          <p:sp>
            <p:nvSpPr>
              <p:cNvPr id="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Группа 30"/>
          <p:cNvGrpSpPr/>
          <p:nvPr/>
        </p:nvGrpSpPr>
        <p:grpSpPr>
          <a:xfrm rot="10800000">
            <a:off x="1071538" y="0"/>
            <a:ext cx="8072462" cy="428604"/>
            <a:chOff x="2841995" y="3339293"/>
            <a:chExt cx="3081900" cy="463388"/>
          </a:xfrm>
        </p:grpSpPr>
        <p:sp>
          <p:nvSpPr>
            <p:cNvPr id="32" name="Google Shape;634;p48"/>
            <p:cNvSpPr/>
            <p:nvPr/>
          </p:nvSpPr>
          <p:spPr>
            <a:xfrm>
              <a:off x="2841995" y="3339293"/>
              <a:ext cx="3081900" cy="463388"/>
            </a:xfrm>
            <a:prstGeom prst="roundRect">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Прямая соединительная линия 32"/>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Группа 1"/>
          <p:cNvGrpSpPr/>
          <p:nvPr/>
        </p:nvGrpSpPr>
        <p:grpSpPr>
          <a:xfrm rot="5400000">
            <a:off x="-1592472" y="3021209"/>
            <a:ext cx="3827855" cy="642909"/>
            <a:chOff x="2841995" y="3339293"/>
            <a:chExt cx="3081900" cy="463388"/>
          </a:xfrm>
        </p:grpSpPr>
        <p:sp>
          <p:nvSpPr>
            <p:cNvPr id="3"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 name="Прямая соединительная линия 3"/>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Группа 10"/>
          <p:cNvGrpSpPr/>
          <p:nvPr/>
        </p:nvGrpSpPr>
        <p:grpSpPr>
          <a:xfrm>
            <a:off x="0" y="285728"/>
            <a:ext cx="642910" cy="500066"/>
            <a:chOff x="1500166" y="1714488"/>
            <a:chExt cx="1036091" cy="703500"/>
          </a:xfrm>
        </p:grpSpPr>
        <p:sp>
          <p:nvSpPr>
            <p:cNvPr id="6"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319;p33"/>
            <p:cNvGrpSpPr/>
            <p:nvPr/>
          </p:nvGrpSpPr>
          <p:grpSpPr>
            <a:xfrm>
              <a:off x="1785918" y="1857364"/>
              <a:ext cx="571504" cy="500065"/>
              <a:chOff x="-60988625" y="3740800"/>
              <a:chExt cx="316650" cy="310350"/>
            </a:xfrm>
            <a:solidFill>
              <a:schemeClr val="bg1"/>
            </a:solidFill>
          </p:grpSpPr>
          <p:sp>
            <p:nvSpPr>
              <p:cNvPr id="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sp>
        <p:nvSpPr>
          <p:cNvPr id="19" name="Google Shape;634;p48"/>
          <p:cNvSpPr/>
          <p:nvPr/>
        </p:nvSpPr>
        <p:spPr>
          <a:xfrm>
            <a:off x="0" y="6468667"/>
            <a:ext cx="2143108" cy="389333"/>
          </a:xfrm>
          <a:prstGeom prst="round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Группа 19"/>
          <p:cNvGrpSpPr/>
          <p:nvPr/>
        </p:nvGrpSpPr>
        <p:grpSpPr>
          <a:xfrm rot="16200000">
            <a:off x="7822426" y="5536426"/>
            <a:ext cx="1428736" cy="1214412"/>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28" name="Таблица 27"/>
          <p:cNvGraphicFramePr>
            <a:graphicFrameLocks noGrp="1"/>
          </p:cNvGraphicFramePr>
          <p:nvPr/>
        </p:nvGraphicFramePr>
        <p:xfrm>
          <a:off x="714317" y="374984"/>
          <a:ext cx="8429683" cy="6292408"/>
        </p:xfrm>
        <a:graphic>
          <a:graphicData uri="http://schemas.openxmlformats.org/drawingml/2006/table">
            <a:tbl>
              <a:tblPr/>
              <a:tblGrid>
                <a:gridCol w="857287"/>
                <a:gridCol w="7572396"/>
              </a:tblGrid>
              <a:tr h="371313">
                <a:tc>
                  <a:txBody>
                    <a:bodyPr/>
                    <a:lstStyle/>
                    <a:p>
                      <a:pPr algn="ctr">
                        <a:lnSpc>
                          <a:spcPct val="115000"/>
                        </a:lnSpc>
                        <a:spcAft>
                          <a:spcPts val="0"/>
                        </a:spcAft>
                      </a:pPr>
                      <a:r>
                        <a:rPr lang="ru-RU" sz="1400" b="1" dirty="0" smtClean="0">
                          <a:latin typeface="Times New Roman" pitchFamily="18" charset="0"/>
                          <a:ea typeface="Calibri"/>
                          <a:cs typeface="Times New Roman" pitchFamily="18" charset="0"/>
                        </a:rPr>
                        <a:t>№ задания</a:t>
                      </a:r>
                      <a:endParaRPr lang="ru-RU" sz="1400" b="1" dirty="0">
                        <a:latin typeface="Times New Roman" pitchFamily="18" charset="0"/>
                        <a:ea typeface="Calibri"/>
                        <a:cs typeface="Times New Roman" pitchFamily="18" charset="0"/>
                      </a:endParaRP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smtClean="0">
                        <a:latin typeface="Times New Roman" pitchFamily="18" charset="0"/>
                        <a:ea typeface="Calibri"/>
                        <a:cs typeface="Times New Roman" pitchFamily="18" charset="0"/>
                      </a:endParaRPr>
                    </a:p>
                    <a:p>
                      <a:pPr algn="ctr">
                        <a:lnSpc>
                          <a:spcPct val="115000"/>
                        </a:lnSpc>
                        <a:spcAft>
                          <a:spcPts val="0"/>
                        </a:spcAft>
                      </a:pPr>
                      <a:r>
                        <a:rPr lang="ru-RU" sz="1400" b="1" dirty="0" smtClean="0">
                          <a:latin typeface="Times New Roman" pitchFamily="18" charset="0"/>
                          <a:ea typeface="Calibri"/>
                          <a:cs typeface="Times New Roman" pitchFamily="18" charset="0"/>
                        </a:rPr>
                        <a:t>Предметный результат</a:t>
                      </a:r>
                      <a:endParaRPr lang="ru-RU" sz="1400" b="1" dirty="0">
                        <a:latin typeface="Times New Roman" pitchFamily="18" charset="0"/>
                        <a:ea typeface="Calibri"/>
                        <a:cs typeface="Times New Roman" pitchFamily="18" charset="0"/>
                      </a:endParaRP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234">
                <a:tc gridSpan="2">
                  <a:txBody>
                    <a:bodyPr/>
                    <a:lstStyle/>
                    <a:p>
                      <a:pPr>
                        <a:lnSpc>
                          <a:spcPct val="115000"/>
                        </a:lnSpc>
                        <a:spcAft>
                          <a:spcPts val="0"/>
                        </a:spcAft>
                      </a:pPr>
                      <a:r>
                        <a:rPr lang="ru-RU" sz="1400" b="1" i="1" dirty="0">
                          <a:latin typeface="Times New Roman" pitchFamily="18" charset="0"/>
                          <a:ea typeface="Calibri"/>
                          <a:cs typeface="Times New Roman" pitchFamily="18" charset="0"/>
                        </a:rPr>
                        <a:t>Использование понятийного аппарата курса физики</a:t>
                      </a:r>
                      <a:endParaRPr lang="ru-RU" sz="1400" dirty="0">
                        <a:latin typeface="Times New Roman" pitchFamily="18" charset="0"/>
                        <a:ea typeface="Calibri"/>
                        <a:cs typeface="Times New Roman" pitchFamily="18" charset="0"/>
                      </a:endParaRP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19696">
                <a:tc>
                  <a:txBody>
                    <a:bodyPr/>
                    <a:lstStyle/>
                    <a:p>
                      <a:pPr>
                        <a:lnSpc>
                          <a:spcPct val="115000"/>
                        </a:lnSpc>
                        <a:spcAft>
                          <a:spcPts val="0"/>
                        </a:spcAft>
                      </a:pPr>
                      <a:r>
                        <a:rPr lang="ru-RU" sz="1400" dirty="0">
                          <a:latin typeface="Times New Roman" pitchFamily="18" charset="0"/>
                          <a:ea typeface="Calibri"/>
                          <a:cs typeface="Times New Roman" pitchFamily="18" charset="0"/>
                        </a:rPr>
                        <a:t>3</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Распознавать проявление изученных физических явлений, выделяя их существенные свойства/ признаки</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323">
                <a:tc>
                  <a:txBody>
                    <a:bodyPr/>
                    <a:lstStyle/>
                    <a:p>
                      <a:pPr>
                        <a:lnSpc>
                          <a:spcPct val="115000"/>
                        </a:lnSpc>
                        <a:spcAft>
                          <a:spcPts val="0"/>
                        </a:spcAft>
                      </a:pPr>
                      <a:r>
                        <a:rPr lang="ru-RU" sz="1400">
                          <a:latin typeface="Times New Roman" pitchFamily="18" charset="0"/>
                          <a:ea typeface="Calibri"/>
                          <a:cs typeface="Times New Roman" pitchFamily="18" charset="0"/>
                        </a:rPr>
                        <a:t>4</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Распознавать явление по его определению, описанию, характерным признакам и на основе опытов, демонстрирующих данное физическое явление. Различать для данного явления основные свойства или условия его протекания</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96">
                <a:tc>
                  <a:txBody>
                    <a:bodyPr/>
                    <a:lstStyle/>
                    <a:p>
                      <a:pPr>
                        <a:lnSpc>
                          <a:spcPct val="115000"/>
                        </a:lnSpc>
                        <a:spcAft>
                          <a:spcPts val="0"/>
                        </a:spcAft>
                      </a:pPr>
                      <a:r>
                        <a:rPr lang="ru-RU" sz="1400" dirty="0" smtClean="0">
                          <a:latin typeface="Times New Roman" pitchFamily="18" charset="0"/>
                          <a:ea typeface="Calibri"/>
                          <a:cs typeface="Times New Roman" pitchFamily="18" charset="0"/>
                        </a:rPr>
                        <a:t>13 - 14</a:t>
                      </a:r>
                      <a:endParaRPr lang="ru-RU" sz="1400" dirty="0">
                        <a:latin typeface="Times New Roman" pitchFamily="18" charset="0"/>
                        <a:ea typeface="Calibri"/>
                        <a:cs typeface="Times New Roman" pitchFamily="18" charset="0"/>
                      </a:endParaRP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Описывать свойства тел, физические явления и процессы, используя физические величины, физические законы и принципы (анализ графиков, таблиц и схем) </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234">
                <a:tc gridSpan="2">
                  <a:txBody>
                    <a:bodyPr/>
                    <a:lstStyle/>
                    <a:p>
                      <a:pPr>
                        <a:lnSpc>
                          <a:spcPct val="115000"/>
                        </a:lnSpc>
                        <a:spcAft>
                          <a:spcPts val="0"/>
                        </a:spcAft>
                      </a:pPr>
                      <a:r>
                        <a:rPr lang="ru-RU" sz="1400" b="1" i="1" dirty="0">
                          <a:latin typeface="Times New Roman" pitchFamily="18" charset="0"/>
                          <a:ea typeface="Calibri"/>
                          <a:cs typeface="Times New Roman" pitchFamily="18" charset="0"/>
                        </a:rPr>
                        <a:t>Методологические умения</a:t>
                      </a:r>
                      <a:endParaRPr lang="ru-RU" sz="1400" dirty="0">
                        <a:latin typeface="Times New Roman" pitchFamily="18" charset="0"/>
                        <a:ea typeface="Calibri"/>
                        <a:cs typeface="Times New Roman" pitchFamily="18" charset="0"/>
                      </a:endParaRP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38323">
                <a:tc>
                  <a:txBody>
                    <a:bodyPr/>
                    <a:lstStyle/>
                    <a:p>
                      <a:pPr>
                        <a:lnSpc>
                          <a:spcPct val="115000"/>
                        </a:lnSpc>
                        <a:spcAft>
                          <a:spcPts val="0"/>
                        </a:spcAft>
                      </a:pPr>
                      <a:r>
                        <a:rPr lang="ru-RU" sz="1400" dirty="0">
                          <a:latin typeface="Times New Roman" pitchFamily="18" charset="0"/>
                          <a:ea typeface="Calibri"/>
                          <a:cs typeface="Times New Roman" pitchFamily="18" charset="0"/>
                        </a:rPr>
                        <a:t>15</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Проводить прямые измерения физических величин с использованием измерительных приборов, правильно составлять схемы включения прибора в экспериментальную установку, проводить серию измерений</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323">
                <a:tc>
                  <a:txBody>
                    <a:bodyPr/>
                    <a:lstStyle/>
                    <a:p>
                      <a:pPr>
                        <a:lnSpc>
                          <a:spcPct val="115000"/>
                        </a:lnSpc>
                        <a:spcAft>
                          <a:spcPts val="0"/>
                        </a:spcAft>
                      </a:pPr>
                      <a:r>
                        <a:rPr lang="ru-RU" sz="1400">
                          <a:latin typeface="Times New Roman" pitchFamily="18" charset="0"/>
                          <a:ea typeface="Calibri"/>
                          <a:cs typeface="Times New Roman" pitchFamily="18" charset="0"/>
                        </a:rPr>
                        <a:t>16</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Анализировать отдельные этапы проведения исследования на основе его описания: делать выводы на основе описания исследования, интерпретировать результаты наблюдений и опытов</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96">
                <a:tc>
                  <a:txBody>
                    <a:bodyPr/>
                    <a:lstStyle/>
                    <a:p>
                      <a:pPr>
                        <a:lnSpc>
                          <a:spcPct val="115000"/>
                        </a:lnSpc>
                        <a:spcAft>
                          <a:spcPts val="0"/>
                        </a:spcAft>
                      </a:pPr>
                      <a:r>
                        <a:rPr lang="ru-RU" sz="1400">
                          <a:latin typeface="Times New Roman" pitchFamily="18" charset="0"/>
                          <a:ea typeface="Calibri"/>
                          <a:cs typeface="Times New Roman" pitchFamily="18" charset="0"/>
                        </a:rPr>
                        <a:t>17</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Проводить косвенные измерения физических величин, исследование зависимостей между величинами (экспериментальное задание на реальном оборудовании)</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234">
                <a:tc gridSpan="2">
                  <a:txBody>
                    <a:bodyPr/>
                    <a:lstStyle/>
                    <a:p>
                      <a:pPr>
                        <a:lnSpc>
                          <a:spcPct val="115000"/>
                        </a:lnSpc>
                        <a:spcAft>
                          <a:spcPts val="0"/>
                        </a:spcAft>
                      </a:pPr>
                      <a:r>
                        <a:rPr lang="ru-RU" sz="1400" b="1" i="1" dirty="0">
                          <a:latin typeface="Times New Roman" pitchFamily="18" charset="0"/>
                          <a:ea typeface="Calibri"/>
                          <a:cs typeface="Times New Roman" pitchFamily="18" charset="0"/>
                        </a:rPr>
                        <a:t>Понимание принципа действия технических устройств</a:t>
                      </a:r>
                      <a:endParaRPr lang="ru-RU" sz="1400" dirty="0">
                        <a:latin typeface="Times New Roman" pitchFamily="18" charset="0"/>
                        <a:ea typeface="Calibri"/>
                        <a:cs typeface="Times New Roman" pitchFamily="18" charset="0"/>
                      </a:endParaRP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856950">
                <a:tc>
                  <a:txBody>
                    <a:bodyPr/>
                    <a:lstStyle/>
                    <a:p>
                      <a:pPr>
                        <a:lnSpc>
                          <a:spcPct val="115000"/>
                        </a:lnSpc>
                        <a:spcAft>
                          <a:spcPts val="0"/>
                        </a:spcAft>
                      </a:pPr>
                      <a:r>
                        <a:rPr lang="ru-RU" sz="1400">
                          <a:latin typeface="Times New Roman" pitchFamily="18" charset="0"/>
                          <a:ea typeface="Calibri"/>
                          <a:cs typeface="Times New Roman" pitchFamily="18" charset="0"/>
                        </a:rPr>
                        <a:t>18</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Различать явления и закономерности, лежащие в основе принципа действия машин, приборов и технических устройств. Приводить примеры вклада отечественных и зарубежных учёных-физиков в развитие науки, объяснение процессов окружающего мира, в развитие техники и технологий</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234">
                <a:tc gridSpan="2">
                  <a:txBody>
                    <a:bodyPr/>
                    <a:lstStyle/>
                    <a:p>
                      <a:pPr>
                        <a:lnSpc>
                          <a:spcPct val="115000"/>
                        </a:lnSpc>
                        <a:spcAft>
                          <a:spcPts val="0"/>
                        </a:spcAft>
                      </a:pPr>
                      <a:r>
                        <a:rPr lang="ru-RU" sz="1400" b="1" i="1" dirty="0">
                          <a:latin typeface="Times New Roman" pitchFamily="18" charset="0"/>
                          <a:ea typeface="Calibri"/>
                          <a:cs typeface="Times New Roman" pitchFamily="18" charset="0"/>
                        </a:rPr>
                        <a:t>Решение задач</a:t>
                      </a:r>
                      <a:endParaRPr lang="ru-RU" sz="1400" dirty="0">
                        <a:latin typeface="Times New Roman" pitchFamily="18" charset="0"/>
                        <a:ea typeface="Calibri"/>
                        <a:cs typeface="Times New Roman" pitchFamily="18" charset="0"/>
                      </a:endParaRP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6077">
                <a:tc>
                  <a:txBody>
                    <a:bodyPr/>
                    <a:lstStyle/>
                    <a:p>
                      <a:pPr>
                        <a:lnSpc>
                          <a:spcPct val="115000"/>
                        </a:lnSpc>
                        <a:spcAft>
                          <a:spcPts val="0"/>
                        </a:spcAft>
                      </a:pPr>
                      <a:r>
                        <a:rPr lang="ru-RU" sz="1400" dirty="0" smtClean="0">
                          <a:latin typeface="Times New Roman" pitchFamily="18" charset="0"/>
                          <a:ea typeface="Calibri"/>
                          <a:cs typeface="Times New Roman" pitchFamily="18" charset="0"/>
                        </a:rPr>
                        <a:t>21 - 22</a:t>
                      </a:r>
                      <a:endParaRPr lang="ru-RU" sz="1400" dirty="0">
                        <a:latin typeface="Times New Roman" pitchFamily="18" charset="0"/>
                        <a:ea typeface="Calibri"/>
                        <a:cs typeface="Times New Roman" pitchFamily="18" charset="0"/>
                      </a:endParaRP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Объяснять физические процессы и свойства тел</a:t>
                      </a:r>
                    </a:p>
                  </a:txBody>
                  <a:tcPr marL="45566" marR="45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 name="Прямоугольник 28"/>
          <p:cNvSpPr/>
          <p:nvPr/>
        </p:nvSpPr>
        <p:spPr>
          <a:xfrm>
            <a:off x="1643042" y="0"/>
            <a:ext cx="7215238" cy="369332"/>
          </a:xfrm>
          <a:prstGeom prst="rect">
            <a:avLst/>
          </a:prstGeom>
        </p:spPr>
        <p:txBody>
          <a:bodyPr wrap="square">
            <a:spAutoFit/>
          </a:bodyPr>
          <a:lstStyle/>
          <a:p>
            <a:pPr algn="ctr"/>
            <a:r>
              <a:rPr lang="ru-RU" b="1" i="1" dirty="0" smtClean="0"/>
              <a:t>Обобщённый план варианта КИМ ОГЭ 2024 года по ФИЗИКЕ</a:t>
            </a:r>
            <a:endParaRPr lang="ru-RU"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143644"/>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Группа 22"/>
          <p:cNvGrpSpPr/>
          <p:nvPr/>
        </p:nvGrpSpPr>
        <p:grpSpPr>
          <a:xfrm rot="5400000">
            <a:off x="8004944" y="5147437"/>
            <a:ext cx="1714485"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Группа 10"/>
          <p:cNvGrpSpPr/>
          <p:nvPr/>
        </p:nvGrpSpPr>
        <p:grpSpPr>
          <a:xfrm>
            <a:off x="1571604" y="500042"/>
            <a:ext cx="928694" cy="571504"/>
            <a:chOff x="1500166" y="1714488"/>
            <a:chExt cx="1036091" cy="703500"/>
          </a:xfrm>
        </p:grpSpPr>
        <p:sp>
          <p:nvSpPr>
            <p:cNvPr id="6"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319;p33"/>
            <p:cNvGrpSpPr/>
            <p:nvPr/>
          </p:nvGrpSpPr>
          <p:grpSpPr>
            <a:xfrm>
              <a:off x="1785918" y="1857364"/>
              <a:ext cx="571504" cy="500065"/>
              <a:chOff x="-60988625" y="3740800"/>
              <a:chExt cx="316650" cy="310350"/>
            </a:xfrm>
            <a:solidFill>
              <a:schemeClr val="bg1"/>
            </a:solidFill>
          </p:grpSpPr>
          <p:sp>
            <p:nvSpPr>
              <p:cNvPr id="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34" name="Группа 10"/>
          <p:cNvGrpSpPr/>
          <p:nvPr/>
        </p:nvGrpSpPr>
        <p:grpSpPr>
          <a:xfrm>
            <a:off x="6143636" y="500042"/>
            <a:ext cx="928694" cy="571504"/>
            <a:chOff x="1500166" y="1714488"/>
            <a:chExt cx="1036091" cy="703500"/>
          </a:xfrm>
        </p:grpSpPr>
        <p:sp>
          <p:nvSpPr>
            <p:cNvPr id="35"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19;p33"/>
            <p:cNvGrpSpPr/>
            <p:nvPr/>
          </p:nvGrpSpPr>
          <p:grpSpPr>
            <a:xfrm>
              <a:off x="1785918" y="1857364"/>
              <a:ext cx="571504" cy="500065"/>
              <a:chOff x="-60988625" y="3740800"/>
              <a:chExt cx="316650" cy="310350"/>
            </a:xfrm>
            <a:solidFill>
              <a:schemeClr val="bg1"/>
            </a:solidFill>
          </p:grpSpPr>
          <p:sp>
            <p:nvSpPr>
              <p:cNvPr id="3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aphicFrame>
        <p:nvGraphicFramePr>
          <p:cNvPr id="43" name="Таблица 42"/>
          <p:cNvGraphicFramePr>
            <a:graphicFrameLocks noGrp="1"/>
          </p:cNvGraphicFramePr>
          <p:nvPr/>
        </p:nvGraphicFramePr>
        <p:xfrm>
          <a:off x="4857688" y="1857364"/>
          <a:ext cx="4286312" cy="2748730"/>
        </p:xfrm>
        <a:graphic>
          <a:graphicData uri="http://schemas.openxmlformats.org/drawingml/2006/table">
            <a:tbl>
              <a:tblPr/>
              <a:tblGrid>
                <a:gridCol w="513676"/>
                <a:gridCol w="3772636"/>
              </a:tblGrid>
              <a:tr h="261939">
                <a:tc gridSpan="2">
                  <a:txBody>
                    <a:bodyPr/>
                    <a:lstStyle/>
                    <a:p>
                      <a:pPr algn="ctr">
                        <a:lnSpc>
                          <a:spcPct val="115000"/>
                        </a:lnSpc>
                        <a:spcAft>
                          <a:spcPts val="0"/>
                        </a:spcAft>
                      </a:pPr>
                      <a:r>
                        <a:rPr lang="ru-RU" sz="1400" b="1" i="1" dirty="0">
                          <a:latin typeface="Times New Roman" pitchFamily="18" charset="0"/>
                          <a:ea typeface="Calibri"/>
                          <a:cs typeface="Times New Roman" pitchFamily="18" charset="0"/>
                        </a:rPr>
                        <a:t>Использование понятийного аппарата курса физики</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85818">
                <a:tc>
                  <a:txBody>
                    <a:bodyPr/>
                    <a:lstStyle/>
                    <a:p>
                      <a:pPr>
                        <a:lnSpc>
                          <a:spcPct val="115000"/>
                        </a:lnSpc>
                        <a:spcAft>
                          <a:spcPts val="0"/>
                        </a:spcAft>
                      </a:pPr>
                      <a:r>
                        <a:rPr lang="ru-RU" sz="1400" dirty="0">
                          <a:latin typeface="Times New Roman" pitchFamily="18" charset="0"/>
                          <a:ea typeface="Calibri"/>
                          <a:cs typeface="Times New Roman"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pitchFamily="18" charset="0"/>
                          <a:ea typeface="Calibri"/>
                          <a:cs typeface="Times New Roman" pitchFamily="18" charset="0"/>
                        </a:rPr>
                        <a:t>Распознавать </a:t>
                      </a:r>
                      <a:r>
                        <a:rPr lang="ru-RU" sz="1400" dirty="0">
                          <a:latin typeface="Times New Roman" pitchFamily="18" charset="0"/>
                          <a:ea typeface="Calibri"/>
                          <a:cs typeface="Times New Roman" pitchFamily="18" charset="0"/>
                        </a:rPr>
                        <a:t>проявление изученных физических </a:t>
                      </a:r>
                      <a:r>
                        <a:rPr lang="ru-RU" sz="1400" b="1" dirty="0">
                          <a:latin typeface="Times New Roman" pitchFamily="18" charset="0"/>
                          <a:ea typeface="Calibri"/>
                          <a:cs typeface="Times New Roman" pitchFamily="18" charset="0"/>
                        </a:rPr>
                        <a:t>явлений</a:t>
                      </a:r>
                      <a:r>
                        <a:rPr lang="ru-RU" sz="1400" dirty="0">
                          <a:latin typeface="Times New Roman" pitchFamily="18" charset="0"/>
                          <a:ea typeface="Calibri"/>
                          <a:cs typeface="Times New Roman" pitchFamily="18" charset="0"/>
                        </a:rPr>
                        <a:t>, </a:t>
                      </a:r>
                      <a:r>
                        <a:rPr lang="ru-RU" sz="1400" b="1" dirty="0">
                          <a:latin typeface="Times New Roman" pitchFamily="18" charset="0"/>
                          <a:ea typeface="Calibri"/>
                          <a:cs typeface="Times New Roman" pitchFamily="18" charset="0"/>
                        </a:rPr>
                        <a:t>выделяя</a:t>
                      </a:r>
                      <a:r>
                        <a:rPr lang="ru-RU" sz="1400" dirty="0">
                          <a:latin typeface="Times New Roman" pitchFamily="18" charset="0"/>
                          <a:ea typeface="Calibri"/>
                          <a:cs typeface="Times New Roman" pitchFamily="18" charset="0"/>
                        </a:rPr>
                        <a:t> их существенные </a:t>
                      </a:r>
                      <a:r>
                        <a:rPr lang="ru-RU" sz="1400" b="1" dirty="0">
                          <a:latin typeface="Times New Roman" pitchFamily="18" charset="0"/>
                          <a:ea typeface="Calibri"/>
                          <a:cs typeface="Times New Roman" pitchFamily="18" charset="0"/>
                        </a:rPr>
                        <a:t>свойства/ признаки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696">
                <a:tc>
                  <a:txBody>
                    <a:bodyPr/>
                    <a:lstStyle/>
                    <a:p>
                      <a:pPr>
                        <a:lnSpc>
                          <a:spcPct val="115000"/>
                        </a:lnSpc>
                        <a:spcAft>
                          <a:spcPts val="0"/>
                        </a:spcAft>
                      </a:pPr>
                      <a:r>
                        <a:rPr lang="ru-RU" sz="1400">
                          <a:latin typeface="Times New Roman" pitchFamily="18" charset="0"/>
                          <a:ea typeface="Calibri"/>
                          <a:cs typeface="Times New Roman"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pitchFamily="18" charset="0"/>
                          <a:ea typeface="Calibri"/>
                          <a:cs typeface="Times New Roman" pitchFamily="18" charset="0"/>
                        </a:rPr>
                        <a:t>Распознавать явление </a:t>
                      </a:r>
                      <a:r>
                        <a:rPr lang="ru-RU" sz="1400" dirty="0">
                          <a:latin typeface="Times New Roman" pitchFamily="18" charset="0"/>
                          <a:ea typeface="Calibri"/>
                          <a:cs typeface="Times New Roman" pitchFamily="18" charset="0"/>
                        </a:rPr>
                        <a:t>по его определению, описанию, характерным признакам и </a:t>
                      </a:r>
                      <a:r>
                        <a:rPr lang="ru-RU" sz="1400" b="1" dirty="0">
                          <a:latin typeface="Times New Roman" pitchFamily="18" charset="0"/>
                          <a:ea typeface="Calibri"/>
                          <a:cs typeface="Times New Roman" pitchFamily="18" charset="0"/>
                        </a:rPr>
                        <a:t>на основе опытов, </a:t>
                      </a:r>
                      <a:r>
                        <a:rPr lang="ru-RU" sz="1400" dirty="0">
                          <a:latin typeface="Times New Roman" pitchFamily="18" charset="0"/>
                          <a:ea typeface="Calibri"/>
                          <a:cs typeface="Times New Roman" pitchFamily="18" charset="0"/>
                        </a:rPr>
                        <a:t>демонстрирующих данное физическое явление. Различать для данного явления основные свойства или условия его протекания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 name="Прямоугольник 43"/>
          <p:cNvSpPr/>
          <p:nvPr/>
        </p:nvSpPr>
        <p:spPr>
          <a:xfrm>
            <a:off x="5214942" y="1285860"/>
            <a:ext cx="3308919" cy="369332"/>
          </a:xfrm>
          <a:prstGeom prst="rect">
            <a:avLst/>
          </a:prstGeom>
        </p:spPr>
        <p:txBody>
          <a:bodyPr wrap="none">
            <a:spAutoFit/>
          </a:bodyPr>
          <a:lstStyle/>
          <a:p>
            <a:r>
              <a:rPr lang="ru-RU" b="1" i="1" dirty="0" smtClean="0"/>
              <a:t>КИМ ОГЭ 2024 года по ФИЗИКЕ</a:t>
            </a:r>
            <a:endParaRPr lang="ru-RU" dirty="0"/>
          </a:p>
        </p:txBody>
      </p:sp>
      <p:sp>
        <p:nvSpPr>
          <p:cNvPr id="46" name="Прямоугольник 45"/>
          <p:cNvSpPr/>
          <p:nvPr/>
        </p:nvSpPr>
        <p:spPr>
          <a:xfrm>
            <a:off x="0" y="1285860"/>
            <a:ext cx="4767715" cy="369332"/>
          </a:xfrm>
          <a:prstGeom prst="rect">
            <a:avLst/>
          </a:prstGeom>
        </p:spPr>
        <p:txBody>
          <a:bodyPr wrap="none">
            <a:spAutoFit/>
          </a:bodyPr>
          <a:lstStyle/>
          <a:p>
            <a:r>
              <a:rPr lang="ru-RU" b="1" i="1" dirty="0" smtClean="0"/>
              <a:t>Компетенция «Научно объяснять явления» </a:t>
            </a:r>
          </a:p>
        </p:txBody>
      </p:sp>
      <p:graphicFrame>
        <p:nvGraphicFramePr>
          <p:cNvPr id="47" name="Таблица 46"/>
          <p:cNvGraphicFramePr>
            <a:graphicFrameLocks noGrp="1"/>
          </p:cNvGraphicFramePr>
          <p:nvPr/>
        </p:nvGraphicFramePr>
        <p:xfrm>
          <a:off x="214282" y="1857364"/>
          <a:ext cx="4357718" cy="2714644"/>
        </p:xfrm>
        <a:graphic>
          <a:graphicData uri="http://schemas.openxmlformats.org/drawingml/2006/table">
            <a:tbl>
              <a:tblPr/>
              <a:tblGrid>
                <a:gridCol w="1571636"/>
                <a:gridCol w="2786082"/>
              </a:tblGrid>
              <a:tr h="857256">
                <a:tc>
                  <a:txBody>
                    <a:bodyPr/>
                    <a:lstStyle/>
                    <a:p>
                      <a:pPr algn="ctr">
                        <a:lnSpc>
                          <a:spcPct val="115000"/>
                        </a:lnSpc>
                        <a:spcAft>
                          <a:spcPts val="0"/>
                        </a:spcAft>
                      </a:pPr>
                      <a:r>
                        <a:rPr lang="ru-RU" sz="1400" b="1" i="1" dirty="0">
                          <a:latin typeface="Times New Roman"/>
                          <a:ea typeface="Calibri"/>
                          <a:cs typeface="Times New Roman"/>
                        </a:rPr>
                        <a:t>Компетенции и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i="1" dirty="0">
                          <a:latin typeface="Times New Roman"/>
                          <a:ea typeface="Calibri"/>
                          <a:cs typeface="Times New Roman"/>
                        </a:rPr>
                        <a:t>Описание учебного задания, направленного на формирование/оценку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388">
                <a:tc>
                  <a:txBody>
                    <a:bodyPr/>
                    <a:lstStyle/>
                    <a:p>
                      <a:pPr>
                        <a:lnSpc>
                          <a:spcPct val="115000"/>
                        </a:lnSpc>
                        <a:spcAft>
                          <a:spcPts val="0"/>
                        </a:spcAft>
                      </a:pPr>
                      <a:r>
                        <a:rPr lang="ru-RU" sz="1400" b="1" dirty="0" smtClean="0">
                          <a:latin typeface="Times New Roman"/>
                          <a:ea typeface="Calibri"/>
                          <a:cs typeface="Times New Roman"/>
                        </a:rPr>
                        <a:t>1.1 </a:t>
                      </a:r>
                      <a:r>
                        <a:rPr lang="ru-RU" sz="1400" dirty="0" smtClean="0">
                          <a:latin typeface="Times New Roman"/>
                          <a:ea typeface="Calibri"/>
                          <a:cs typeface="Times New Roman"/>
                        </a:rPr>
                        <a:t>   </a:t>
                      </a:r>
                    </a:p>
                    <a:p>
                      <a:pPr>
                        <a:lnSpc>
                          <a:spcPct val="115000"/>
                        </a:lnSpc>
                        <a:spcAft>
                          <a:spcPts val="0"/>
                        </a:spcAft>
                      </a:pPr>
                      <a:r>
                        <a:rPr lang="ru-RU" sz="1400" dirty="0" smtClean="0">
                          <a:latin typeface="Times New Roman"/>
                          <a:ea typeface="Calibri"/>
                          <a:cs typeface="Times New Roman"/>
                        </a:rPr>
                        <a:t>Применить </a:t>
                      </a:r>
                      <a:r>
                        <a:rPr lang="ru-RU" sz="1400" dirty="0">
                          <a:latin typeface="Times New Roman"/>
                          <a:ea typeface="Calibri"/>
                          <a:cs typeface="Times New Roman"/>
                        </a:rPr>
                        <a:t>соответствующие </a:t>
                      </a:r>
                      <a:r>
                        <a:rPr lang="ru-RU" sz="1400" dirty="0" err="1">
                          <a:latin typeface="Times New Roman"/>
                          <a:ea typeface="Calibri"/>
                          <a:cs typeface="Times New Roman"/>
                        </a:rPr>
                        <a:t>естественно-научные</a:t>
                      </a:r>
                      <a:r>
                        <a:rPr lang="ru-RU" sz="1400" dirty="0">
                          <a:latin typeface="Times New Roman"/>
                          <a:ea typeface="Calibri"/>
                          <a:cs typeface="Times New Roman"/>
                        </a:rPr>
                        <a:t> знания для </a:t>
                      </a:r>
                      <a:r>
                        <a:rPr lang="ru-RU" sz="1400" b="1" dirty="0">
                          <a:latin typeface="Times New Roman"/>
                          <a:ea typeface="Calibri"/>
                          <a:cs typeface="Times New Roman"/>
                        </a:rPr>
                        <a:t>объяснения явления</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Calibri"/>
                          <a:cs typeface="Times New Roman"/>
                        </a:rPr>
                        <a:t>Предлагается описание достаточно стандартной ситуации, для объяснения которой можно напрямую использовать программный материал.</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9" name="Рисунок 48" descr="https://shs_borz_15.borz.zabedu.ru/images/RP2022/%D0%95%D0%93%D0%AD_%D0%B8_%D0%93%D0%98%D0%90/%D0%BE%D0%B3%D1%8D.jpg"/>
          <p:cNvPicPr/>
          <p:nvPr/>
        </p:nvPicPr>
        <p:blipFill>
          <a:blip r:embed="rId2" cstate="print"/>
          <a:srcRect l="17884" r="18587"/>
          <a:stretch>
            <a:fillRect/>
          </a:stretch>
        </p:blipFill>
        <p:spPr bwMode="auto">
          <a:xfrm>
            <a:off x="5857884" y="4714884"/>
            <a:ext cx="1687368" cy="1214446"/>
          </a:xfrm>
          <a:prstGeom prst="rect">
            <a:avLst/>
          </a:prstGeom>
          <a:noFill/>
        </p:spPr>
      </p:pic>
      <p:pic>
        <p:nvPicPr>
          <p:cNvPr id="28676" name="Picture 4" descr="https://gas-kvas.com/uploads/posts/2023-01/1673997066_gas-kvas-com-p-risunok-na-temu-fizicheskie-yavleniya-14.jpg"/>
          <p:cNvPicPr>
            <a:picLocks noChangeAspect="1" noChangeArrowheads="1"/>
          </p:cNvPicPr>
          <p:nvPr/>
        </p:nvPicPr>
        <p:blipFill>
          <a:blip r:embed="rId3"/>
          <a:srcRect l="59063" t="13750" r="14687" b="56250"/>
          <a:stretch>
            <a:fillRect/>
          </a:stretch>
        </p:blipFill>
        <p:spPr bwMode="auto">
          <a:xfrm>
            <a:off x="1643042" y="4857760"/>
            <a:ext cx="1416854" cy="1214446"/>
          </a:xfrm>
          <a:prstGeom prst="rect">
            <a:avLst/>
          </a:prstGeom>
          <a:noFill/>
        </p:spPr>
      </p:pic>
      <p:pic>
        <p:nvPicPr>
          <p:cNvPr id="50" name="Рисунок 49" descr="http://clipartspub.com/images/questions-clipart-multiple-question-mark-5.jpg"/>
          <p:cNvPicPr/>
          <p:nvPr/>
        </p:nvPicPr>
        <p:blipFill>
          <a:blip r:embed="rId4" cstate="print"/>
          <a:srcRect l="32944" t="30561" r="47620" b="-35"/>
          <a:stretch>
            <a:fillRect/>
          </a:stretch>
        </p:blipFill>
        <p:spPr bwMode="auto">
          <a:xfrm>
            <a:off x="3500430" y="4786322"/>
            <a:ext cx="658664" cy="1357322"/>
          </a:xfrm>
          <a:prstGeom prst="rect">
            <a:avLst/>
          </a:prstGeom>
          <a:noFill/>
          <a:ln w="9525">
            <a:noFill/>
            <a:miter lim="800000"/>
            <a:headEnd/>
            <a:tailEnd/>
          </a:ln>
        </p:spPr>
      </p:pic>
      <p:grpSp>
        <p:nvGrpSpPr>
          <p:cNvPr id="30" name="Группа 29"/>
          <p:cNvGrpSpPr/>
          <p:nvPr/>
        </p:nvGrpSpPr>
        <p:grpSpPr>
          <a:xfrm>
            <a:off x="3214678" y="214290"/>
            <a:ext cx="2286016" cy="285752"/>
            <a:chOff x="2841995" y="3339293"/>
            <a:chExt cx="3081900" cy="463388"/>
          </a:xfrm>
        </p:grpSpPr>
        <p:sp>
          <p:nvSpPr>
            <p:cNvPr id="31"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Прямая соединительная линия 31"/>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42976" y="285728"/>
            <a:ext cx="8001024" cy="461665"/>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a:t>
            </a:r>
            <a:r>
              <a:rPr lang="ru-RU" sz="2400" b="1" i="1" dirty="0" smtClean="0">
                <a:latin typeface="Times New Roman" pitchFamily="18" charset="0"/>
                <a:cs typeface="Times New Roman" pitchFamily="18" charset="0"/>
              </a:rPr>
              <a:t>научно объяснять явления</a:t>
            </a:r>
            <a:endParaRPr lang="ru-RU" sz="2400" dirty="0">
              <a:latin typeface="Times New Roman" pitchFamily="18" charset="0"/>
              <a:cs typeface="Times New Roman" pitchFamily="18" charset="0"/>
            </a:endParaRPr>
          </a:p>
        </p:txBody>
      </p:sp>
      <p:sp>
        <p:nvSpPr>
          <p:cNvPr id="21" name="Google Shape;6070;p63"/>
          <p:cNvSpPr/>
          <p:nvPr/>
        </p:nvSpPr>
        <p:spPr>
          <a:xfrm>
            <a:off x="571472" y="2000240"/>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Прямоугольник 3"/>
          <p:cNvSpPr/>
          <p:nvPr/>
        </p:nvSpPr>
        <p:spPr>
          <a:xfrm>
            <a:off x="1714480" y="714356"/>
            <a:ext cx="7000924" cy="646331"/>
          </a:xfrm>
          <a:prstGeom prst="rect">
            <a:avLst/>
          </a:prstGeom>
        </p:spPr>
        <p:txBody>
          <a:bodyPr wrap="square">
            <a:spAutoFit/>
          </a:bodyPr>
          <a:lstStyle/>
          <a:p>
            <a:pPr algn="ctr"/>
            <a:r>
              <a:rPr lang="ru-RU" dirty="0" smtClean="0">
                <a:latin typeface="Times New Roman"/>
                <a:ea typeface="Calibri"/>
                <a:cs typeface="Times New Roman"/>
              </a:rPr>
              <a:t>(1.1 Применить соответствующие </a:t>
            </a:r>
            <a:r>
              <a:rPr lang="ru-RU" dirty="0" err="1" smtClean="0">
                <a:latin typeface="Times New Roman"/>
                <a:ea typeface="Calibri"/>
                <a:cs typeface="Times New Roman"/>
              </a:rPr>
              <a:t>естественно-научные</a:t>
            </a:r>
            <a:r>
              <a:rPr lang="ru-RU" dirty="0" smtClean="0">
                <a:latin typeface="Times New Roman"/>
                <a:ea typeface="Calibri"/>
                <a:cs typeface="Times New Roman"/>
              </a:rPr>
              <a:t> знания для </a:t>
            </a:r>
            <a:r>
              <a:rPr lang="ru-RU" b="1" dirty="0" smtClean="0">
                <a:latin typeface="Times New Roman"/>
                <a:ea typeface="Calibri"/>
                <a:cs typeface="Times New Roman"/>
              </a:rPr>
              <a:t>объяснения явления)</a:t>
            </a:r>
            <a:endParaRPr lang="ru-RU" dirty="0"/>
          </a:p>
        </p:txBody>
      </p:sp>
      <p:sp>
        <p:nvSpPr>
          <p:cNvPr id="5126" name="Rectangle 6"/>
          <p:cNvSpPr>
            <a:spLocks noChangeArrowheads="1"/>
          </p:cNvSpPr>
          <p:nvPr/>
        </p:nvSpPr>
        <p:spPr bwMode="auto">
          <a:xfrm>
            <a:off x="1571604" y="1857364"/>
            <a:ext cx="721523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В пластиковой бутылке, наполненной водой, сбоку проделали отверстие. Пока бутылка была открыта, вода выливалась из отверстия. Когда же бутылку плотно закрыли крышкой, вода из отверстия перестала выливаться. Действие какой физической величины проявляется в описанном опыте?</a:t>
            </a:r>
            <a:endParaRPr kumimoji="0" lang="ru-RU" sz="1600" b="0" i="0" u="none" strike="noStrike" cap="none" normalizeH="0" baseline="0" dirty="0" smtClean="0">
              <a:ln>
                <a:noFill/>
              </a:ln>
              <a:effectLst/>
              <a:latin typeface="Times New Roman" pitchFamily="18" charset="0"/>
              <a:cs typeface="Times New Roman" pitchFamily="18" charset="0"/>
            </a:endParaRPr>
          </a:p>
        </p:txBody>
      </p:sp>
      <p:sp>
        <p:nvSpPr>
          <p:cNvPr id="5127" name="Rectangle 7"/>
          <p:cNvSpPr>
            <a:spLocks noChangeArrowheads="1"/>
          </p:cNvSpPr>
          <p:nvPr/>
        </p:nvSpPr>
        <p:spPr bwMode="auto">
          <a:xfrm>
            <a:off x="1785918" y="3143248"/>
            <a:ext cx="464347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ru-RU" sz="1600" dirty="0" smtClean="0">
                <a:latin typeface="Times New Roman" pitchFamily="18" charset="0"/>
                <a:ea typeface="Calibri" pitchFamily="34" charset="0"/>
                <a:cs typeface="Times New Roman" pitchFamily="18" charset="0"/>
              </a:rPr>
              <a:t>1)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Силы тяжести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Силы сопротивления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Гидростатического давления жидкости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Атмосферного давления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8" name="Rectangle 8"/>
          <p:cNvSpPr>
            <a:spLocks noChangeArrowheads="1"/>
          </p:cNvSpPr>
          <p:nvPr/>
        </p:nvSpPr>
        <p:spPr bwMode="auto">
          <a:xfrm>
            <a:off x="1428728" y="4500570"/>
            <a:ext cx="7143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600" dirty="0" smtClean="0">
                <a:latin typeface="Times New Roman" pitchFamily="18" charset="0"/>
                <a:ea typeface="Times New Roman" pitchFamily="18" charset="0"/>
                <a:cs typeface="Times New Roman" pitchFamily="18" charset="0"/>
              </a:rPr>
              <a:t>Летучие мыши ориентируются в пространстве благодаря </a:t>
            </a:r>
            <a:r>
              <a:rPr lang="ru-RU" sz="1600" dirty="0" err="1" smtClean="0">
                <a:latin typeface="Times New Roman" pitchFamily="18" charset="0"/>
                <a:ea typeface="Times New Roman" pitchFamily="18" charset="0"/>
                <a:cs typeface="Times New Roman" pitchFamily="18" charset="0"/>
              </a:rPr>
              <a:t>эхолокации</a:t>
            </a:r>
            <a:r>
              <a:rPr lang="ru-RU" sz="1600" dirty="0" smtClean="0">
                <a:latin typeface="Times New Roman" pitchFamily="18" charset="0"/>
                <a:ea typeface="Times New Roman" pitchFamily="18" charset="0"/>
                <a:cs typeface="Times New Roman" pitchFamily="18" charset="0"/>
              </a:rPr>
              <a:t>. Какое физическое явление лежит в основе </a:t>
            </a:r>
            <a:r>
              <a:rPr lang="ru-RU" sz="1600" dirty="0" err="1" smtClean="0">
                <a:latin typeface="Times New Roman" pitchFamily="18" charset="0"/>
                <a:ea typeface="Times New Roman" pitchFamily="18" charset="0"/>
                <a:cs typeface="Times New Roman" pitchFamily="18" charset="0"/>
              </a:rPr>
              <a:t>эхолокации</a:t>
            </a:r>
            <a:r>
              <a:rPr lang="ru-RU" sz="1600" dirty="0" smtClean="0">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ru-RU" sz="1600" dirty="0" smtClean="0">
                <a:latin typeface="Times New Roman" pitchFamily="18" charset="0"/>
                <a:ea typeface="Times New Roman" pitchFamily="18" charset="0"/>
                <a:cs typeface="Times New Roman" pitchFamily="18" charset="0"/>
              </a:rPr>
              <a:t>  </a:t>
            </a:r>
          </a:p>
        </p:txBody>
      </p:sp>
      <p:sp>
        <p:nvSpPr>
          <p:cNvPr id="12" name="Google Shape;6070;p63"/>
          <p:cNvSpPr/>
          <p:nvPr/>
        </p:nvSpPr>
        <p:spPr>
          <a:xfrm>
            <a:off x="571472" y="4429132"/>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Rectangle 9"/>
          <p:cNvSpPr>
            <a:spLocks noChangeArrowheads="1"/>
          </p:cNvSpPr>
          <p:nvPr/>
        </p:nvSpPr>
        <p:spPr bwMode="auto">
          <a:xfrm>
            <a:off x="1785918" y="5357826"/>
            <a:ext cx="385765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ru-RU" sz="1600" dirty="0" smtClean="0">
                <a:latin typeface="Times New Roman" pitchFamily="18" charset="0"/>
                <a:ea typeface="Calibri" pitchFamily="34" charset="0"/>
                <a:cs typeface="Times New Roman" pitchFamily="18" charset="0"/>
              </a:rPr>
              <a:t>1) отражение звуковой волны </a:t>
            </a:r>
          </a:p>
          <a:p>
            <a:pPr marL="0" marR="0" lvl="0" indent="0" algn="l" defTabSz="914400" rtl="0" eaLnBrk="0" fontAlgn="base" latinLnBrk="0" hangingPunct="0">
              <a:lnSpc>
                <a:spcPct val="100000"/>
              </a:lnSpc>
              <a:spcBef>
                <a:spcPct val="0"/>
              </a:spcBef>
              <a:spcAft>
                <a:spcPct val="0"/>
              </a:spcAft>
              <a:buClrTx/>
              <a:buSzTx/>
              <a:tabLst/>
            </a:pPr>
            <a:r>
              <a:rPr lang="ru-RU" sz="1600" dirty="0" smtClean="0">
                <a:latin typeface="Times New Roman" pitchFamily="18" charset="0"/>
                <a:ea typeface="Calibri" pitchFamily="34" charset="0"/>
                <a:cs typeface="Times New Roman" pitchFamily="18" charset="0"/>
              </a:rPr>
              <a:t>2) преломление звуковой волны </a:t>
            </a:r>
          </a:p>
          <a:p>
            <a:pPr marL="0" marR="0" lvl="0" indent="0" algn="l" defTabSz="914400" rtl="0" eaLnBrk="0" fontAlgn="base" latinLnBrk="0" hangingPunct="0">
              <a:lnSpc>
                <a:spcPct val="100000"/>
              </a:lnSpc>
              <a:spcBef>
                <a:spcPct val="0"/>
              </a:spcBef>
              <a:spcAft>
                <a:spcPct val="0"/>
              </a:spcAft>
              <a:buClrTx/>
              <a:buSzTx/>
              <a:tabLst/>
            </a:pPr>
            <a:r>
              <a:rPr lang="ru-RU" sz="1600" dirty="0" smtClean="0">
                <a:latin typeface="Times New Roman" pitchFamily="18" charset="0"/>
                <a:ea typeface="Calibri" pitchFamily="34" charset="0"/>
                <a:cs typeface="Times New Roman" pitchFamily="18" charset="0"/>
              </a:rPr>
              <a:t>3) отражение световой волны </a:t>
            </a:r>
          </a:p>
          <a:p>
            <a:pPr marL="0" marR="0" lvl="0" indent="0" algn="l" defTabSz="914400" rtl="0" eaLnBrk="0" fontAlgn="base" latinLnBrk="0" hangingPunct="0">
              <a:lnSpc>
                <a:spcPct val="100000"/>
              </a:lnSpc>
              <a:spcBef>
                <a:spcPct val="0"/>
              </a:spcBef>
              <a:spcAft>
                <a:spcPct val="0"/>
              </a:spcAft>
              <a:buClrTx/>
              <a:buSzTx/>
              <a:tabLst/>
            </a:pPr>
            <a:r>
              <a:rPr lang="ru-RU" sz="1600" dirty="0" smtClean="0">
                <a:latin typeface="Times New Roman" pitchFamily="18" charset="0"/>
                <a:ea typeface="Calibri" pitchFamily="34" charset="0"/>
                <a:cs typeface="Times New Roman" pitchFamily="18" charset="0"/>
              </a:rPr>
              <a:t>4) преломление световой волны</a:t>
            </a:r>
          </a:p>
        </p:txBody>
      </p:sp>
      <p:sp>
        <p:nvSpPr>
          <p:cNvPr id="14" name="Прямоугольник 13"/>
          <p:cNvSpPr/>
          <p:nvPr/>
        </p:nvSpPr>
        <p:spPr>
          <a:xfrm>
            <a:off x="214282" y="1285860"/>
            <a:ext cx="1428596"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№3</a:t>
            </a:r>
            <a:endParaRPr lang="ru-RU" b="1" i="1" dirty="0"/>
          </a:p>
        </p:txBody>
      </p:sp>
    </p:spTree>
    <p:extLst>
      <p:ext uri="{BB962C8B-B14F-4D97-AF65-F5344CB8AC3E}">
        <p14:creationId xmlns="" xmlns:p14="http://schemas.microsoft.com/office/powerpoint/2010/main" val="178270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rot="16200000">
            <a:off x="7468605" y="5182605"/>
            <a:ext cx="1770858" cy="1579931"/>
            <a:chOff x="6351037" y="1504742"/>
            <a:chExt cx="1770858" cy="1579931"/>
          </a:xfrm>
        </p:grpSpPr>
        <p:sp>
          <p:nvSpPr>
            <p:cNvPr id="21" name="Google Shape;635;p48"/>
            <p:cNvSpPr/>
            <p:nvPr/>
          </p:nvSpPr>
          <p:spPr>
            <a:xfrm>
              <a:off x="6351037" y="1504742"/>
              <a:ext cx="1770858" cy="1579931"/>
            </a:xfrm>
            <a:prstGeom prst="round1Rect">
              <a:avLst>
                <a:gd name="adj" fmla="val 43426"/>
              </a:avLst>
            </a:prstGeom>
            <a:solidFill>
              <a:srgbClr val="CEC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Прямая соединительная линия 21"/>
            <p:cNvCxnSpPr/>
            <p:nvPr/>
          </p:nvCxnSpPr>
          <p:spPr>
            <a:xfrm>
              <a:off x="6736702" y="1511396"/>
              <a:ext cx="12442" cy="1563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Google Shape;634;p48"/>
          <p:cNvSpPr/>
          <p:nvPr/>
        </p:nvSpPr>
        <p:spPr>
          <a:xfrm>
            <a:off x="0" y="6143644"/>
            <a:ext cx="2143108" cy="389333"/>
          </a:xfrm>
          <a:prstGeom prst="roundRect">
            <a:avLst/>
          </a:pr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Группа 22"/>
          <p:cNvGrpSpPr/>
          <p:nvPr/>
        </p:nvGrpSpPr>
        <p:grpSpPr>
          <a:xfrm rot="5400000">
            <a:off x="8004944" y="4504495"/>
            <a:ext cx="1714485" cy="563627"/>
            <a:chOff x="2841995" y="3339293"/>
            <a:chExt cx="3081900" cy="463388"/>
          </a:xfrm>
        </p:grpSpPr>
        <p:sp>
          <p:nvSpPr>
            <p:cNvPr id="24" name="Google Shape;634;p48"/>
            <p:cNvSpPr/>
            <p:nvPr/>
          </p:nvSpPr>
          <p:spPr>
            <a:xfrm>
              <a:off x="2841995" y="3339293"/>
              <a:ext cx="3081900" cy="463388"/>
            </a:xfrm>
            <a:prstGeom prst="roundRect">
              <a:avLst/>
            </a:prstGeom>
            <a:solidFill>
              <a:srgbClr val="61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Прямая соединительная линия 24"/>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Группа 10"/>
          <p:cNvGrpSpPr/>
          <p:nvPr/>
        </p:nvGrpSpPr>
        <p:grpSpPr>
          <a:xfrm>
            <a:off x="1500166" y="714356"/>
            <a:ext cx="928694" cy="571504"/>
            <a:chOff x="1500166" y="1714488"/>
            <a:chExt cx="1036091" cy="703500"/>
          </a:xfrm>
        </p:grpSpPr>
        <p:sp>
          <p:nvSpPr>
            <p:cNvPr id="6"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9;p33"/>
            <p:cNvGrpSpPr/>
            <p:nvPr/>
          </p:nvGrpSpPr>
          <p:grpSpPr>
            <a:xfrm>
              <a:off x="1785918" y="1857364"/>
              <a:ext cx="571504" cy="500065"/>
              <a:chOff x="-60988625" y="3740800"/>
              <a:chExt cx="316650" cy="310350"/>
            </a:xfrm>
            <a:solidFill>
              <a:schemeClr val="bg1"/>
            </a:solidFill>
          </p:grpSpPr>
          <p:sp>
            <p:nvSpPr>
              <p:cNvPr id="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11" name="Группа 10"/>
          <p:cNvGrpSpPr/>
          <p:nvPr/>
        </p:nvGrpSpPr>
        <p:grpSpPr>
          <a:xfrm>
            <a:off x="6215074" y="642918"/>
            <a:ext cx="928694" cy="571504"/>
            <a:chOff x="1500166" y="1714488"/>
            <a:chExt cx="1036091" cy="703500"/>
          </a:xfrm>
        </p:grpSpPr>
        <p:sp>
          <p:nvSpPr>
            <p:cNvPr id="35" name="Google Shape;306;p33"/>
            <p:cNvSpPr/>
            <p:nvPr/>
          </p:nvSpPr>
          <p:spPr>
            <a:xfrm>
              <a:off x="1500166" y="1714488"/>
              <a:ext cx="857256" cy="642942"/>
            </a:xfrm>
            <a:prstGeom prst="rect">
              <a:avLst/>
            </a:prstGeom>
            <a:solidFill>
              <a:srgbClr val="9C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6;p33"/>
            <p:cNvSpPr/>
            <p:nvPr/>
          </p:nvSpPr>
          <p:spPr>
            <a:xfrm>
              <a:off x="1643042" y="1785926"/>
              <a:ext cx="893215" cy="632062"/>
            </a:xfrm>
            <a:prstGeom prst="rect">
              <a:avLst/>
            </a:prstGeom>
            <a:solidFill>
              <a:srgbClr val="3D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19;p33"/>
            <p:cNvGrpSpPr/>
            <p:nvPr/>
          </p:nvGrpSpPr>
          <p:grpSpPr>
            <a:xfrm>
              <a:off x="1785918" y="1857364"/>
              <a:ext cx="571504" cy="500065"/>
              <a:chOff x="-60988625" y="3740800"/>
              <a:chExt cx="316650" cy="310350"/>
            </a:xfrm>
            <a:solidFill>
              <a:schemeClr val="bg1"/>
            </a:solidFill>
          </p:grpSpPr>
          <p:sp>
            <p:nvSpPr>
              <p:cNvPr id="38" name="Google Shape;320;p33"/>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9" name="Google Shape;321;p33"/>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0" name="Google Shape;322;p33"/>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aphicFrame>
        <p:nvGraphicFramePr>
          <p:cNvPr id="43" name="Таблица 42"/>
          <p:cNvGraphicFramePr>
            <a:graphicFrameLocks noGrp="1"/>
          </p:cNvGraphicFramePr>
          <p:nvPr/>
        </p:nvGraphicFramePr>
        <p:xfrm>
          <a:off x="4714844" y="2143116"/>
          <a:ext cx="4286312" cy="2571768"/>
        </p:xfrm>
        <a:graphic>
          <a:graphicData uri="http://schemas.openxmlformats.org/drawingml/2006/table">
            <a:tbl>
              <a:tblPr/>
              <a:tblGrid>
                <a:gridCol w="513676"/>
                <a:gridCol w="3772636"/>
              </a:tblGrid>
              <a:tr h="857256">
                <a:tc gridSpan="2">
                  <a:txBody>
                    <a:bodyPr/>
                    <a:lstStyle/>
                    <a:p>
                      <a:pPr algn="ctr">
                        <a:lnSpc>
                          <a:spcPct val="115000"/>
                        </a:lnSpc>
                        <a:spcAft>
                          <a:spcPts val="0"/>
                        </a:spcAft>
                      </a:pPr>
                      <a:r>
                        <a:rPr lang="ru-RU" sz="1400" b="1" i="1" dirty="0">
                          <a:latin typeface="Times New Roman" pitchFamily="18" charset="0"/>
                          <a:ea typeface="Calibri"/>
                          <a:cs typeface="Times New Roman" pitchFamily="18" charset="0"/>
                        </a:rPr>
                        <a:t>Использование понятийного аппарата курса физики</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714512">
                <a:tc>
                  <a:txBody>
                    <a:bodyPr/>
                    <a:lstStyle/>
                    <a:p>
                      <a:pPr>
                        <a:lnSpc>
                          <a:spcPct val="115000"/>
                        </a:lnSpc>
                        <a:spcAft>
                          <a:spcPts val="0"/>
                        </a:spcAft>
                      </a:pPr>
                      <a:r>
                        <a:rPr lang="ru-RU" sz="1400" dirty="0">
                          <a:latin typeface="Times New Roman" pitchFamily="18" charset="0"/>
                          <a:ea typeface="Calibri"/>
                          <a:cs typeface="Times New Roman"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itchFamily="18" charset="0"/>
                          <a:ea typeface="Calibri"/>
                          <a:cs typeface="Times New Roman" pitchFamily="18" charset="0"/>
                        </a:rPr>
                        <a:t>Распознавать явление по его определению, описанию, характерным признакам и на основе опытов, демонстрирующих данное физическое явление. Различать для данного явления </a:t>
                      </a:r>
                      <a:r>
                        <a:rPr lang="ru-RU" sz="1400" b="1" dirty="0">
                          <a:latin typeface="Times New Roman" pitchFamily="18" charset="0"/>
                          <a:ea typeface="Calibri"/>
                          <a:cs typeface="Times New Roman" pitchFamily="18" charset="0"/>
                        </a:rPr>
                        <a:t>основные свойства </a:t>
                      </a:r>
                      <a:r>
                        <a:rPr lang="ru-RU" sz="1400" dirty="0">
                          <a:latin typeface="Times New Roman" pitchFamily="18" charset="0"/>
                          <a:ea typeface="Calibri"/>
                          <a:cs typeface="Times New Roman" pitchFamily="18" charset="0"/>
                        </a:rPr>
                        <a:t>или условия его протекания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 name="Прямоугольник 43"/>
          <p:cNvSpPr/>
          <p:nvPr/>
        </p:nvSpPr>
        <p:spPr>
          <a:xfrm>
            <a:off x="5214942" y="1571612"/>
            <a:ext cx="3308919" cy="369332"/>
          </a:xfrm>
          <a:prstGeom prst="rect">
            <a:avLst/>
          </a:prstGeom>
        </p:spPr>
        <p:txBody>
          <a:bodyPr wrap="none">
            <a:spAutoFit/>
          </a:bodyPr>
          <a:lstStyle/>
          <a:p>
            <a:r>
              <a:rPr lang="ru-RU" b="1" i="1" dirty="0" smtClean="0"/>
              <a:t>КИМ ОГЭ 2024 года по ФИЗИКЕ</a:t>
            </a:r>
            <a:endParaRPr lang="ru-RU" dirty="0"/>
          </a:p>
        </p:txBody>
      </p:sp>
      <p:sp>
        <p:nvSpPr>
          <p:cNvPr id="46" name="Прямоугольник 45"/>
          <p:cNvSpPr/>
          <p:nvPr/>
        </p:nvSpPr>
        <p:spPr>
          <a:xfrm>
            <a:off x="0" y="1571612"/>
            <a:ext cx="4767715" cy="369332"/>
          </a:xfrm>
          <a:prstGeom prst="rect">
            <a:avLst/>
          </a:prstGeom>
        </p:spPr>
        <p:txBody>
          <a:bodyPr wrap="none">
            <a:spAutoFit/>
          </a:bodyPr>
          <a:lstStyle/>
          <a:p>
            <a:r>
              <a:rPr lang="ru-RU" b="1" i="1" dirty="0" smtClean="0"/>
              <a:t>Компетенция «Научно объяснять явления» </a:t>
            </a:r>
          </a:p>
        </p:txBody>
      </p:sp>
      <p:graphicFrame>
        <p:nvGraphicFramePr>
          <p:cNvPr id="47" name="Таблица 46"/>
          <p:cNvGraphicFramePr>
            <a:graphicFrameLocks noGrp="1"/>
          </p:cNvGraphicFramePr>
          <p:nvPr/>
        </p:nvGraphicFramePr>
        <p:xfrm>
          <a:off x="214282" y="2143116"/>
          <a:ext cx="4357718" cy="2574804"/>
        </p:xfrm>
        <a:graphic>
          <a:graphicData uri="http://schemas.openxmlformats.org/drawingml/2006/table">
            <a:tbl>
              <a:tblPr/>
              <a:tblGrid>
                <a:gridCol w="1458575"/>
                <a:gridCol w="2899143"/>
              </a:tblGrid>
              <a:tr h="857256">
                <a:tc>
                  <a:txBody>
                    <a:bodyPr/>
                    <a:lstStyle/>
                    <a:p>
                      <a:pPr algn="ctr">
                        <a:lnSpc>
                          <a:spcPct val="115000"/>
                        </a:lnSpc>
                        <a:spcAft>
                          <a:spcPts val="0"/>
                        </a:spcAft>
                      </a:pPr>
                      <a:r>
                        <a:rPr lang="ru-RU" sz="1400" b="1" i="1" dirty="0">
                          <a:latin typeface="Times New Roman"/>
                          <a:ea typeface="Calibri"/>
                          <a:cs typeface="Times New Roman"/>
                        </a:rPr>
                        <a:t>Компетенции и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i="1" dirty="0">
                          <a:latin typeface="Times New Roman"/>
                          <a:ea typeface="Calibri"/>
                          <a:cs typeface="Times New Roman"/>
                        </a:rPr>
                        <a:t>Описание учебного задания, направленного на формирование/оценку умения</a:t>
                      </a:r>
                      <a:endParaRPr lang="ru-RU" sz="14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12">
                <a:tc>
                  <a:txBody>
                    <a:bodyPr/>
                    <a:lstStyle/>
                    <a:p>
                      <a:pPr>
                        <a:lnSpc>
                          <a:spcPct val="115000"/>
                        </a:lnSpc>
                        <a:spcAft>
                          <a:spcPts val="0"/>
                        </a:spcAft>
                      </a:pPr>
                      <a:r>
                        <a:rPr lang="ru-RU" sz="1400" b="1" kern="1200" dirty="0" smtClean="0">
                          <a:solidFill>
                            <a:schemeClr val="tx1"/>
                          </a:solidFill>
                          <a:latin typeface="Times New Roman"/>
                          <a:ea typeface="Calibri"/>
                          <a:cs typeface="Times New Roman"/>
                        </a:rPr>
                        <a:t>1.2</a:t>
                      </a:r>
                      <a:r>
                        <a:rPr lang="ru-RU" sz="1400" b="1" kern="1200" baseline="0" dirty="0" smtClean="0">
                          <a:solidFill>
                            <a:schemeClr val="tx1"/>
                          </a:solidFill>
                          <a:latin typeface="Times New Roman"/>
                          <a:ea typeface="Calibri"/>
                          <a:cs typeface="Times New Roman"/>
                        </a:rPr>
                        <a:t> </a:t>
                      </a:r>
                      <a:r>
                        <a:rPr lang="ru-RU" sz="1400" kern="1200" baseline="0" dirty="0" smtClean="0">
                          <a:solidFill>
                            <a:schemeClr val="tx1"/>
                          </a:solidFill>
                          <a:latin typeface="Times New Roman"/>
                          <a:ea typeface="Calibri"/>
                          <a:cs typeface="Times New Roman"/>
                        </a:rPr>
                        <a:t> </a:t>
                      </a:r>
                      <a:r>
                        <a:rPr lang="ru-RU" sz="1400" kern="1200" dirty="0" smtClean="0">
                          <a:solidFill>
                            <a:schemeClr val="tx1"/>
                          </a:solidFill>
                          <a:latin typeface="Times New Roman"/>
                          <a:ea typeface="Calibri"/>
                          <a:cs typeface="Times New Roman"/>
                        </a:rPr>
                        <a:t>Распознавать, </a:t>
                      </a:r>
                      <a:r>
                        <a:rPr lang="ru-RU" sz="1400" b="1" kern="1200" dirty="0" smtClean="0">
                          <a:solidFill>
                            <a:schemeClr val="tx1"/>
                          </a:solidFill>
                          <a:latin typeface="Times New Roman"/>
                          <a:ea typeface="Calibri"/>
                          <a:cs typeface="Times New Roman"/>
                        </a:rPr>
                        <a:t>использовать</a:t>
                      </a:r>
                      <a:r>
                        <a:rPr lang="ru-RU" sz="1400" kern="1200" dirty="0" smtClean="0">
                          <a:solidFill>
                            <a:schemeClr val="tx1"/>
                          </a:solidFill>
                          <a:latin typeface="Times New Roman"/>
                          <a:ea typeface="Calibri"/>
                          <a:cs typeface="Times New Roman"/>
                        </a:rPr>
                        <a:t> и создавать объяснительные </a:t>
                      </a:r>
                      <a:r>
                        <a:rPr lang="ru-RU" sz="1400" b="1" kern="1200" dirty="0" smtClean="0">
                          <a:solidFill>
                            <a:schemeClr val="tx1"/>
                          </a:solidFill>
                          <a:latin typeface="Times New Roman"/>
                          <a:ea typeface="Calibri"/>
                          <a:cs typeface="Times New Roman"/>
                        </a:rPr>
                        <a:t>модели</a:t>
                      </a:r>
                      <a:r>
                        <a:rPr lang="ru-RU" sz="1400" kern="1200" dirty="0" smtClean="0">
                          <a:solidFill>
                            <a:schemeClr val="tx1"/>
                          </a:solidFill>
                          <a:latin typeface="Times New Roman"/>
                          <a:ea typeface="Calibri"/>
                          <a:cs typeface="Times New Roman"/>
                        </a:rPr>
                        <a:t> и представления</a:t>
                      </a:r>
                      <a:endParaRPr lang="ru-RU"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chemeClr val="tx1"/>
                          </a:solidFill>
                          <a:latin typeface="Times New Roman"/>
                          <a:ea typeface="Calibri"/>
                          <a:cs typeface="Times New Roman"/>
                        </a:rPr>
                        <a:t>Для получения объяснения она должна быть преобразована (в явном виде или мысленно) или в типовую известную модель или в модель, в которой ясно прослеживаются нужные взаимосвязи.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9" name="Рисунок 48" descr="https://shs_borz_15.borz.zabedu.ru/images/RP2022/%D0%95%D0%93%D0%AD_%D0%B8_%D0%93%D0%98%D0%90/%D0%BE%D0%B3%D1%8D.jpg"/>
          <p:cNvPicPr/>
          <p:nvPr/>
        </p:nvPicPr>
        <p:blipFill>
          <a:blip r:embed="rId2" cstate="print"/>
          <a:srcRect l="17884" r="18587"/>
          <a:stretch>
            <a:fillRect/>
          </a:stretch>
        </p:blipFill>
        <p:spPr bwMode="auto">
          <a:xfrm>
            <a:off x="5786446" y="5000636"/>
            <a:ext cx="1687368" cy="1214446"/>
          </a:xfrm>
          <a:prstGeom prst="rect">
            <a:avLst/>
          </a:prstGeom>
          <a:noFill/>
        </p:spPr>
      </p:pic>
      <p:pic>
        <p:nvPicPr>
          <p:cNvPr id="50" name="Рисунок 49" descr="http://clipartspub.com/images/questions-clipart-multiple-question-mark-5.jpg"/>
          <p:cNvPicPr/>
          <p:nvPr/>
        </p:nvPicPr>
        <p:blipFill>
          <a:blip r:embed="rId3" cstate="print"/>
          <a:srcRect l="32944" t="30561" r="47620" b="-35"/>
          <a:stretch>
            <a:fillRect/>
          </a:stretch>
        </p:blipFill>
        <p:spPr bwMode="auto">
          <a:xfrm>
            <a:off x="3714744" y="4786322"/>
            <a:ext cx="658664" cy="1357322"/>
          </a:xfrm>
          <a:prstGeom prst="rect">
            <a:avLst/>
          </a:prstGeom>
          <a:noFill/>
          <a:ln w="9525">
            <a:noFill/>
            <a:miter lim="800000"/>
            <a:headEnd/>
            <a:tailEnd/>
          </a:ln>
        </p:spPr>
      </p:pic>
      <p:pic>
        <p:nvPicPr>
          <p:cNvPr id="32" name="Рисунок 31"/>
          <p:cNvPicPr/>
          <p:nvPr/>
        </p:nvPicPr>
        <p:blipFill>
          <a:blip r:embed="rId4" cstate="print"/>
          <a:srcRect l="23647" t="13437" r="20888" b="12145"/>
          <a:stretch>
            <a:fillRect/>
          </a:stretch>
        </p:blipFill>
        <p:spPr bwMode="auto">
          <a:xfrm>
            <a:off x="2071670" y="5072074"/>
            <a:ext cx="1357322" cy="1000132"/>
          </a:xfrm>
          <a:prstGeom prst="rect">
            <a:avLst/>
          </a:prstGeom>
          <a:noFill/>
          <a:ln w="9525">
            <a:noFill/>
            <a:miter lim="800000"/>
            <a:headEnd/>
            <a:tailEnd/>
          </a:ln>
        </p:spPr>
      </p:pic>
      <p:grpSp>
        <p:nvGrpSpPr>
          <p:cNvPr id="30" name="Группа 29"/>
          <p:cNvGrpSpPr/>
          <p:nvPr/>
        </p:nvGrpSpPr>
        <p:grpSpPr>
          <a:xfrm>
            <a:off x="3214678" y="214290"/>
            <a:ext cx="2286016" cy="285752"/>
            <a:chOff x="2841995" y="3339293"/>
            <a:chExt cx="3081900" cy="463388"/>
          </a:xfrm>
        </p:grpSpPr>
        <p:sp>
          <p:nvSpPr>
            <p:cNvPr id="31" name="Google Shape;634;p48"/>
            <p:cNvSpPr/>
            <p:nvPr/>
          </p:nvSpPr>
          <p:spPr>
            <a:xfrm>
              <a:off x="2841995" y="3339293"/>
              <a:ext cx="3081900" cy="463388"/>
            </a:xfrm>
            <a:prstGeom prst="roundRect">
              <a:avLst/>
            </a:prstGeom>
            <a:solidFill>
              <a:srgbClr val="9A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Прямая соединительная линия 32"/>
            <p:cNvCxnSpPr/>
            <p:nvPr/>
          </p:nvCxnSpPr>
          <p:spPr>
            <a:xfrm>
              <a:off x="2841995" y="3465240"/>
              <a:ext cx="3081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071506" y="428604"/>
            <a:ext cx="8072494" cy="461665"/>
          </a:xfrm>
          <a:prstGeom prst="rect">
            <a:avLst/>
          </a:prstGeom>
        </p:spPr>
        <p:txBody>
          <a:bodyPr wrap="square">
            <a:spAutoFit/>
          </a:bodyPr>
          <a:lstStyle/>
          <a:p>
            <a:pPr algn="ctr"/>
            <a:r>
              <a:rPr lang="ru-RU" sz="2400" dirty="0" smtClean="0">
                <a:latin typeface="Times New Roman" pitchFamily="18" charset="0"/>
                <a:cs typeface="Times New Roman" pitchFamily="18" charset="0"/>
              </a:rPr>
              <a:t>Задания, проверяющие умение научно </a:t>
            </a:r>
            <a:r>
              <a:rPr lang="ru-RU" sz="2400" b="1" i="1" dirty="0" smtClean="0">
                <a:latin typeface="Times New Roman" pitchFamily="18" charset="0"/>
                <a:cs typeface="Times New Roman" pitchFamily="18" charset="0"/>
              </a:rPr>
              <a:t>объяснять явления</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21" name="Google Shape;6070;p63"/>
          <p:cNvSpPr/>
          <p:nvPr/>
        </p:nvSpPr>
        <p:spPr>
          <a:xfrm>
            <a:off x="357158" y="1142984"/>
            <a:ext cx="785786" cy="714380"/>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127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Прямоугольник 3"/>
          <p:cNvSpPr/>
          <p:nvPr/>
        </p:nvSpPr>
        <p:spPr>
          <a:xfrm>
            <a:off x="1928794" y="1000108"/>
            <a:ext cx="6786610" cy="646331"/>
          </a:xfrm>
          <a:prstGeom prst="rect">
            <a:avLst/>
          </a:prstGeom>
        </p:spPr>
        <p:txBody>
          <a:bodyPr wrap="square">
            <a:spAutoFit/>
          </a:bodyPr>
          <a:lstStyle/>
          <a:p>
            <a:pPr algn="ctr">
              <a:buNone/>
            </a:pP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1.2</a:t>
            </a:r>
            <a:r>
              <a:rPr lang="ru-RU" dirty="0" smtClean="0">
                <a:latin typeface="Times New Roman" pitchFamily="18" charset="0"/>
                <a:cs typeface="Times New Roman" pitchFamily="18" charset="0"/>
              </a:rPr>
              <a:t> Распознавать, использовать и создавать объяснительные </a:t>
            </a:r>
          </a:p>
          <a:p>
            <a:pPr algn="ctr">
              <a:buNone/>
            </a:pPr>
            <a:r>
              <a:rPr lang="ru-RU" b="1" i="1" dirty="0" smtClean="0">
                <a:latin typeface="Times New Roman" pitchFamily="18" charset="0"/>
                <a:cs typeface="Times New Roman" pitchFamily="18" charset="0"/>
              </a:rPr>
              <a:t>модели</a:t>
            </a:r>
            <a:r>
              <a:rPr lang="ru-RU" dirty="0" smtClean="0">
                <a:latin typeface="Times New Roman" pitchFamily="18" charset="0"/>
                <a:cs typeface="Times New Roman" pitchFamily="18" charset="0"/>
              </a:rPr>
              <a:t> и представления)</a:t>
            </a:r>
            <a:endParaRPr lang="ru-RU" dirty="0">
              <a:latin typeface="Times New Roman" pitchFamily="18" charset="0"/>
              <a:cs typeface="Times New Roman" pitchFamily="18" charset="0"/>
            </a:endParaRPr>
          </a:p>
        </p:txBody>
      </p:sp>
      <p:sp>
        <p:nvSpPr>
          <p:cNvPr id="29697" name="Rectangle 1"/>
          <p:cNvSpPr>
            <a:spLocks noChangeArrowheads="1"/>
          </p:cNvSpPr>
          <p:nvPr/>
        </p:nvSpPr>
        <p:spPr bwMode="auto">
          <a:xfrm>
            <a:off x="857224" y="2357430"/>
            <a:ext cx="614366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Отрицательно заряженную эбонитовую палочку поднесли, не касаясь, к шару незаряженного электроскопа. В результате листочки электроскопа разошлись на некоторый угол (см. рис.). Распределение заряда в электроскопе при поднесении палочки правильно показано на рисунке</a:t>
            </a:r>
          </a:p>
        </p:txBody>
      </p:sp>
      <p:pic>
        <p:nvPicPr>
          <p:cNvPr id="29700" name="Picture 4" descr="C:\Users\Дима\Desktop\34.png"/>
          <p:cNvPicPr>
            <a:picLocks noChangeAspect="1" noChangeArrowheads="1"/>
          </p:cNvPicPr>
          <p:nvPr/>
        </p:nvPicPr>
        <p:blipFill>
          <a:blip r:embed="rId2"/>
          <a:srcRect/>
          <a:stretch>
            <a:fillRect/>
          </a:stretch>
        </p:blipFill>
        <p:spPr bwMode="auto">
          <a:xfrm>
            <a:off x="7143768" y="2428868"/>
            <a:ext cx="1609950" cy="1543265"/>
          </a:xfrm>
          <a:prstGeom prst="rect">
            <a:avLst/>
          </a:prstGeom>
          <a:noFill/>
        </p:spPr>
      </p:pic>
      <p:pic>
        <p:nvPicPr>
          <p:cNvPr id="29701" name="Picture 5" descr="C:\Users\Дима\Desktop\35.png"/>
          <p:cNvPicPr>
            <a:picLocks noChangeAspect="1" noChangeArrowheads="1"/>
          </p:cNvPicPr>
          <p:nvPr/>
        </p:nvPicPr>
        <p:blipFill>
          <a:blip r:embed="rId3"/>
          <a:srcRect/>
          <a:stretch>
            <a:fillRect/>
          </a:stretch>
        </p:blipFill>
        <p:spPr bwMode="auto">
          <a:xfrm>
            <a:off x="1142976" y="4071942"/>
            <a:ext cx="6034887" cy="2000264"/>
          </a:xfrm>
          <a:prstGeom prst="rect">
            <a:avLst/>
          </a:prstGeom>
          <a:noFill/>
        </p:spPr>
      </p:pic>
      <p:sp>
        <p:nvSpPr>
          <p:cNvPr id="9" name="Прямоугольник 8"/>
          <p:cNvSpPr/>
          <p:nvPr/>
        </p:nvSpPr>
        <p:spPr>
          <a:xfrm>
            <a:off x="928662" y="1928802"/>
            <a:ext cx="1447832" cy="369332"/>
          </a:xfrm>
          <a:prstGeom prst="rect">
            <a:avLst/>
          </a:prstGeom>
        </p:spPr>
        <p:txBody>
          <a:bodyPr wrap="none">
            <a:spAutoFit/>
          </a:bodyPr>
          <a:lstStyle/>
          <a:p>
            <a:r>
              <a:rPr lang="ru-RU" b="1" i="1" dirty="0" smtClean="0">
                <a:latin typeface="Times New Roman" pitchFamily="18" charset="0"/>
                <a:cs typeface="Times New Roman" pitchFamily="18" charset="0"/>
              </a:rPr>
              <a:t>Задание № 8</a:t>
            </a:r>
            <a:endParaRPr lang="ru-RU" b="1" i="1" dirty="0"/>
          </a:p>
        </p:txBody>
      </p:sp>
    </p:spTree>
    <p:extLst>
      <p:ext uri="{BB962C8B-B14F-4D97-AF65-F5344CB8AC3E}">
        <p14:creationId xmlns="" xmlns:p14="http://schemas.microsoft.com/office/powerpoint/2010/main" val="1782708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TotalTime>
  <Words>2192</Words>
  <PresentationFormat>Экран (4:3)</PresentationFormat>
  <Paragraphs>258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Формирование  естественно-научной грамотности при подготовке к ГИА по физике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Дима</dc:creator>
  <cp:lastModifiedBy>Дима</cp:lastModifiedBy>
  <cp:revision>126</cp:revision>
  <dcterms:created xsi:type="dcterms:W3CDTF">2024-03-15T04:47:10Z</dcterms:created>
  <dcterms:modified xsi:type="dcterms:W3CDTF">2024-03-29T02:39:37Z</dcterms:modified>
</cp:coreProperties>
</file>