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85" r:id="rId4"/>
    <p:sldId id="286" r:id="rId5"/>
    <p:sldId id="287" r:id="rId6"/>
    <p:sldId id="289" r:id="rId7"/>
    <p:sldId id="301" r:id="rId8"/>
    <p:sldId id="302" r:id="rId9"/>
    <p:sldId id="294" r:id="rId10"/>
    <p:sldId id="298" r:id="rId11"/>
    <p:sldId id="291" r:id="rId12"/>
    <p:sldId id="273" r:id="rId13"/>
    <p:sldId id="272" r:id="rId14"/>
    <p:sldId id="290" r:id="rId15"/>
    <p:sldId id="299" r:id="rId16"/>
    <p:sldId id="300" r:id="rId17"/>
  </p:sldIdLst>
  <p:sldSz cx="12192000" cy="6858000"/>
  <p:notesSz cx="6858000" cy="9144000"/>
  <p:defaultTextStyle>
    <a:defPPr>
      <a:defRPr lang="ru-RU"/>
    </a:defPPr>
    <a:lvl1pPr marL="0" algn="l" defTabSz="9143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4" algn="l" defTabSz="9143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26" algn="l" defTabSz="9143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0" algn="l" defTabSz="9143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54" algn="l" defTabSz="9143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18" algn="l" defTabSz="9143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80" algn="l" defTabSz="9143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44" algn="l" defTabSz="9143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08" algn="l" defTabSz="9143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EE8DB"/>
    <a:srgbClr val="FFEDDF"/>
    <a:srgbClr val="FFF7EA"/>
    <a:srgbClr val="FBE8DA"/>
    <a:srgbClr val="F7E3D8"/>
    <a:srgbClr val="FEECDE"/>
    <a:srgbClr val="FEEBDD"/>
    <a:srgbClr val="FFF2E2"/>
    <a:srgbClr val="FEF6E8"/>
    <a:srgbClr val="FEF2E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93" d="100"/>
          <a:sy n="93" d="100"/>
        </p:scale>
        <p:origin x="-1188" y="-52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DF3267-1025-8F97-84C7-6D6F1B26E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1843706"/>
          </a:xfrm>
        </p:spPr>
        <p:txBody>
          <a:bodyPr anchor="ctr"/>
          <a:lstStyle>
            <a:lvl1pPr algn="ctr">
              <a:defRPr sz="6000" b="1">
                <a:solidFill>
                  <a:srgbClr val="BB01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19DCCD8-336F-5B6E-3D7A-C197ADC4E5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81204"/>
            <a:ext cx="9144000" cy="883624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BB01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766868-B6E3-0C7F-2F98-44ABA83AC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BB0100"/>
                </a:solidFill>
              </a:defRPr>
            </a:lvl1pPr>
          </a:lstStyle>
          <a:p>
            <a:fld id="{20DF8AF8-FDE2-410C-8D85-3FB48DA88970}" type="datetimeFigureOut">
              <a:rPr lang="ru-RU" smtClean="0"/>
              <a:pPr/>
              <a:t>02.04.2024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18A31D-2EA7-2D07-4E55-942D8EA02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BB0100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E91F7A-BA25-9C40-5147-632CDA975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B0100"/>
                </a:solidFill>
              </a:defRPr>
            </a:lvl1pPr>
          </a:lstStyle>
          <a:p>
            <a:fld id="{264C9140-A1CC-4337-801E-1631F84DA6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5749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80B172-37AB-9C92-E2CC-164192D1A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99AD25-74B4-0B23-D1B7-4CBC09AF66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ABB94A-F3EB-BFBF-0786-30CF40209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8AF8-FDE2-410C-8D85-3FB48DA88970}" type="datetimeFigureOut">
              <a:rPr lang="ru-RU" smtClean="0"/>
              <a:pPr/>
              <a:t>02.04.2024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3AD872-9F34-8E29-3901-E7F41D582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0252B0-F413-AEE1-65A4-72BC80A52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C9140-A1CC-4337-801E-1631F84DA6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0758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10364E3-DEFE-384E-874E-CFE6BAB5B2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DB3B02D-7CF6-A0EA-23CD-25518099C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A58812-845A-DBCA-0E6E-58A42D9FA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8AF8-FDE2-410C-8D85-3FB48DA88970}" type="datetimeFigureOut">
              <a:rPr lang="ru-RU" smtClean="0"/>
              <a:pPr/>
              <a:t>02.04.2024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CA56FF-DD40-2CB9-0030-B9FBA70F3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7D17E0-69B1-A6AD-2312-C86F36570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C9140-A1CC-4337-801E-1631F84DA6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2790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790B68-8F96-411F-AAE8-9EEC655B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02213" cy="1325563"/>
          </a:xfrm>
        </p:spPr>
        <p:txBody>
          <a:bodyPr/>
          <a:lstStyle>
            <a:lvl1pPr>
              <a:defRPr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B2A2F1-E7B1-7893-5A19-AD14132A48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BDC211-E2B1-0E8A-9CDA-F7BF249D0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20DF8AF8-FDE2-410C-8D85-3FB48DA88970}" type="datetimeFigureOut">
              <a:rPr lang="ru-RU" smtClean="0"/>
              <a:pPr/>
              <a:t>02.04.2024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90AE10-595B-BA4F-757F-0D952E496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D7ECD9-62AD-2ED3-0DE8-5C33549B3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264C9140-A1CC-4337-801E-1631F84DA6C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FFBE0797-8440-3EB9-6A78-2DD2D09201B7}"/>
              </a:ext>
            </a:extLst>
          </p:cNvPr>
          <p:cNvCxnSpPr>
            <a:cxnSpLocks/>
          </p:cNvCxnSpPr>
          <p:nvPr userDrawn="1"/>
        </p:nvCxnSpPr>
        <p:spPr>
          <a:xfrm>
            <a:off x="956187" y="1756175"/>
            <a:ext cx="5257800" cy="0"/>
          </a:xfrm>
          <a:prstGeom prst="line">
            <a:avLst/>
          </a:prstGeom>
          <a:ln w="31750">
            <a:solidFill>
              <a:srgbClr val="BB0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53408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C3C622-07CE-1784-8746-BAEE04C6F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60F502-C499-4611-3F82-6450B1736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A7542D-213D-02E1-AF6C-9E29A8C04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8AF8-FDE2-410C-8D85-3FB48DA88970}" type="datetimeFigureOut">
              <a:rPr lang="ru-RU" smtClean="0"/>
              <a:pPr/>
              <a:t>02.04.2024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8D7B38-E6A4-7E3C-B690-CBC6DD3B6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B6065C-AD2A-D8F0-1E2D-D2CD813C1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C9140-A1CC-4337-801E-1631F84DA6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5120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EF2446-78F4-64D9-3BCE-B9B91273A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5A39EB-795F-5834-CDD8-29B155F003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C0D5F12-8ED9-32B4-BB3B-3E01DD801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8FE1BD5-5603-A051-14D1-A7C4B24EE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8AF8-FDE2-410C-8D85-3FB48DA88970}" type="datetimeFigureOut">
              <a:rPr lang="ru-RU" smtClean="0"/>
              <a:pPr/>
              <a:t>02.04.2024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B7FE315-FA80-84A9-E1B9-8416AA271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326ED5-2606-B40D-F5E5-77149B7CE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C9140-A1CC-4337-801E-1631F84DA6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0675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D81981-2075-0694-7437-B911A70A2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7ACD91A-0078-E00B-DD0A-4AC86EE9F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A6177F6-3FB6-7F47-4026-151E329E5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6AAFA44-ED3A-4C88-36DE-546D666C87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E2EF0E0-4204-8A2D-788E-8A68A484D5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BAF9F21-2C53-54FC-954A-28888E028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8AF8-FDE2-410C-8D85-3FB48DA88970}" type="datetimeFigureOut">
              <a:rPr lang="ru-RU" smtClean="0"/>
              <a:pPr/>
              <a:t>02.04.2024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9F40D8F-3FF1-B013-9E23-0F5CCA6B9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31B5BFD-34E4-920A-D0E3-75F10FB14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C9140-A1CC-4337-801E-1631F84DA6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5024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6EDA88-B122-214E-B5E0-E3180B2C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F2150FF-7599-CC84-9385-2CE339615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8AF8-FDE2-410C-8D85-3FB48DA88970}" type="datetimeFigureOut">
              <a:rPr lang="ru-RU" smtClean="0"/>
              <a:pPr/>
              <a:t>02.04.2024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FDBD902-BE9F-D468-C220-5A6EE2436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4B1DB4D-98BF-AEC3-954C-FFA431383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C9140-A1CC-4337-801E-1631F84DA6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7705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5A582-B8F3-D896-3894-4126EE55E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8AF8-FDE2-410C-8D85-3FB48DA88970}" type="datetimeFigureOut">
              <a:rPr lang="ru-RU" smtClean="0"/>
              <a:pPr/>
              <a:t>02.04.2024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E4BD34A-A509-1A8E-7751-54B78A86C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89B74E2-6255-3BF7-E53A-CF19F0BB5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C9140-A1CC-4337-801E-1631F84DA6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9209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C64AF3-E71C-F0BC-1964-F4E4F97F2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4B0028-AA70-4D34-B623-DCA42E476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C25CAC5-73A4-6A14-2862-26B2F34F28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4B9F47A-338A-F9B4-C5BC-E36C58807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8AF8-FDE2-410C-8D85-3FB48DA88970}" type="datetimeFigureOut">
              <a:rPr lang="ru-RU" smtClean="0"/>
              <a:pPr/>
              <a:t>02.04.2024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46B6B3-E169-2693-1A50-7F8EF0E80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11D5CC7-2DD3-61E1-014C-07FA3810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C9140-A1CC-4337-801E-1631F84DA6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6836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703ECE-CB5B-3F96-328B-747AA9D51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4E46DD8-16C2-0AB0-7CDB-92680FFCFA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28036F4-98F8-A308-233D-A211459D9A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AC9AFC1-D75B-EA63-8936-6E709A93A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8AF8-FDE2-410C-8D85-3FB48DA88970}" type="datetimeFigureOut">
              <a:rPr lang="ru-RU" smtClean="0"/>
              <a:pPr/>
              <a:t>02.04.2024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798E78-E48C-49E2-1978-305BC5E97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5284CEC-2C05-0F62-428F-0939AE6F0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C9140-A1CC-4337-801E-1631F84DA6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0517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presentation-creation.ru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9135E0D-0038-412F-7A8E-40CEC6373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7FABF78-79CA-46B4-C1B2-3891D2DC1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EC76DF-8B83-4025-02A8-3BE948E657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F8AF8-FDE2-410C-8D85-3FB48DA88970}" type="datetimeFigureOut">
              <a:rPr lang="ru-RU" smtClean="0"/>
              <a:pPr/>
              <a:t>02.04.2024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5384C-6B6C-EDC3-46C0-9BFB44D79B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4CD001-6171-B71F-A678-1D1A06DAF0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C9140-A1CC-4337-801E-1631F84DA6C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3"/>
            <a:extLst>
              <a:ext uri="{FF2B5EF4-FFF2-40B4-BE49-F238E27FC236}">
                <a16:creationId xmlns:a16="http://schemas.microsoft.com/office/drawing/2014/main" xmlns="" id="{897A19B5-97F5-4E9A-1613-D5654B987D4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3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7592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6AACC2-987C-EC31-7079-F1BA92032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9795" y="1123932"/>
            <a:ext cx="9971342" cy="1843706"/>
          </a:xfrm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2800" cap="all" spc="270" dirty="0" smtClean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Воспитание культуры межнационального общения в рамках реализации работы «</a:t>
            </a:r>
            <a:r>
              <a:rPr lang="ru-RU" sz="2800" cap="all" spc="270" dirty="0" err="1" smtClean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Киааб-клуба</a:t>
            </a:r>
            <a:r>
              <a:rPr lang="ru-RU" sz="2800" cap="all" spc="270" dirty="0" smtClean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»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4F25A947-AC19-55F4-692E-9544E603D4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53502" y="5223315"/>
            <a:ext cx="8137132" cy="1404603"/>
          </a:xfrm>
        </p:spPr>
        <p:txBody>
          <a:bodyPr>
            <a:normAutofit fontScale="32500" lnSpcReduction="20000"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55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Государева Наталья Викторовна, </a:t>
            </a:r>
            <a:endParaRPr lang="ru-RU" sz="55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55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заведующий предметно-цикловой </a:t>
            </a:r>
            <a:r>
              <a:rPr lang="ru-RU" sz="55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комиссией </a:t>
            </a:r>
            <a:r>
              <a:rPr lang="ru-RU" sz="55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иностранных языков, </a:t>
            </a:r>
            <a:r>
              <a:rPr lang="ru-RU" sz="55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преподаватель КГБПОУ «Алтайская академия гостеприимства» </a:t>
            </a:r>
            <a:endParaRPr lang="ru-RU" sz="55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95299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0945" y="1279525"/>
            <a:ext cx="5878158" cy="132556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Picture 9" descr="\\fotohub\Общие фото\2023-2024 учебный год\ФОТО 2023-2024\научно-практическая конференция 14.03.24\общие\IMG_98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4679" y="3528205"/>
            <a:ext cx="3096883" cy="2933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8" descr="\\fotohub\Общие фото\2023-2024 учебный год\ФОТО 2023-2024\научно-практическая конференция 14.03.24\общие\IMG_9759.jpg"/>
          <p:cNvPicPr>
            <a:picLocks noChangeAspect="1" noChangeArrowheads="1"/>
          </p:cNvPicPr>
          <p:nvPr/>
        </p:nvPicPr>
        <p:blipFill>
          <a:blip r:embed="rId3" cstate="print"/>
          <a:srcRect l="16209" t="2434" r="11538"/>
          <a:stretch>
            <a:fillRect/>
          </a:stretch>
        </p:blipFill>
        <p:spPr bwMode="auto">
          <a:xfrm>
            <a:off x="622472" y="258793"/>
            <a:ext cx="2980640" cy="29243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7" descr="\\fotohub\Общие фото\2023-2024 учебный год\ФОТО 2023-2024\научно-практическая конференция 14.03.24\общие\IMG_9766.jpg"/>
          <p:cNvPicPr>
            <a:picLocks noChangeAspect="1" noChangeArrowheads="1"/>
          </p:cNvPicPr>
          <p:nvPr/>
        </p:nvPicPr>
        <p:blipFill>
          <a:blip r:embed="rId4" cstate="print"/>
          <a:srcRect l="23762" t="11659" r="19166"/>
          <a:stretch>
            <a:fillRect/>
          </a:stretch>
        </p:blipFill>
        <p:spPr bwMode="auto">
          <a:xfrm>
            <a:off x="8569324" y="195382"/>
            <a:ext cx="2903808" cy="29877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063041" y="495868"/>
            <a:ext cx="3990556" cy="1809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90000"/>
              </a:lnSpc>
              <a:spcBef>
                <a:spcPct val="0"/>
              </a:spcBef>
            </a:pP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Мастер класс: </a:t>
            </a:r>
            <a:br>
              <a:rPr lang="ru-RU" sz="2000" b="1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«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Welcome to Pennsylvania</a:t>
            </a: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» </a:t>
            </a:r>
          </a:p>
          <a:p>
            <a:pPr lvl="0" algn="ctr" defTabSz="914400">
              <a:lnSpc>
                <a:spcPct val="90000"/>
              </a:lnSpc>
              <a:spcBef>
                <a:spcPct val="0"/>
              </a:spcBef>
            </a:pP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«Добро пожаловать в Пенсильванию»</a:t>
            </a:r>
            <a:r>
              <a:rPr lang="ru-RU" sz="4400" dirty="0" smtClean="0">
                <a:solidFill>
                  <a:prstClr val="black"/>
                </a:solidFill>
                <a:latin typeface="Calibri Light"/>
                <a:ea typeface="+mj-ea"/>
                <a:cs typeface="+mj-cs"/>
              </a:rPr>
              <a:t/>
            </a:r>
            <a:br>
              <a:rPr lang="ru-RU" sz="4400" dirty="0" smtClean="0">
                <a:solidFill>
                  <a:prstClr val="black"/>
                </a:solidFill>
                <a:latin typeface="Calibri Light"/>
                <a:ea typeface="+mj-ea"/>
                <a:cs typeface="+mj-cs"/>
              </a:rPr>
            </a:br>
            <a:endParaRPr lang="ru-RU" sz="4400" dirty="0">
              <a:solidFill>
                <a:prstClr val="black"/>
              </a:solidFill>
              <a:latin typeface="Calibri Light"/>
              <a:ea typeface="+mj-ea"/>
              <a:cs typeface="+mj-cs"/>
            </a:endParaRPr>
          </a:p>
        </p:txBody>
      </p:sp>
      <p:pic>
        <p:nvPicPr>
          <p:cNvPr id="7170" name="Picture 2" descr="\\fotohub\Общие фото\2023-2024 учебный год\ФОТО 2023-2024\научно-практическая конференция 14.03.24\общие\IMG_98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08165" y="3597217"/>
            <a:ext cx="384564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5985" y="1518863"/>
            <a:ext cx="1846497" cy="18464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0955" y="4322957"/>
            <a:ext cx="2169110" cy="13014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46189" y="393034"/>
            <a:ext cx="4109455" cy="237604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/>
          </a:p>
        </p:txBody>
      </p:sp>
      <p:pic>
        <p:nvPicPr>
          <p:cNvPr id="1026" name="Picture 2" descr="\\fotohub\Общие фото\2023-2024 учебный год\ФОТО 2023-2024\научно-практическая конференция 14.03.24\общие\IMG_25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464" y="457200"/>
            <a:ext cx="4960188" cy="34894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2" descr="\\fotohub\Общие фото\2023-2024 учебный год\ФОТО 2023-2024\научно-практическая конференция 14.03.24\общие\IMG_2572.jpg"/>
          <p:cNvPicPr>
            <a:picLocks noChangeAspect="1" noChangeArrowheads="1"/>
          </p:cNvPicPr>
          <p:nvPr/>
        </p:nvPicPr>
        <p:blipFill>
          <a:blip r:embed="rId3" cstate="print"/>
          <a:srcRect l="4470" t="-1148"/>
          <a:stretch>
            <a:fillRect/>
          </a:stretch>
        </p:blipFill>
        <p:spPr bwMode="auto">
          <a:xfrm>
            <a:off x="6089674" y="2794959"/>
            <a:ext cx="5300070" cy="3726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302865" y="781350"/>
            <a:ext cx="5271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Мастер-класс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«Знакомство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 китайским языком»</a:t>
            </a:r>
            <a:endPara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7645" y="4403910"/>
            <a:ext cx="2120171" cy="16797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4025" y="631682"/>
            <a:ext cx="1306628" cy="13066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45793" y="666860"/>
            <a:ext cx="1274083" cy="12740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82" t="8682" r="10388" b="8373"/>
          <a:stretch/>
        </p:blipFill>
        <p:spPr>
          <a:xfrm>
            <a:off x="5486399" y="1997662"/>
            <a:ext cx="5973411" cy="4324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20" t="20310" r="2731"/>
          <a:stretch/>
        </p:blipFill>
        <p:spPr>
          <a:xfrm>
            <a:off x="834556" y="1949569"/>
            <a:ext cx="3399633" cy="4488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2882662" y="347871"/>
            <a:ext cx="9102213" cy="1501477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Проведение цикла мероприятий  </a:t>
            </a:r>
            <a:b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«Мы разные, но мы вместе»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885" y="0"/>
            <a:ext cx="2176232" cy="217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8113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455042" y="1499190"/>
            <a:ext cx="1967023" cy="786809"/>
          </a:xfrm>
          <a:prstGeom prst="rect">
            <a:avLst/>
          </a:prstGeom>
          <a:solidFill>
            <a:srgbClr val="FBE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66" t="12186" r="9702" b="9192"/>
          <a:stretch/>
        </p:blipFill>
        <p:spPr>
          <a:xfrm>
            <a:off x="967417" y="352683"/>
            <a:ext cx="4413689" cy="3089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2" t="8659" r="4764"/>
          <a:stretch/>
        </p:blipFill>
        <p:spPr>
          <a:xfrm>
            <a:off x="6868079" y="3654696"/>
            <a:ext cx="4285197" cy="28245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Picture 3" descr="\\fotohub\Общие фото\Архив\2022-2023 учебный год\ФОТО\студконференция 10.03.23\Открытие, регистрация, мастер-классы, вручение\DSC07112.JPG"/>
          <p:cNvPicPr>
            <a:picLocks noChangeAspect="1" noChangeArrowheads="1"/>
          </p:cNvPicPr>
          <p:nvPr/>
        </p:nvPicPr>
        <p:blipFill rotWithShape="1">
          <a:blip r:embed="rId4" cstate="print"/>
          <a:srcRect t="3219" r="14416" b="14563"/>
          <a:stretch/>
        </p:blipFill>
        <p:spPr bwMode="auto">
          <a:xfrm>
            <a:off x="953376" y="3647327"/>
            <a:ext cx="4405859" cy="28186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4" name="Picture 2" descr="C:\Users\gnvi\Downloads\attachment(1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80551" y="450765"/>
            <a:ext cx="4296863" cy="29230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4798" y="2554781"/>
            <a:ext cx="1768160" cy="17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2047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9509" y="0"/>
            <a:ext cx="9264770" cy="2123375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2000" cap="all" spc="270" dirty="0" smtClean="0">
                <a:ln w="12700">
                  <a:noFill/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Мастер-класс: «Профессиональный </a:t>
            </a:r>
            <a:br>
              <a:rPr lang="ru-RU" sz="2000" cap="all" spc="270" dirty="0" smtClean="0">
                <a:ln w="12700">
                  <a:noFill/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cap="all" spc="270" dirty="0" smtClean="0">
                <a:ln w="12700">
                  <a:noFill/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иностранный язык  в преломлении </a:t>
            </a:r>
            <a:br>
              <a:rPr lang="ru-RU" sz="2000" cap="all" spc="270" dirty="0" smtClean="0">
                <a:ln w="12700">
                  <a:noFill/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cap="all" spc="270" dirty="0" smtClean="0">
                <a:ln w="12700">
                  <a:noFill/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практической  деятельности специалиста» </a:t>
            </a:r>
            <a:endParaRPr lang="ru-RU" sz="2000" dirty="0">
              <a:ln w="12700">
                <a:noFill/>
              </a:ln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7314344" y="1587358"/>
          <a:ext cx="4542034" cy="3128480"/>
        </p:xfrm>
        <a:graphic>
          <a:graphicData uri="http://schemas.openxmlformats.org/presentationml/2006/ole">
            <p:oleObj spid="_x0000_s1026" name="PDF" r:id="rId3" imgW="0" imgH="0" progId="FoxitReader.Document">
              <p:embed/>
            </p:oleObj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684" y="3730657"/>
            <a:ext cx="4041171" cy="26941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974" b="21211"/>
          <a:stretch/>
        </p:blipFill>
        <p:spPr>
          <a:xfrm>
            <a:off x="133565" y="2112717"/>
            <a:ext cx="3030876" cy="2840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455042" y="1499190"/>
            <a:ext cx="1967023" cy="786809"/>
          </a:xfrm>
          <a:prstGeom prst="rect">
            <a:avLst/>
          </a:prstGeom>
          <a:solidFill>
            <a:srgbClr val="FBE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88D3FB6-2DF5-B7C4-8FFD-1ADA0F2357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942"/>
          <a:stretch/>
        </p:blipFill>
        <p:spPr>
          <a:xfrm>
            <a:off x="864046" y="3606229"/>
            <a:ext cx="2690146" cy="3026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724619" y="350841"/>
            <a:ext cx="83331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Краевой конкурс «Лучший студенческий предпринимательский проект для туриндустрии Алтайского края»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97286" y="2004583"/>
            <a:ext cx="51987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cs typeface="Aparajita" pitchFamily="34" charset="0"/>
              </a:rPr>
              <a:t>Проект: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cs typeface="Aparajita" pitchFamily="34" charset="0"/>
              </a:rPr>
              <a:t>«Игра – как способ изучения иностранного языка в индустрии туризма и гостеприимства»</a:t>
            </a:r>
            <a:endParaRPr lang="ru-RU" sz="2000" b="1" dirty="0">
              <a:solidFill>
                <a:srgbClr val="C00000"/>
              </a:solidFill>
              <a:cs typeface="Aparajita" pitchFamily="34" charset="0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 cstate="print"/>
          <a:srcRect l="11458" t="17442" r="53472" b="13604"/>
          <a:stretch>
            <a:fillRect/>
          </a:stretch>
        </p:blipFill>
        <p:spPr bwMode="auto">
          <a:xfrm>
            <a:off x="6815167" y="1152156"/>
            <a:ext cx="5202384" cy="28769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11458" t="16667" r="53776" b="11389"/>
          <a:stretch>
            <a:fillRect/>
          </a:stretch>
        </p:blipFill>
        <p:spPr bwMode="auto">
          <a:xfrm>
            <a:off x="4284325" y="3626778"/>
            <a:ext cx="4971728" cy="30888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54669" y="4484798"/>
            <a:ext cx="2009241" cy="18081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0789" y="1948700"/>
            <a:ext cx="1387568" cy="13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2047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0467" y="982134"/>
            <a:ext cx="9102213" cy="889177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Контактная информация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Государева Наталья Викторовна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заведующий ПЦК иностранных языков, преподаватель КГБПОУ «Алтайская академия гостеприимства», руководитель РИП</a:t>
            </a:r>
          </a:p>
          <a:p>
            <a:pPr>
              <a:buNone/>
            </a:pP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sz="5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8-983-350-67-45</a:t>
            </a:r>
            <a:endParaRPr lang="ru-RU" sz="5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3765" y="2551837"/>
            <a:ext cx="1003011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Инновационный проект</a:t>
            </a:r>
            <a:r>
              <a:rPr lang="ru-RU" alt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alt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«Создание «</a:t>
            </a:r>
            <a:r>
              <a:rPr lang="ru-RU" altLang="ru-RU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КиААБ</a:t>
            </a:r>
            <a:r>
              <a:rPr lang="ru-RU" alt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‒ клуба» как нового функционального подразделения ПОО в условиях воспитания культуры межнационального общения с носителями китайского, английского и арабского языков»</a:t>
            </a:r>
            <a:br>
              <a:rPr lang="ru-RU" alt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634608" y="-1"/>
            <a:ext cx="3557392" cy="22129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069" y="-16474"/>
            <a:ext cx="3523314" cy="23213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8988" y="0"/>
            <a:ext cx="3460015" cy="230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859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9">
            <a:extLst>
              <a:ext uri="{FF2B5EF4-FFF2-40B4-BE49-F238E27FC236}">
                <a16:creationId xmlns:a16="http://schemas.microsoft.com/office/drawing/2014/main" xmlns="" id="{CF524301-0F29-8713-43B3-29D2BC0D466D}"/>
              </a:ext>
            </a:extLst>
          </p:cNvPr>
          <p:cNvSpPr txBox="1">
            <a:spLocks/>
          </p:cNvSpPr>
          <p:nvPr/>
        </p:nvSpPr>
        <p:spPr>
          <a:xfrm>
            <a:off x="603767" y="964516"/>
            <a:ext cx="4967299" cy="1150267"/>
          </a:xfrm>
          <a:prstGeom prst="rect">
            <a:avLst/>
          </a:prstGeom>
          <a:effectLst>
            <a:outerShdw blurRad="50800" dist="38100" dir="5400000" algn="t" rotWithShape="0">
              <a:schemeClr val="accent4">
                <a:lumMod val="50000"/>
                <a:alpha val="40000"/>
              </a:scheme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Цель проекта:</a:t>
            </a:r>
            <a:endParaRPr lang="ru-RU" b="1" dirty="0">
              <a:solidFill>
                <a:srgbClr val="BB01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7022" y="1908369"/>
            <a:ext cx="10566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Создать «</a:t>
            </a:r>
            <a:r>
              <a:rPr lang="ru-RU" sz="36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КиААБ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‒ клуб»  </a:t>
            </a:r>
          </a:p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для повышения интереса обучающихся ПОО к межнациональному общению </a:t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 носителями китайского, английского, арабского языков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3299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9">
            <a:extLst>
              <a:ext uri="{FF2B5EF4-FFF2-40B4-BE49-F238E27FC236}">
                <a16:creationId xmlns:a16="http://schemas.microsoft.com/office/drawing/2014/main" xmlns="" id="{CF524301-0F29-8713-43B3-29D2BC0D466D}"/>
              </a:ext>
            </a:extLst>
          </p:cNvPr>
          <p:cNvSpPr txBox="1">
            <a:spLocks/>
          </p:cNvSpPr>
          <p:nvPr/>
        </p:nvSpPr>
        <p:spPr>
          <a:xfrm>
            <a:off x="615056" y="930649"/>
            <a:ext cx="4967299" cy="1150267"/>
          </a:xfrm>
          <a:prstGeom prst="rect">
            <a:avLst/>
          </a:prstGeom>
          <a:effectLst>
            <a:outerShdw blurRad="50800" dist="38100" dir="5400000" algn="t" rotWithShape="0">
              <a:schemeClr val="accent4">
                <a:lumMod val="50000"/>
                <a:alpha val="40000"/>
              </a:scheme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Задачи проекта:</a:t>
            </a:r>
            <a:endParaRPr lang="ru-RU" b="1" dirty="0">
              <a:solidFill>
                <a:srgbClr val="BB01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7022" y="1908369"/>
            <a:ext cx="10566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3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2444" y="2393245"/>
            <a:ext cx="10160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1. Изучить педагогический опыт по организации межнациональных отношений в молодежной среде.</a:t>
            </a: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2. Создать организационно-педагогические условия для открытия «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КиААБ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‒ клуба». </a:t>
            </a: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3. Организовать наставничество в контексте «носитель языка ‒ обучающийся» с привлечением носителей китайского, английского, арабского языков.</a:t>
            </a: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4. Обеспечить информирование и методическое  инструктирование педагогического сообщества, административных работников ПОО о деятельности «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КиААБ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‒ клуба».</a:t>
            </a: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5. Апробировать и тиражировать успешные практики работы «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КиААБ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‒ клуба».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3299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1756" y="1140178"/>
            <a:ext cx="9102213" cy="889177"/>
          </a:xfrm>
        </p:spPr>
        <p:txBody>
          <a:bodyPr>
            <a:noAutofit/>
          </a:bodyPr>
          <a:lstStyle/>
          <a:p>
            <a:r>
              <a:rPr lang="ru-RU" alt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Соисполнители проекта:</a:t>
            </a:r>
            <a:br>
              <a:rPr lang="ru-RU" alt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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КАУ ДПО «Алтайский институт развития образования имени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Адриана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Митрофановича Топорова»;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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ФГБОУ ВО «Алтайский государственный университет»;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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ФГБОУ ВО «Алтайский государственный медицинский университет»;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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ФГБОУ ВО «Лингвистический институт Алтайского государственного педагогического университета».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2FDB01-98A0-1126-BAEF-EDFAD993F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755" y="636059"/>
            <a:ext cx="10730345" cy="1325563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Мероприятия</a:t>
            </a:r>
          </a:p>
        </p:txBody>
      </p:sp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xmlns="" id="{FD188264-A421-AAAD-3562-A6C78C240A6C}"/>
              </a:ext>
            </a:extLst>
          </p:cNvPr>
          <p:cNvSpPr/>
          <p:nvPr/>
        </p:nvSpPr>
        <p:spPr>
          <a:xfrm>
            <a:off x="159850" y="3252197"/>
            <a:ext cx="2771157" cy="31805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6">
            <a:extLst>
              <a:ext uri="{FF2B5EF4-FFF2-40B4-BE49-F238E27FC236}">
                <a16:creationId xmlns:a16="http://schemas.microsoft.com/office/drawing/2014/main" xmlns="" id="{39922B81-B152-4647-DA2D-38DAC987A169}"/>
              </a:ext>
            </a:extLst>
          </p:cNvPr>
          <p:cNvSpPr/>
          <p:nvPr/>
        </p:nvSpPr>
        <p:spPr>
          <a:xfrm>
            <a:off x="3089943" y="3223462"/>
            <a:ext cx="2886075" cy="31805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Краевая студенческая научно практическая конференция «Актуальные проблемы развития потребительского рынка – XIX» (с международным участием)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xmlns="" id="{683E73E9-FA81-530C-017E-0037E2586A1D}"/>
              </a:ext>
            </a:extLst>
          </p:cNvPr>
          <p:cNvSpPr/>
          <p:nvPr/>
        </p:nvSpPr>
        <p:spPr>
          <a:xfrm>
            <a:off x="6176539" y="3239882"/>
            <a:ext cx="2886075" cy="31805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xmlns="" id="{7CFB6665-209A-920A-A9AC-CC1109186FF9}"/>
              </a:ext>
            </a:extLst>
          </p:cNvPr>
          <p:cNvSpPr txBox="1">
            <a:spLocks/>
          </p:cNvSpPr>
          <p:nvPr/>
        </p:nvSpPr>
        <p:spPr>
          <a:xfrm>
            <a:off x="6173551" y="3623733"/>
            <a:ext cx="2809876" cy="256014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Краевой конкурс «Лучший студенческий предпринимательский проект для туриндустрии Алтайского края»</a:t>
            </a: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0F2E71A0-F61C-E4E7-58F0-E764A14A61C3}"/>
              </a:ext>
            </a:extLst>
          </p:cNvPr>
          <p:cNvSpPr txBox="1">
            <a:spLocks/>
          </p:cNvSpPr>
          <p:nvPr/>
        </p:nvSpPr>
        <p:spPr>
          <a:xfrm>
            <a:off x="159849" y="3494300"/>
            <a:ext cx="2771157" cy="266700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Краевая олимпиада по дисциплине «Иностранный язык в профессиональной деятельности» (английский язык, немецкий язык) среди профессиональных образовательных организаций Алтайского края (по направлениям Туризм и гостеприимство, Поварское дело)</a:t>
            </a: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6">
            <a:extLst>
              <a:ext uri="{FF2B5EF4-FFF2-40B4-BE49-F238E27FC236}">
                <a16:creationId xmlns:a16="http://schemas.microsoft.com/office/drawing/2014/main" xmlns="" id="{39922B81-B152-4647-DA2D-38DAC987A169}"/>
              </a:ext>
            </a:extLst>
          </p:cNvPr>
          <p:cNvSpPr/>
          <p:nvPr/>
        </p:nvSpPr>
        <p:spPr>
          <a:xfrm>
            <a:off x="9305925" y="3220896"/>
            <a:ext cx="2678257" cy="31805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Проведение цикла мероприятий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«Мы разные, но мы вместе»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Капля 48">
            <a:extLst>
              <a:ext uri="{FF2B5EF4-FFF2-40B4-BE49-F238E27FC236}">
                <a16:creationId xmlns:a16="http://schemas.microsoft.com/office/drawing/2014/main" xmlns="" id="{154E4DFA-086D-FADA-F70C-A0610B62D7E3}"/>
              </a:ext>
            </a:extLst>
          </p:cNvPr>
          <p:cNvSpPr/>
          <p:nvPr/>
        </p:nvSpPr>
        <p:spPr>
          <a:xfrm rot="8092213">
            <a:off x="110443" y="1783098"/>
            <a:ext cx="1435100" cy="1417750"/>
          </a:xfrm>
          <a:prstGeom prst="teardrop">
            <a:avLst/>
          </a:prstGeom>
          <a:ln>
            <a:noFill/>
          </a:ln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1C4C12D-6D97-AA46-FEC1-73A70C4CE952}"/>
              </a:ext>
            </a:extLst>
          </p:cNvPr>
          <p:cNvSpPr txBox="1"/>
          <p:nvPr/>
        </p:nvSpPr>
        <p:spPr>
          <a:xfrm>
            <a:off x="317775" y="2210839"/>
            <a:ext cx="966496" cy="58477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Январь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г.</a:t>
            </a:r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Капля 48">
            <a:extLst>
              <a:ext uri="{FF2B5EF4-FFF2-40B4-BE49-F238E27FC236}">
                <a16:creationId xmlns:a16="http://schemas.microsoft.com/office/drawing/2014/main" xmlns="" id="{154E4DFA-086D-FADA-F70C-A0610B62D7E3}"/>
              </a:ext>
            </a:extLst>
          </p:cNvPr>
          <p:cNvSpPr/>
          <p:nvPr/>
        </p:nvSpPr>
        <p:spPr>
          <a:xfrm rot="8092213">
            <a:off x="2953075" y="1777456"/>
            <a:ext cx="1435100" cy="1417750"/>
          </a:xfrm>
          <a:prstGeom prst="teardrop">
            <a:avLst/>
          </a:prstGeom>
          <a:ln>
            <a:noFill/>
          </a:ln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1C4C12D-6D97-AA46-FEC1-73A70C4CE952}"/>
              </a:ext>
            </a:extLst>
          </p:cNvPr>
          <p:cNvSpPr txBox="1"/>
          <p:nvPr/>
        </p:nvSpPr>
        <p:spPr>
          <a:xfrm>
            <a:off x="3176207" y="2193267"/>
            <a:ext cx="966496" cy="58477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Март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г.</a:t>
            </a:r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Капля 48">
            <a:extLst>
              <a:ext uri="{FF2B5EF4-FFF2-40B4-BE49-F238E27FC236}">
                <a16:creationId xmlns:a16="http://schemas.microsoft.com/office/drawing/2014/main" xmlns="" id="{154E4DFA-086D-FADA-F70C-A0610B62D7E3}"/>
              </a:ext>
            </a:extLst>
          </p:cNvPr>
          <p:cNvSpPr/>
          <p:nvPr/>
        </p:nvSpPr>
        <p:spPr>
          <a:xfrm rot="8092213">
            <a:off x="5893831" y="1850834"/>
            <a:ext cx="1435100" cy="1417750"/>
          </a:xfrm>
          <a:prstGeom prst="teardrop">
            <a:avLst/>
          </a:prstGeom>
          <a:ln>
            <a:noFill/>
          </a:ln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1C4C12D-6D97-AA46-FEC1-73A70C4CE952}"/>
              </a:ext>
            </a:extLst>
          </p:cNvPr>
          <p:cNvSpPr txBox="1"/>
          <p:nvPr/>
        </p:nvSpPr>
        <p:spPr>
          <a:xfrm>
            <a:off x="6108975" y="2252694"/>
            <a:ext cx="966496" cy="58477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Апрель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г.</a:t>
            </a:r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Капля 48">
            <a:extLst>
              <a:ext uri="{FF2B5EF4-FFF2-40B4-BE49-F238E27FC236}">
                <a16:creationId xmlns:a16="http://schemas.microsoft.com/office/drawing/2014/main" xmlns="" id="{154E4DFA-086D-FADA-F70C-A0610B62D7E3}"/>
              </a:ext>
            </a:extLst>
          </p:cNvPr>
          <p:cNvSpPr/>
          <p:nvPr/>
        </p:nvSpPr>
        <p:spPr>
          <a:xfrm rot="8092213">
            <a:off x="9139387" y="1822612"/>
            <a:ext cx="1435100" cy="1417750"/>
          </a:xfrm>
          <a:prstGeom prst="teardrop">
            <a:avLst/>
          </a:prstGeom>
          <a:ln>
            <a:noFill/>
          </a:ln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1C4C12D-6D97-AA46-FEC1-73A70C4CE952}"/>
              </a:ext>
            </a:extLst>
          </p:cNvPr>
          <p:cNvSpPr txBox="1"/>
          <p:nvPr/>
        </p:nvSpPr>
        <p:spPr>
          <a:xfrm>
            <a:off x="9312038" y="2120101"/>
            <a:ext cx="1096318" cy="83099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течение года</a:t>
            </a:r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709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95068" y="485894"/>
            <a:ext cx="9102213" cy="1325563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Краевая олимпиада по дисциплине «Иностранный язык в профессиональной деятельности» (английский язык, немецкий язык) </a:t>
            </a:r>
            <a:b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среди профессиональных образовательных организаций Алтайского края (по направлениям Туризм и гостеприимство, Поварское дело)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6" descr="C:\Users\gnvi\Downloads\attachment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287" y="4154757"/>
            <a:ext cx="3217194" cy="2412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542" y="4079586"/>
            <a:ext cx="3522453" cy="2345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t="21300" r="25369" b="8112"/>
          <a:stretch>
            <a:fillRect/>
          </a:stretch>
        </p:blipFill>
        <p:spPr bwMode="auto">
          <a:xfrm>
            <a:off x="4175185" y="4101809"/>
            <a:ext cx="2909741" cy="2402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 descr="C:\Users\gnvi\Desktop\Краевая олимпиада _Иностранный язык в профессиональной деятельности 2024_\Поварское и кондитерское дело\Английский язык\Государева Н.В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52959" y="419694"/>
            <a:ext cx="2380887" cy="3300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220889" y="2315578"/>
            <a:ext cx="1512168" cy="9361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rgbClr val="C00000"/>
                </a:solidFill>
              </a:rPr>
              <a:t>25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rgbClr val="006600"/>
                </a:solidFill>
              </a:rPr>
              <a:t>ПОО</a:t>
            </a:r>
            <a:endParaRPr lang="ru-RU" dirty="0">
              <a:solidFill>
                <a:srgbClr val="0066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5310" y="2278196"/>
            <a:ext cx="1512168" cy="9361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rgbClr val="C00000"/>
                </a:solidFill>
              </a:rPr>
              <a:t>30.01.2024-06.02.2024</a:t>
            </a:r>
            <a:endParaRPr lang="ru-RU" dirty="0">
              <a:solidFill>
                <a:srgbClr val="0066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58957" y="2304076"/>
            <a:ext cx="1512168" cy="9361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rgbClr val="C00000"/>
                </a:solidFill>
              </a:rPr>
              <a:t>2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rgbClr val="006600"/>
                </a:solidFill>
              </a:rPr>
              <a:t>профиля</a:t>
            </a:r>
            <a:endParaRPr lang="ru-RU" dirty="0">
              <a:solidFill>
                <a:srgbClr val="0066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71145" y="2301201"/>
            <a:ext cx="1512168" cy="9361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rgbClr val="C00000"/>
                </a:solidFill>
              </a:rPr>
              <a:t>206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rgbClr val="006600"/>
                </a:solidFill>
              </a:rPr>
              <a:t>студентов</a:t>
            </a:r>
            <a:endParaRPr lang="ru-RU" dirty="0">
              <a:solidFill>
                <a:srgbClr val="006600"/>
              </a:solidFill>
            </a:endParaRPr>
          </a:p>
        </p:txBody>
      </p:sp>
      <p:pic>
        <p:nvPicPr>
          <p:cNvPr id="15" name="Picture 2" descr="C:\Users\iof\Desktop\473696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67416" y="2166209"/>
            <a:ext cx="1368152" cy="1142256"/>
          </a:xfrm>
          <a:prstGeom prst="rect">
            <a:avLst/>
          </a:prstGeom>
          <a:noFill/>
        </p:spPr>
      </p:pic>
      <p:sp>
        <p:nvSpPr>
          <p:cNvPr id="16" name="Стрелка вправо 15"/>
          <p:cNvSpPr/>
          <p:nvPr/>
        </p:nvSpPr>
        <p:spPr>
          <a:xfrm>
            <a:off x="1880559" y="2682815"/>
            <a:ext cx="293298" cy="276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5742317" y="2645433"/>
            <a:ext cx="293298" cy="276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>
            <a:off x="3815751" y="2659811"/>
            <a:ext cx="293298" cy="276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95068" y="485894"/>
            <a:ext cx="9102213" cy="1325563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Краевая студенческая научно- практическая конференция «Актуальные проблемы развития потребительского рынка – XIX» </a:t>
            </a:r>
            <a:b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(с международным участием)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837348" y="2220686"/>
            <a:ext cx="2325233" cy="11436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rgbClr val="C00000"/>
                </a:solidFill>
              </a:rPr>
              <a:t>6 </a:t>
            </a:r>
            <a:r>
              <a:rPr lang="ru-RU" b="1" dirty="0" smtClean="0">
                <a:solidFill>
                  <a:srgbClr val="006600"/>
                </a:solidFill>
              </a:rPr>
              <a:t>ПОО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rgbClr val="C00000"/>
                </a:solidFill>
              </a:rPr>
              <a:t>3</a:t>
            </a:r>
            <a:r>
              <a:rPr lang="ru-RU" b="1" dirty="0" smtClean="0">
                <a:solidFill>
                  <a:srgbClr val="006600"/>
                </a:solidFill>
              </a:rPr>
              <a:t> СОШ</a:t>
            </a:r>
            <a:endParaRPr lang="ru-RU" dirty="0">
              <a:solidFill>
                <a:srgbClr val="0066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62471" y="2226437"/>
            <a:ext cx="1655249" cy="11551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rgbClr val="C00000"/>
                </a:solidFill>
              </a:rPr>
              <a:t>14.03.2024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67960" y="2214937"/>
            <a:ext cx="1649497" cy="11321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rgbClr val="C00000"/>
                </a:solidFill>
              </a:rPr>
              <a:t>22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rgbClr val="006600"/>
                </a:solidFill>
              </a:rPr>
              <a:t>доклада</a:t>
            </a:r>
            <a:endParaRPr lang="ru-RU" b="1" dirty="0">
              <a:solidFill>
                <a:srgbClr val="006600"/>
              </a:solidFill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3881889" y="2605176"/>
            <a:ext cx="293298" cy="276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8416506" y="2697191"/>
            <a:ext cx="293298" cy="276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>
            <a:off x="6093124" y="2642558"/>
            <a:ext cx="293298" cy="276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82820" y="2191109"/>
            <a:ext cx="3331648" cy="12446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Секция:«Роль иностранного языка в  профессиональном становлении будущего специалиста» по направлению «Иностранные языки»</a:t>
            </a:r>
          </a:p>
        </p:txBody>
      </p:sp>
      <p:pic>
        <p:nvPicPr>
          <p:cNvPr id="22" name="Picture 2" descr="\\fotohub\Общие фото\2023-2024 учебный год\ФОТО 2023-2024\научно-практическая конференция 14.03.24\общие\DSC_0012 (3).jpg"/>
          <p:cNvPicPr>
            <a:picLocks noChangeAspect="1" noChangeArrowheads="1"/>
          </p:cNvPicPr>
          <p:nvPr/>
        </p:nvPicPr>
        <p:blipFill>
          <a:blip r:embed="rId2" cstate="print"/>
          <a:srcRect l="7441" t="3645"/>
          <a:stretch>
            <a:fillRect/>
          </a:stretch>
        </p:blipFill>
        <p:spPr bwMode="auto">
          <a:xfrm>
            <a:off x="8425732" y="3709357"/>
            <a:ext cx="3556359" cy="2734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" descr="\\fotohub\Общие фото\2023-2024 учебный год\ФОТО 2023-2024\научно-практическая конференция 14.03.24\общие\DSC_0149 (2).jpg"/>
          <p:cNvPicPr>
            <a:picLocks noChangeAspect="1" noChangeArrowheads="1"/>
          </p:cNvPicPr>
          <p:nvPr/>
        </p:nvPicPr>
        <p:blipFill>
          <a:blip r:embed="rId3" cstate="print"/>
          <a:srcRect b="27945"/>
          <a:stretch>
            <a:fillRect/>
          </a:stretch>
        </p:blipFill>
        <p:spPr bwMode="auto">
          <a:xfrm>
            <a:off x="224289" y="3700733"/>
            <a:ext cx="4563372" cy="2751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5" descr="\\fotohub\Общие фото\2023-2024 учебный год\ФОТО 2023-2024\научно-практическая конференция 14.03.24\общие\DSC_0039 (4).jpg"/>
          <p:cNvPicPr>
            <a:picLocks noChangeAspect="1" noChangeArrowheads="1"/>
          </p:cNvPicPr>
          <p:nvPr/>
        </p:nvPicPr>
        <p:blipFill>
          <a:blip r:embed="rId4" cstate="print"/>
          <a:srcRect l="23452" r="15676"/>
          <a:stretch>
            <a:fillRect/>
          </a:stretch>
        </p:blipFill>
        <p:spPr bwMode="auto">
          <a:xfrm>
            <a:off x="5253486" y="3745597"/>
            <a:ext cx="2708694" cy="2672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7563" y="733245"/>
            <a:ext cx="4173968" cy="2969111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Мастер класс:       </a:t>
            </a:r>
            <a:br>
              <a:rPr lang="ru-RU" sz="1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«Путешествие в  Багдад и знакомство с арабским языком» </a:t>
            </a:r>
            <a: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Приглашенный гость из Ирака</a:t>
            </a:r>
            <a:b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Ал-рубайе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Ахмед </a:t>
            </a:r>
            <a:r>
              <a:rPr lang="ru-RU" sz="18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Адиль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Абдулхади</a:t>
            </a:r>
            <a:endParaRPr lang="ru-RU" sz="18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0" name="Picture 4" descr="\\fotohub\Общие фото\2023-2024 учебный год\ФОТО 2023-2024\научно-практическая конференция 14.03.24\общие\IMG_98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959" y="195769"/>
            <a:ext cx="3385208" cy="27889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1" name="Picture 5" descr="\\fotohub\Общие фото\2023-2024 учебный год\ФОТО 2023-2024\научно-практическая конференция 14.03.24\общие\IMG_98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335" y="189782"/>
            <a:ext cx="3858883" cy="28244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2" name="Picture 6" descr="\\fotohub\Общие фото\2023-2024 учебный год\ФОТО 2023-2024\научно-практическая конференция 14.03.24\общие\IMG_97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045" y="3391197"/>
            <a:ext cx="4051886" cy="32252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6" name="Picture 10" descr="\\fotohub\Общие фото\2023-2024 учебный год\ФОТО 2023-2024\научно-практическая конференция 14.03.24\общие\IMG_97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08964" y="3404649"/>
            <a:ext cx="4133511" cy="31686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7" name="Picture 11" descr="\\fotohub\Общие фото\2023-2024 учебный год\ФОТО 2023-2024\научно-практическая конференция 14.03.24\общие\IMG_9777.jpg"/>
          <p:cNvPicPr>
            <a:picLocks noChangeAspect="1" noChangeArrowheads="1"/>
          </p:cNvPicPr>
          <p:nvPr/>
        </p:nvPicPr>
        <p:blipFill>
          <a:blip r:embed="rId6" cstate="print"/>
          <a:srcRect l="27845" t="6745" r="10445"/>
          <a:stretch>
            <a:fillRect/>
          </a:stretch>
        </p:blipFill>
        <p:spPr bwMode="auto">
          <a:xfrm>
            <a:off x="4582566" y="3449451"/>
            <a:ext cx="2873802" cy="3158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8210" y="-214421"/>
            <a:ext cx="1665851" cy="16658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2212" y="2312063"/>
            <a:ext cx="638171" cy="6381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551</TotalTime>
  <Words>291</Words>
  <Application>Microsoft Office PowerPoint</Application>
  <PresentationFormat>Произвольный</PresentationFormat>
  <Paragraphs>63</Paragraphs>
  <Slides>16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Office Theme</vt:lpstr>
      <vt:lpstr>PDF</vt:lpstr>
      <vt:lpstr>Воспитание культуры межнационального общения в рамках реализации работы «Киааб-клуба»</vt:lpstr>
      <vt:lpstr>Слайд 2</vt:lpstr>
      <vt:lpstr>Слайд 3</vt:lpstr>
      <vt:lpstr>Слайд 4</vt:lpstr>
      <vt:lpstr>Соисполнители проекта: </vt:lpstr>
      <vt:lpstr>Мероприятия</vt:lpstr>
      <vt:lpstr>Краевая олимпиада по дисциплине «Иностранный язык в профессиональной деятельности» (английский язык, немецкий язык)  среди профессиональных образовательных организаций Алтайского края (по направлениям Туризм и гостеприимство, Поварское дело)</vt:lpstr>
      <vt:lpstr>Краевая студенческая научно- практическая конференция «Актуальные проблемы развития потребительского рынка – XIX»  (с международным участием)</vt:lpstr>
      <vt:lpstr>Мастер класс:         «Путешествие в  Багдад и знакомство с арабским языком»   Приглашенный гость из Ирака Ал-рубайе Ахмед Адиль Абдулхади</vt:lpstr>
      <vt:lpstr> </vt:lpstr>
      <vt:lpstr> </vt:lpstr>
      <vt:lpstr>Проведение цикла мероприятий   «Мы разные, но мы вместе»</vt:lpstr>
      <vt:lpstr>Слайд 13</vt:lpstr>
      <vt:lpstr>Мастер-класс: «Профессиональный  иностранный язык  в преломлении  практической  деятельности специалиста» </vt:lpstr>
      <vt:lpstr>Слайд 15</vt:lpstr>
      <vt:lpstr>Контактная информация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Книга и карандаш, шаблон презентации с сайта presentation-creation.ru</dc:title>
  <dc:creator>User Obstinate</dc:creator>
  <cp:lastModifiedBy>Исаева</cp:lastModifiedBy>
  <cp:revision>80</cp:revision>
  <dcterms:created xsi:type="dcterms:W3CDTF">2023-08-23T11:31:43Z</dcterms:created>
  <dcterms:modified xsi:type="dcterms:W3CDTF">2024-04-02T10:52:48Z</dcterms:modified>
</cp:coreProperties>
</file>