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5" r:id="rId4"/>
    <p:sldId id="266" r:id="rId5"/>
    <p:sldId id="270" r:id="rId6"/>
    <p:sldId id="271" r:id="rId7"/>
    <p:sldId id="273" r:id="rId8"/>
    <p:sldId id="272" r:id="rId9"/>
    <p:sldId id="275" r:id="rId10"/>
    <p:sldId id="262" r:id="rId11"/>
    <p:sldId id="267" r:id="rId12"/>
    <p:sldId id="268" r:id="rId13"/>
    <p:sldId id="27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7D47"/>
    <a:srgbClr val="BB87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4" d="100"/>
          <a:sy n="94" d="100"/>
        </p:scale>
        <p:origin x="-197" y="1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D6E145D-C49E-4C3C-912A-3BB3E9E5F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E640FC7-84E7-4FF7-A3D4-D389DBE02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F142D5-2441-4DF5-9519-F16DF4244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 descr="Изображение выглядит как текст, человек, стол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70031E27-6426-47A4-8AE9-F714D46D55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7825" y="0"/>
            <a:ext cx="10265298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98C14FA-E9EE-4FD2-89F5-E8A07F761271}"/>
              </a:ext>
            </a:extLst>
          </p:cNvPr>
          <p:cNvSpPr/>
          <p:nvPr userDrawn="1"/>
        </p:nvSpPr>
        <p:spPr>
          <a:xfrm>
            <a:off x="1905000" y="0"/>
            <a:ext cx="6023658" cy="6858000"/>
          </a:xfrm>
          <a:prstGeom prst="rect">
            <a:avLst/>
          </a:prstGeom>
          <a:gradFill flip="none" rotWithShape="1">
            <a:gsLst>
              <a:gs pos="41283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rgbClr val="FFFFFF">
                  <a:alpha val="24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1AB59E-8A64-4966-AB51-2A06AFAEA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10457"/>
            <a:ext cx="643552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6063ECF-DBB9-46AB-A0A5-55BF6FFC02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90132"/>
            <a:ext cx="642194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04675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FB9ABC-23C5-4DC5-9C46-D06D7833F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76C501B-FF3F-488E-85AE-8AE8CB18F2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03997DF-F562-4798-B7C7-79F0E6FD8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7769044-84EC-4A28-8A95-81C55F38C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25FBBD5-9151-460C-9A1B-19345AE59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5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95FD227-B215-4F36-81AB-F7985216FF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D138D31-461F-4886-A5D5-71C186100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05017FA-5558-4FDF-A6DB-49B5491FF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C4E06B0-652F-4D1A-8B8E-3E31AFCC6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61BE7DA-FEF2-4D4A-AD7D-83AA01243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79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ED48C28-A5B5-4B21-BC37-DCD692C56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C165084-25E8-4DD7-B98C-260CEFB23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A774FC0-4042-42D1-BE12-B4A22135C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Изображение выглядит как текст, человек, стол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A6B50CD-57C0-487E-BAA2-F721A86B6C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0345"/>
          <a:stretch/>
        </p:blipFill>
        <p:spPr>
          <a:xfrm>
            <a:off x="6073365" y="49192"/>
            <a:ext cx="7150262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78BD8F1-743D-40BE-95DE-DC99D2388D05}"/>
              </a:ext>
            </a:extLst>
          </p:cNvPr>
          <p:cNvSpPr/>
          <p:nvPr userDrawn="1"/>
        </p:nvSpPr>
        <p:spPr>
          <a:xfrm>
            <a:off x="5967710" y="2300"/>
            <a:ext cx="6023658" cy="6858000"/>
          </a:xfrm>
          <a:prstGeom prst="rect">
            <a:avLst/>
          </a:prstGeom>
          <a:gradFill flip="none" rotWithShape="1">
            <a:gsLst>
              <a:gs pos="41283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rgbClr val="FFFFFF">
                  <a:alpha val="24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64ACE1-2465-4316-9B0A-D80C55FA8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84323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C186169-EFD6-4891-A340-79A0C17E4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8432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3252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7E416A-62D4-4025-9EE6-A0A7FE3DA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3776A41-E2CE-45E4-9C81-D836ED667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20465FB-1293-4706-900E-F1EDA25E5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41DB2DD-E67E-4EAB-948F-26EE5DDB0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2AEEC5-F46A-4214-A9EF-D84644269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085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D7B924-4E57-4A13-BA12-E5464E5F3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9C216FD-C95A-4D15-90D6-BDE63D38FA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7970405-5235-4C13-9834-6141D9181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3AC2F08-7521-42B2-899A-3D33650C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13718C7-E594-4621-9725-79B9F5458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BB0DD03-C5CC-409E-A3CA-641721ABC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940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2C89B8-907D-408D-B908-B49FBE088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7982E82-4325-4EAD-B571-ACFB07853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25ACBF0-B777-4E68-AF12-C37B0D700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080F27D-7DFE-4C35-AB8D-423369138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113D5F1-FD9A-4B9F-9FEF-670AEB34ED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12EBD00-E804-42D3-A0AE-B6B39D163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2513C4E-94AE-4D57-9F06-3586D55FF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93185AC-FC30-4065-A64C-38CACC913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043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7E1687-05AE-4269-8F49-B9FB98290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9DF81DB-F9CD-4E55-BF07-56B30E152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596D66A-1D4D-4865-BF14-9C4A355D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52997B8-E4F7-4FFE-AD0B-5325DB71D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239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0C317D4-42FB-4B26-BB81-3800603A8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635930D-FD28-4DD9-A759-6BF0EB0A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23C6EB2-89AC-4DCD-BB77-4D3635950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072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AAE14E-4149-48EB-9324-048DA5D1F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08466C0-11C5-44F1-92B2-7AACD214A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317597C-C55F-42B8-968C-9A9F669E4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179847F-229B-4CEF-879E-0E07E16E2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1F94929-3663-4C0C-932A-2034A0725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231C0D9-E176-47FE-8050-A5D1EA6E4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640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1D3FDC-323E-4C2C-A690-64F2EAB90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1A14831-C110-4079-B9B5-18FCA8CBF2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2735E01-7792-4563-B4C8-3A73F1719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DA58838-2DD7-4918-B895-BF9A65053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ADF5B9B-56B7-4863-AF17-B73948309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A63C416-C561-4953-BA54-A84B0905E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746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E6E76A-A78B-4FC6-813D-98C391C2D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5A3159E-E7DC-41B0-BD68-0E1723393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EDC1779-9597-4858-9967-1BAB2D011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87482-321B-4091-AF48-1FA5705C2782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5207217-3E7F-417D-86BC-92AD72E66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FDEEC94-F336-4D12-BC00-4AFAAD331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99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7" Type="http://schemas.openxmlformats.org/officeDocument/2006/relationships/image" Target="../media/image5.png"/><Relationship Id="rId12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FFBF67-8232-4AA0-895B-9705078C6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682" y="2621818"/>
            <a:ext cx="8059667" cy="413503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Управление профессиональным развитием педагогов через инновационные подходы к методическому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сопровождению </a:t>
            </a:r>
            <a:r>
              <a:rPr lang="ru-R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7926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4D375C-98E8-40E5-AB4D-CAC0FE771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подходы необходимо использовать к решению проблем</a:t>
            </a:r>
            <a:endParaRPr lang="ru-RU" dirty="0"/>
          </a:p>
        </p:txBody>
      </p:sp>
      <p:sp>
        <p:nvSpPr>
          <p:cNvPr id="4" name="Объект 5">
            <a:extLst>
              <a:ext uri="{FF2B5EF4-FFF2-40B4-BE49-F238E27FC236}">
                <a16:creationId xmlns:a16="http://schemas.microsoft.com/office/drawing/2014/main" xmlns="" id="{4EEFB532-A1E8-4AFE-B494-95AE721E5B4B}"/>
              </a:ext>
            </a:extLst>
          </p:cNvPr>
          <p:cNvSpPr txBox="1">
            <a:spLocks/>
          </p:cNvSpPr>
          <p:nvPr/>
        </p:nvSpPr>
        <p:spPr>
          <a:xfrm>
            <a:off x="140481" y="2738056"/>
            <a:ext cx="9133114" cy="207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3800" dirty="0">
              <a:solidFill>
                <a:srgbClr val="B67D47"/>
              </a:solidFill>
            </a:endParaRPr>
          </a:p>
        </p:txBody>
      </p:sp>
      <p:pic>
        <p:nvPicPr>
          <p:cNvPr id="5" name="Рисунок 4" descr="https://sun66-2.userapi.com/impg/wqxW2GmnVwTGpRG2OJ8O_xnhDBN6EQDQ1utZ4Q/L3030owJGD0.jpg?size=640x844&amp;quality=95&amp;sign=08490974d9ac2a866603c61964323d63&amp;type=album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14"/>
          <a:stretch/>
        </p:blipFill>
        <p:spPr bwMode="auto">
          <a:xfrm>
            <a:off x="342127" y="1697170"/>
            <a:ext cx="8931467" cy="4946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720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762" y="365125"/>
            <a:ext cx="5300282" cy="2831229"/>
          </a:xfrm>
        </p:spPr>
        <p:txBody>
          <a:bodyPr/>
          <a:lstStyle/>
          <a:p>
            <a:r>
              <a:rPr lang="ru-RU" dirty="0" smtClean="0"/>
              <a:t>Какие решения принимаются?</a:t>
            </a:r>
            <a:endParaRPr lang="ru-RU" dirty="0"/>
          </a:p>
        </p:txBody>
      </p:sp>
      <p:pic>
        <p:nvPicPr>
          <p:cNvPr id="4" name="Рисунок 3" descr="https://sun66-2.userapi.com/impg/wqxW2GmnVwTGpRG2OJ8O_xnhDBN6EQDQ1utZ4Q/L3030owJGD0.jpg?size=640x844&amp;quality=95&amp;sign=08490974d9ac2a866603c61964323d63&amp;type=album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9" t="48683" r="28387" b="28074"/>
          <a:stretch/>
        </p:blipFill>
        <p:spPr bwMode="auto">
          <a:xfrm>
            <a:off x="4175490" y="517889"/>
            <a:ext cx="8294339" cy="5486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194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итоге, когда решение проблемы не наступает……</a:t>
            </a:r>
            <a:endParaRPr lang="ru-RU" dirty="0"/>
          </a:p>
        </p:txBody>
      </p:sp>
      <p:pic>
        <p:nvPicPr>
          <p:cNvPr id="4" name="Рисунок 3" descr="https://sun66-2.userapi.com/impg/wqxW2GmnVwTGpRG2OJ8O_xnhDBN6EQDQ1utZ4Q/L3030owJGD0.jpg?size=640x844&amp;quality=95&amp;sign=08490974d9ac2a866603c61964323d63&amp;type=album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" t="73785" r="2233" b="1112"/>
          <a:stretch/>
        </p:blipFill>
        <p:spPr bwMode="auto">
          <a:xfrm>
            <a:off x="178024" y="1917812"/>
            <a:ext cx="9313934" cy="4740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074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687393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МОДЕЛЬ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 „ЦЕЛЬ – ПУТЬ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901628" y="1945460"/>
            <a:ext cx="873940" cy="103578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452683" y="1867912"/>
            <a:ext cx="851013" cy="1113328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258947" y="2135932"/>
            <a:ext cx="4418250" cy="2775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что должно быть сделано 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232133" y="2562182"/>
            <a:ext cx="4585487" cy="2058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как это должно быть сделано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3413" y="4496366"/>
            <a:ext cx="7347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СТИЛЬ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ПОДДЕРЖКИ, ПООЩРЯЮЩИЙ УЧАСТИЕ, ОРИЕНТИРОВАННЫЙ НА ДОСТИЖЕНИЯ </a:t>
            </a:r>
          </a:p>
        </p:txBody>
      </p:sp>
    </p:spTree>
    <p:extLst>
      <p:ext uri="{BB962C8B-B14F-4D97-AF65-F5344CB8AC3E}">
        <p14:creationId xmlns:p14="http://schemas.microsoft.com/office/powerpoint/2010/main" val="24535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9710" y="160338"/>
            <a:ext cx="7169785" cy="126999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Синдром профессионального выгорания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975" y="1449069"/>
            <a:ext cx="4145280" cy="4639468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75% опрошенных присутствуют ярко выраженные симптомы выгорания, а 38% находятся в его острой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фазе.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https://top-fon.com/uploads/posts/2023-01/1674729522_top-fon-com-p-emotsionalnoe-vigoranie-fon-dlya-prezentat-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avatars.dzeninfra.ru/get-zen_doc/3397137/pub_6130930fa502d20436f82390_6143103674c7472e7c8a0b42/scale_120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3" t="29314" r="8970" b="9351"/>
          <a:stretch/>
        </p:blipFill>
        <p:spPr bwMode="auto">
          <a:xfrm>
            <a:off x="3924637" y="4393544"/>
            <a:ext cx="3406747" cy="246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20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E18249-7C54-4C66-AEFD-30C6AAAC0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89" y="381309"/>
            <a:ext cx="9384323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Принципы, влияющие на профессиональный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рост педагога. </a:t>
            </a:r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3E13C876-7D25-460F-8024-9F2A341B32EB}"/>
              </a:ext>
            </a:extLst>
          </p:cNvPr>
          <p:cNvSpPr/>
          <p:nvPr/>
        </p:nvSpPr>
        <p:spPr>
          <a:xfrm>
            <a:off x="64735" y="2368071"/>
            <a:ext cx="3252999" cy="4299765"/>
          </a:xfrm>
          <a:prstGeom prst="rect">
            <a:avLst/>
          </a:prstGeom>
          <a:solidFill>
            <a:srgbClr val="BB8752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F1E2BA81-A1FA-44EE-AB56-B6D1F4901D6D}"/>
              </a:ext>
            </a:extLst>
          </p:cNvPr>
          <p:cNvSpPr/>
          <p:nvPr/>
        </p:nvSpPr>
        <p:spPr>
          <a:xfrm>
            <a:off x="1215489" y="2026770"/>
            <a:ext cx="733425" cy="7334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4668E45-AC9C-4EBA-821C-1E0C339A47A4}"/>
              </a:ext>
            </a:extLst>
          </p:cNvPr>
          <p:cNvSpPr txBox="1"/>
          <p:nvPr/>
        </p:nvSpPr>
        <p:spPr>
          <a:xfrm>
            <a:off x="1225015" y="2012102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B67D47"/>
                </a:solidFill>
              </a:rPr>
              <a:t>1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D1898492-6A3E-4D7C-88AD-56B250DF7FC6}"/>
              </a:ext>
            </a:extLst>
          </p:cNvPr>
          <p:cNvSpPr/>
          <p:nvPr/>
        </p:nvSpPr>
        <p:spPr>
          <a:xfrm>
            <a:off x="3412007" y="2413457"/>
            <a:ext cx="3110174" cy="429976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xmlns="" id="{A4D4F384-6759-4023-8B4B-6A4681744DB0}"/>
              </a:ext>
            </a:extLst>
          </p:cNvPr>
          <p:cNvSpPr txBox="1">
            <a:spLocks/>
          </p:cNvSpPr>
          <p:nvPr/>
        </p:nvSpPr>
        <p:spPr>
          <a:xfrm>
            <a:off x="3383685" y="2810476"/>
            <a:ext cx="3166818" cy="369977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Индивидуально – ориентированный подход к педагогу и его профессиональному росту. Мотивация  педагогических работников 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3DC4455E-8718-4673-80C8-CAF3D13036FD}"/>
              </a:ext>
            </a:extLst>
          </p:cNvPr>
          <p:cNvSpPr/>
          <p:nvPr/>
        </p:nvSpPr>
        <p:spPr>
          <a:xfrm>
            <a:off x="4496423" y="2046744"/>
            <a:ext cx="733425" cy="7334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00B8C95-C644-453C-A937-A56836C7A798}"/>
              </a:ext>
            </a:extLst>
          </p:cNvPr>
          <p:cNvSpPr txBox="1"/>
          <p:nvPr/>
        </p:nvSpPr>
        <p:spPr>
          <a:xfrm>
            <a:off x="4496423" y="2047707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B67D47"/>
                </a:solidFill>
              </a:rPr>
              <a:t>2</a:t>
            </a:r>
            <a:endParaRPr lang="ru-RU" sz="4000" b="1" dirty="0">
              <a:solidFill>
                <a:srgbClr val="B67D47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9C63A674-A078-486F-912C-2559DE6603CA}"/>
              </a:ext>
            </a:extLst>
          </p:cNvPr>
          <p:cNvSpPr/>
          <p:nvPr/>
        </p:nvSpPr>
        <p:spPr>
          <a:xfrm>
            <a:off x="6695000" y="2401650"/>
            <a:ext cx="3075578" cy="42963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xmlns="" id="{9C7D0A66-B720-4977-8914-7FDB0A8D9063}"/>
              </a:ext>
            </a:extLst>
          </p:cNvPr>
          <p:cNvSpPr txBox="1">
            <a:spLocks/>
          </p:cNvSpPr>
          <p:nvPr/>
        </p:nvSpPr>
        <p:spPr>
          <a:xfrm>
            <a:off x="6704523" y="2809665"/>
            <a:ext cx="3075579" cy="36963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Демократичность и гуманность администрации к педагогам, а так же создание нормального рабочего микроклимата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092F9931-9348-4C35-9048-D83A114DB78D}"/>
              </a:ext>
            </a:extLst>
          </p:cNvPr>
          <p:cNvSpPr/>
          <p:nvPr/>
        </p:nvSpPr>
        <p:spPr>
          <a:xfrm>
            <a:off x="7800202" y="2037440"/>
            <a:ext cx="733425" cy="7334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AAB0ECA-463A-48AE-9EDA-F6D0DF2CAFB5}"/>
              </a:ext>
            </a:extLst>
          </p:cNvPr>
          <p:cNvSpPr txBox="1"/>
          <p:nvPr/>
        </p:nvSpPr>
        <p:spPr>
          <a:xfrm>
            <a:off x="7800202" y="2059514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B67D47"/>
                </a:solidFill>
              </a:rPr>
              <a:t>3</a:t>
            </a:r>
            <a:endParaRPr lang="ru-RU" sz="4000" b="1" dirty="0">
              <a:solidFill>
                <a:srgbClr val="B67D47"/>
              </a:solidFill>
            </a:endParaRPr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xmlns="" id="{803A00FE-DE50-41A1-B9B4-76FEA7FBCE60}"/>
              </a:ext>
            </a:extLst>
          </p:cNvPr>
          <p:cNvSpPr txBox="1">
            <a:spLocks/>
          </p:cNvSpPr>
          <p:nvPr/>
        </p:nvSpPr>
        <p:spPr>
          <a:xfrm>
            <a:off x="64735" y="2806221"/>
            <a:ext cx="3347271" cy="369977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Целостность, непрерывность и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аналитичночность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отслеживании результатов труда и в оценке педагога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25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75129E-7316-451B-9800-228F8DED4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04" y="73812"/>
            <a:ext cx="9384323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Структурная цепочка методического сопровождения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4FE6642-C0B7-46D8-8087-02B692AB9BDF}"/>
              </a:ext>
            </a:extLst>
          </p:cNvPr>
          <p:cNvSpPr/>
          <p:nvPr/>
        </p:nvSpPr>
        <p:spPr>
          <a:xfrm>
            <a:off x="1465374" y="4160526"/>
            <a:ext cx="9090000" cy="1575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5978CCCD-DF95-4351-AD04-AC7B35FF7884}"/>
              </a:ext>
            </a:extLst>
          </p:cNvPr>
          <p:cNvSpPr/>
          <p:nvPr/>
        </p:nvSpPr>
        <p:spPr>
          <a:xfrm>
            <a:off x="5717874" y="3980526"/>
            <a:ext cx="495000" cy="495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302271E-9AA9-47B2-ABA9-A4E0BDE4DA0F}"/>
              </a:ext>
            </a:extLst>
          </p:cNvPr>
          <p:cNvSpPr/>
          <p:nvPr/>
        </p:nvSpPr>
        <p:spPr>
          <a:xfrm>
            <a:off x="7967874" y="3980526"/>
            <a:ext cx="495000" cy="495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45F01B33-2080-46E6-9DAA-7C54554CA85E}"/>
              </a:ext>
            </a:extLst>
          </p:cNvPr>
          <p:cNvSpPr/>
          <p:nvPr/>
        </p:nvSpPr>
        <p:spPr>
          <a:xfrm>
            <a:off x="3467874" y="3980526"/>
            <a:ext cx="495000" cy="495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F6E7CD33-CE9F-4A3E-8D77-9E53882E0C5F}"/>
              </a:ext>
            </a:extLst>
          </p:cNvPr>
          <p:cNvSpPr/>
          <p:nvPr/>
        </p:nvSpPr>
        <p:spPr>
          <a:xfrm>
            <a:off x="1217874" y="3980526"/>
            <a:ext cx="495000" cy="495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14AF4D00-A226-455D-ACA2-9C8FB55AAC17}"/>
              </a:ext>
            </a:extLst>
          </p:cNvPr>
          <p:cNvSpPr/>
          <p:nvPr/>
        </p:nvSpPr>
        <p:spPr>
          <a:xfrm>
            <a:off x="10217874" y="3980526"/>
            <a:ext cx="495000" cy="495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апля 12">
            <a:extLst>
              <a:ext uri="{FF2B5EF4-FFF2-40B4-BE49-F238E27FC236}">
                <a16:creationId xmlns:a16="http://schemas.microsoft.com/office/drawing/2014/main" xmlns="" id="{69D4436E-7D73-428D-B903-355F5A237FD4}"/>
              </a:ext>
            </a:extLst>
          </p:cNvPr>
          <p:cNvSpPr/>
          <p:nvPr/>
        </p:nvSpPr>
        <p:spPr>
          <a:xfrm rot="8092213">
            <a:off x="4609427" y="1458911"/>
            <a:ext cx="1903366" cy="1999224"/>
          </a:xfrm>
          <a:prstGeom prst="teardrop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апля 13">
            <a:extLst>
              <a:ext uri="{FF2B5EF4-FFF2-40B4-BE49-F238E27FC236}">
                <a16:creationId xmlns:a16="http://schemas.microsoft.com/office/drawing/2014/main" xmlns="" id="{32C6BFE6-534A-4C71-8060-498BB0F61607}"/>
              </a:ext>
            </a:extLst>
          </p:cNvPr>
          <p:cNvSpPr/>
          <p:nvPr/>
        </p:nvSpPr>
        <p:spPr>
          <a:xfrm rot="8092213">
            <a:off x="245384" y="1546918"/>
            <a:ext cx="1944979" cy="1957418"/>
          </a:xfrm>
          <a:prstGeom prst="teardrop">
            <a:avLst/>
          </a:prstGeom>
          <a:solidFill>
            <a:schemeClr val="tx2"/>
          </a:solidFill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апля 14">
            <a:extLst>
              <a:ext uri="{FF2B5EF4-FFF2-40B4-BE49-F238E27FC236}">
                <a16:creationId xmlns:a16="http://schemas.microsoft.com/office/drawing/2014/main" xmlns="" id="{6C61650F-FE9B-4A34-8C4F-7ABD4F281DF0}"/>
              </a:ext>
            </a:extLst>
          </p:cNvPr>
          <p:cNvSpPr/>
          <p:nvPr/>
        </p:nvSpPr>
        <p:spPr>
          <a:xfrm rot="8092213">
            <a:off x="2383809" y="1483042"/>
            <a:ext cx="1951412" cy="1950960"/>
          </a:xfrm>
          <a:prstGeom prst="teardrop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Капля 15">
            <a:extLst>
              <a:ext uri="{FF2B5EF4-FFF2-40B4-BE49-F238E27FC236}">
                <a16:creationId xmlns:a16="http://schemas.microsoft.com/office/drawing/2014/main" xmlns="" id="{3726843C-A4A2-42C9-857C-26404A0B7107}"/>
              </a:ext>
            </a:extLst>
          </p:cNvPr>
          <p:cNvSpPr/>
          <p:nvPr/>
        </p:nvSpPr>
        <p:spPr>
          <a:xfrm rot="8092213">
            <a:off x="6757960" y="847262"/>
            <a:ext cx="2358457" cy="2504552"/>
          </a:xfrm>
          <a:prstGeom prst="teardrop">
            <a:avLst/>
          </a:prstGeom>
          <a:solidFill>
            <a:schemeClr val="accent4"/>
          </a:solidFill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апля 16">
            <a:extLst>
              <a:ext uri="{FF2B5EF4-FFF2-40B4-BE49-F238E27FC236}">
                <a16:creationId xmlns:a16="http://schemas.microsoft.com/office/drawing/2014/main" xmlns="" id="{D6532EC4-9B16-400E-9178-1C1158F546F7}"/>
              </a:ext>
            </a:extLst>
          </p:cNvPr>
          <p:cNvSpPr/>
          <p:nvPr/>
        </p:nvSpPr>
        <p:spPr>
          <a:xfrm rot="8092213">
            <a:off x="9235919" y="962137"/>
            <a:ext cx="2403512" cy="2437335"/>
          </a:xfrm>
          <a:prstGeom prst="teardrop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FEF1F8D-FBB5-4D7E-97D2-0570B7360FC3}"/>
              </a:ext>
            </a:extLst>
          </p:cNvPr>
          <p:cNvSpPr txBox="1"/>
          <p:nvPr/>
        </p:nvSpPr>
        <p:spPr>
          <a:xfrm>
            <a:off x="340036" y="2016791"/>
            <a:ext cx="17556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Директор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школы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AEE605F-5499-448C-ADDD-1337C612E63B}"/>
              </a:ext>
            </a:extLst>
          </p:cNvPr>
          <p:cNvSpPr txBox="1"/>
          <p:nvPr/>
        </p:nvSpPr>
        <p:spPr>
          <a:xfrm>
            <a:off x="4605542" y="2050447"/>
            <a:ext cx="1911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Методический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совет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3F0482C-E14C-4FAB-9124-600D59387347}"/>
              </a:ext>
            </a:extLst>
          </p:cNvPr>
          <p:cNvSpPr txBox="1"/>
          <p:nvPr/>
        </p:nvSpPr>
        <p:spPr>
          <a:xfrm>
            <a:off x="6877702" y="1660155"/>
            <a:ext cx="21803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Творческая группа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«Формирование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функциональной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рамотности»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B3AC427-0506-46BC-A799-9B5E3D56F01A}"/>
              </a:ext>
            </a:extLst>
          </p:cNvPr>
          <p:cNvSpPr txBox="1"/>
          <p:nvPr/>
        </p:nvSpPr>
        <p:spPr>
          <a:xfrm>
            <a:off x="2418114" y="1925463"/>
            <a:ext cx="1882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Заместитель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 учебно –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оспитательной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работе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196CF04-01DA-4381-B3BC-422033169060}"/>
              </a:ext>
            </a:extLst>
          </p:cNvPr>
          <p:cNvSpPr txBox="1"/>
          <p:nvPr/>
        </p:nvSpPr>
        <p:spPr>
          <a:xfrm>
            <a:off x="279197" y="4541286"/>
            <a:ext cx="18773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Создает </a:t>
            </a: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условия,</a:t>
            </a: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содействует,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задает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общие цели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8DD7011-B173-4D32-A1E2-5CC942F53453}"/>
              </a:ext>
            </a:extLst>
          </p:cNvPr>
          <p:cNvSpPr txBox="1"/>
          <p:nvPr/>
        </p:nvSpPr>
        <p:spPr>
          <a:xfrm>
            <a:off x="2363887" y="4555581"/>
            <a:ext cx="21595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Создает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условия,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руководит работой 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етодического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совета,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тслеживает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результаты 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3791B51C-4525-4F16-8C55-3A4CE1367F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85372" y="4048026"/>
            <a:ext cx="360000" cy="36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817FDBF9-30F2-4CB9-9E34-899B0A7111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3541304" y="4059276"/>
            <a:ext cx="360000" cy="360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447CB91C-A923-4D14-90F5-84EE65F40D1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5785372" y="4059276"/>
            <a:ext cx="360000" cy="36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3B95F469-99DE-4D9C-9C39-ED4770445A4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8041304" y="4047433"/>
            <a:ext cx="360000" cy="3600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E54DA531-37B1-447C-AD7A-06E067123A8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10285376" y="4059276"/>
            <a:ext cx="360000" cy="3600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3F0482C-E14C-4FAB-9124-600D59387347}"/>
              </a:ext>
            </a:extLst>
          </p:cNvPr>
          <p:cNvSpPr txBox="1"/>
          <p:nvPr/>
        </p:nvSpPr>
        <p:spPr>
          <a:xfrm>
            <a:off x="9326313" y="1695541"/>
            <a:ext cx="22227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Творческая группа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«Индивидуальный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образовательный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аршрут»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58DD7011-B173-4D32-A1E2-5CC942F53453}"/>
              </a:ext>
            </a:extLst>
          </p:cNvPr>
          <p:cNvSpPr txBox="1"/>
          <p:nvPr/>
        </p:nvSpPr>
        <p:spPr>
          <a:xfrm>
            <a:off x="4541702" y="4555581"/>
            <a:ext cx="248734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Разрабатывает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основные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аправления работы,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планирование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мероприятий,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рганизует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проведение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8DD7011-B173-4D32-A1E2-5CC942F53453}"/>
              </a:ext>
            </a:extLst>
          </p:cNvPr>
          <p:cNvSpPr txBox="1"/>
          <p:nvPr/>
        </p:nvSpPr>
        <p:spPr>
          <a:xfrm>
            <a:off x="7088623" y="4475526"/>
            <a:ext cx="49523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над повышением уровня квалификации, над ликвидацией проф. дефицитов, контроль,  изучение передового опыта, рекомендации для представления опыта работы, для участия в конкурсе, для повышения квалификационной категории.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37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Индивидуально – ориентированный подход к педагогу и его профессиональному росту. Мотивация  педагогических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работников.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sun66-2.userapi.com/impg/vH9kTd7uvJGxUNR09mNWjfgIwZ7sSVUsOOWXQA/jJ8Uzj_e4DE.jpg?size=565x807&amp;quality=96&amp;sign=273308206eeeb2796e1e27936b4c24f7&amp;c_uniq_tag=BMyf1XE-Mbv16zPfOnZHZ2yD40or9_7IRtJ3AfvauYk&amp;type=album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0" t="22058" r="4960" b="1528"/>
          <a:stretch/>
        </p:blipFill>
        <p:spPr bwMode="auto">
          <a:xfrm>
            <a:off x="8690846" y="1909720"/>
            <a:ext cx="3342010" cy="4887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66-1.userapi.com/impg/j-jPuwduz-MiMjpgFBWmcMg6GsJbABRRRMFo3w/0qWYwv4543I.jpg?size=649x807&amp;quality=95&amp;sign=cb9f5c807d17e75b1419b748b831c8c7&amp;c_uniq_tag=q8zHK7hi7W9xSsxLXXjS9DV58jQaq0GWfYjGv54TZu8&amp;type=albu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262" y="1901628"/>
            <a:ext cx="3737610" cy="4887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un9-47.userapi.com/impg/NoXP0NPN4Nw9O-vTk2E44F2yMWqks7TB0HLNKQ/qWagDVzF8Ag.jpg?size=807x807&amp;quality=96&amp;sign=c47048bf29b80bcecee516d58b4dbfeb&amp;c_uniq_tag=FWyctPcHql02vZ7e3BIXyQPq_5n5ttH4mQW1kxI0ig8&amp;type=albu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0181"/>
            <a:ext cx="4507262" cy="48066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643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un9-63.userapi.com/impg/3FMpvivRjT_t-npQR-f4vwenzVUrXCKL_vNTpA/lzuTbgGXJaE.jpg?size=720x929&amp;quality=95&amp;sign=3436942176a521de41f8605356436dd2&amp;c_uniq_tag=p4hNwoQNWUdgk5GztVto2ev229txOUP316QoL0lUm0I&amp;type=album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6"/>
          <a:stretch/>
        </p:blipFill>
        <p:spPr bwMode="auto">
          <a:xfrm>
            <a:off x="8164865" y="372232"/>
            <a:ext cx="3665602" cy="50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86079" y="105196"/>
            <a:ext cx="5505956" cy="787132"/>
          </a:xfrm>
        </p:spPr>
        <p:txBody>
          <a:bodyPr>
            <a:normAutofit/>
          </a:bodyPr>
          <a:lstStyle/>
          <a:p>
            <a:pPr marL="0" inden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Система мотивов.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9405" y="756965"/>
            <a:ext cx="793019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Мотив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самоутверждения 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Обобщение опыта, публикации,  проведение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семинаров, мастер-классов и открытых уроков 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коллег, привлечение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планированию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работы, наставничество.)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Мотив личностного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развития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Самообразование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саморазвитие,  профессиональный рост, карьерный рост)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Мотив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самостоятельности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Возможность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работы в автономном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режиме, разработка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авторской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обучения)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Мотив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состязательности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Выдвижение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престижные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конкурсы, выдвижение на награждение, на присвоение званий,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выражение профессионального и общественного признания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Мотив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стабильности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Стимулирующие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выплаты и другие материальные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поощрения, дополнительные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дни 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отпуску, отгулы)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99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732" y="122363"/>
            <a:ext cx="6994892" cy="245090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Коуч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– сессии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осуществляются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 целью  поддержки педагогов, которые ставят перед собой задачу повышения персональной эффективности.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 descr="E:\Инновационная площадка\Коуч технологии\Мемы\y1c-An9Ntz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2" y="2629911"/>
            <a:ext cx="3936775" cy="39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ПК\Desktop\25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624" y="1403568"/>
            <a:ext cx="5271376" cy="519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ПК\Downloads\16683181939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756" y="2852760"/>
            <a:ext cx="2871186" cy="371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58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290" y="131003"/>
            <a:ext cx="10044498" cy="1325563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Демократичность и гуманность администрации к педагогам, а так же создание нормального рабочего микроклимата.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6314" y="158047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деятельностных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интерактивных) форм.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Инновационная площадка\Мобильный педсовет\IMG_20221129_1135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0"/>
          <a:stretch/>
        </p:blipFill>
        <p:spPr bwMode="auto">
          <a:xfrm>
            <a:off x="2725667" y="1949803"/>
            <a:ext cx="3660298" cy="295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Инновационная площадка\Мобильный педсовет\IMG_20221129_11315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9" t="3392" r="12943" b="27506"/>
          <a:stretch/>
        </p:blipFill>
        <p:spPr bwMode="auto">
          <a:xfrm>
            <a:off x="6522179" y="1728915"/>
            <a:ext cx="3188263" cy="281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Инновационная площадка\Мобильный педсовет\IMG_20221129_11110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" t="21022" r="8805" b="51304"/>
          <a:stretch/>
        </p:blipFill>
        <p:spPr bwMode="auto">
          <a:xfrm>
            <a:off x="4199766" y="4644828"/>
            <a:ext cx="6123974" cy="189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Инновационная площадка\Мобильный педсовет\IMG_20221129_12234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5" r="5013" b="17446"/>
          <a:stretch/>
        </p:blipFill>
        <p:spPr bwMode="auto">
          <a:xfrm>
            <a:off x="175118" y="4725749"/>
            <a:ext cx="2810843" cy="196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6314" y="2323590"/>
            <a:ext cx="25597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Кейс – технология, Методическая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арусель,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«Снежный ком»,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SWOT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анализ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Фишбоун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Модерация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43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53" y="365125"/>
            <a:ext cx="11773912" cy="132556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Характеристики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руководителя, которых нужно избегать:</a:t>
            </a:r>
          </a:p>
        </p:txBody>
      </p:sp>
      <p:pic>
        <p:nvPicPr>
          <p:cNvPr id="3074" name="Picture 2" descr="https://rigsbee.com/wp-content/uploads/2017/03/AdobeStock_12967829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984" y="2848396"/>
            <a:ext cx="5644194" cy="376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00952" y="1448474"/>
            <a:ext cx="6216032" cy="5106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lvl="0" indent="-571500">
              <a:lnSpc>
                <a:spcPct val="120000"/>
              </a:lnSpc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Консервативен во многих вопросах</a:t>
            </a:r>
          </a:p>
          <a:p>
            <a:pPr marL="571500" lvl="0" indent="-571500">
              <a:lnSpc>
                <a:spcPct val="120000"/>
              </a:lnSpc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Обладает чёрно-белым мышлением, видит только хорошим или плохим. </a:t>
            </a:r>
          </a:p>
          <a:p>
            <a:pPr marL="571500" lvl="0" indent="-571500">
              <a:lnSpc>
                <a:spcPct val="120000"/>
              </a:lnSpc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Его оценка всегда однозначна, категорична и бескомпромиссна.</a:t>
            </a:r>
          </a:p>
          <a:p>
            <a:pPr marL="571500" lvl="0" indent="-571500">
              <a:lnSpc>
                <a:spcPct val="120000"/>
              </a:lnSpc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Он придаёт слишком большое значение второстепенным деталям.</a:t>
            </a:r>
          </a:p>
          <a:p>
            <a:pPr marL="571500" lvl="0" indent="-571500">
              <a:lnSpc>
                <a:spcPct val="120000"/>
              </a:lnSpc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Часто меняет свое мнение на совершенно противоположное. </a:t>
            </a:r>
          </a:p>
          <a:p>
            <a:pPr marL="571500" lvl="0" indent="-571500">
              <a:lnSpc>
                <a:spcPct val="120000"/>
              </a:lnSpc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Старается избегать ответственности, склонен перекладывать вину на других. </a:t>
            </a:r>
          </a:p>
          <a:p>
            <a:pPr marL="571500" lvl="0" indent="-571500">
              <a:lnSpc>
                <a:spcPct val="120000"/>
              </a:lnSpc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Присваивает себе успех отдельных сотрудников и своего коллектива.</a:t>
            </a:r>
          </a:p>
          <a:p>
            <a:pPr marL="571500" lvl="0" indent="-571500">
              <a:lnSpc>
                <a:spcPct val="120000"/>
              </a:lnSpc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Придерживается авторитарного стиля общения.</a:t>
            </a:r>
          </a:p>
        </p:txBody>
      </p:sp>
    </p:spTree>
    <p:extLst>
      <p:ext uri="{BB962C8B-B14F-4D97-AF65-F5344CB8AC3E}">
        <p14:creationId xmlns:p14="http://schemas.microsoft.com/office/powerpoint/2010/main" val="148749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2493</TotalTime>
  <Words>428</Words>
  <Application>Microsoft Office PowerPoint</Application>
  <PresentationFormat>Произвольный</PresentationFormat>
  <Paragraphs>73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Управление профессиональным развитием педагогов через инновационные подходы к методическому сопровождению  </vt:lpstr>
      <vt:lpstr>Синдром профессионального выгорания</vt:lpstr>
      <vt:lpstr>Принципы, влияющие на профессиональный рост педагога. </vt:lpstr>
      <vt:lpstr>Структурная цепочка методического сопровождения</vt:lpstr>
      <vt:lpstr>Индивидуально – ориентированный подход к педагогу и его профессиональному росту. Мотивация  педагогических работников. </vt:lpstr>
      <vt:lpstr>Система мотивов. </vt:lpstr>
      <vt:lpstr>Коуч – сессии осуществляются с целью  поддержки педагогов, которые ставят перед собой задачу повышения персональной эффективности. </vt:lpstr>
      <vt:lpstr> Демократичность и гуманность администрации к педагогам, а так же создание нормального рабочего микроклимата.</vt:lpstr>
      <vt:lpstr>Характеристики руководителя, которых нужно избегать:</vt:lpstr>
      <vt:lpstr>Какие подходы необходимо использовать к решению проблем</vt:lpstr>
      <vt:lpstr>Какие решения принимаются?</vt:lpstr>
      <vt:lpstr>В итоге, когда решение проблемы не наступает……</vt:lpstr>
      <vt:lpstr>МОДЕЛЬ  „ЦЕЛЬ – ПУТЬ”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ПК</cp:lastModifiedBy>
  <cp:revision>54</cp:revision>
  <dcterms:created xsi:type="dcterms:W3CDTF">2021-08-22T09:33:20Z</dcterms:created>
  <dcterms:modified xsi:type="dcterms:W3CDTF">2024-03-05T10:06:07Z</dcterms:modified>
</cp:coreProperties>
</file>