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43" r:id="rId1"/>
  </p:sldMasterIdLst>
  <p:notesMasterIdLst>
    <p:notesMasterId r:id="rId25"/>
  </p:notesMasterIdLst>
  <p:sldIdLst>
    <p:sldId id="330" r:id="rId2"/>
    <p:sldId id="339" r:id="rId3"/>
    <p:sldId id="380" r:id="rId4"/>
    <p:sldId id="382" r:id="rId5"/>
    <p:sldId id="384" r:id="rId6"/>
    <p:sldId id="383" r:id="rId7"/>
    <p:sldId id="282" r:id="rId8"/>
    <p:sldId id="386" r:id="rId9"/>
    <p:sldId id="283" r:id="rId10"/>
    <p:sldId id="387" r:id="rId11"/>
    <p:sldId id="322" r:id="rId12"/>
    <p:sldId id="385" r:id="rId13"/>
    <p:sldId id="388" r:id="rId14"/>
    <p:sldId id="389" r:id="rId15"/>
    <p:sldId id="318" r:id="rId16"/>
    <p:sldId id="326" r:id="rId17"/>
    <p:sldId id="327" r:id="rId18"/>
    <p:sldId id="390" r:id="rId19"/>
    <p:sldId id="336" r:id="rId20"/>
    <p:sldId id="391" r:id="rId21"/>
    <p:sldId id="381" r:id="rId22"/>
    <p:sldId id="392" r:id="rId23"/>
    <p:sldId id="393" r:id="rId24"/>
  </p:sldIdLst>
  <p:sldSz cx="9144000" cy="6858000" type="screen4x3"/>
  <p:notesSz cx="6888163" cy="100203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625BB663-B24D-4FF3-B2E3-F0809DEFC0D8}">
          <p14:sldIdLst>
            <p14:sldId id="330"/>
            <p14:sldId id="339"/>
            <p14:sldId id="380"/>
            <p14:sldId id="382"/>
            <p14:sldId id="384"/>
            <p14:sldId id="383"/>
            <p14:sldId id="282"/>
            <p14:sldId id="386"/>
            <p14:sldId id="283"/>
            <p14:sldId id="387"/>
            <p14:sldId id="322"/>
            <p14:sldId id="385"/>
            <p14:sldId id="388"/>
            <p14:sldId id="389"/>
            <p14:sldId id="318"/>
            <p14:sldId id="326"/>
            <p14:sldId id="327"/>
            <p14:sldId id="390"/>
            <p14:sldId id="336"/>
            <p14:sldId id="391"/>
            <p14:sldId id="381"/>
            <p14:sldId id="392"/>
            <p14:sldId id="393"/>
          </p14:sldIdLst>
        </p14:section>
        <p14:section name="Раздел без заголовка" id="{26AD4F2D-4B58-4FFE-A37A-83C211045CB8}">
          <p14:sldIdLst/>
        </p14:section>
      </p14:sectionLst>
    </p:ex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CC0000"/>
    <a:srgbClr val="31414D"/>
    <a:srgbClr val="FF0000"/>
    <a:srgbClr val="0033CC"/>
    <a:srgbClr val="0000CC"/>
    <a:srgbClr val="3366CC"/>
    <a:srgbClr val="FAACC4"/>
    <a:srgbClr val="F88C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DA37D80-6434-44D0-A028-1B22A696006F}" styleName="Светлый стиль 3 -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202B0CA-FC54-4496-8BCA-5EF66A818D29}" styleName="Темный стиль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C4B1156A-380E-4F78-BDF5-A606A8083BF9}" styleName="Средний стиль 4 —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1E171933-4619-4E11-9A3F-F7608DF75F80}" styleName="Средний стиль 1 —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ED083AE6-46FA-4A59-8FB0-9F97EB10719F}" styleName="Светлый стиль 3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8799B23B-EC83-4686-B30A-512413B5E67A}" styleName="Светлый стиль 3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152" autoAdjust="0"/>
    <p:restoredTop sz="94660"/>
  </p:normalViewPr>
  <p:slideViewPr>
    <p:cSldViewPr>
      <p:cViewPr varScale="1">
        <p:scale>
          <a:sx n="117" d="100"/>
          <a:sy n="117" d="100"/>
        </p:scale>
        <p:origin x="-146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902075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C9E4E4-AA0F-4E78-9431-F58E992AC20F}" type="datetimeFigureOut">
              <a:rPr lang="ru-RU" smtClean="0"/>
              <a:pPr/>
              <a:t>01.04.2024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39800" y="750888"/>
            <a:ext cx="5008563" cy="37576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8975" y="4759325"/>
            <a:ext cx="5510213" cy="4510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517063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902075" y="9517063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09FD86-5115-4FE3-BD40-F49F7BE1282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54562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1219200" y="3886200"/>
            <a:ext cx="6858000" cy="990600"/>
          </a:xfrm>
        </p:spPr>
        <p:txBody>
          <a:bodyPr anchor="t" anchorCtr="0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219200" y="5124450"/>
            <a:ext cx="6858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>
            <a:lvl1pPr>
              <a:defRPr sz="1400"/>
            </a:lvl1pPr>
          </a:lstStyle>
          <a:p>
            <a:fld id="{5B106E36-FD25-4E2D-B0AA-010F637433A0}" type="datetimeFigureOut">
              <a:rPr lang="ru-RU" smtClean="0"/>
              <a:pPr/>
              <a:t>01.04.2024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1216152" y="6355080"/>
            <a:ext cx="1219200" cy="365760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904875" y="3648075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3" name="Прямоугольник 32"/>
          <p:cNvSpPr/>
          <p:nvPr/>
        </p:nvSpPr>
        <p:spPr>
          <a:xfrm>
            <a:off x="914400" y="5048250"/>
            <a:ext cx="73152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Прямоугольник 21"/>
          <p:cNvSpPr/>
          <p:nvPr/>
        </p:nvSpPr>
        <p:spPr>
          <a:xfrm>
            <a:off x="904875" y="3648075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Прямоугольник 31"/>
          <p:cNvSpPr/>
          <p:nvPr/>
        </p:nvSpPr>
        <p:spPr>
          <a:xfrm>
            <a:off x="914400" y="5048250"/>
            <a:ext cx="2286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Равнобедренный треугольник 7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5400000">
            <a:off x="3629607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 anchorCtr="0"/>
          <a:lstStyle>
            <a:lvl1pPr algn="r">
              <a:buNone/>
              <a:defRPr sz="3200" b="0" cap="none" baseline="0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14300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01.04.2024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69848" y="6355080"/>
            <a:ext cx="1520952" cy="365760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914400" y="2819400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914400" y="2819400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8200" y="1295400"/>
            <a:ext cx="4041775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01.04.2024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01.04.2024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Равнобедренный треугольник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01.04.2024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Прямая соединительная линия 4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Равнобедренный треугольник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324600" y="1219200"/>
            <a:ext cx="25146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 rot="5400000">
            <a:off x="3160645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Равнобедренный треугольник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Объект 11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8229600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Равнобедренный треугольник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457200" y="500856"/>
            <a:ext cx="182880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10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400800" y="6356350"/>
            <a:ext cx="2289048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01.04.2024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2898648" y="6356350"/>
            <a:ext cx="3505200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612648" y="6356350"/>
            <a:ext cx="19812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8" name="Прямая соединительная линия 2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Прямая соединительная линия 28"/>
          <p:cNvSpPr>
            <a:spLocks noChangeShapeType="1"/>
          </p:cNvSpPr>
          <p:nvPr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Равнобедренный треугольник 9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4" r:id="rId1"/>
    <p:sldLayoutId id="2147483945" r:id="rId2"/>
    <p:sldLayoutId id="2147483946" r:id="rId3"/>
    <p:sldLayoutId id="2147483947" r:id="rId4"/>
    <p:sldLayoutId id="2147483948" r:id="rId5"/>
    <p:sldLayoutId id="2147483949" r:id="rId6"/>
    <p:sldLayoutId id="2147483950" r:id="rId7"/>
    <p:sldLayoutId id="2147483951" r:id="rId8"/>
    <p:sldLayoutId id="2147483952" r:id="rId9"/>
    <p:sldLayoutId id="2147483953" r:id="rId10"/>
    <p:sldLayoutId id="2147483954" r:id="rId11"/>
  </p:sldLayoutIdLst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685800" y="300038"/>
            <a:ext cx="8458200" cy="1222375"/>
          </a:xfrm>
        </p:spPr>
        <p:txBody>
          <a:bodyPr>
            <a:normAutofit/>
          </a:bodyPr>
          <a:lstStyle/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5232" y="-232164"/>
            <a:ext cx="9027844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000" b="1" dirty="0">
              <a:solidFill>
                <a:srgbClr val="3366CC"/>
              </a:solidFill>
              <a:latin typeface="Arial" pitchFamily="34" charset="0"/>
              <a:ea typeface="Times New Roman" panose="02020603050405020304" pitchFamily="18" charset="0"/>
              <a:cs typeface="Arial" pitchFamily="34" charset="0"/>
            </a:endParaRPr>
          </a:p>
          <a:p>
            <a:pPr algn="ctr"/>
            <a:r>
              <a:rPr lang="ru-RU" sz="2000" b="1" dirty="0">
                <a:solidFill>
                  <a:srgbClr val="002060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Муниципальное учреждение дополнительного образования</a:t>
            </a:r>
          </a:p>
          <a:p>
            <a:pPr algn="ctr"/>
            <a:r>
              <a:rPr lang="ru-RU" sz="2400" b="1" dirty="0">
                <a:solidFill>
                  <a:srgbClr val="002060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 Детский эколого-туристический центр </a:t>
            </a:r>
          </a:p>
          <a:p>
            <a:pPr algn="ctr"/>
            <a:endParaRPr lang="ru-RU" sz="2400" b="1" dirty="0">
              <a:solidFill>
                <a:srgbClr val="002060"/>
              </a:solidFill>
              <a:latin typeface="Arial" pitchFamily="34" charset="0"/>
              <a:ea typeface="Times New Roman" panose="02020603050405020304" pitchFamily="18" charset="0"/>
              <a:cs typeface="Arial" pitchFamily="34" charset="0"/>
            </a:endParaRPr>
          </a:p>
          <a:p>
            <a:pPr algn="ctr"/>
            <a:r>
              <a:rPr lang="ru-RU" sz="2800" b="1" dirty="0">
                <a:solidFill>
                  <a:srgbClr val="0033CC"/>
                </a:solidFill>
                <a:effectLst/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 </a:t>
            </a:r>
          </a:p>
          <a:p>
            <a:pPr algn="ctr"/>
            <a:endParaRPr lang="ru-RU" sz="2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b="1" dirty="0">
              <a:solidFill>
                <a:srgbClr val="2C501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458" name="AutoShape 2" descr="https://avatars.mds.yandex.net/get-zen_doc/965902/pub_5ec60ef64f911f7ccd936419_5ec6657e379baa1075eb9a12/scale_1200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460" name="AutoShape 4" descr="C:\Users\%D0%BA%D0%B5%D0%BD\Desktop\2020\%D0%9F%D0%A0%D0%9E%D0%93%D0%A0%D0%90%D0%9C%D0%9C%D0%90\%D1%81%D0%B0%D0%BC%D0%BE%D0%BE%D0%B1%D1%80%D0%B0%D0%B7%D0%BE%D0%B2%D0%B0%D0%BD%D0%B8%D0%B5\scale_1200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462" name="AutoShape 6" descr="https://avatars.mds.yandex.net/get-zen_doc/965902/pub_5ec60ef64f911f7ccd936419_5ec6657e379baa1075eb9a12/scale_1200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464" name="AutoShape 8" descr="https://static.wixstatic.com/media/ab63dc_48f0ca85454f43a4b78c3f16b1962774~mv2_d_4527_3648_s_4_2.jpg/v1/fit/w_1000%2Ch_1000%2Cal_c%2Cq_80/file.pn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4BA04828-29B8-D1EC-D2B6-1BDA58F5B20C}"/>
              </a:ext>
            </a:extLst>
          </p:cNvPr>
          <p:cNvSpPr txBox="1"/>
          <p:nvPr/>
        </p:nvSpPr>
        <p:spPr>
          <a:xfrm>
            <a:off x="214282" y="1071546"/>
            <a:ext cx="861939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i="0" dirty="0" smtClean="0">
                <a:solidFill>
                  <a:srgbClr val="00009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2400" b="1" i="0" dirty="0">
                <a:solidFill>
                  <a:srgbClr val="00009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Эффективные методы и приёмы формирования</a:t>
            </a:r>
          </a:p>
          <a:p>
            <a:pPr algn="ctr"/>
            <a:r>
              <a:rPr lang="ru-RU" sz="2400" b="1" i="0" dirty="0">
                <a:solidFill>
                  <a:srgbClr val="00009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исследовательских навыков обучающихся в объединении</a:t>
            </a:r>
          </a:p>
          <a:p>
            <a:pPr algn="ctr"/>
            <a:r>
              <a:rPr lang="ru-RU" sz="2400" b="1" i="0" dirty="0">
                <a:solidFill>
                  <a:srgbClr val="00009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«Зверополис</a:t>
            </a:r>
            <a:r>
              <a:rPr lang="ru-RU" sz="2400" b="1" i="0" dirty="0">
                <a:solidFill>
                  <a:srgbClr val="000099"/>
                </a:solidFill>
                <a:effectLst/>
                <a:latin typeface="YS Text"/>
              </a:rPr>
              <a:t>»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87567C65-29AD-FE80-D05F-16469DCCD3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3727" y="2650889"/>
            <a:ext cx="4236998" cy="303146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D26626D6-FCDE-D969-EF80-12519CF46A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0" y="4409105"/>
            <a:ext cx="3626086" cy="276565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B56592A9-6205-B28B-E750-095F27C6CF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0072" y="4350954"/>
            <a:ext cx="4179184" cy="2846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327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6432DA2D-8EA1-244C-C845-5BC8FAEA69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560" y="368660"/>
            <a:ext cx="8295436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Долговременное, «включительное» наблюдение 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(от </a:t>
            </a:r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2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-4</a:t>
            </a:r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 </a:t>
            </a:r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недель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) 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ru-RU" sz="24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«Определение лучшей матери среди грызунов»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FE7EE6B2-AA1A-E51B-819D-7DAE6ACF69D2}"/>
              </a:ext>
            </a:extLst>
          </p:cNvPr>
          <p:cNvSpPr txBox="1"/>
          <p:nvPr/>
        </p:nvSpPr>
        <p:spPr>
          <a:xfrm>
            <a:off x="395536" y="2132856"/>
            <a:ext cx="8287639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Цель: </a:t>
            </a:r>
            <a:r>
              <a:rPr lang="ru-RU" sz="24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сравнить степень развития рефлексов заботы о потомстве у самок морской свинки, хомяка сирийского, крысы чёрной.</a:t>
            </a:r>
          </a:p>
          <a:p>
            <a:pPr algn="just"/>
            <a:r>
              <a:rPr lang="ru-RU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Условия:  </a:t>
            </a:r>
          </a:p>
          <a:p>
            <a:pPr algn="just"/>
            <a:r>
              <a:rPr lang="ru-RU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ru-RU" sz="24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Наличие самок с детенышами возрастом от  1 до 3 месяцев. </a:t>
            </a:r>
          </a:p>
          <a:p>
            <a:pPr algn="just"/>
            <a:r>
              <a:rPr lang="ru-RU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ru-RU" sz="24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Время </a:t>
            </a:r>
            <a:r>
              <a:rPr lang="ru-RU" sz="24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проведения 40 минут; </a:t>
            </a:r>
          </a:p>
          <a:p>
            <a:pPr algn="just"/>
            <a:r>
              <a:rPr lang="ru-RU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ru-RU" sz="24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Клетка </a:t>
            </a:r>
            <a:r>
              <a:rPr lang="ru-RU" sz="24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 время наблюдения не открывается, общение с животным не происходит;</a:t>
            </a:r>
          </a:p>
          <a:p>
            <a:pPr algn="just"/>
            <a:r>
              <a:rPr lang="ru-RU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ru-RU" sz="24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 наличие показателя ставится +, считается его количество. </a:t>
            </a:r>
          </a:p>
        </p:txBody>
      </p:sp>
    </p:spTree>
    <p:extLst>
      <p:ext uri="{BB962C8B-B14F-4D97-AF65-F5344CB8AC3E}">
        <p14:creationId xmlns:p14="http://schemas.microsoft.com/office/powerpoint/2010/main" val="3198260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8506409"/>
              </p:ext>
            </p:extLst>
          </p:nvPr>
        </p:nvGraphicFramePr>
        <p:xfrm>
          <a:off x="107504" y="25618"/>
          <a:ext cx="8928991" cy="6624393"/>
        </p:xfrm>
        <a:graphic>
          <a:graphicData uri="http://schemas.openxmlformats.org/drawingml/2006/table">
            <a:tbl>
              <a:tblPr/>
              <a:tblGrid>
                <a:gridCol w="79852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45186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65334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798527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65334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725935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580749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653340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609885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  <a:gridCol w="807941">
                  <a:extLst>
                    <a:ext uri="{9D8B030D-6E8A-4147-A177-3AD203B41FA5}">
                      <a16:colId xmlns="" xmlns:a16="http://schemas.microsoft.com/office/drawing/2014/main" val="20009"/>
                    </a:ext>
                  </a:extLst>
                </a:gridCol>
                <a:gridCol w="628563">
                  <a:extLst>
                    <a:ext uri="{9D8B030D-6E8A-4147-A177-3AD203B41FA5}">
                      <a16:colId xmlns="" xmlns:a16="http://schemas.microsoft.com/office/drawing/2014/main" val="20010"/>
                    </a:ext>
                  </a:extLst>
                </a:gridCol>
                <a:gridCol w="566974">
                  <a:extLst>
                    <a:ext uri="{9D8B030D-6E8A-4147-A177-3AD203B41FA5}">
                      <a16:colId xmlns="" xmlns:a16="http://schemas.microsoft.com/office/drawing/2014/main" val="20011"/>
                    </a:ext>
                  </a:extLst>
                </a:gridCol>
              </a:tblGrid>
              <a:tr h="94618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  <a:ea typeface="Times New Roman"/>
                          <a:cs typeface="Times New Roman"/>
                        </a:rPr>
                        <a:t>Дата </a:t>
                      </a:r>
                      <a:r>
                        <a:rPr lang="ru-RU" sz="1600" b="1" dirty="0" err="1">
                          <a:latin typeface="Times New Roman"/>
                          <a:ea typeface="Times New Roman"/>
                          <a:cs typeface="Times New Roman"/>
                        </a:rPr>
                        <a:t>наблю</a:t>
                      </a:r>
                      <a:r>
                        <a:rPr lang="ru-RU" sz="1600" b="1" dirty="0"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err="1">
                          <a:latin typeface="Times New Roman"/>
                          <a:ea typeface="Times New Roman"/>
                          <a:cs typeface="Times New Roman"/>
                        </a:rPr>
                        <a:t>дения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  <a:ea typeface="Times New Roman"/>
                          <a:cs typeface="Times New Roman"/>
                        </a:rPr>
                        <a:t>Грызуны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10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  <a:ea typeface="Times New Roman"/>
                          <a:cs typeface="Times New Roman"/>
                        </a:rPr>
                        <a:t>ПОКАЗАТЕЛИ 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655827">
                <a:tc rowSpan="5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7030A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1. </a:t>
                      </a:r>
                      <a:endParaRPr lang="ru-RU" sz="1600" dirty="0">
                        <a:solidFill>
                          <a:srgbClr val="7030A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1" dirty="0">
                        <a:solidFill>
                          <a:srgbClr val="7030A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Обеспечивает</a:t>
                      </a:r>
                      <a:endParaRPr lang="ru-RU" sz="1600" b="1" dirty="0">
                        <a:solidFill>
                          <a:srgbClr val="C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пищей </a:t>
                      </a:r>
                      <a:endParaRPr lang="ru-RU" sz="1600" b="1" dirty="0">
                        <a:solidFill>
                          <a:srgbClr val="C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Находятся </a:t>
                      </a:r>
                      <a:endParaRPr lang="ru-RU" sz="1600" b="1" dirty="0">
                        <a:solidFill>
                          <a:srgbClr val="C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рядом </a:t>
                      </a:r>
                      <a:endParaRPr lang="ru-RU" sz="1600" b="1" dirty="0">
                        <a:solidFill>
                          <a:srgbClr val="C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Находятся в разных местах</a:t>
                      </a:r>
                      <a:endParaRPr lang="ru-RU" sz="1600" b="1" dirty="0">
                        <a:solidFill>
                          <a:srgbClr val="C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клетки</a:t>
                      </a:r>
                      <a:endParaRPr lang="ru-RU" sz="1600" b="1" dirty="0">
                        <a:solidFill>
                          <a:srgbClr val="C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Проявляет беспокойство при приближении исследователя</a:t>
                      </a:r>
                      <a:endParaRPr lang="ru-RU" sz="1600" b="1" dirty="0">
                        <a:solidFill>
                          <a:srgbClr val="C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Проявляет агрессию по отношению к детёнышу</a:t>
                      </a:r>
                      <a:endParaRPr lang="ru-RU" sz="1600" b="1" dirty="0">
                        <a:solidFill>
                          <a:srgbClr val="C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74669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Times New Roman"/>
                          <a:ea typeface="Times New Roman"/>
                          <a:cs typeface="Times New Roman"/>
                        </a:rPr>
                        <a:t>+, -</a:t>
                      </a:r>
                      <a:endParaRPr lang="ru-RU" sz="24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  <a:ea typeface="Times New Roman"/>
                          <a:cs typeface="Times New Roman"/>
                        </a:rPr>
                        <a:t>кол-во раз</a:t>
                      </a:r>
                      <a:endParaRPr lang="ru-RU" sz="16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Times New Roman"/>
                          <a:ea typeface="Times New Roman"/>
                          <a:cs typeface="Times New Roman"/>
                        </a:rPr>
                        <a:t>+,-</a:t>
                      </a:r>
                      <a:endParaRPr lang="ru-RU" sz="24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  <a:ea typeface="Times New Roman"/>
                          <a:cs typeface="Times New Roman"/>
                        </a:rPr>
                        <a:t>кол -во раз</a:t>
                      </a:r>
                      <a:endParaRPr lang="ru-RU" sz="16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Times New Roman"/>
                          <a:ea typeface="Times New Roman"/>
                          <a:cs typeface="Times New Roman"/>
                        </a:rPr>
                        <a:t>+,-</a:t>
                      </a:r>
                      <a:endParaRPr lang="ru-RU" sz="24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  <a:ea typeface="Times New Roman"/>
                          <a:cs typeface="Times New Roman"/>
                        </a:rPr>
                        <a:t>кол -во раз</a:t>
                      </a:r>
                      <a:endParaRPr lang="ru-RU" sz="16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Times New Roman"/>
                          <a:ea typeface="Times New Roman"/>
                          <a:cs typeface="Times New Roman"/>
                        </a:rPr>
                        <a:t>+,-</a:t>
                      </a:r>
                      <a:endParaRPr lang="ru-RU" sz="24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  <a:ea typeface="Times New Roman"/>
                          <a:cs typeface="Times New Roman"/>
                        </a:rPr>
                        <a:t>кол -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  <a:ea typeface="Times New Roman"/>
                          <a:cs typeface="Times New Roman"/>
                        </a:rPr>
                        <a:t>во раз</a:t>
                      </a:r>
                      <a:endParaRPr lang="ru-RU" sz="16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Times New Roman"/>
                          <a:ea typeface="Times New Roman"/>
                          <a:cs typeface="Times New Roman"/>
                        </a:rPr>
                        <a:t>+,-</a:t>
                      </a:r>
                      <a:endParaRPr lang="ru-RU" sz="24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  <a:ea typeface="Times New Roman"/>
                          <a:cs typeface="Times New Roman"/>
                        </a:rPr>
                        <a:t>кол -во раз</a:t>
                      </a:r>
                      <a:endParaRPr lang="ru-RU" sz="16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6668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7030A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Морская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7030A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свинка</a:t>
                      </a:r>
                      <a:endParaRPr lang="ru-RU" sz="1400" b="1" dirty="0">
                        <a:solidFill>
                          <a:srgbClr val="7030A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solidFill>
                            <a:srgbClr val="000099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+</a:t>
                      </a:r>
                      <a:endParaRPr lang="ru-RU" sz="1500" b="1" dirty="0">
                        <a:solidFill>
                          <a:srgbClr val="000099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solidFill>
                            <a:srgbClr val="000099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500" b="1" dirty="0">
                        <a:solidFill>
                          <a:srgbClr val="000099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solidFill>
                            <a:srgbClr val="000099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+</a:t>
                      </a: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solidFill>
                            <a:srgbClr val="000099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solidFill>
                            <a:srgbClr val="000099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500" b="1" dirty="0">
                        <a:solidFill>
                          <a:srgbClr val="000099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1" dirty="0">
                          <a:solidFill>
                            <a:srgbClr val="000099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+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500" b="1" dirty="0">
                        <a:solidFill>
                          <a:srgbClr val="000099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solidFill>
                            <a:srgbClr val="000099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99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9779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7030A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Сирийский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7030A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хомяк</a:t>
                      </a:r>
                      <a:endParaRPr lang="ru-RU" sz="1600" b="1" dirty="0">
                        <a:solidFill>
                          <a:srgbClr val="7030A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7309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7030A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Черная крыса</a:t>
                      </a:r>
                      <a:endParaRPr lang="ru-RU" sz="1600" b="1" dirty="0">
                        <a:solidFill>
                          <a:srgbClr val="7030A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97794"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chemeClr val="bg2">
                            <a:lumMod val="25000"/>
                          </a:schemeClr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Морская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свинка</a:t>
                      </a:r>
                      <a:endParaRPr lang="ru-RU" sz="1600" dirty="0">
                        <a:solidFill>
                          <a:schemeClr val="bg2">
                            <a:lumMod val="25000"/>
                          </a:schemeClr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49779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Сирийский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хомяк</a:t>
                      </a:r>
                      <a:endParaRPr lang="ru-RU" sz="1600" dirty="0">
                        <a:solidFill>
                          <a:schemeClr val="bg2">
                            <a:lumMod val="25000"/>
                          </a:schemeClr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47309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Черная крыса</a:t>
                      </a:r>
                      <a:endParaRPr lang="ru-RU" sz="1600" dirty="0">
                        <a:solidFill>
                          <a:schemeClr val="bg2">
                            <a:lumMod val="25000"/>
                          </a:schemeClr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E95B25CA-CFAC-6D9D-5360-D18298748ECF}"/>
              </a:ext>
            </a:extLst>
          </p:cNvPr>
          <p:cNvSpPr txBox="1"/>
          <p:nvPr/>
        </p:nvSpPr>
        <p:spPr>
          <a:xfrm>
            <a:off x="467544" y="96305"/>
            <a:ext cx="806489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Рекомендации педагогу по организации наблюдений с младшими школьниками</a:t>
            </a:r>
          </a:p>
          <a:p>
            <a:pPr algn="ctr"/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6855906E-CFB9-C3C2-B80D-38D0A86175D2}"/>
              </a:ext>
            </a:extLst>
          </p:cNvPr>
          <p:cNvSpPr txBox="1"/>
          <p:nvPr/>
        </p:nvSpPr>
        <p:spPr>
          <a:xfrm>
            <a:off x="214282" y="1000108"/>
            <a:ext cx="8642702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ru-RU" sz="24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Тема должна быть интересна для юного исследователя.</a:t>
            </a:r>
          </a:p>
          <a:p>
            <a:pPr algn="just"/>
            <a:r>
              <a:rPr lang="ru-RU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ru-RU" sz="24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Вместе обсудите </a:t>
            </a:r>
            <a:r>
              <a:rPr lang="ru-RU" sz="24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методику, разработайте карточки учёта.</a:t>
            </a:r>
          </a:p>
          <a:p>
            <a:pPr algn="just"/>
            <a:r>
              <a:rPr lang="ru-RU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ru-RU" sz="24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Она должна иметь простую </a:t>
            </a:r>
            <a:r>
              <a:rPr lang="ru-RU" sz="24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структуру. </a:t>
            </a:r>
            <a:endParaRPr lang="ru-RU" sz="2400" b="1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 </a:t>
            </a:r>
            <a:r>
              <a:rPr lang="ru-RU" sz="24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Давайте время на отдых, не удерживайте насильно. </a:t>
            </a:r>
          </a:p>
          <a:p>
            <a:pPr algn="just"/>
            <a:r>
              <a:rPr lang="ru-RU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</a:t>
            </a:r>
            <a:r>
              <a:rPr lang="ru-RU" sz="24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Проводите работу в парах, что позволяет создать атмосферу </a:t>
            </a:r>
            <a:r>
              <a:rPr lang="ru-RU" sz="24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сотрудничества.</a:t>
            </a:r>
            <a:endParaRPr lang="ru-RU" sz="2400" b="1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449C0E7D-033E-0BA7-14A5-22FA110788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76342"/>
            <a:ext cx="2778994" cy="258535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FE0CFCFD-2061-FC53-1400-9D3F2F4D7D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3200" y="4248077"/>
            <a:ext cx="3156951" cy="251361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6A829460-7029-AF90-CB38-E9E01D919A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0413" y="4248076"/>
            <a:ext cx="3265998" cy="2513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20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0AAE0E45-9E24-2513-E444-F933BEBCCDE7}"/>
              </a:ext>
            </a:extLst>
          </p:cNvPr>
          <p:cNvSpPr txBox="1"/>
          <p:nvPr/>
        </p:nvSpPr>
        <p:spPr>
          <a:xfrm>
            <a:off x="323528" y="293747"/>
            <a:ext cx="849694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этап. </a:t>
            </a:r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Проведение исследований - 3,4 год обучения</a:t>
            </a:r>
          </a:p>
          <a:p>
            <a:pPr algn="ctr"/>
            <a:r>
              <a:rPr lang="ru-RU" sz="2400" b="1" dirty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3C5771AE-2DF8-0ECB-23B1-594835712879}"/>
              </a:ext>
            </a:extLst>
          </p:cNvPr>
          <p:cNvSpPr txBox="1"/>
          <p:nvPr/>
        </p:nvSpPr>
        <p:spPr>
          <a:xfrm>
            <a:off x="315049" y="908720"/>
            <a:ext cx="8496944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Исследование</a:t>
            </a:r>
            <a:r>
              <a:rPr lang="ru-RU" sz="24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ru-RU" sz="24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это целенаправленное изменение условий </a:t>
            </a:r>
            <a:r>
              <a:rPr lang="ru-RU" sz="24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24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процессов жизни  объекта в нужном направлении </a:t>
            </a:r>
            <a:r>
              <a:rPr lang="ru-RU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получения новых знаний. </a:t>
            </a:r>
          </a:p>
          <a:p>
            <a:pPr indent="450000" algn="just"/>
            <a:r>
              <a:rPr lang="ru-RU" sz="24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Отличаются </a:t>
            </a:r>
            <a:r>
              <a:rPr lang="ru-RU" sz="24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сложной методикой и оформлением </a:t>
            </a:r>
            <a:r>
              <a:rPr lang="ru-RU" sz="24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работы.</a:t>
            </a:r>
          </a:p>
          <a:p>
            <a:pPr indent="450000" algn="just"/>
            <a:endParaRPr lang="ru-RU" sz="2400" b="1" dirty="0" smtClean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Преимущества </a:t>
            </a:r>
            <a:r>
              <a:rPr lang="ru-RU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исследования по сравнению с наблюдением:</a:t>
            </a:r>
          </a:p>
          <a:p>
            <a:pPr algn="just"/>
            <a:r>
              <a:rPr lang="ru-RU" sz="2400" b="1" dirty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ru-RU" sz="24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Изучение нужного фактора в экспериментальных условиях, в "чистом" виде</a:t>
            </a:r>
            <a:r>
              <a:rPr lang="ru-RU" sz="24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400" b="1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400" b="1" dirty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ru-RU" sz="24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Повторяемость. Измерения могут быть проведены, столько раз, сколько нужно для получения достоверных, новых данных. </a:t>
            </a:r>
          </a:p>
        </p:txBody>
      </p:sp>
    </p:spTree>
    <p:extLst>
      <p:ext uri="{BB962C8B-B14F-4D97-AF65-F5344CB8AC3E}">
        <p14:creationId xmlns:p14="http://schemas.microsoft.com/office/powerpoint/2010/main" val="3234022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720BF65D-2DB0-DD29-7234-228B5B44CD00}"/>
              </a:ext>
            </a:extLst>
          </p:cNvPr>
          <p:cNvSpPr txBox="1"/>
          <p:nvPr/>
        </p:nvSpPr>
        <p:spPr>
          <a:xfrm>
            <a:off x="357158" y="571480"/>
            <a:ext cx="842493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Рекомендации педагогу по организации наблюдений с подростками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3ABCACBB-DC98-5E13-9774-AD7565FF239A}"/>
              </a:ext>
            </a:extLst>
          </p:cNvPr>
          <p:cNvSpPr txBox="1"/>
          <p:nvPr/>
        </p:nvSpPr>
        <p:spPr>
          <a:xfrm>
            <a:off x="214282" y="1571612"/>
            <a:ext cx="8729134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ru-RU" sz="24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Подростку необходимо </a:t>
            </a:r>
            <a:r>
              <a:rPr lang="ru-RU" sz="24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дать возможность работать </a:t>
            </a:r>
            <a:r>
              <a:rPr lang="ru-RU" sz="24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самостоятельно. Педагог </a:t>
            </a:r>
            <a:r>
              <a:rPr lang="ru-RU" sz="24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выступает в роли координатора, консультанта</a:t>
            </a:r>
            <a:r>
              <a:rPr lang="ru-RU" sz="24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400" b="1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ru-RU" sz="24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Работа должна быть представлена в </a:t>
            </a:r>
            <a:r>
              <a:rPr lang="ru-RU" sz="24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социуме. </a:t>
            </a:r>
            <a:endParaRPr lang="ru-RU" sz="2400" b="1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ru-RU" sz="24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Должна </a:t>
            </a:r>
            <a:r>
              <a:rPr lang="ru-RU" sz="24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быть полезна для окружающих.</a:t>
            </a:r>
          </a:p>
          <a:p>
            <a:pPr algn="just"/>
            <a:r>
              <a:rPr lang="ru-RU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ru-RU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24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Работа должна вестись со строгим соблюдением </a:t>
            </a:r>
            <a:r>
              <a:rPr lang="ru-RU" sz="24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методики.</a:t>
            </a:r>
            <a:r>
              <a:rPr lang="ru-RU" sz="24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Исследователь </a:t>
            </a:r>
            <a:r>
              <a:rPr lang="ru-RU" sz="24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должен нести ответственность за её реализацию.  </a:t>
            </a:r>
          </a:p>
        </p:txBody>
      </p:sp>
    </p:spTree>
    <p:extLst>
      <p:ext uri="{BB962C8B-B14F-4D97-AF65-F5344CB8AC3E}">
        <p14:creationId xmlns:p14="http://schemas.microsoft.com/office/powerpoint/2010/main" val="4174030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EA2AEF7A-5FE8-D0C7-6120-30F525E3F54E}"/>
              </a:ext>
            </a:extLst>
          </p:cNvPr>
          <p:cNvSpPr txBox="1"/>
          <p:nvPr/>
        </p:nvSpPr>
        <p:spPr>
          <a:xfrm>
            <a:off x="395536" y="39496"/>
            <a:ext cx="856895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Исследование «Влияние факторов среды обитания на численность ондатры в условиях реки Майорки»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1C48C680-9EBC-2B99-B289-7F8C9CB66841}"/>
              </a:ext>
            </a:extLst>
          </p:cNvPr>
          <p:cNvSpPr txBox="1"/>
          <p:nvPr/>
        </p:nvSpPr>
        <p:spPr>
          <a:xfrm>
            <a:off x="395536" y="732494"/>
            <a:ext cx="8712968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Длительность - </a:t>
            </a:r>
            <a:r>
              <a:rPr lang="ru-RU" sz="22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долговременное (6 месяцев). </a:t>
            </a:r>
          </a:p>
          <a:p>
            <a:pPr algn="just"/>
            <a:r>
              <a:rPr lang="ru-RU" sz="2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Вид -  </a:t>
            </a:r>
            <a:r>
              <a:rPr lang="ru-RU" sz="22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исследования в природной среде.</a:t>
            </a:r>
          </a:p>
          <a:p>
            <a:pPr algn="just"/>
            <a:r>
              <a:rPr lang="ru-RU" sz="2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Цель - </a:t>
            </a:r>
            <a:r>
              <a:rPr lang="ru-RU" sz="22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выяснение степени влияния факторов среды обитания (тип водоёма, скорость течения, состав кормовой базы, ширина околоводной растительности) на численность ондатр.  </a:t>
            </a:r>
          </a:p>
          <a:p>
            <a:pPr algn="just"/>
            <a:r>
              <a:rPr lang="ru-RU" sz="2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Новизна </a:t>
            </a:r>
            <a:r>
              <a:rPr lang="ru-RU" sz="2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22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выяснение основных факторов, определяющих </a:t>
            </a:r>
            <a:r>
              <a:rPr lang="ru-RU" sz="22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численность животных в условиях заводи и мелководья.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8965F607-49B6-2D35-68EE-61380A2829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253" y="3758648"/>
            <a:ext cx="4044960" cy="30319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C0CC0799-4E42-AA72-2C49-45E443D5B2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0032" y="3758648"/>
            <a:ext cx="4044960" cy="30319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609695D9-E1A2-7BA1-51FD-C2011C12C669}"/>
              </a:ext>
            </a:extLst>
          </p:cNvPr>
          <p:cNvSpPr txBox="1"/>
          <p:nvPr/>
        </p:nvSpPr>
        <p:spPr>
          <a:xfrm>
            <a:off x="1945789" y="3302429"/>
            <a:ext cx="127788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Пороги</a:t>
            </a:r>
            <a:r>
              <a:rPr lang="ru-RU" dirty="0"/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8A19C5E1-398E-DA03-CF83-92BB52428B8A}"/>
              </a:ext>
            </a:extLst>
          </p:cNvPr>
          <p:cNvSpPr txBox="1"/>
          <p:nvPr/>
        </p:nvSpPr>
        <p:spPr>
          <a:xfrm>
            <a:off x="6216868" y="3302429"/>
            <a:ext cx="15932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Заводь</a:t>
            </a:r>
            <a:r>
              <a:rPr lang="ru-RU" dirty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>
            <a:spLocks noChangeArrowheads="1"/>
          </p:cNvSpPr>
          <p:nvPr/>
        </p:nvSpPr>
        <p:spPr bwMode="auto">
          <a:xfrm>
            <a:off x="539552" y="-181853"/>
            <a:ext cx="821537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200" b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Оценка условий местообитания ондатры 1 и 2 участков</a:t>
            </a:r>
            <a:endParaRPr kumimoji="0" lang="ru-RU" sz="2200" b="1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8830244"/>
              </p:ext>
            </p:extLst>
          </p:nvPr>
        </p:nvGraphicFramePr>
        <p:xfrm>
          <a:off x="142860" y="404664"/>
          <a:ext cx="8858280" cy="4248472"/>
        </p:xfrm>
        <a:graphic>
          <a:graphicData uri="http://schemas.openxmlformats.org/drawingml/2006/table">
            <a:tbl>
              <a:tblPr/>
              <a:tblGrid>
                <a:gridCol w="88582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32874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95964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959647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885828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959647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1087512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1791429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</a:tblGrid>
              <a:tr h="105672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757" marR="58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CC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Тип </a:t>
                      </a:r>
                      <a:endParaRPr lang="ru-RU" sz="1400" dirty="0">
                        <a:solidFill>
                          <a:srgbClr val="CC000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CC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около-ной </a:t>
                      </a:r>
                      <a:endParaRPr lang="ru-RU" sz="1400" dirty="0">
                        <a:solidFill>
                          <a:srgbClr val="CC000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CC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расти - </a:t>
                      </a:r>
                      <a:r>
                        <a:rPr lang="ru-RU" sz="1400" b="1" dirty="0" err="1">
                          <a:solidFill>
                            <a:srgbClr val="CC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сти</a:t>
                      </a:r>
                      <a:r>
                        <a:rPr lang="ru-RU" sz="1400" b="1" dirty="0">
                          <a:solidFill>
                            <a:srgbClr val="CC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,</a:t>
                      </a:r>
                      <a:endParaRPr lang="ru-RU" sz="1400" dirty="0">
                        <a:solidFill>
                          <a:srgbClr val="CC000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CC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ширина</a:t>
                      </a:r>
                      <a:endParaRPr lang="ru-RU" sz="1400" dirty="0">
                        <a:solidFill>
                          <a:srgbClr val="CC000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757" marR="58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CC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Скорость течения</a:t>
                      </a:r>
                      <a:endParaRPr lang="ru-RU" sz="1400" dirty="0">
                        <a:solidFill>
                          <a:srgbClr val="CC000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757" marR="58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CC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Длина участка обитания</a:t>
                      </a:r>
                      <a:endParaRPr lang="ru-RU" sz="1400">
                        <a:solidFill>
                          <a:srgbClr val="CC000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757" marR="58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CC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Ширина</a:t>
                      </a:r>
                      <a:endParaRPr lang="ru-RU" sz="1400">
                        <a:solidFill>
                          <a:srgbClr val="CC000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CC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водораздела</a:t>
                      </a:r>
                      <a:endParaRPr lang="ru-RU" sz="1400">
                        <a:solidFill>
                          <a:srgbClr val="CC000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757" marR="58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CC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Характер берегов</a:t>
                      </a:r>
                      <a:endParaRPr lang="ru-RU" sz="1400">
                        <a:solidFill>
                          <a:srgbClr val="CC000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757" marR="58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CC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Состав почвенного слоя  </a:t>
                      </a:r>
                      <a:endParaRPr lang="ru-RU" sz="1400">
                        <a:solidFill>
                          <a:srgbClr val="CC000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757" marR="58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CC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Основные</a:t>
                      </a:r>
                      <a:endParaRPr lang="ru-RU" sz="1400" dirty="0">
                        <a:solidFill>
                          <a:srgbClr val="CC000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CC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растения</a:t>
                      </a:r>
                      <a:endParaRPr lang="ru-RU" sz="1400" dirty="0">
                        <a:solidFill>
                          <a:srgbClr val="CC000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757" marR="58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3263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99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 участок</a:t>
                      </a:r>
                      <a:endParaRPr lang="ru-RU" sz="1400">
                        <a:solidFill>
                          <a:srgbClr val="000099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99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ЗАВОДЬ</a:t>
                      </a:r>
                      <a:endParaRPr lang="ru-RU" sz="1400">
                        <a:solidFill>
                          <a:srgbClr val="000099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757" marR="58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площадной</a:t>
                      </a:r>
                      <a:endParaRPr lang="ru-RU" sz="16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30 м</a:t>
                      </a:r>
                      <a:endParaRPr lang="ru-RU" sz="16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757" marR="58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 км/ч</a:t>
                      </a:r>
                      <a:endParaRPr lang="ru-RU" sz="16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757" marR="58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500 м</a:t>
                      </a:r>
                      <a:endParaRPr lang="ru-RU" sz="16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757" marR="58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60 м</a:t>
                      </a:r>
                      <a:endParaRPr lang="ru-RU" sz="16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757" marR="58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высокие, крутые</a:t>
                      </a:r>
                      <a:endParaRPr lang="ru-RU" sz="16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757" marR="58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глина 1,5м, песок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0,5 м</a:t>
                      </a:r>
                      <a:endParaRPr lang="ru-RU" sz="16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757" marR="58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осока, роголистник,</a:t>
                      </a:r>
                      <a:endParaRPr lang="ru-RU" sz="14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лопух, подорожник. </a:t>
                      </a:r>
                      <a:r>
                        <a:rPr lang="ru-RU" sz="14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Деревья встречаются редко</a:t>
                      </a:r>
                      <a:r>
                        <a:rPr lang="ru-RU" sz="14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(ива, клен, береза)</a:t>
                      </a:r>
                      <a:endParaRPr lang="ru-RU" sz="14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757" marR="58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86544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99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 участок</a:t>
                      </a:r>
                      <a:endParaRPr lang="ru-RU" sz="1400" dirty="0">
                        <a:solidFill>
                          <a:srgbClr val="000099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99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ПОРОГИ</a:t>
                      </a:r>
                      <a:endParaRPr lang="ru-RU" sz="1400" dirty="0">
                        <a:solidFill>
                          <a:srgbClr val="000099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757" marR="58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линейный</a:t>
                      </a:r>
                      <a:endParaRPr lang="ru-RU" sz="16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10 м</a:t>
                      </a:r>
                      <a:endParaRPr lang="ru-RU" sz="16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757" marR="58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10  км/ч</a:t>
                      </a:r>
                      <a:endParaRPr lang="ru-RU" sz="16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757" marR="58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500м</a:t>
                      </a:r>
                      <a:endParaRPr lang="ru-RU" sz="16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757" marR="58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40 м</a:t>
                      </a:r>
                      <a:endParaRPr lang="ru-RU" sz="16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757" marR="58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низкие, пологие</a:t>
                      </a:r>
                      <a:endParaRPr lang="ru-RU" sz="16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757" marR="58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глина 40см песок 10см</a:t>
                      </a:r>
                      <a:endParaRPr lang="ru-RU" sz="16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757" marR="58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деревья 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(ива, клен, береза, рябина, калина). </a:t>
                      </a:r>
                      <a:r>
                        <a:rPr lang="ru-RU" sz="14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Травы встречаются редко</a:t>
                      </a:r>
                      <a:r>
                        <a:rPr lang="ru-RU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(осока, роголистник, душица).   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757" marR="58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4819" name="Rectangle 3"/>
          <p:cNvSpPr>
            <a:spLocks noChangeArrowheads="1"/>
          </p:cNvSpPr>
          <p:nvPr/>
        </p:nvSpPr>
        <p:spPr bwMode="auto">
          <a:xfrm>
            <a:off x="159908" y="4653136"/>
            <a:ext cx="8959629" cy="2400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ru-RU" sz="2200" b="1" dirty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1. </a:t>
            </a:r>
            <a:r>
              <a:rPr lang="ru-RU" sz="2200" b="1" dirty="0">
                <a:solidFill>
                  <a:srgbClr val="000099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Линейный тип - околоводная растительность располагается узкой полосой вдоль берега. 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ru-RU" sz="2200" b="1" dirty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2. </a:t>
            </a:r>
            <a:r>
              <a:rPr lang="ru-RU" sz="2200" b="1" dirty="0">
                <a:solidFill>
                  <a:srgbClr val="000099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Площадной тип - растительность занимает обширные участки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ru-RU" sz="2200" b="1" dirty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3. </a:t>
            </a:r>
            <a:r>
              <a:rPr lang="ru-RU" sz="2200" b="1" dirty="0">
                <a:solidFill>
                  <a:srgbClr val="000099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Учёт </a:t>
            </a:r>
            <a:r>
              <a:rPr kumimoji="0" lang="ru-RU" sz="2200" b="1" i="0" u="none" strike="noStrike" cap="none" normalizeH="0" dirty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данных проводить один раз в неделю. 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ru-RU" sz="2200" b="1" dirty="0">
                <a:solidFill>
                  <a:srgbClr val="000099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</a:t>
            </a:r>
            <a:r>
              <a:rPr kumimoji="0" lang="ru-RU" sz="2200" b="1" i="0" u="none" strike="noStrike" cap="none" normalizeH="0" dirty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екомендуемое время наблюдения  </a:t>
            </a:r>
            <a:r>
              <a:rPr lang="ru-RU" sz="2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2200" b="1" i="0" u="none" strike="noStrike" cap="none" normalizeH="0" dirty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10.00 – 14.00 (пит активности).       </a:t>
            </a:r>
            <a:endParaRPr kumimoji="0" lang="ru-RU" sz="2200" b="1" i="0" u="none" strike="noStrike" cap="none" normalizeH="0" dirty="0">
              <a:ln>
                <a:noFill/>
              </a:ln>
              <a:solidFill>
                <a:srgbClr val="000099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200" b="0" i="0" u="none" strike="noStrike" cap="none" normalizeH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>
            <a:spLocks noChangeArrowheads="1"/>
          </p:cNvSpPr>
          <p:nvPr/>
        </p:nvSpPr>
        <p:spPr bwMode="auto">
          <a:xfrm>
            <a:off x="71422" y="270562"/>
            <a:ext cx="9001156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200" b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Учётная карточка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200" b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«Оценка численности ондатр </a:t>
            </a:r>
            <a:r>
              <a:rPr lang="ru-RU" sz="2200" b="1" baseline="0" dirty="0">
                <a:solidFill>
                  <a:srgbClr val="002060"/>
                </a:solidFill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на заводи</a:t>
            </a:r>
            <a:r>
              <a:rPr kumimoji="0" lang="ru-RU" sz="2200" b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 и </a:t>
            </a:r>
            <a:r>
              <a:rPr lang="ru-RU" sz="2200" b="1" dirty="0">
                <a:solidFill>
                  <a:srgbClr val="002060"/>
                </a:solidFill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порогах</a:t>
            </a:r>
            <a:r>
              <a:rPr kumimoji="0" lang="ru-RU" sz="2200" b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»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200" b="1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  <a:ea typeface="Times New Roman" pitchFamily="18" charset="0"/>
              <a:cs typeface="Arial" panose="020B060402020202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2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1. </a:t>
            </a:r>
            <a:r>
              <a:rPr kumimoji="0" lang="ru-RU" sz="2200" b="1" i="0" u="none" strike="noStrike" cap="none" normalizeH="0" baseline="0" dirty="0">
                <a:ln>
                  <a:noFill/>
                </a:ln>
                <a:solidFill>
                  <a:srgbClr val="000099"/>
                </a:solidFill>
                <a:effectLst/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Дата ______ место наблюдения _________________.</a:t>
            </a:r>
            <a:endParaRPr kumimoji="0" lang="ru-RU" sz="2200" b="1" i="0" u="none" strike="noStrike" cap="none" normalizeH="0" baseline="0" dirty="0">
              <a:ln>
                <a:noFill/>
              </a:ln>
              <a:solidFill>
                <a:srgbClr val="000099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2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2.</a:t>
            </a:r>
            <a:r>
              <a:rPr kumimoji="0" lang="ru-RU" sz="2200" b="1" i="0" u="none" strike="noStrike" cap="none" normalizeH="0" dirty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 </a:t>
            </a:r>
            <a:r>
              <a:rPr kumimoji="0" lang="ru-RU" sz="2200" b="1" i="0" u="none" strike="noStrike" cap="none" normalizeH="0" baseline="0" dirty="0">
                <a:ln>
                  <a:noFill/>
                </a:ln>
                <a:solidFill>
                  <a:srgbClr val="000099"/>
                </a:solidFill>
                <a:effectLst/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Количество семей _____________________________.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3. </a:t>
            </a:r>
            <a:r>
              <a:rPr kumimoji="0" lang="ru-RU" sz="2200" b="1" i="0" u="none" strike="noStrike" cap="none" normalizeH="0" baseline="0" dirty="0">
                <a:ln>
                  <a:noFill/>
                </a:ln>
                <a:solidFill>
                  <a:srgbClr val="000099"/>
                </a:solidFill>
                <a:effectLst/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Численность взрослых особей ______,  молодняка _____.</a:t>
            </a:r>
            <a:r>
              <a:rPr kumimoji="0" lang="ru-RU" sz="2200" b="1" i="0" u="none" strike="noStrike" cap="none" normalizeH="0" baseline="0" dirty="0">
                <a:ln>
                  <a:noFill/>
                </a:ln>
                <a:solidFill>
                  <a:srgbClr val="000099"/>
                </a:solidFill>
                <a:effectLst/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</a:t>
            </a:r>
            <a:endParaRPr kumimoji="0" lang="ru-RU" sz="2200" b="1" i="0" u="none" strike="noStrike" cap="none" normalizeH="0" baseline="0" dirty="0">
              <a:ln>
                <a:noFill/>
              </a:ln>
              <a:solidFill>
                <a:srgbClr val="000099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4</a:t>
            </a:r>
            <a:r>
              <a:rPr kumimoji="0" lang="ru-RU" sz="22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. </a:t>
            </a:r>
            <a:r>
              <a:rPr kumimoji="0" lang="ru-RU" sz="2200" b="1" i="0" u="none" strike="noStrike" cap="none" normalizeH="0" baseline="0" dirty="0">
                <a:ln>
                  <a:noFill/>
                </a:ln>
                <a:solidFill>
                  <a:srgbClr val="000099"/>
                </a:solidFill>
                <a:effectLst/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Количество нор жилых _____ , нор не жилых  ______.</a:t>
            </a:r>
            <a:endParaRPr kumimoji="0" lang="ru-RU" sz="2200" b="1" i="0" u="none" strike="noStrike" cap="none" normalizeH="0" baseline="0" dirty="0">
              <a:ln>
                <a:noFill/>
              </a:ln>
              <a:solidFill>
                <a:srgbClr val="000099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2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5. </a:t>
            </a:r>
            <a:r>
              <a:rPr kumimoji="0" lang="ru-RU" sz="2200" b="1" i="0" u="none" strike="noStrike" cap="none" normalizeH="0" baseline="0" dirty="0">
                <a:ln>
                  <a:noFill/>
                </a:ln>
                <a:solidFill>
                  <a:srgbClr val="000099"/>
                </a:solidFill>
                <a:effectLst/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Количество кормовых столиков ______, основные растения. </a:t>
            </a:r>
            <a:endParaRPr kumimoji="0" lang="ru-RU" sz="2200" b="1" i="0" u="none" strike="noStrike" cap="none" normalizeH="0" baseline="0" dirty="0">
              <a:ln>
                <a:noFill/>
              </a:ln>
              <a:solidFill>
                <a:srgbClr val="000099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2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6. </a:t>
            </a:r>
            <a:r>
              <a:rPr kumimoji="0" lang="ru-RU" sz="2200" b="1" i="0" u="none" strike="noStrike" cap="none" normalizeH="0" baseline="0" dirty="0">
                <a:ln>
                  <a:noFill/>
                </a:ln>
                <a:solidFill>
                  <a:srgbClr val="000099"/>
                </a:solidFill>
                <a:effectLst/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Количество павших ондатр _____________________.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7</a:t>
            </a:r>
            <a:r>
              <a:rPr kumimoji="0" lang="ru-RU" sz="22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. </a:t>
            </a:r>
            <a:r>
              <a:rPr kumimoji="0" lang="ru-RU" sz="2200" b="1" i="0" u="none" strike="noStrike" cap="none" normalizeH="0" baseline="0" dirty="0">
                <a:ln>
                  <a:noFill/>
                </a:ln>
                <a:solidFill>
                  <a:srgbClr val="000099"/>
                </a:solidFill>
                <a:effectLst/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Возможные причины ____________________________.</a:t>
            </a:r>
            <a:endParaRPr kumimoji="0" lang="ru-RU" sz="2200" b="1" i="0" u="none" strike="noStrike" cap="none" normalizeH="0" baseline="0" dirty="0">
              <a:ln>
                <a:noFill/>
              </a:ln>
              <a:solidFill>
                <a:srgbClr val="000099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 descr="F:\137c15aa4de31de242ede571c060b87f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4160511"/>
            <a:ext cx="3429024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F:\146451_64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3848" y="4160511"/>
            <a:ext cx="3071834" cy="2607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F:\ондатра\капкан-на-хатке.jpg"/>
          <p:cNvPicPr/>
          <p:nvPr/>
        </p:nvPicPr>
        <p:blipFill>
          <a:blip r:embed="rId4" cstate="print"/>
          <a:srcRect l="24481" t="13148"/>
          <a:stretch>
            <a:fillRect/>
          </a:stretch>
        </p:blipFill>
        <p:spPr bwMode="auto">
          <a:xfrm>
            <a:off x="6143604" y="4171032"/>
            <a:ext cx="3000396" cy="2614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C7AE7CDB-2129-3592-6DEB-988EF8C5753A}"/>
              </a:ext>
            </a:extLst>
          </p:cNvPr>
          <p:cNvSpPr txBox="1"/>
          <p:nvPr/>
        </p:nvSpPr>
        <p:spPr>
          <a:xfrm>
            <a:off x="502043" y="3735643"/>
            <a:ext cx="2524985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200" b="1" dirty="0">
                <a:solidFill>
                  <a:srgbClr val="C00000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Нора на заводи </a:t>
            </a:r>
            <a:endParaRPr lang="ru-RU" sz="2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617C86D6-5626-A079-AB66-BC8631D212DD}"/>
              </a:ext>
            </a:extLst>
          </p:cNvPr>
          <p:cNvSpPr txBox="1"/>
          <p:nvPr/>
        </p:nvSpPr>
        <p:spPr>
          <a:xfrm>
            <a:off x="6425822" y="3767501"/>
            <a:ext cx="264675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200" b="1" dirty="0">
                <a:solidFill>
                  <a:srgbClr val="C00000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Кормовой столик </a:t>
            </a:r>
            <a:endParaRPr lang="ru-RU" sz="2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3CF6EBCB-1855-023E-9B78-4EFDAB2A08F9}"/>
              </a:ext>
            </a:extLst>
          </p:cNvPr>
          <p:cNvSpPr txBox="1"/>
          <p:nvPr/>
        </p:nvSpPr>
        <p:spPr>
          <a:xfrm>
            <a:off x="3419774" y="3767501"/>
            <a:ext cx="265240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200" b="1" dirty="0">
                <a:solidFill>
                  <a:srgbClr val="C00000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Нора на порогах </a:t>
            </a:r>
            <a:endParaRPr lang="ru-RU" sz="2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19A342F5-8DC5-C503-E9AD-D868BEE4E20A}"/>
              </a:ext>
            </a:extLst>
          </p:cNvPr>
          <p:cNvSpPr txBox="1"/>
          <p:nvPr/>
        </p:nvSpPr>
        <p:spPr>
          <a:xfrm>
            <a:off x="214282" y="428604"/>
            <a:ext cx="8784976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Моими основными обязанностями наставника являются:</a:t>
            </a:r>
          </a:p>
          <a:p>
            <a:pPr algn="just"/>
            <a:endParaRPr lang="ru-RU" sz="2400" b="1" dirty="0">
              <a:solidFill>
                <a:srgbClr val="31414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4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разработать </a:t>
            </a:r>
            <a:r>
              <a:rPr lang="ru-RU" sz="24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план </a:t>
            </a:r>
            <a:r>
              <a:rPr lang="ru-RU" sz="24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индивидуального развития наставляемого;</a:t>
            </a:r>
            <a:endParaRPr lang="ru-RU" sz="2400" b="1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4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не </a:t>
            </a:r>
            <a:r>
              <a:rPr lang="ru-RU" sz="24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навязывать ему </a:t>
            </a:r>
            <a:r>
              <a:rPr lang="ru-RU" sz="24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собственного мнения, стимулировать развитие </a:t>
            </a:r>
            <a:r>
              <a:rPr lang="ru-RU" sz="24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своего </a:t>
            </a:r>
            <a:r>
              <a:rPr lang="ru-RU" sz="24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видения работы; </a:t>
            </a:r>
          </a:p>
          <a:p>
            <a:pPr algn="just"/>
            <a:r>
              <a:rPr lang="ru-RU" sz="24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обеспечить необходимый оборудованием, методическими </a:t>
            </a:r>
            <a:r>
              <a:rPr lang="ru-RU" sz="24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материалами;</a:t>
            </a:r>
            <a:endParaRPr lang="ru-RU" sz="2400" b="1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4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оказывать помощь в достижении целей эксперимента, указывать на риски; </a:t>
            </a:r>
          </a:p>
          <a:p>
            <a:pPr algn="just"/>
            <a:r>
              <a:rPr lang="ru-RU" sz="24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ru-RU" sz="24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оказывать наставляемому психологическую поддержку, мотивировать и ободрять </a:t>
            </a:r>
            <a:r>
              <a:rPr lang="ru-RU" sz="24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его.</a:t>
            </a:r>
            <a:endParaRPr lang="ru-RU" sz="2400" b="1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135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4D2A33C7-B9C3-483D-B6F5-ED5AEC6D338E}"/>
              </a:ext>
            </a:extLst>
          </p:cNvPr>
          <p:cNvSpPr txBox="1"/>
          <p:nvPr/>
        </p:nvSpPr>
        <p:spPr>
          <a:xfrm>
            <a:off x="107504" y="116632"/>
            <a:ext cx="8784976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 последние 3 года обучающиеся </a:t>
            </a:r>
          </a:p>
          <a:p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объединения </a:t>
            </a:r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«Зверополис» </a:t>
            </a:r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провели </a:t>
            </a:r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наблюдения </a:t>
            </a:r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ru-RU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ru-RU" sz="24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Особенности воспитания щенка среднеазиатской овчарки в возрасте от 2 до 4 месяцев;</a:t>
            </a:r>
          </a:p>
          <a:p>
            <a:pPr algn="just"/>
            <a:r>
              <a:rPr lang="ru-RU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ru-RU" sz="24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Влияние  корма «</a:t>
            </a:r>
            <a:r>
              <a:rPr lang="ru-RU" sz="2400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Вака</a:t>
            </a:r>
            <a:r>
              <a:rPr lang="ru-RU" sz="24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 на биометрические показатели морских свинок;</a:t>
            </a:r>
          </a:p>
          <a:p>
            <a:pPr algn="just"/>
            <a:r>
              <a:rPr lang="ru-RU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ru-RU" sz="24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Особенности формирования этапов пространственной      памяти лабораторных крыс в ходе прохождения радиального лабиринта.</a:t>
            </a:r>
          </a:p>
          <a:p>
            <a:pPr algn="just"/>
            <a:endParaRPr lang="ru-RU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ru-RU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579849E3-4EC2-1BC7-BFA0-C817F71DA9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8024" y="3559330"/>
            <a:ext cx="3816424" cy="321287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1C03805E-FDBF-BBA9-7554-151F2EB1BB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748" y="3559330"/>
            <a:ext cx="4102964" cy="3261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786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37C1BC54-CCBC-2A6E-822A-7590150EE07F}"/>
              </a:ext>
            </a:extLst>
          </p:cNvPr>
          <p:cNvSpPr txBox="1"/>
          <p:nvPr/>
        </p:nvSpPr>
        <p:spPr>
          <a:xfrm>
            <a:off x="107504" y="3429000"/>
            <a:ext cx="894258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Приказ </a:t>
            </a:r>
            <a:r>
              <a:rPr lang="ru-RU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Минпросвещения</a:t>
            </a:r>
            <a:r>
              <a:rPr lang="ru-RU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России от 27 июля 2022 г. N 629 «Об утверждении Порядка организации и осуществления образовательной деятельности по дополнительным общеобразовательным программам» (действует с 01.03.2023)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C63668AE-BCC6-EE00-3D94-D0B9E5144E39}"/>
              </a:ext>
            </a:extLst>
          </p:cNvPr>
          <p:cNvSpPr txBox="1"/>
          <p:nvPr/>
        </p:nvSpPr>
        <p:spPr>
          <a:xfrm>
            <a:off x="21460" y="4246120"/>
            <a:ext cx="878497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endParaRPr lang="ru-RU" sz="2200" b="0" i="0" dirty="0"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52735F1-FFFA-5056-13B1-DA310285BAD5}"/>
              </a:ext>
            </a:extLst>
          </p:cNvPr>
          <p:cNvSpPr txBox="1"/>
          <p:nvPr/>
        </p:nvSpPr>
        <p:spPr>
          <a:xfrm>
            <a:off x="266732" y="113144"/>
            <a:ext cx="8712968" cy="46166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endParaRPr lang="ru-RU" sz="2400" b="1" dirty="0" smtClean="0">
              <a:solidFill>
                <a:srgbClr val="002060"/>
              </a:solidFill>
              <a:effectLst/>
              <a:latin typeface="Arial" pitchFamily="34" charset="0"/>
              <a:ea typeface="Times New Roman" panose="02020603050405020304" pitchFamily="18" charset="0"/>
              <a:cs typeface="Arial" pitchFamily="34" charset="0"/>
            </a:endParaRPr>
          </a:p>
          <a:p>
            <a:pPr algn="just">
              <a:spcAft>
                <a:spcPts val="0"/>
              </a:spcAft>
            </a:pPr>
            <a:r>
              <a:rPr lang="ru-RU" sz="2400" b="1" dirty="0" smtClean="0">
                <a:solidFill>
                  <a:srgbClr val="002060"/>
                </a:solidFill>
                <a:effectLst/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Федеральный </a:t>
            </a:r>
            <a:r>
              <a:rPr lang="ru-RU" sz="2400" b="1" dirty="0">
                <a:solidFill>
                  <a:srgbClr val="002060"/>
                </a:solidFill>
                <a:effectLst/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закон от 29 декабря 2012 г. № 273-ФЗ «Об образовании в Российской Федерации</a:t>
            </a:r>
            <a:r>
              <a:rPr lang="ru-RU" sz="2400" b="1" dirty="0" smtClean="0">
                <a:solidFill>
                  <a:srgbClr val="002060"/>
                </a:solidFill>
                <a:effectLst/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»</a:t>
            </a:r>
          </a:p>
          <a:p>
            <a:pPr algn="just">
              <a:spcAft>
                <a:spcPts val="0"/>
              </a:spcAft>
            </a:pPr>
            <a:endParaRPr lang="ru-RU" sz="2400" b="1" dirty="0">
              <a:solidFill>
                <a:srgbClr val="002060"/>
              </a:solidFill>
              <a:effectLst/>
              <a:latin typeface="Arial" pitchFamily="34" charset="0"/>
              <a:ea typeface="Times New Roman" panose="02020603050405020304" pitchFamily="18" charset="0"/>
              <a:cs typeface="Arial" pitchFamily="34" charset="0"/>
            </a:endParaRPr>
          </a:p>
          <a:p>
            <a:pPr algn="just">
              <a:spcAft>
                <a:spcPts val="0"/>
              </a:spcAft>
            </a:pPr>
            <a:r>
              <a:rPr lang="ru-RU" sz="2200" b="1" u="sng" dirty="0">
                <a:solidFill>
                  <a:srgbClr val="002060"/>
                </a:solidFill>
                <a:effectLst/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Дополнительное образование</a:t>
            </a:r>
            <a:r>
              <a:rPr lang="ru-RU" sz="2200" b="1" dirty="0">
                <a:solidFill>
                  <a:srgbClr val="002060"/>
                </a:solidFill>
                <a:effectLst/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</a:t>
            </a:r>
            <a:r>
              <a:rPr lang="ru-RU" sz="2200" dirty="0">
                <a:solidFill>
                  <a:srgbClr val="002060"/>
                </a:solidFill>
                <a:effectLst/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- </a:t>
            </a:r>
            <a:r>
              <a:rPr lang="ru-RU" sz="2200" i="1" dirty="0">
                <a:solidFill>
                  <a:srgbClr val="002060"/>
                </a:solidFill>
                <a:effectLst/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вид</a:t>
            </a:r>
            <a:r>
              <a:rPr lang="ru-RU" sz="2200" dirty="0">
                <a:solidFill>
                  <a:srgbClr val="002060"/>
                </a:solidFill>
                <a:effectLst/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</a:t>
            </a:r>
            <a:r>
              <a:rPr lang="ru-RU" sz="2200" i="1" dirty="0">
                <a:solidFill>
                  <a:srgbClr val="002060"/>
                </a:solidFill>
                <a:effectLst/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образования</a:t>
            </a:r>
            <a:r>
              <a:rPr lang="ru-RU" sz="2200" dirty="0">
                <a:solidFill>
                  <a:srgbClr val="002060"/>
                </a:solidFill>
                <a:effectLst/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, который направлен на всестороннее удовлетворение образовательных потребностей человека в интеллектуальном, духовно-нравственном, физическом и (или) профессиональном совершенствовании</a:t>
            </a:r>
            <a:r>
              <a:rPr lang="ru-RU" sz="2200" dirty="0" smtClean="0">
                <a:solidFill>
                  <a:srgbClr val="002060"/>
                </a:solidFill>
                <a:effectLst/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.</a:t>
            </a:r>
          </a:p>
          <a:p>
            <a:pPr algn="just">
              <a:spcAft>
                <a:spcPts val="0"/>
              </a:spcAft>
            </a:pPr>
            <a:endParaRPr lang="ru-RU" sz="2200" dirty="0">
              <a:solidFill>
                <a:srgbClr val="002060"/>
              </a:solidFill>
              <a:latin typeface="Arial" pitchFamily="34" charset="0"/>
              <a:ea typeface="Times New Roman" panose="02020603050405020304" pitchFamily="18" charset="0"/>
              <a:cs typeface="Arial" pitchFamily="34" charset="0"/>
            </a:endParaRPr>
          </a:p>
          <a:p>
            <a:pPr algn="just">
              <a:spcAft>
                <a:spcPts val="0"/>
              </a:spcAft>
            </a:pPr>
            <a:endParaRPr lang="ru-RU" sz="2200" dirty="0" smtClean="0">
              <a:solidFill>
                <a:srgbClr val="002060"/>
              </a:solidFill>
              <a:effectLst/>
              <a:latin typeface="Arial" pitchFamily="34" charset="0"/>
              <a:ea typeface="Times New Roman" panose="02020603050405020304" pitchFamily="18" charset="0"/>
              <a:cs typeface="Arial" pitchFamily="34" charset="0"/>
            </a:endParaRPr>
          </a:p>
          <a:p>
            <a:pPr algn="just">
              <a:spcAft>
                <a:spcPts val="0"/>
              </a:spcAft>
            </a:pPr>
            <a:endParaRPr lang="ru-RU" sz="2200" dirty="0">
              <a:solidFill>
                <a:srgbClr val="002060"/>
              </a:solidFill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  <a:p>
            <a:pPr algn="just">
              <a:spcAft>
                <a:spcPts val="0"/>
              </a:spcAft>
            </a:pPr>
            <a:endParaRPr lang="ru-RU" sz="2200" dirty="0">
              <a:solidFill>
                <a:srgbClr val="002060"/>
              </a:solidFill>
              <a:effectLst/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8213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B5617F7A-9574-F722-2D29-31DC7D4842B0}"/>
              </a:ext>
            </a:extLst>
          </p:cNvPr>
          <p:cNvSpPr txBox="1"/>
          <p:nvPr/>
        </p:nvSpPr>
        <p:spPr>
          <a:xfrm>
            <a:off x="179512" y="90313"/>
            <a:ext cx="8784976" cy="2708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200" b="1" dirty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ru-RU" sz="22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Особенности развития головастиков лягушки остромордой в искусственной и природной среде, карьер села Семеновод</a:t>
            </a:r>
            <a:r>
              <a:rPr lang="ru-RU" sz="2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ru-RU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ru-RU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47BA3171-0A4D-4D03-F650-5A242C449D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927" y="1193151"/>
            <a:ext cx="3481245" cy="275917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864E1F5E-5A03-2082-6E85-FFBFFA5334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5509" y="1141134"/>
            <a:ext cx="3383573" cy="277835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C19827DE-5494-9668-AFD2-78B0848793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3927" y="3952329"/>
            <a:ext cx="3481245" cy="287281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0D0F838F-17BF-C310-C716-D283C43B4B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5509" y="3919484"/>
            <a:ext cx="3468410" cy="2938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447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685800" y="300038"/>
            <a:ext cx="8458200" cy="1222375"/>
          </a:xfrm>
        </p:spPr>
        <p:txBody>
          <a:bodyPr>
            <a:normAutofit/>
          </a:bodyPr>
          <a:lstStyle/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03547" y="26584"/>
            <a:ext cx="8736905" cy="581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>
                <a:solidFill>
                  <a:srgbClr val="002060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Работы представлены на городских, краевых, российских конференциях и вошли в число победителей и призёров: </a:t>
            </a:r>
          </a:p>
          <a:p>
            <a:pPr algn="just"/>
            <a:r>
              <a:rPr lang="ru-RU" sz="2200" b="1" dirty="0">
                <a:solidFill>
                  <a:srgbClr val="C00000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1. </a:t>
            </a:r>
            <a:r>
              <a:rPr lang="ru-RU" sz="2200" b="1" dirty="0">
                <a:solidFill>
                  <a:srgbClr val="000099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Городской конкурс исследовательских работ младших школьников  «Вперед к открытиям»;</a:t>
            </a:r>
          </a:p>
          <a:p>
            <a:pPr algn="just"/>
            <a:r>
              <a:rPr lang="ru-RU" sz="2200" b="1" dirty="0">
                <a:solidFill>
                  <a:srgbClr val="C00000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2. </a:t>
            </a:r>
            <a:r>
              <a:rPr lang="ru-RU" sz="2200" b="1" dirty="0">
                <a:solidFill>
                  <a:srgbClr val="000099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Межрегиональная конференция-конкурс достижений талантливой молодежи «Будущее наукограда»;</a:t>
            </a:r>
          </a:p>
          <a:p>
            <a:pPr algn="just"/>
            <a:r>
              <a:rPr lang="ru-RU" sz="2200" b="1" dirty="0">
                <a:solidFill>
                  <a:srgbClr val="C00000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3. </a:t>
            </a:r>
            <a:r>
              <a:rPr lang="ru-RU" sz="2200" b="1" dirty="0">
                <a:solidFill>
                  <a:srgbClr val="000099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Региональный конкурс проектов «Экологические исследования» (5-6 классы);</a:t>
            </a:r>
          </a:p>
          <a:p>
            <a:pPr algn="just"/>
            <a:r>
              <a:rPr lang="ru-RU" sz="2200" b="1" dirty="0">
                <a:solidFill>
                  <a:srgbClr val="C00000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4. </a:t>
            </a:r>
            <a:r>
              <a:rPr lang="ru-RU" sz="2200" b="1" dirty="0">
                <a:solidFill>
                  <a:srgbClr val="000099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Региональный конкурс исследовательских работ «Наука для жизни»;</a:t>
            </a:r>
          </a:p>
          <a:p>
            <a:pPr algn="ctr"/>
            <a:endParaRPr lang="ru-RU" sz="2200" b="1" dirty="0">
              <a:solidFill>
                <a:srgbClr val="002060"/>
              </a:solidFill>
              <a:latin typeface="Arial" pitchFamily="34" charset="0"/>
              <a:ea typeface="Times New Roman" panose="02020603050405020304" pitchFamily="18" charset="0"/>
              <a:cs typeface="Arial" pitchFamily="34" charset="0"/>
            </a:endParaRPr>
          </a:p>
          <a:p>
            <a:pPr algn="ctr"/>
            <a:r>
              <a:rPr lang="ru-RU" sz="2200" b="1" dirty="0">
                <a:solidFill>
                  <a:srgbClr val="002060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</a:t>
            </a:r>
          </a:p>
          <a:p>
            <a:pPr algn="ctr"/>
            <a:endParaRPr lang="ru-RU" sz="2400" b="1" dirty="0">
              <a:solidFill>
                <a:srgbClr val="002060"/>
              </a:solidFill>
              <a:latin typeface="Arial" pitchFamily="34" charset="0"/>
              <a:ea typeface="Times New Roman" panose="02020603050405020304" pitchFamily="18" charset="0"/>
              <a:cs typeface="Arial" pitchFamily="34" charset="0"/>
            </a:endParaRPr>
          </a:p>
          <a:p>
            <a:pPr algn="ctr"/>
            <a:r>
              <a:rPr lang="ru-RU" sz="2800" b="1" dirty="0">
                <a:solidFill>
                  <a:srgbClr val="0033CC"/>
                </a:solidFill>
                <a:effectLst/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 </a:t>
            </a:r>
          </a:p>
          <a:p>
            <a:pPr algn="ctr"/>
            <a:endParaRPr lang="ru-RU" sz="2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b="1" dirty="0">
              <a:solidFill>
                <a:srgbClr val="2C501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458" name="AutoShape 2" descr="https://avatars.mds.yandex.net/get-zen_doc/965902/pub_5ec60ef64f911f7ccd936419_5ec6657e379baa1075eb9a12/scale_1200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460" name="AutoShape 4" descr="C:\Users\%D0%BA%D0%B5%D0%BD\Desktop\2020\%D0%9F%D0%A0%D0%9E%D0%93%D0%A0%D0%90%D0%9C%D0%9C%D0%90\%D1%81%D0%B0%D0%BC%D0%BE%D0%BE%D0%B1%D1%80%D0%B0%D0%B7%D0%BE%D0%B2%D0%B0%D0%BD%D0%B8%D0%B5\scale_1200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462" name="AutoShape 6" descr="https://avatars.mds.yandex.net/get-zen_doc/965902/pub_5ec60ef64f911f7ccd936419_5ec6657e379baa1075eb9a12/scale_1200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464" name="AutoShape 8" descr="https://static.wixstatic.com/media/ab63dc_48f0ca85454f43a4b78c3f16b1962774~mv2_d_4527_3648_s_4_2.jpg/v1/fit/w_1000%2Ch_1000%2Cal_c%2Cq_80/file.pn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7DBE9445-552D-1899-92D6-1EB7A29A61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46" t="16876" r="11965" b="9876"/>
          <a:stretch/>
        </p:blipFill>
        <p:spPr>
          <a:xfrm>
            <a:off x="5196036" y="3221491"/>
            <a:ext cx="3018793" cy="354327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3FB52ACE-16FD-13AF-C4D9-E11F5F7012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4500" y="3221490"/>
            <a:ext cx="2923564" cy="3621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740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E87A95BE-0375-99C9-009E-684609ECA06E}"/>
              </a:ext>
            </a:extLst>
          </p:cNvPr>
          <p:cNvSpPr/>
          <p:nvPr/>
        </p:nvSpPr>
        <p:spPr>
          <a:xfrm>
            <a:off x="12332" y="260648"/>
            <a:ext cx="9027844" cy="5539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200" b="1" dirty="0">
                <a:solidFill>
                  <a:srgbClr val="CC0000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5. </a:t>
            </a:r>
            <a:r>
              <a:rPr lang="ru-RU" sz="2200" b="1" dirty="0">
                <a:solidFill>
                  <a:srgbClr val="002060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Краевой конкурс  учебно-исследовательских работ школьников «Дети Алтая исследуют окружающую среду»;</a:t>
            </a:r>
          </a:p>
          <a:p>
            <a:pPr algn="just"/>
            <a:r>
              <a:rPr lang="ru-RU" sz="2200" b="1" dirty="0">
                <a:solidFill>
                  <a:srgbClr val="CC0000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6. </a:t>
            </a:r>
            <a:r>
              <a:rPr lang="ru-RU" sz="2200" b="1" dirty="0">
                <a:solidFill>
                  <a:srgbClr val="002060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Международная научно-практическая конференция исследовательских и проектных работ учащихся и студентов «Первые шаги в науку»;</a:t>
            </a:r>
          </a:p>
          <a:p>
            <a:pPr algn="just"/>
            <a:r>
              <a:rPr lang="ru-RU" sz="2200" b="1" dirty="0">
                <a:solidFill>
                  <a:srgbClr val="CC0000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7. </a:t>
            </a:r>
            <a:r>
              <a:rPr lang="ru-RU" sz="2200" b="1" dirty="0">
                <a:solidFill>
                  <a:srgbClr val="002060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Байкальская Всероссийская научно-практическая конференция школьников «Открывая горизонты»;</a:t>
            </a:r>
          </a:p>
          <a:p>
            <a:pPr algn="just"/>
            <a:r>
              <a:rPr lang="ru-RU" sz="2200" b="1" dirty="0">
                <a:solidFill>
                  <a:srgbClr val="CC0000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8. </a:t>
            </a:r>
            <a:r>
              <a:rPr lang="ru-RU" sz="2200" b="1" dirty="0">
                <a:solidFill>
                  <a:srgbClr val="002060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Заочный  всероссийский конкурс проектных и исследовательских работ «Шаг в науку: вектор развития».</a:t>
            </a:r>
          </a:p>
          <a:p>
            <a:pPr algn="ctr"/>
            <a:endParaRPr lang="ru-RU" sz="2400" b="1" dirty="0">
              <a:solidFill>
                <a:srgbClr val="002060"/>
              </a:solidFill>
              <a:latin typeface="Arial" pitchFamily="34" charset="0"/>
              <a:ea typeface="Times New Roman" panose="02020603050405020304" pitchFamily="18" charset="0"/>
              <a:cs typeface="Arial" pitchFamily="34" charset="0"/>
            </a:endParaRPr>
          </a:p>
          <a:p>
            <a:pPr algn="ctr"/>
            <a:r>
              <a:rPr lang="ru-RU" sz="2400" b="1" dirty="0">
                <a:solidFill>
                  <a:srgbClr val="002060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</a:t>
            </a:r>
          </a:p>
          <a:p>
            <a:pPr algn="ctr"/>
            <a:endParaRPr lang="ru-RU" sz="2400" b="1" dirty="0">
              <a:solidFill>
                <a:srgbClr val="002060"/>
              </a:solidFill>
              <a:latin typeface="Arial" pitchFamily="34" charset="0"/>
              <a:ea typeface="Times New Roman" panose="02020603050405020304" pitchFamily="18" charset="0"/>
              <a:cs typeface="Arial" pitchFamily="34" charset="0"/>
            </a:endParaRPr>
          </a:p>
          <a:p>
            <a:pPr algn="ctr"/>
            <a:r>
              <a:rPr lang="ru-RU" sz="2800" b="1" dirty="0">
                <a:solidFill>
                  <a:srgbClr val="0033CC"/>
                </a:solidFill>
                <a:effectLst/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 </a:t>
            </a:r>
          </a:p>
          <a:p>
            <a:pPr algn="ctr"/>
            <a:endParaRPr lang="ru-RU" sz="2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b="1" dirty="0">
              <a:solidFill>
                <a:srgbClr val="2C501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EC3C1D57-D9AA-AADA-C341-A49D9F494B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7747" y="3560150"/>
            <a:ext cx="4032448" cy="320067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2BADF4B4-E87A-419C-007E-7E1DBC38D8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0797"/>
          <a:stretch/>
        </p:blipFill>
        <p:spPr>
          <a:xfrm>
            <a:off x="755576" y="3560150"/>
            <a:ext cx="3758346" cy="3200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303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71736" y="642918"/>
            <a:ext cx="6000792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ru-RU" sz="2600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Для детского развивающегося ума весь мир - это лаборатория!</a:t>
            </a:r>
          </a:p>
          <a:p>
            <a:pPr lvl="0" algn="r">
              <a:defRPr/>
            </a:pPr>
            <a:r>
              <a:rPr lang="ru-RU" sz="26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Мартин Фишер</a:t>
            </a:r>
            <a:endParaRPr lang="ru-RU" sz="2600" b="1" i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6115C5A8-0E91-4758-AB0C-3D36A2BCBCF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14546" y="2500305"/>
            <a:ext cx="3873064" cy="357276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C3383E7F-977C-AE88-5EAB-E1283371E618}"/>
              </a:ext>
            </a:extLst>
          </p:cNvPr>
          <p:cNvSpPr/>
          <p:nvPr/>
        </p:nvSpPr>
        <p:spPr>
          <a:xfrm>
            <a:off x="277807" y="142852"/>
            <a:ext cx="8866193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ru-RU" sz="2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ru-RU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Истинное  обучение захватывает всего человека. </a:t>
            </a:r>
          </a:p>
          <a:p>
            <a:r>
              <a:rPr lang="ru-RU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	Не в количестве знаний заключается образование,   </a:t>
            </a:r>
          </a:p>
          <a:p>
            <a:r>
              <a:rPr lang="ru-RU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      а в полном понимании  и искусном применении                   </a:t>
            </a:r>
          </a:p>
          <a:p>
            <a:r>
              <a:rPr lang="ru-RU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      всего того, что знаешь.</a:t>
            </a:r>
          </a:p>
          <a:p>
            <a:r>
              <a:rPr lang="ru-RU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						                    </a:t>
            </a:r>
            <a:r>
              <a:rPr lang="ru-RU" sz="2400" b="1" dirty="0">
                <a:solidFill>
                  <a:srgbClr val="002060"/>
                </a:solidFill>
              </a:rPr>
              <a:t>Адольф </a:t>
            </a:r>
            <a:r>
              <a:rPr lang="ru-RU" sz="2400" b="1" dirty="0" err="1">
                <a:solidFill>
                  <a:srgbClr val="002060"/>
                </a:solidFill>
              </a:rPr>
              <a:t>Дистервег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5D6D0C92-6049-90F9-BF06-3FE3D9C4CC45}"/>
              </a:ext>
            </a:extLst>
          </p:cNvPr>
          <p:cNvSpPr txBox="1"/>
          <p:nvPr/>
        </p:nvSpPr>
        <p:spPr>
          <a:xfrm>
            <a:off x="214282" y="2000240"/>
            <a:ext cx="8768992" cy="4728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Исследовательский метод </a:t>
            </a:r>
            <a:r>
              <a:rPr lang="ru-RU" sz="24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ru-RU" sz="2400" b="1" dirty="0">
                <a:solidFill>
                  <a:srgbClr val="00009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это организация деятельности </a:t>
            </a:r>
            <a:r>
              <a:rPr lang="ru-RU" sz="2400" b="1" dirty="0">
                <a:solidFill>
                  <a:srgbClr val="00009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обу</a:t>
            </a:r>
            <a:r>
              <a:rPr lang="ru-RU" sz="2400" b="1" dirty="0">
                <a:solidFill>
                  <a:srgbClr val="00009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чающихся путём самостоятельного </a:t>
            </a:r>
            <a:r>
              <a:rPr lang="ru-RU" sz="2400" b="1" dirty="0" smtClean="0">
                <a:solidFill>
                  <a:srgbClr val="00009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выполнения практических </a:t>
            </a:r>
            <a:r>
              <a:rPr lang="ru-RU" sz="2400" b="1" dirty="0">
                <a:solidFill>
                  <a:srgbClr val="00009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задач, требующих творческого решения - гипотезы. 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Основная цель педагога </a:t>
            </a:r>
            <a:r>
              <a:rPr lang="ru-RU" sz="2400" b="1" dirty="0">
                <a:solidFill>
                  <a:srgbClr val="00009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создание и организация условий, инициирующих детское действие через постановку перед обучающимся проблемы. В ходе её решения он сделал для себя открытие, пусть маленькое, но </a:t>
            </a:r>
            <a:r>
              <a:rPr lang="ru-RU" sz="2400" b="1" dirty="0" smtClean="0">
                <a:solidFill>
                  <a:srgbClr val="00009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своё. </a:t>
            </a:r>
            <a:endParaRPr lang="ru-RU" sz="2400" b="1" dirty="0">
              <a:solidFill>
                <a:srgbClr val="000099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00009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 результате формируется важный навык -  умение учиться.</a:t>
            </a:r>
          </a:p>
        </p:txBody>
      </p:sp>
    </p:spTree>
    <p:extLst>
      <p:ext uri="{BB962C8B-B14F-4D97-AF65-F5344CB8AC3E}">
        <p14:creationId xmlns:p14="http://schemas.microsoft.com/office/powerpoint/2010/main" val="560093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5D5FBE23-7E03-B541-986E-3B1418E5676C}"/>
              </a:ext>
            </a:extLst>
          </p:cNvPr>
          <p:cNvSpPr txBox="1"/>
          <p:nvPr/>
        </p:nvSpPr>
        <p:spPr>
          <a:xfrm>
            <a:off x="285720" y="214290"/>
            <a:ext cx="8642702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Формируются метапредметные и личностные результаты обучающихся, которые они могут применять как в  образовательном процессе, так и в реальных жизненных ситуациях</a:t>
            </a:r>
            <a:r>
              <a:rPr lang="ru-RU" sz="24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ru-RU" sz="2400" b="1" dirty="0" smtClean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ru-RU" sz="2400" b="1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4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определение проблемных моментов и ситуаций; </a:t>
            </a:r>
          </a:p>
          <a:p>
            <a:pPr algn="just">
              <a:buFontTx/>
              <a:buChar char="-"/>
            </a:pPr>
            <a:r>
              <a:rPr lang="ru-RU" sz="24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постановка </a:t>
            </a:r>
            <a:r>
              <a:rPr lang="ru-RU" sz="24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задач и поиск эффективных путей их достижения</a:t>
            </a:r>
            <a:r>
              <a:rPr lang="ru-RU" sz="24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ru-RU" sz="2400" b="1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4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объективное оценивание своей деятельности, её корректировка; </a:t>
            </a:r>
          </a:p>
          <a:p>
            <a:pPr algn="just"/>
            <a:r>
              <a:rPr lang="ru-RU" sz="24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sz="24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умение анализировать, сравнивать</a:t>
            </a:r>
            <a:r>
              <a:rPr lang="ru-RU" sz="24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4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делать выводы;</a:t>
            </a:r>
          </a:p>
          <a:p>
            <a:pPr algn="just"/>
            <a:r>
              <a:rPr lang="ru-RU" sz="24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sz="24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представлять результаты своего труда, доказывать свою точку зрения;</a:t>
            </a:r>
          </a:p>
          <a:p>
            <a:pPr algn="just"/>
            <a:r>
              <a:rPr lang="ru-RU" sz="24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умение работать в </a:t>
            </a:r>
            <a:r>
              <a:rPr lang="ru-RU" sz="24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коллективе.</a:t>
            </a:r>
            <a:endParaRPr lang="ru-RU" sz="2400" b="1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2823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F9223F99-7B3C-25B4-5F5E-85CFA505111C}"/>
              </a:ext>
            </a:extLst>
          </p:cNvPr>
          <p:cNvSpPr txBox="1"/>
          <p:nvPr/>
        </p:nvSpPr>
        <p:spPr>
          <a:xfrm>
            <a:off x="179512" y="121268"/>
            <a:ext cx="9144000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3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Обучающихся 1 года обучения объединения «Зверополис»</a:t>
            </a:r>
            <a:endParaRPr lang="ru-RU" sz="23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F01B9ED3-22D8-DB27-8EB3-53DD0DFD8B2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t="11307"/>
          <a:stretch/>
        </p:blipFill>
        <p:spPr>
          <a:xfrm>
            <a:off x="251520" y="586408"/>
            <a:ext cx="3934951" cy="28425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26727586-3B38-6C47-413C-C217E72554C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10254" y="542635"/>
            <a:ext cx="4510218" cy="32849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73AA748C-C0DB-AAB2-A24B-8221A9C7D2C1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57290" y="3643314"/>
            <a:ext cx="2250279" cy="30003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3606C227-5DAB-2273-CBBA-7760974A68CF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143372" y="3929066"/>
            <a:ext cx="2000264" cy="27298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BD6F992A-4555-4AB9-1F09-B2FE675E867E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643702" y="3929066"/>
            <a:ext cx="2143140" cy="27146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64780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E95B25CA-CFAC-6D9D-5360-D18298748ECF}"/>
              </a:ext>
            </a:extLst>
          </p:cNvPr>
          <p:cNvSpPr txBox="1"/>
          <p:nvPr/>
        </p:nvSpPr>
        <p:spPr>
          <a:xfrm>
            <a:off x="285720" y="214290"/>
            <a:ext cx="885828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2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 этап. </a:t>
            </a:r>
            <a:r>
              <a:rPr lang="ru-RU" sz="2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Формирование исследовательских </a:t>
            </a:r>
            <a:r>
              <a:rPr lang="ru-RU" sz="2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навыков </a:t>
            </a:r>
            <a:r>
              <a:rPr lang="ru-RU" sz="2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 ходе изучения животных: </a:t>
            </a:r>
            <a:r>
              <a:rPr lang="ru-RU" sz="2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описывать, сравнивать, анализировать</a:t>
            </a:r>
            <a:endParaRPr lang="ru-RU" sz="2200" b="1" dirty="0">
              <a:solidFill>
                <a:srgbClr val="00206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6DD8B48B-AD9F-5DB4-AD5B-994DC3B50E35}"/>
              </a:ext>
            </a:extLst>
          </p:cNvPr>
          <p:cNvSpPr txBox="1"/>
          <p:nvPr/>
        </p:nvSpPr>
        <p:spPr>
          <a:xfrm>
            <a:off x="1785918" y="928670"/>
            <a:ext cx="655272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Способы адаптации к условиям жизни  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D52E85BC-E434-E3E5-7E08-262E86C9E4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3438" y="4071942"/>
            <a:ext cx="2213040" cy="217036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590F82A7-0532-DFEC-1712-8E882A690D3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0000"/>
          <a:stretch>
            <a:fillRect/>
          </a:stretch>
        </p:blipFill>
        <p:spPr>
          <a:xfrm>
            <a:off x="2285984" y="4000504"/>
            <a:ext cx="2071702" cy="228601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2398B926-776E-2B21-7C22-01BCD7DD33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8794" y="1714488"/>
            <a:ext cx="2435021" cy="1883797"/>
          </a:xfrm>
          <a:prstGeom prst="rect">
            <a:avLst/>
          </a:prstGeom>
          <a:effectLst/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55BA292B-7AE7-0815-B7A1-F6E043F2A0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1714488"/>
            <a:ext cx="2517096" cy="188379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AD63A6FC-C9D4-25A5-F42D-23E63F6424A6}"/>
              </a:ext>
            </a:extLst>
          </p:cNvPr>
          <p:cNvSpPr txBox="1"/>
          <p:nvPr/>
        </p:nvSpPr>
        <p:spPr>
          <a:xfrm>
            <a:off x="1500166" y="3571876"/>
            <a:ext cx="642942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2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Степная и болотная </a:t>
            </a:r>
            <a:r>
              <a:rPr lang="ru-RU" sz="22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черепахи </a:t>
            </a:r>
            <a:endParaRPr lang="ru-RU" sz="2200" b="1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54CA6D00-E203-4CE1-9483-545BDDC827DA}"/>
              </a:ext>
            </a:extLst>
          </p:cNvPr>
          <p:cNvSpPr txBox="1"/>
          <p:nvPr/>
        </p:nvSpPr>
        <p:spPr>
          <a:xfrm>
            <a:off x="857224" y="1285860"/>
            <a:ext cx="741682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2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Обыкновенный и гребнистый тритоны </a:t>
            </a:r>
          </a:p>
        </p:txBody>
      </p:sp>
    </p:spTree>
    <p:extLst>
      <p:ext uri="{BB962C8B-B14F-4D97-AF65-F5344CB8AC3E}">
        <p14:creationId xmlns:p14="http://schemas.microsoft.com/office/powerpoint/2010/main" val="1000567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P1040679.JPG"/>
          <p:cNvPicPr>
            <a:picLocks noChangeAspect="1"/>
          </p:cNvPicPr>
          <p:nvPr/>
        </p:nvPicPr>
        <p:blipFill>
          <a:blip r:embed="rId2" cstate="print">
            <a:lum bright="30000" contrast="10000"/>
          </a:blip>
          <a:srcRect t="-8163"/>
          <a:stretch>
            <a:fillRect/>
          </a:stretch>
        </p:blipFill>
        <p:spPr>
          <a:xfrm>
            <a:off x="428596" y="1484784"/>
            <a:ext cx="3426696" cy="3047721"/>
          </a:xfrm>
          <a:prstGeom prst="rect">
            <a:avLst/>
          </a:prstGeom>
        </p:spPr>
      </p:pic>
      <p:pic>
        <p:nvPicPr>
          <p:cNvPr id="8" name="Рисунок 7" descr="Птица дубонос обыкновенный: описание с фото, где живет, чем питается, видео, слушать пение дубоноса. . Природа"/>
          <p:cNvPicPr/>
          <p:nvPr/>
        </p:nvPicPr>
        <p:blipFill>
          <a:blip r:embed="rId3" cstate="print"/>
          <a:srcRect l="12287" r="12969"/>
          <a:stretch>
            <a:fillRect/>
          </a:stretch>
        </p:blipFill>
        <p:spPr bwMode="auto">
          <a:xfrm>
            <a:off x="5652120" y="1643049"/>
            <a:ext cx="2956126" cy="270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Трясогузка - птичка с характером Белая трясогузка объявлена птицей 2011 года Семейство воробьиных"/>
          <p:cNvPicPr/>
          <p:nvPr/>
        </p:nvPicPr>
        <p:blipFill rotWithShape="1">
          <a:blip r:embed="rId4" cstate="print"/>
          <a:srcRect b="7397"/>
          <a:stretch/>
        </p:blipFill>
        <p:spPr bwMode="auto">
          <a:xfrm>
            <a:off x="2555776" y="4149080"/>
            <a:ext cx="3300968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028D7BD2-8E9A-A960-19D1-3A62715BF7CE}"/>
              </a:ext>
            </a:extLst>
          </p:cNvPr>
          <p:cNvSpPr txBox="1"/>
          <p:nvPr/>
        </p:nvSpPr>
        <p:spPr>
          <a:xfrm>
            <a:off x="862163" y="258728"/>
            <a:ext cx="77768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Определения типа питания птиц по форме клюва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E6917810-CEFF-219B-4F2A-1055939FF0A0}"/>
              </a:ext>
            </a:extLst>
          </p:cNvPr>
          <p:cNvSpPr txBox="1"/>
          <p:nvPr/>
        </p:nvSpPr>
        <p:spPr>
          <a:xfrm>
            <a:off x="659930" y="924225"/>
            <a:ext cx="278608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2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Чёрный коршун- хищник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BE5143D5-A07A-4203-D978-64E573F284B4}"/>
              </a:ext>
            </a:extLst>
          </p:cNvPr>
          <p:cNvSpPr txBox="1"/>
          <p:nvPr/>
        </p:nvSpPr>
        <p:spPr>
          <a:xfrm>
            <a:off x="5648319" y="5156243"/>
            <a:ext cx="316835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2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Трясогузка- </a:t>
            </a:r>
          </a:p>
          <a:p>
            <a:pPr algn="ctr"/>
            <a:r>
              <a:rPr lang="ru-RU" sz="22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насекомоядная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39A74D08-BB1C-57C4-8FA1-C2F4CE65E07B}"/>
              </a:ext>
            </a:extLst>
          </p:cNvPr>
          <p:cNvSpPr txBox="1"/>
          <p:nvPr/>
        </p:nvSpPr>
        <p:spPr>
          <a:xfrm>
            <a:off x="5508104" y="864375"/>
            <a:ext cx="324875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2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Дубонос-</a:t>
            </a:r>
          </a:p>
          <a:p>
            <a:pPr algn="ctr"/>
            <a:r>
              <a:rPr lang="ru-RU" sz="22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зерноядный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0534197B-A6DA-3BED-340E-2E4DEC045647}"/>
              </a:ext>
            </a:extLst>
          </p:cNvPr>
          <p:cNvSpPr txBox="1"/>
          <p:nvPr/>
        </p:nvSpPr>
        <p:spPr>
          <a:xfrm>
            <a:off x="539552" y="116632"/>
            <a:ext cx="8496944" cy="8156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3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 этап. </a:t>
            </a:r>
            <a:r>
              <a:rPr lang="ru-RU" sz="23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Проведение </a:t>
            </a:r>
            <a:r>
              <a:rPr lang="ru-RU" sz="23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наблюдений </a:t>
            </a:r>
            <a:r>
              <a:rPr lang="ru-RU" sz="23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- 2 год обучения.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 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303B7574-3E42-4106-4E29-D5602B7BAA4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524435"/>
            <a:ext cx="4320480" cy="365106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02183D2A-9DF2-341C-4FAF-9C6F15F3EA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623" b="7604"/>
          <a:stretch/>
        </p:blipFill>
        <p:spPr>
          <a:xfrm>
            <a:off x="2483768" y="4215335"/>
            <a:ext cx="2952328" cy="246152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B49AA10C-90F7-42CE-9E4D-DAC0130DF7F2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96136" y="4217188"/>
            <a:ext cx="2664296" cy="246433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F5E197DD-891C-2BD7-2789-F9BE3435060C}"/>
              </a:ext>
            </a:extLst>
          </p:cNvPr>
          <p:cNvSpPr txBox="1"/>
          <p:nvPr/>
        </p:nvSpPr>
        <p:spPr>
          <a:xfrm>
            <a:off x="4572000" y="620688"/>
            <a:ext cx="4392488" cy="4339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300" b="1" dirty="0">
                <a:solidFill>
                  <a:srgbClr val="C00000"/>
                </a:solidFill>
                <a:effectLst/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Наблюдение</a:t>
            </a:r>
            <a:r>
              <a:rPr lang="ru-RU" sz="2300" dirty="0">
                <a:solidFill>
                  <a:srgbClr val="C00000"/>
                </a:solidFill>
                <a:effectLst/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- </a:t>
            </a:r>
            <a:r>
              <a:rPr lang="ru-RU" sz="2300" b="1" dirty="0">
                <a:solidFill>
                  <a:srgbClr val="000099"/>
                </a:solidFill>
                <a:effectLst/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визуальное запланированное и целенаправленное восприятие объекта, процесса, явления, позволяющее событиям развиваться естественным путём. </a:t>
            </a:r>
            <a:r>
              <a:rPr lang="ru-RU" sz="2300" b="1" dirty="0">
                <a:solidFill>
                  <a:srgbClr val="C00000"/>
                </a:solidFill>
                <a:effectLst/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Вмешательство в условия эксперимента не производится.</a:t>
            </a:r>
          </a:p>
          <a:p>
            <a:pPr algn="just"/>
            <a:endParaRPr lang="ru-RU" sz="2300" b="1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sz="23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. </a:t>
            </a:r>
            <a:endParaRPr lang="ru-RU" sz="2300" b="1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6461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>
            <a:spLocks noChangeArrowheads="1"/>
          </p:cNvSpPr>
          <p:nvPr/>
        </p:nvSpPr>
        <p:spPr bwMode="auto">
          <a:xfrm>
            <a:off x="204988" y="188640"/>
            <a:ext cx="8465008" cy="187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Кратковременное, «включительное» наблюдение 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(от 1 до 3 занятий) 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3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Тема «Определение степени прирученности грызунов»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3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Учётная карточка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7370136"/>
              </p:ext>
            </p:extLst>
          </p:nvPr>
        </p:nvGraphicFramePr>
        <p:xfrm>
          <a:off x="2843808" y="1704930"/>
          <a:ext cx="3240361" cy="2150179"/>
        </p:xfrm>
        <a:graphic>
          <a:graphicData uri="http://schemas.openxmlformats.org/drawingml/2006/table">
            <a:tbl>
              <a:tblPr/>
              <a:tblGrid>
                <a:gridCol w="66177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6177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66177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661772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593273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503863"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Показатели</a:t>
                      </a:r>
                      <a:r>
                        <a:rPr lang="ru-RU" sz="2400" b="1" dirty="0">
                          <a:solidFill>
                            <a:srgbClr val="C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endParaRPr lang="ru-RU" sz="24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B8B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576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 1</a:t>
                      </a:r>
                      <a:endParaRPr lang="ru-RU" sz="24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</a:t>
                      </a:r>
                      <a:endParaRPr lang="ru-RU" sz="24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3</a:t>
                      </a:r>
                      <a:endParaRPr lang="ru-RU" sz="24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4</a:t>
                      </a:r>
                      <a:endParaRPr lang="ru-RU" sz="24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5</a:t>
                      </a:r>
                      <a:endParaRPr lang="ru-RU" sz="24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5990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4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4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4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728724">
                <a:tc gridSpan="5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количество +    ,  -</a:t>
                      </a:r>
                      <a:endParaRPr lang="ru-RU" sz="24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8194" name="Rectangle 2"/>
          <p:cNvSpPr>
            <a:spLocks noChangeArrowheads="1"/>
          </p:cNvSpPr>
          <p:nvPr/>
        </p:nvSpPr>
        <p:spPr bwMode="auto">
          <a:xfrm>
            <a:off x="204988" y="3860408"/>
            <a:ext cx="8831508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</a:tabLst>
              <a:defRPr/>
            </a:pPr>
            <a:r>
              <a:rPr kumimoji="0" lang="ru-RU" sz="23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1. </a:t>
            </a:r>
            <a:r>
              <a:rPr kumimoji="0" lang="ru-RU" sz="23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Реагирует на облик, голос исследователя (пытается встретиться с ним взглядом).</a:t>
            </a:r>
            <a:endParaRPr kumimoji="0" lang="ru-RU" sz="2300" b="1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</a:tabLst>
              <a:defRPr/>
            </a:pPr>
            <a:r>
              <a:rPr kumimoji="0" lang="ru-RU" sz="23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2. </a:t>
            </a:r>
            <a:r>
              <a:rPr kumimoji="0" lang="ru-RU" sz="23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При постукивании по клетке подходит к её решетке.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</a:tabLst>
              <a:defRPr/>
            </a:pPr>
            <a:r>
              <a:rPr kumimoji="0" lang="ru-RU" sz="23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3. </a:t>
            </a:r>
            <a:r>
              <a:rPr kumimoji="0" lang="ru-RU" sz="23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Берёт корм с руки.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</a:tabLst>
              <a:defRPr/>
            </a:pPr>
            <a:r>
              <a:rPr kumimoji="0" lang="ru-RU" sz="23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4. </a:t>
            </a:r>
            <a:r>
              <a:rPr kumimoji="0" lang="ru-RU" sz="23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Позволяет себя гладить.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</a:tabLst>
              <a:defRPr/>
            </a:pPr>
            <a:r>
              <a:rPr kumimoji="0" lang="ru-RU" sz="23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5. </a:t>
            </a:r>
            <a:r>
              <a:rPr kumimoji="0" lang="ru-RU" sz="23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Позволяет брать себя в руки.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</a:tabLst>
              <a:defRPr/>
            </a:pPr>
            <a:r>
              <a:rPr kumimoji="0" lang="ru-RU" sz="23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Если три и более +, то грызун приручен человеком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.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чальная">
  <a:themeElements>
    <a:clrScheme name="Паркет">
      <a:dk1>
        <a:sysClr val="windowText" lastClr="000000"/>
      </a:dk1>
      <a:lt1>
        <a:sysClr val="window" lastClr="FFFFFF"/>
      </a:lt1>
      <a:dk2>
        <a:srgbClr val="1D3641"/>
      </a:dk2>
      <a:lt2>
        <a:srgbClr val="DFE6D0"/>
      </a:lt2>
      <a:accent1>
        <a:srgbClr val="759AA5"/>
      </a:accent1>
      <a:accent2>
        <a:srgbClr val="CFC60D"/>
      </a:accent2>
      <a:accent3>
        <a:srgbClr val="99987F"/>
      </a:accent3>
      <a:accent4>
        <a:srgbClr val="90AC97"/>
      </a:accent4>
      <a:accent5>
        <a:srgbClr val="FFAD1C"/>
      </a:accent5>
      <a:accent6>
        <a:srgbClr val="B9AB6F"/>
      </a:accent6>
      <a:hlink>
        <a:srgbClr val="66AACD"/>
      </a:hlink>
      <a:folHlink>
        <a:srgbClr val="809DB3"/>
      </a:folHlink>
    </a:clrScheme>
    <a:fontScheme name="Начальная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Начальная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5457</TotalTime>
  <Words>1335</Words>
  <Application>Microsoft Office PowerPoint</Application>
  <PresentationFormat>Экран (4:3)</PresentationFormat>
  <Paragraphs>237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Начальная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 страницам Красной книги</dc:title>
  <dc:creator>кен</dc:creator>
  <cp:lastModifiedBy>1</cp:lastModifiedBy>
  <cp:revision>287</cp:revision>
  <dcterms:modified xsi:type="dcterms:W3CDTF">2024-04-01T07:51:26Z</dcterms:modified>
</cp:coreProperties>
</file>