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1"/>
  </p:sldMasterIdLst>
  <p:notesMasterIdLst>
    <p:notesMasterId r:id="rId14"/>
  </p:notesMasterIdLst>
  <p:sldIdLst>
    <p:sldId id="305" r:id="rId2"/>
    <p:sldId id="287" r:id="rId3"/>
    <p:sldId id="289" r:id="rId4"/>
    <p:sldId id="290" r:id="rId5"/>
    <p:sldId id="306" r:id="rId6"/>
    <p:sldId id="293" r:id="rId7"/>
    <p:sldId id="300" r:id="rId8"/>
    <p:sldId id="299" r:id="rId9"/>
    <p:sldId id="297" r:id="rId10"/>
    <p:sldId id="298" r:id="rId11"/>
    <p:sldId id="301" r:id="rId12"/>
    <p:sldId id="29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58981E9-FF07-40AA-942E-041E50D87A6E}">
          <p14:sldIdLst>
            <p14:sldId id="305"/>
            <p14:sldId id="287"/>
            <p14:sldId id="289"/>
            <p14:sldId id="290"/>
            <p14:sldId id="306"/>
            <p14:sldId id="293"/>
            <p14:sldId id="300"/>
            <p14:sldId id="299"/>
            <p14:sldId id="297"/>
            <p14:sldId id="298"/>
            <p14:sldId id="301"/>
            <p14:sldId id="296"/>
          </p14:sldIdLst>
        </p14:section>
        <p14:section name="Раздел без заголовка" id="{6ECCB512-BB18-41E7-AB13-F5E10967560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НОКВАНТУМ-7" initials="Н" lastIdx="1" clrIdx="0">
    <p:extLst>
      <p:ext uri="{19B8F6BF-5375-455C-9EA6-DF929625EA0E}">
        <p15:presenceInfo xmlns:p15="http://schemas.microsoft.com/office/powerpoint/2012/main" userId="НАНОКВАНТУМ-7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1332" autoAdjust="0"/>
  </p:normalViewPr>
  <p:slideViewPr>
    <p:cSldViewPr snapToGrid="0">
      <p:cViewPr varScale="1">
        <p:scale>
          <a:sx n="113" d="100"/>
          <a:sy n="113" d="100"/>
        </p:scale>
        <p:origin x="3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CB9EA-EE85-4E86-BBC0-FB78F31D60B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B0F78-82D1-408A-8AA3-3D121E087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687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00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112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3180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25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1611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179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428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16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0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4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699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4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299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1907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066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750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ED41C-ECEC-4B37-A0A8-E63EA4A9DEB3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E7320F6-314D-4832-8C96-8DB4FDC5A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52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5C2D27-BCB1-5A5F-7E09-814FF701DB03}"/>
              </a:ext>
            </a:extLst>
          </p:cNvPr>
          <p:cNvSpPr txBox="1"/>
          <p:nvPr/>
        </p:nvSpPr>
        <p:spPr>
          <a:xfrm>
            <a:off x="1781175" y="323850"/>
            <a:ext cx="8896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КГБОУ «БПТК» Детский технопарк Кванториум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DAB4C74-85B5-0793-A821-0987F310B1E1}"/>
              </a:ext>
            </a:extLst>
          </p:cNvPr>
          <p:cNvSpPr txBox="1"/>
          <p:nvPr/>
        </p:nvSpPr>
        <p:spPr>
          <a:xfrm>
            <a:off x="2319337" y="1887608"/>
            <a:ext cx="78200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фильтра для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C047F2-18F6-3895-1AB7-2FB9AC5360AC}"/>
              </a:ext>
            </a:extLst>
          </p:cNvPr>
          <p:cNvSpPr txBox="1"/>
          <p:nvPr/>
        </p:nvSpPr>
        <p:spPr>
          <a:xfrm>
            <a:off x="2838450" y="3286155"/>
            <a:ext cx="836295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Данилов Леонид, Мазаев Макар</a:t>
            </a:r>
          </a:p>
          <a:p>
            <a:pPr algn="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Кучерова Екатерина Сергеевна,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образования,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КГБПОУ «Бийский промышленно-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технологический колледж»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структурное подразделение 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технопарк «Кванториум»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Бийск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5FC4AFD-1E06-2953-77B7-FE2BB1E01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4" y="54866"/>
            <a:ext cx="1207113" cy="11461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998BA52-92F4-5860-0E90-13D65DC52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584" y="1405983"/>
            <a:ext cx="1005927" cy="9632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7800C94-2C48-04B7-85BD-47D30FCE7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967" y="323850"/>
            <a:ext cx="154851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01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1FEACF-0F70-8140-1107-4BB3D7A10134}"/>
              </a:ext>
            </a:extLst>
          </p:cNvPr>
          <p:cNvSpPr txBox="1"/>
          <p:nvPr/>
        </p:nvSpPr>
        <p:spPr>
          <a:xfrm>
            <a:off x="2571750" y="1066800"/>
            <a:ext cx="74390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определения интенсивности запаха воды</a:t>
            </a:r>
          </a:p>
        </p:txBody>
      </p:sp>
      <p:graphicFrame>
        <p:nvGraphicFramePr>
          <p:cNvPr id="4" name="Таблица 5">
            <a:extLst>
              <a:ext uri="{FF2B5EF4-FFF2-40B4-BE49-F238E27FC236}">
                <a16:creationId xmlns:a16="http://schemas.microsoft.com/office/drawing/2014/main" xmlns="" id="{A5288989-577B-05CA-56D3-2A11448BE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641924"/>
              </p:ext>
            </p:extLst>
          </p:nvPr>
        </p:nvGraphicFramePr>
        <p:xfrm>
          <a:off x="1244457" y="2439760"/>
          <a:ext cx="9471168" cy="2989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9240">
                  <a:extLst>
                    <a:ext uri="{9D8B030D-6E8A-4147-A177-3AD203B41FA5}">
                      <a16:colId xmlns:a16="http://schemas.microsoft.com/office/drawing/2014/main" xmlns="" val="4210764222"/>
                    </a:ext>
                  </a:extLst>
                </a:gridCol>
                <a:gridCol w="4251928">
                  <a:extLst>
                    <a:ext uri="{9D8B030D-6E8A-4147-A177-3AD203B41FA5}">
                      <a16:colId xmlns:a16="http://schemas.microsoft.com/office/drawing/2014/main" xmlns="" val="1398279422"/>
                    </a:ext>
                  </a:extLst>
                </a:gridCol>
              </a:tblGrid>
              <a:tr h="1172344">
                <a:tc>
                  <a:txBody>
                    <a:bodyPr/>
                    <a:lstStyle/>
                    <a:p>
                      <a:r>
                        <a:rPr lang="ru-RU" dirty="0"/>
                        <a:t>Вода ( источник)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Запах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3895926"/>
                  </a:ext>
                </a:extLst>
              </a:tr>
              <a:tr h="1079358">
                <a:tc>
                  <a:txBody>
                    <a:bodyPr/>
                    <a:lstStyle/>
                    <a:p>
                      <a:r>
                        <a:rPr lang="ru-RU" dirty="0"/>
                        <a:t>Водопроводная вода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Легкий запах хлора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93154017"/>
                  </a:ext>
                </a:extLst>
              </a:tr>
              <a:tr h="737787">
                <a:tc>
                  <a:txBody>
                    <a:bodyPr/>
                    <a:lstStyle/>
                    <a:p>
                      <a:r>
                        <a:rPr lang="ru-RU" dirty="0"/>
                        <a:t>Вода, очищенная фильтром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Отсутствует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2551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167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0D4503-0CC7-FBF2-F529-39063DFA0F69}"/>
              </a:ext>
            </a:extLst>
          </p:cNvPr>
          <p:cNvSpPr txBox="1"/>
          <p:nvPr/>
        </p:nvSpPr>
        <p:spPr>
          <a:xfrm>
            <a:off x="1957387" y="529322"/>
            <a:ext cx="99298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коэффициента пропускания света через раствор в, %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959F199-E1F2-49BD-99FB-F3E2D4880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37" y="2134766"/>
            <a:ext cx="3429000" cy="33123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4AFB06D-C826-CE88-BA2A-DADFCAC6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470" y="2134766"/>
            <a:ext cx="3429000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21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B6D2E1-A2D8-A010-40AC-5839960FB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Оценочный этап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92CCE3-447B-C1E8-9538-757A3945C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89" y="1721486"/>
            <a:ext cx="3364787" cy="3717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CEB2C3E-7053-7E17-4028-D12D8B5D4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916" y="1721484"/>
            <a:ext cx="3066013" cy="3788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F669473-95CD-9E5C-9013-7DC8C9E6B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576" y="1721484"/>
            <a:ext cx="3921618" cy="3788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431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EF49D1-650D-C060-A419-99C2AEB6E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"/>
            <a:ext cx="10439400" cy="634365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18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sz="27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7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фильтр очистки водопроводной воды для сравнительного анализа состава отфильтрованной воды.</a:t>
            </a:r>
            <a:br>
              <a:rPr lang="ru-RU" sz="27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проекта:</a:t>
            </a:r>
            <a:br>
              <a:rPr lang="ru-RU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27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Проанализировать и дать оценку химического состава и органолептических свойств водопроводной воды;</a:t>
            </a:r>
            <a:br>
              <a:rPr lang="ru-RU" sz="27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7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Создать фильтр для очистки водопроводной воды посредством активированного угля, песка и йодированных таблеток;</a:t>
            </a:r>
            <a:br>
              <a:rPr lang="ru-RU" sz="27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7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Отфильтровать водопроводную воду и получить очищенный фильтрат;</a:t>
            </a:r>
            <a:br>
              <a:rPr lang="ru-RU" sz="27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7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Провести сравнительный анализ химического состава и органолептических свойств отфильтрованной и водопроводной питьевой воды. </a:t>
            </a:r>
            <a:br>
              <a:rPr lang="ru-RU" sz="27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7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69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CD3516-9524-F603-24AE-A5A099921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66700"/>
            <a:ext cx="10780711" cy="8858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Информационный этап реализации проекта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F087495-CB15-99EF-E640-E7293B007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814" y="1524924"/>
            <a:ext cx="4218040" cy="4257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38C0AD4-5094-8B9F-1DA1-F4B85B2CC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022" y="1524924"/>
            <a:ext cx="4218039" cy="4257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0606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C68B8D-D81F-694F-A31E-A7915AE11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Методы очистки воды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AB2055-0233-D7BD-2BF7-13535137E18D}"/>
              </a:ext>
            </a:extLst>
          </p:cNvPr>
          <p:cNvSpPr txBox="1"/>
          <p:nvPr/>
        </p:nvSpPr>
        <p:spPr>
          <a:xfrm>
            <a:off x="1323975" y="1447800"/>
            <a:ext cx="9991725" cy="3892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механическая очистка</a:t>
            </a: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(процеживание, седиментация)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физические методы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(дистилляция, вымораживание, агрегирование)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химические методы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(нейтрализация, ионный обмен),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физико-химические методы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(коагуляция, адсорбция), 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биохимическая, биологическая и биоцидная очистка. </a:t>
            </a:r>
          </a:p>
        </p:txBody>
      </p:sp>
    </p:spTree>
    <p:extLst>
      <p:ext uri="{BB962C8B-B14F-4D97-AF65-F5344CB8AC3E}">
        <p14:creationId xmlns:p14="http://schemas.microsoft.com/office/powerpoint/2010/main" val="1950072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348F6C-E91B-0F5C-EDFB-6E33A60BAADA}"/>
              </a:ext>
            </a:extLst>
          </p:cNvPr>
          <p:cNvSpPr txBox="1"/>
          <p:nvPr/>
        </p:nvSpPr>
        <p:spPr>
          <a:xfrm>
            <a:off x="1743075" y="348166"/>
            <a:ext cx="906780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</a:pPr>
            <a:r>
              <a:rPr lang="ru-RU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Экспериментальная часть реализации проекта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Изготовление фильтра для очистки водопроводной питьевой воды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6FEDCED-AADB-1AC2-3127-4F49BE948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05" b="19028"/>
          <a:stretch/>
        </p:blipFill>
        <p:spPr>
          <a:xfrm>
            <a:off x="352424" y="2126617"/>
            <a:ext cx="3429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7CAFD9-1112-4B21-FA95-FFF23A7D2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55" b="24167"/>
          <a:stretch/>
        </p:blipFill>
        <p:spPr>
          <a:xfrm>
            <a:off x="4381500" y="2126617"/>
            <a:ext cx="3429000" cy="4476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5EC444D-B13C-5F6D-874D-BCF5C0AD0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2" b="21389"/>
          <a:stretch/>
        </p:blipFill>
        <p:spPr>
          <a:xfrm>
            <a:off x="8510587" y="2126617"/>
            <a:ext cx="3429000" cy="4476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0286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37D0822-2235-FA7B-A23A-E2BFE1D8F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15" r="10012" b="16189"/>
          <a:stretch/>
        </p:blipFill>
        <p:spPr>
          <a:xfrm>
            <a:off x="213890" y="1266823"/>
            <a:ext cx="2585749" cy="3810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81AE32F-7959-A455-4A3F-97791FDE0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1" b="-2721"/>
          <a:stretch/>
        </p:blipFill>
        <p:spPr>
          <a:xfrm>
            <a:off x="3014000" y="2591999"/>
            <a:ext cx="3048946" cy="39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3B3175-0080-1E45-91FA-66EA878988E9}"/>
              </a:ext>
            </a:extLst>
          </p:cNvPr>
          <p:cNvSpPr txBox="1"/>
          <p:nvPr/>
        </p:nvSpPr>
        <p:spPr>
          <a:xfrm>
            <a:off x="3048000" y="554114"/>
            <a:ext cx="6096000" cy="58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ru-RU" sz="2400" b="1" i="1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Опытно- экспериментальная часть </a:t>
            </a:r>
            <a:endParaRPr lang="ru-RU" sz="24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8BDB322-EA8E-ECF0-CBB2-4EE36267D5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89" r="4741" b="16669"/>
          <a:stretch/>
        </p:blipFill>
        <p:spPr>
          <a:xfrm>
            <a:off x="9567437" y="2761262"/>
            <a:ext cx="2410673" cy="39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8727D50-D779-E0E6-0DC0-8849A57B07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60" t="14285" r="342" b="-1587"/>
          <a:stretch/>
        </p:blipFill>
        <p:spPr>
          <a:xfrm>
            <a:off x="6277307" y="1266823"/>
            <a:ext cx="3974625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294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83CA04-3341-CAF5-9685-BA75A2613120}"/>
              </a:ext>
            </a:extLst>
          </p:cNvPr>
          <p:cNvSpPr txBox="1"/>
          <p:nvPr/>
        </p:nvSpPr>
        <p:spPr>
          <a:xfrm>
            <a:off x="3048000" y="91547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Обнаружение железа в воде</a:t>
            </a:r>
          </a:p>
        </p:txBody>
      </p:sp>
      <p:graphicFrame>
        <p:nvGraphicFramePr>
          <p:cNvPr id="4" name="Таблица 5">
            <a:extLst>
              <a:ext uri="{FF2B5EF4-FFF2-40B4-BE49-F238E27FC236}">
                <a16:creationId xmlns:a16="http://schemas.microsoft.com/office/drawing/2014/main" xmlns="" id="{7BFFE45A-A6E4-4363-EC42-96964B948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442607"/>
              </p:ext>
            </p:extLst>
          </p:nvPr>
        </p:nvGraphicFramePr>
        <p:xfrm>
          <a:off x="987281" y="1763486"/>
          <a:ext cx="9633093" cy="3237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8472">
                  <a:extLst>
                    <a:ext uri="{9D8B030D-6E8A-4147-A177-3AD203B41FA5}">
                      <a16:colId xmlns:a16="http://schemas.microsoft.com/office/drawing/2014/main" xmlns="" val="4210764222"/>
                    </a:ext>
                  </a:extLst>
                </a:gridCol>
                <a:gridCol w="4324621">
                  <a:extLst>
                    <a:ext uri="{9D8B030D-6E8A-4147-A177-3AD203B41FA5}">
                      <a16:colId xmlns:a16="http://schemas.microsoft.com/office/drawing/2014/main" xmlns="" val="1398279422"/>
                    </a:ext>
                  </a:extLst>
                </a:gridCol>
              </a:tblGrid>
              <a:tr h="996294">
                <a:tc>
                  <a:txBody>
                    <a:bodyPr/>
                    <a:lstStyle/>
                    <a:p>
                      <a:r>
                        <a:rPr lang="ru-RU" dirty="0"/>
                        <a:t>Вода ( источник)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Наличие ионов железа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3895926"/>
                  </a:ext>
                </a:extLst>
              </a:tr>
              <a:tr h="1120423">
                <a:tc>
                  <a:txBody>
                    <a:bodyPr/>
                    <a:lstStyle/>
                    <a:p>
                      <a:r>
                        <a:rPr lang="ru-RU" dirty="0"/>
                        <a:t>Водопроводная вода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Интенсивно розовое окрашивание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93154017"/>
                  </a:ext>
                </a:extLst>
              </a:tr>
              <a:tr h="1120423">
                <a:tc>
                  <a:txBody>
                    <a:bodyPr/>
                    <a:lstStyle/>
                    <a:p>
                      <a:r>
                        <a:rPr lang="ru-RU" dirty="0"/>
                        <a:t>Вода, очищенная фильтром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Бледно розовое окрашивание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2551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933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8AB6EFD-FE6A-C305-6138-134EB879FB49}"/>
              </a:ext>
            </a:extLst>
          </p:cNvPr>
          <p:cNvSpPr txBox="1"/>
          <p:nvPr/>
        </p:nvSpPr>
        <p:spPr>
          <a:xfrm>
            <a:off x="1352549" y="533400"/>
            <a:ext cx="97631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определения среды раствора с помощью индикатора</a:t>
            </a:r>
          </a:p>
        </p:txBody>
      </p:sp>
      <p:graphicFrame>
        <p:nvGraphicFramePr>
          <p:cNvPr id="4" name="Таблица 5">
            <a:extLst>
              <a:ext uri="{FF2B5EF4-FFF2-40B4-BE49-F238E27FC236}">
                <a16:creationId xmlns:a16="http://schemas.microsoft.com/office/drawing/2014/main" xmlns="" id="{812E8AA6-AFE7-BB5B-ED11-7A7CE119A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446191"/>
              </p:ext>
            </p:extLst>
          </p:nvPr>
        </p:nvGraphicFramePr>
        <p:xfrm>
          <a:off x="1304361" y="2239735"/>
          <a:ext cx="9430314" cy="3275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713">
                  <a:extLst>
                    <a:ext uri="{9D8B030D-6E8A-4147-A177-3AD203B41FA5}">
                      <a16:colId xmlns:a16="http://schemas.microsoft.com/office/drawing/2014/main" xmlns="" val="4210764222"/>
                    </a:ext>
                  </a:extLst>
                </a:gridCol>
                <a:gridCol w="4425601">
                  <a:extLst>
                    <a:ext uri="{9D8B030D-6E8A-4147-A177-3AD203B41FA5}">
                      <a16:colId xmlns:a16="http://schemas.microsoft.com/office/drawing/2014/main" xmlns="" val="1398279422"/>
                    </a:ext>
                  </a:extLst>
                </a:gridCol>
              </a:tblGrid>
              <a:tr h="1068688">
                <a:tc>
                  <a:txBody>
                    <a:bodyPr/>
                    <a:lstStyle/>
                    <a:p>
                      <a:r>
                        <a:rPr lang="ru-RU" dirty="0"/>
                        <a:t>Вода ( источник)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Среда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3895926"/>
                  </a:ext>
                </a:extLst>
              </a:tr>
              <a:tr h="1004714">
                <a:tc>
                  <a:txBody>
                    <a:bodyPr/>
                    <a:lstStyle/>
                    <a:p>
                      <a:r>
                        <a:rPr lang="ru-RU" dirty="0"/>
                        <a:t>Водопроводная вода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 7 </a:t>
                      </a:r>
                      <a:r>
                        <a:rPr lang="ru-RU" dirty="0"/>
                        <a:t>нейтральная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93154017"/>
                  </a:ext>
                </a:extLst>
              </a:tr>
              <a:tr h="1201837">
                <a:tc>
                  <a:txBody>
                    <a:bodyPr/>
                    <a:lstStyle/>
                    <a:p>
                      <a:r>
                        <a:rPr lang="ru-RU" dirty="0"/>
                        <a:t>Вода, очищенная фильтром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Ph 7 </a:t>
                      </a:r>
                      <a:r>
                        <a:rPr lang="ru-RU" dirty="0"/>
                        <a:t>нейтральная 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2551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8527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FE7724-AC80-8DE9-8851-6AD596D15DEE}"/>
              </a:ext>
            </a:extLst>
          </p:cNvPr>
          <p:cNvSpPr txBox="1"/>
          <p:nvPr/>
        </p:nvSpPr>
        <p:spPr>
          <a:xfrm>
            <a:off x="2524125" y="1352550"/>
            <a:ext cx="66198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определения жесткости воды</a:t>
            </a:r>
            <a:endParaRPr lang="ru-RU" sz="3200" dirty="0"/>
          </a:p>
        </p:txBody>
      </p:sp>
      <p:graphicFrame>
        <p:nvGraphicFramePr>
          <p:cNvPr id="4" name="Таблица 5">
            <a:extLst>
              <a:ext uri="{FF2B5EF4-FFF2-40B4-BE49-F238E27FC236}">
                <a16:creationId xmlns:a16="http://schemas.microsoft.com/office/drawing/2014/main" xmlns="" id="{EBFD21B1-3D42-4725-0038-56317F9F46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825929"/>
              </p:ext>
            </p:extLst>
          </p:nvPr>
        </p:nvGraphicFramePr>
        <p:xfrm>
          <a:off x="2200275" y="2068286"/>
          <a:ext cx="9296400" cy="3722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3888">
                  <a:extLst>
                    <a:ext uri="{9D8B030D-6E8A-4147-A177-3AD203B41FA5}">
                      <a16:colId xmlns:a16="http://schemas.microsoft.com/office/drawing/2014/main" xmlns="" val="4210764222"/>
                    </a:ext>
                  </a:extLst>
                </a:gridCol>
                <a:gridCol w="4502512">
                  <a:extLst>
                    <a:ext uri="{9D8B030D-6E8A-4147-A177-3AD203B41FA5}">
                      <a16:colId xmlns:a16="http://schemas.microsoft.com/office/drawing/2014/main" xmlns="" val="1398279422"/>
                    </a:ext>
                  </a:extLst>
                </a:gridCol>
              </a:tblGrid>
              <a:tr h="1455901">
                <a:tc>
                  <a:txBody>
                    <a:bodyPr/>
                    <a:lstStyle/>
                    <a:p>
                      <a:r>
                        <a:rPr lang="ru-RU" dirty="0"/>
                        <a:t>Вода ( источник)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Высота уровня пены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3895926"/>
                  </a:ext>
                </a:extLst>
              </a:tr>
              <a:tr h="1340424">
                <a:tc>
                  <a:txBody>
                    <a:bodyPr/>
                    <a:lstStyle/>
                    <a:p>
                      <a:r>
                        <a:rPr lang="ru-RU" dirty="0"/>
                        <a:t>Водопроводная вода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 см.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93154017"/>
                  </a:ext>
                </a:extLst>
              </a:tr>
              <a:tr h="926590">
                <a:tc>
                  <a:txBody>
                    <a:bodyPr/>
                    <a:lstStyle/>
                    <a:p>
                      <a:r>
                        <a:rPr lang="ru-RU" dirty="0"/>
                        <a:t>Вода, очищенная фильтром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 см.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2551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91868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1350</TotalTime>
  <Words>181</Words>
  <Application>Microsoft Office PowerPoint</Application>
  <PresentationFormat>Широкоэкранный</PresentationFormat>
  <Paragraphs>51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 Цель проекта: создать фильтр очистки водопроводной воды для сравнительного анализа состава отфильтрованной воды. Задачи проекта: 1.Проанализировать и дать оценку химического состава и органолептических свойств водопроводной воды; 2. Создать фильтр для очистки водопроводной воды посредством активированного угля, песка и йодированных таблеток; 3. Отфильтровать водопроводную воду и получить очищенный фильтрат; 4. Провести сравнительный анализ химического состава и органолептических свойств отфильтрованной и водопроводной питьевой воды.  </vt:lpstr>
      <vt:lpstr>Информационный этап реализации проекта </vt:lpstr>
      <vt:lpstr>Методы очистки воды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Оценочный этап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НАНОКВАНТУМ-7</dc:creator>
  <cp:lastModifiedBy>Горбатова О.Н.</cp:lastModifiedBy>
  <cp:revision>16</cp:revision>
  <dcterms:created xsi:type="dcterms:W3CDTF">2024-01-09T05:24:50Z</dcterms:created>
  <dcterms:modified xsi:type="dcterms:W3CDTF">2024-05-06T06:32:38Z</dcterms:modified>
</cp:coreProperties>
</file>