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95" r:id="rId4"/>
    <p:sldId id="296" r:id="rId5"/>
    <p:sldId id="297" r:id="rId6"/>
    <p:sldId id="298" r:id="rId7"/>
    <p:sldId id="259" r:id="rId8"/>
    <p:sldId id="260" r:id="rId9"/>
    <p:sldId id="265" r:id="rId10"/>
    <p:sldId id="266" r:id="rId11"/>
    <p:sldId id="267" r:id="rId12"/>
    <p:sldId id="273" r:id="rId13"/>
    <p:sldId id="262" r:id="rId14"/>
    <p:sldId id="274" r:id="rId15"/>
    <p:sldId id="283" r:id="rId16"/>
    <p:sldId id="264" r:id="rId17"/>
    <p:sldId id="291" r:id="rId18"/>
    <p:sldId id="300" r:id="rId19"/>
    <p:sldId id="293" r:id="rId20"/>
    <p:sldId id="29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130755"/>
            <a:ext cx="10346267" cy="14573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18.3.15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2B5E0-768F-49E5-8D26-889DEC6027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83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ro22.ru/dejatelnost/gi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ge" TargetMode="External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2023/09/14/metodicheskoe-posobie-literatura-10-11-klassy-uglublyonnyj-uroven-2023-g/" TargetMode="External"/><Relationship Id="rId2" Type="http://schemas.openxmlformats.org/officeDocument/2006/relationships/hyperlink" Target="https://edsoo.ru/2023/12/25/metodicheskoe-posobie-dostizhenie-metapredmetnyh-rezultatov-v-ramkah-izucheniya-predmetov-filologicheskogo-bloka-5-9-klassy-2023-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2023/08/16/literatura-realizacziya-trebovanij-f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Анализ мониторинговых мероприятий </a:t>
            </a:r>
            <a:r>
              <a:rPr lang="ru-RU" b="1" dirty="0" smtClean="0"/>
              <a:t>2024-2025 </a:t>
            </a:r>
            <a:r>
              <a:rPr lang="ru-RU" b="1" dirty="0" smtClean="0"/>
              <a:t>года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Заседание </a:t>
            </a:r>
            <a:r>
              <a:rPr lang="ru-RU" dirty="0" smtClean="0"/>
              <a:t>краевого методического </a:t>
            </a:r>
            <a:r>
              <a:rPr lang="ru-RU" dirty="0" smtClean="0"/>
              <a:t>объединения учителей русского языка и литературы </a:t>
            </a:r>
            <a:r>
              <a:rPr lang="ru-RU" dirty="0" smtClean="0"/>
              <a:t>алтайского </a:t>
            </a:r>
            <a:r>
              <a:rPr lang="ru-RU" dirty="0" smtClean="0"/>
              <a:t>края</a:t>
            </a:r>
          </a:p>
          <a:p>
            <a:r>
              <a:rPr lang="ru-RU" dirty="0" smtClean="0"/>
              <a:t>28.08.2024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4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Краткие результаты </a:t>
            </a:r>
            <a:r>
              <a:rPr lang="ru-RU" dirty="0" err="1" smtClean="0"/>
              <a:t>егэ</a:t>
            </a:r>
            <a:r>
              <a:rPr lang="ru-RU" dirty="0" smtClean="0"/>
              <a:t> по русскому языку 2024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96088" y="4813730"/>
            <a:ext cx="10363826" cy="34241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82314" y="2446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358479"/>
              </p:ext>
            </p:extLst>
          </p:nvPr>
        </p:nvGraphicFramePr>
        <p:xfrm>
          <a:off x="913775" y="2446638"/>
          <a:ext cx="10579725" cy="37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Диаграмма" r:id="rId3" imgW="4572048" imgH="2743248" progId="Excel.Chart.8">
                  <p:embed/>
                </p:oleObj>
              </mc:Choice>
              <mc:Fallback>
                <p:oleObj name="Диаграмма" r:id="rId3" imgW="4572048" imgH="2743248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775" y="2446638"/>
                        <a:ext cx="10579725" cy="3763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0501"/>
            <a:ext cx="10364451" cy="1333500"/>
          </a:xfrm>
        </p:spPr>
        <p:txBody>
          <a:bodyPr/>
          <a:lstStyle/>
          <a:p>
            <a:r>
              <a:rPr lang="ru-RU" dirty="0" smtClean="0"/>
              <a:t>Краткие результаты </a:t>
            </a:r>
            <a:r>
              <a:rPr lang="ru-RU" dirty="0" err="1" smtClean="0"/>
              <a:t>егэ</a:t>
            </a:r>
            <a:r>
              <a:rPr lang="ru-RU" dirty="0" smtClean="0"/>
              <a:t> по русскому языку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400" y="1701800"/>
            <a:ext cx="11709400" cy="5156200"/>
          </a:xfrm>
        </p:spPr>
        <p:txBody>
          <a:bodyPr>
            <a:normAutofit/>
          </a:bodyPr>
          <a:lstStyle/>
          <a:p>
            <a:r>
              <a:rPr lang="x-none" dirty="0"/>
              <a:t>В целом результаты ЕГЭ </a:t>
            </a:r>
            <a:r>
              <a:rPr lang="ru-RU" dirty="0"/>
              <a:t>2024</a:t>
            </a:r>
            <a:r>
              <a:rPr lang="x-none" dirty="0"/>
              <a:t> г. свидетельствуют о достижении большинством выпускников обязательных результатов обучения по русскому языку. Анализ представленных данных позволяет говорить, что, как и в прошлые годы, </a:t>
            </a:r>
            <a:r>
              <a:rPr lang="ru-RU" dirty="0"/>
              <a:t>более </a:t>
            </a:r>
            <a:r>
              <a:rPr lang="x-none" dirty="0"/>
              <a:t>высокие результаты ЕГЭ по русскому языку в Алтайском крае демонстрируют в основном выпускники текущего года, обучающиеся по программам СОО. </a:t>
            </a:r>
            <a:r>
              <a:rPr lang="ru-RU" dirty="0"/>
              <a:t>При этом снизился показатель </a:t>
            </a:r>
            <a:r>
              <a:rPr lang="x-none" dirty="0"/>
              <a:t>участников, получивших 100 баллов</a:t>
            </a:r>
            <a:r>
              <a:rPr lang="ru-RU" dirty="0"/>
              <a:t>: в 2024 году таких выпускников оказалось всего 19 человек</a:t>
            </a:r>
            <a:r>
              <a:rPr lang="ru-RU" dirty="0" smtClean="0"/>
              <a:t>.</a:t>
            </a:r>
          </a:p>
          <a:p>
            <a:r>
              <a:rPr lang="ru-RU" dirty="0"/>
              <a:t>Статистические данные за 3 года свидетельствуют о снижении среднего балла по Алтайскому краю: 2022 г. – 65,93, 2023 г. – 65,36, 2024 т – 61,51 (по основному периоду, без учета пересдач). </a:t>
            </a:r>
            <a:r>
              <a:rPr lang="ru-RU" dirty="0" smtClean="0"/>
              <a:t>В 2024 году показатель по российской федерации 63,88 (по данным </a:t>
            </a:r>
            <a:r>
              <a:rPr lang="ru-RU" dirty="0" err="1" smtClean="0"/>
              <a:t>рособрнадзора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47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читать о результатах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2421" y="2367092"/>
            <a:ext cx="11751275" cy="3424107"/>
          </a:xfrm>
        </p:spPr>
        <p:txBody>
          <a:bodyPr>
            <a:normAutofit lnSpcReduction="10000"/>
          </a:bodyPr>
          <a:lstStyle/>
          <a:p>
            <a:r>
              <a:rPr lang="ru-RU" sz="3600" dirty="0" err="1" smtClean="0"/>
              <a:t>Аиро</a:t>
            </a:r>
            <a:r>
              <a:rPr lang="ru-RU" sz="3600" dirty="0" smtClean="0"/>
              <a:t> главная- деятельность -</a:t>
            </a:r>
            <a:r>
              <a:rPr lang="ru-RU" sz="3600" dirty="0" err="1" smtClean="0"/>
              <a:t>гиа</a:t>
            </a:r>
            <a:r>
              <a:rPr lang="ru-RU" sz="3600" dirty="0" smtClean="0"/>
              <a:t> –результаты </a:t>
            </a:r>
            <a:r>
              <a:rPr lang="ru-RU" sz="3600" dirty="0" err="1" smtClean="0"/>
              <a:t>гиа</a:t>
            </a:r>
            <a:endParaRPr lang="ru-RU" sz="3600" dirty="0" smtClean="0"/>
          </a:p>
          <a:p>
            <a:r>
              <a:rPr lang="en-US" sz="4800" dirty="0" smtClean="0">
                <a:hlinkClick r:id="rId2"/>
              </a:rPr>
              <a:t>https</a:t>
            </a:r>
            <a:r>
              <a:rPr lang="en-US" sz="4800" dirty="0">
                <a:hlinkClick r:id="rId2"/>
              </a:rPr>
              <a:t>://</a:t>
            </a:r>
            <a:r>
              <a:rPr lang="en-US" sz="4800" dirty="0" smtClean="0">
                <a:hlinkClick r:id="rId2"/>
              </a:rPr>
              <a:t>iro22.ru/dejatelnost/gia/</a:t>
            </a:r>
            <a:endParaRPr lang="ru-RU" sz="4800" dirty="0" smtClean="0"/>
          </a:p>
          <a:p>
            <a:r>
              <a:rPr lang="ru-RU" sz="4800" dirty="0" err="1" smtClean="0"/>
              <a:t>Фипи</a:t>
            </a:r>
            <a:r>
              <a:rPr lang="ru-RU" sz="4800" dirty="0" smtClean="0"/>
              <a:t> главная – </a:t>
            </a:r>
            <a:r>
              <a:rPr lang="ru-RU" sz="4800" dirty="0" err="1" smtClean="0"/>
              <a:t>егэ</a:t>
            </a:r>
            <a:r>
              <a:rPr lang="ru-RU" sz="4800" dirty="0" smtClean="0"/>
              <a:t> – аналитические и методические материалы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6377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B81DAA50-0197-8B44-148A-D83684A0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7" y="444209"/>
            <a:ext cx="9846734" cy="596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12575"/>
          </a:xfrm>
        </p:spPr>
        <p:txBody>
          <a:bodyPr/>
          <a:lstStyle/>
          <a:p>
            <a:r>
              <a:rPr lang="ru-RU" dirty="0" smtClean="0"/>
              <a:t>Краткие результаты </a:t>
            </a:r>
            <a:r>
              <a:rPr lang="ru-RU" dirty="0" err="1" smtClean="0"/>
              <a:t>огэ</a:t>
            </a:r>
            <a:r>
              <a:rPr lang="ru-RU" dirty="0" smtClean="0"/>
              <a:t> по русскому языку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6244282"/>
              </p:ext>
            </p:extLst>
          </p:nvPr>
        </p:nvGraphicFramePr>
        <p:xfrm>
          <a:off x="914400" y="2366963"/>
          <a:ext cx="103632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/>
                <a:gridCol w="3454400"/>
                <a:gridCol w="3454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Получили отметку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2,44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5,93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31,01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46,34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41,67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35,95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24,88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11,78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00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 задания открытого банка </a:t>
            </a:r>
            <a:r>
              <a:rPr lang="ru-RU" dirty="0" err="1" smtClean="0"/>
              <a:t>фипи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9491" y="2367092"/>
            <a:ext cx="11813059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hlinkClick r:id="rId2"/>
              </a:rPr>
              <a:t>ФГБНУ «ФИПИ</a:t>
            </a:r>
            <a:r>
              <a:rPr lang="ru-RU" sz="3600" dirty="0" smtClean="0">
                <a:hlinkClick r:id="rId2"/>
              </a:rPr>
              <a:t>»</a:t>
            </a:r>
            <a:r>
              <a:rPr lang="ru-RU" sz="3600" dirty="0" smtClean="0"/>
              <a:t> → </a:t>
            </a:r>
            <a:r>
              <a:rPr lang="ru-RU" sz="3600" dirty="0" smtClean="0">
                <a:hlinkClick r:id="rId3"/>
              </a:rPr>
              <a:t>OГЭ</a:t>
            </a:r>
            <a:r>
              <a:rPr lang="ru-RU" sz="3600" dirty="0" smtClean="0"/>
              <a:t>→ Открытый </a:t>
            </a:r>
            <a:r>
              <a:rPr lang="ru-RU" sz="3600" dirty="0"/>
              <a:t>банк заданий OГЭ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130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Мониторинг качества образования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33632"/>
            <a:ext cx="8280920" cy="62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5" y="148282"/>
            <a:ext cx="12019005" cy="1297460"/>
          </a:xfrm>
        </p:spPr>
        <p:txBody>
          <a:bodyPr>
            <a:normAutofit/>
          </a:bodyPr>
          <a:lstStyle/>
          <a:p>
            <a:r>
              <a:rPr lang="ru-RU" dirty="0" smtClean="0"/>
              <a:t>Изменения в </a:t>
            </a:r>
            <a:r>
              <a:rPr lang="ru-RU" dirty="0" err="1" smtClean="0"/>
              <a:t>впр</a:t>
            </a:r>
            <a:r>
              <a:rPr lang="ru-RU" dirty="0" smtClean="0"/>
              <a:t> 2025 </a:t>
            </a:r>
            <a:br>
              <a:rPr lang="ru-RU" dirty="0" smtClean="0"/>
            </a:br>
            <a:r>
              <a:rPr lang="ru-RU" dirty="0" smtClean="0"/>
              <a:t>(приказ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13.05.2024 № 1008)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3539975"/>
              </p:ext>
            </p:extLst>
          </p:nvPr>
        </p:nvGraphicFramePr>
        <p:xfrm>
          <a:off x="172995" y="1445742"/>
          <a:ext cx="11862485" cy="5759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497"/>
                <a:gridCol w="3163330"/>
                <a:gridCol w="2656702"/>
                <a:gridCol w="2718487"/>
                <a:gridCol w="951469"/>
              </a:tblGrid>
              <a:tr h="5024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класс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dirty="0" smtClean="0"/>
                        <a:t>5 заданий 24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заданий 25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заданий 23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заданий 29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dirty="0" smtClean="0"/>
                        <a:t>Списывание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Списывание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Списывание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Списывание </a:t>
                      </a:r>
                    </a:p>
                    <a:p>
                      <a:r>
                        <a:rPr lang="ru-RU" dirty="0" smtClean="0"/>
                        <a:t>Подчинительные с/с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Разборы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Разборы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Найти предложения, соответствующие содержанию текста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Грамматическая основа</a:t>
                      </a:r>
                    </a:p>
                    <a:p>
                      <a:r>
                        <a:rPr lang="ru-RU" dirty="0" smtClean="0"/>
                        <a:t>Соответствие схеме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 на вопрос (понимание текста)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Ответ на вопрос (понимание текста)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Найди</a:t>
                      </a:r>
                      <a:r>
                        <a:rPr lang="ru-RU" baseline="0" dirty="0" smtClean="0"/>
                        <a:t> предл. с </a:t>
                      </a:r>
                      <a:r>
                        <a:rPr lang="ru-RU" baseline="0" dirty="0" err="1" smtClean="0"/>
                        <a:t>ослож</a:t>
                      </a:r>
                      <a:r>
                        <a:rPr lang="ru-RU" baseline="0" dirty="0" smtClean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элементами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</a:t>
                      </a:r>
                      <a:r>
                        <a:rPr lang="ru-RU" baseline="0" dirty="0" smtClean="0"/>
                        <a:t> 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Морфологический разбор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Синтаксический разбор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dirty="0" smtClean="0"/>
                        <a:t>Орфоэпия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Найди</a:t>
                      </a:r>
                      <a:r>
                        <a:rPr lang="ru-RU" baseline="0" dirty="0" smtClean="0"/>
                        <a:t> о</a:t>
                      </a:r>
                      <a:r>
                        <a:rPr lang="ru-RU" dirty="0" smtClean="0"/>
                        <a:t>шибку в образовании форм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Омонимия производных предлогов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Грамматич</a:t>
                      </a:r>
                      <a:r>
                        <a:rPr lang="ru-RU" dirty="0" smtClean="0"/>
                        <a:t>. нормы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Омонимия союзов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Предложения с осложнением (одна </a:t>
                      </a:r>
                      <a:r>
                        <a:rPr lang="ru-RU" dirty="0" err="1" smtClean="0"/>
                        <a:t>зап.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5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71850"/>
            <a:ext cx="10364451" cy="889686"/>
          </a:xfrm>
        </p:spPr>
        <p:txBody>
          <a:bodyPr/>
          <a:lstStyle/>
          <a:p>
            <a:r>
              <a:rPr lang="ru-RU" dirty="0" smtClean="0"/>
              <a:t>Ближайшие </a:t>
            </a:r>
            <a:r>
              <a:rPr lang="ru-RU" dirty="0" err="1" smtClean="0"/>
              <a:t>вебинары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8" y="1075038"/>
            <a:ext cx="4596713" cy="56717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27" y="1668162"/>
            <a:ext cx="5449330" cy="5078627"/>
          </a:xfrm>
        </p:spPr>
      </p:pic>
    </p:spTree>
    <p:extLst>
      <p:ext uri="{BB962C8B-B14F-4D97-AF65-F5344CB8AC3E}">
        <p14:creationId xmlns:p14="http://schemas.microsoft.com/office/powerpoint/2010/main" val="81733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517"/>
            <a:ext cx="12191999" cy="1596177"/>
          </a:xfrm>
        </p:spPr>
        <p:txBody>
          <a:bodyPr/>
          <a:lstStyle/>
          <a:p>
            <a:r>
              <a:rPr lang="ru-RU" dirty="0" smtClean="0"/>
              <a:t>Поздравляю с наступающим учебным годом!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5" y="2214694"/>
            <a:ext cx="7389341" cy="40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6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1047566" cy="9816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Пять решений для суверенной системы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136648" y="1600200"/>
            <a:ext cx="8153400" cy="4495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ru-RU" sz="3600" dirty="0"/>
              <a:t>Единое образовательное пространство</a:t>
            </a:r>
          </a:p>
          <a:p>
            <a:r>
              <a:rPr lang="ru-RU" sz="3600" dirty="0"/>
              <a:t>Обновление содержания</a:t>
            </a:r>
          </a:p>
          <a:p>
            <a:r>
              <a:rPr lang="ru-RU" sz="3600" dirty="0"/>
              <a:t>Традиционные духовно-нравственные ценности</a:t>
            </a:r>
          </a:p>
          <a:p>
            <a:r>
              <a:rPr lang="ru-RU" sz="3600" dirty="0"/>
              <a:t>Цифровая трансформация</a:t>
            </a:r>
          </a:p>
          <a:p>
            <a:r>
              <a:rPr lang="ru-RU" sz="3600" dirty="0"/>
              <a:t>Повышение престижа педагогических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15210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6497" y="1890584"/>
            <a:ext cx="11932507" cy="4794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Всегда ваша</a:t>
            </a:r>
          </a:p>
          <a:p>
            <a:pPr marL="0" indent="0">
              <a:buNone/>
            </a:pPr>
            <a:r>
              <a:rPr lang="ru-RU" dirty="0" smtClean="0"/>
              <a:t>Филиппова </a:t>
            </a:r>
            <a:r>
              <a:rPr lang="ru-RU" dirty="0" err="1" smtClean="0"/>
              <a:t>ирина</a:t>
            </a:r>
            <a:r>
              <a:rPr lang="ru-RU" dirty="0" smtClean="0"/>
              <a:t> олеговна,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учитель русского языка и литературы </a:t>
            </a:r>
            <a:r>
              <a:rPr lang="ru-RU" dirty="0" err="1" smtClean="0"/>
              <a:t>Мбоу</a:t>
            </a:r>
            <a:r>
              <a:rPr lang="ru-RU" dirty="0" smtClean="0"/>
              <a:t> «СОШ № 59» города Барнаула, </a:t>
            </a:r>
          </a:p>
          <a:p>
            <a:pPr marL="0" indent="0">
              <a:buNone/>
            </a:pPr>
            <a:r>
              <a:rPr lang="ru-RU" dirty="0" smtClean="0"/>
              <a:t>заслуженный учитель российской федерации,</a:t>
            </a:r>
          </a:p>
          <a:p>
            <a:pPr marL="0" indent="0">
              <a:buNone/>
            </a:pPr>
            <a:r>
              <a:rPr lang="ru-RU" dirty="0"/>
              <a:t>Руководитель структурного подразделения по учебно-аналитической работе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мбоу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сош</a:t>
            </a:r>
            <a:r>
              <a:rPr lang="ru-RU" dirty="0"/>
              <a:t> № 59» города </a:t>
            </a:r>
            <a:r>
              <a:rPr lang="ru-RU" dirty="0" smtClean="0"/>
              <a:t>Барнаула,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Заместитель </a:t>
            </a:r>
            <a:r>
              <a:rPr lang="ru-RU" dirty="0" smtClean="0"/>
              <a:t>руководителя отделения по РЯ и литературе краевого </a:t>
            </a:r>
            <a:r>
              <a:rPr lang="ru-RU" dirty="0" smtClean="0"/>
              <a:t>УМО,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Ст. преподаватель кафедры гуманитарного образования КАУ ДПО «АИРО им. </a:t>
            </a:r>
            <a:r>
              <a:rPr lang="ru-RU" dirty="0" err="1" smtClean="0"/>
              <a:t>Топорова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en-US" b="1" dirty="0" smtClean="0"/>
              <a:t>fioira@yandex.ru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50104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078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Приказы МП  по новым программам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4778" y="1396315"/>
            <a:ext cx="11668897" cy="46450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600" dirty="0" smtClean="0"/>
              <a:t>От 27.12.2023 № 1028 (общие изменения + физ-ра)</a:t>
            </a:r>
          </a:p>
          <a:p>
            <a:r>
              <a:rPr lang="ru-RU" sz="3600" dirty="0" smtClean="0"/>
              <a:t>От 22.01.2024 № 31 (труд/технология)</a:t>
            </a:r>
          </a:p>
          <a:p>
            <a:r>
              <a:rPr lang="ru-RU" sz="3600" dirty="0" smtClean="0"/>
              <a:t>От 01.02.2024 № 62 (ОБЗР + учебные планы)</a:t>
            </a:r>
          </a:p>
          <a:p>
            <a:r>
              <a:rPr lang="ru-RU" sz="3600" dirty="0" smtClean="0"/>
              <a:t>От 19.02.2024 № 110 (история)</a:t>
            </a:r>
          </a:p>
          <a:p>
            <a:r>
              <a:rPr lang="ru-RU" sz="3600" dirty="0" smtClean="0"/>
              <a:t>От 19.03.2024 № 171 (литература)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8843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Единое содержание общего образования.</a:t>
            </a:r>
            <a:br>
              <a:rPr lang="ru-RU" dirty="0" smtClean="0"/>
            </a:br>
            <a:r>
              <a:rPr lang="ru-RU" dirty="0" smtClean="0"/>
              <a:t>Литература. Методические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2367092"/>
            <a:ext cx="11681254" cy="3424107"/>
          </a:xfrm>
        </p:spPr>
        <p:txBody>
          <a:bodyPr>
            <a:normAutofit/>
          </a:bodyPr>
          <a:lstStyle/>
          <a:p>
            <a:r>
              <a:rPr lang="ru-RU" dirty="0"/>
              <a:t>Методические рекомендации. Система оценки достижений планируемых предметных результатов освоения учебного предмета “Литература”. 5-9 классы (2023 г</a:t>
            </a:r>
            <a:r>
              <a:rPr lang="ru-RU" dirty="0" smtClean="0"/>
              <a:t>.)</a:t>
            </a:r>
          </a:p>
          <a:p>
            <a:r>
              <a:rPr lang="ru-RU" b="1" dirty="0">
                <a:hlinkClick r:id="rId2"/>
              </a:rPr>
              <a:t>Методическое пособие. Достижение метапредметных результатов в рамках изучения предметов филологического блока. 5-9 классы (2023 г.) </a:t>
            </a:r>
            <a:endParaRPr lang="ru-RU" b="1" dirty="0"/>
          </a:p>
          <a:p>
            <a:r>
              <a:rPr lang="ru-RU" b="1" dirty="0">
                <a:hlinkClick r:id="rId3"/>
              </a:rPr>
              <a:t>Методическое пособие. Литература. 10-11 классы углублённый уровень (2023 г.) </a:t>
            </a:r>
            <a:endParaRPr lang="ru-RU" b="1" dirty="0" smtClean="0"/>
          </a:p>
          <a:p>
            <a:r>
              <a:rPr lang="ru-RU" b="1" dirty="0">
                <a:hlinkClick r:id="rId4"/>
              </a:rPr>
              <a:t>Методическое пособие. Литература. 5 класс (2022 г.) </a:t>
            </a:r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38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62002"/>
          </a:xfrm>
        </p:spPr>
        <p:txBody>
          <a:bodyPr/>
          <a:lstStyle/>
          <a:p>
            <a:r>
              <a:rPr lang="ru-RU" dirty="0" smtClean="0"/>
              <a:t>Предметный контроль по литературе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88043" y="1532238"/>
            <a:ext cx="6054811" cy="51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7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https://edsoo.ru/mr-literatura/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305167" y="205947"/>
            <a:ext cx="5288692" cy="64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0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8369"/>
          </a:xfrm>
        </p:spPr>
        <p:txBody>
          <a:bodyPr/>
          <a:lstStyle/>
          <a:p>
            <a:r>
              <a:rPr lang="ru-RU" dirty="0" err="1" smtClean="0"/>
              <a:t>есоко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46886"/>
            <a:ext cx="10363826" cy="5078628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В настоящее время в Российской Федерации сформирована </a:t>
            </a:r>
            <a:r>
              <a:rPr lang="ru-RU" sz="3200" b="1" dirty="0"/>
              <a:t>единая система оценки качества образования</a:t>
            </a:r>
            <a:r>
              <a:rPr lang="ru-RU" sz="3200" dirty="0"/>
              <a:t> (ЕСОКО), которая позволяет вести мониторинг знаний учащихся на разных ступенях обучения в школе, оперативно выявлять и решать проблемы системы </a:t>
            </a:r>
            <a:r>
              <a:rPr lang="ru-RU" sz="3200" dirty="0" smtClean="0"/>
              <a:t>образования </a:t>
            </a:r>
            <a:r>
              <a:rPr lang="ru-RU" sz="3200" dirty="0"/>
              <a:t>в разрезе предметов, школ и регионов.</a:t>
            </a:r>
          </a:p>
        </p:txBody>
      </p:sp>
    </p:spTree>
    <p:extLst>
      <p:ext uri="{BB962C8B-B14F-4D97-AF65-F5344CB8AC3E}">
        <p14:creationId xmlns:p14="http://schemas.microsoft.com/office/powerpoint/2010/main" val="37681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08919"/>
            <a:ext cx="10364451" cy="827903"/>
          </a:xfrm>
        </p:spPr>
        <p:txBody>
          <a:bodyPr/>
          <a:lstStyle/>
          <a:p>
            <a:pPr algn="ctr"/>
            <a:r>
              <a:rPr lang="ru-RU" dirty="0" smtClean="0"/>
              <a:t>Мониторинговые мероприятия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1260389"/>
            <a:ext cx="11182865" cy="52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1674611C-6157-FF55-780D-49AA3F8B9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5" y="991905"/>
            <a:ext cx="8415867" cy="487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262</TotalTime>
  <Words>582</Words>
  <Application>Microsoft Office PowerPoint</Application>
  <PresentationFormat>Широкоэкранный</PresentationFormat>
  <Paragraphs>108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MS Mincho</vt:lpstr>
      <vt:lpstr>Times New Roman</vt:lpstr>
      <vt:lpstr>Tw Cen MT</vt:lpstr>
      <vt:lpstr>Капля</vt:lpstr>
      <vt:lpstr>Диаграмма</vt:lpstr>
      <vt:lpstr>Анализ мониторинговых мероприятий 2024-2025 года </vt:lpstr>
      <vt:lpstr>Пять решений для суверенной системы образования</vt:lpstr>
      <vt:lpstr>Приказы МП  по новым программам</vt:lpstr>
      <vt:lpstr>Единое содержание общего образования. Литература. Методические материалы</vt:lpstr>
      <vt:lpstr>Предметный контроль по литературе</vt:lpstr>
      <vt:lpstr>Презентация PowerPoint</vt:lpstr>
      <vt:lpstr>есоко</vt:lpstr>
      <vt:lpstr>Мониторинговые мероприятия</vt:lpstr>
      <vt:lpstr>Презентация PowerPoint</vt:lpstr>
      <vt:lpstr>Краткие результаты егэ по русскому языку 2024</vt:lpstr>
      <vt:lpstr>Краткие результаты егэ по русскому языку</vt:lpstr>
      <vt:lpstr>Где читать о результатах ?</vt:lpstr>
      <vt:lpstr>Презентация PowerPoint</vt:lpstr>
      <vt:lpstr>Краткие результаты огэ по русскому языку</vt:lpstr>
      <vt:lpstr>Используем задания открытого банка фипи</vt:lpstr>
      <vt:lpstr>Мониторинг качества образования</vt:lpstr>
      <vt:lpstr>Изменения в впр 2025  (приказ рособрнадзора от 13.05.2024 № 1008)</vt:lpstr>
      <vt:lpstr>Ближайшие вебинары </vt:lpstr>
      <vt:lpstr>Поздравляю с наступающим учебным годом!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мониторинговых мероприятий 2024 года</dc:title>
  <dc:creator>Пользователь Windows</dc:creator>
  <cp:lastModifiedBy>Пользователь Windows</cp:lastModifiedBy>
  <cp:revision>34</cp:revision>
  <dcterms:created xsi:type="dcterms:W3CDTF">2024-08-22T09:45:53Z</dcterms:created>
  <dcterms:modified xsi:type="dcterms:W3CDTF">2024-08-27T10:34:29Z</dcterms:modified>
</cp:coreProperties>
</file>