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8" r:id="rId3"/>
    <p:sldId id="269"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7" d="100"/>
          <a:sy n="57" d="100"/>
        </p:scale>
        <p:origin x="84"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360299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EFEA39-1390-4B34-980D-08109D0A1F46}"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54087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344213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134202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338055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EFEA39-1390-4B34-980D-08109D0A1F46}" type="datetimeFigureOut">
              <a:rPr lang="ru-RU" smtClean="0"/>
              <a:t>17.12.2020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116225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EFEA39-1390-4B34-980D-08109D0A1F46}" type="datetimeFigureOut">
              <a:rPr lang="ru-RU" smtClean="0"/>
              <a:t>17.12.2020</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4049562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3398616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79753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67518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EFEA39-1390-4B34-980D-08109D0A1F46}"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276289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EFEA39-1390-4B34-980D-08109D0A1F46}"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322104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EFEA39-1390-4B34-980D-08109D0A1F46}" type="datetimeFigureOut">
              <a:rPr lang="ru-RU" smtClean="0"/>
              <a:t>17.12.2020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429344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EFEA39-1390-4B34-980D-08109D0A1F46}" type="datetimeFigureOut">
              <a:rPr lang="ru-RU" smtClean="0"/>
              <a:t>17.12.2020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256325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FEA39-1390-4B34-980D-08109D0A1F46}" type="datetimeFigureOut">
              <a:rPr lang="ru-RU" smtClean="0"/>
              <a:t>17.12.2020</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265777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EFEA39-1390-4B34-980D-08109D0A1F46}"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120135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EFEA39-1390-4B34-980D-08109D0A1F46}"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AB4B1E-B4E8-458A-9340-65EA53551306}" type="slidenum">
              <a:rPr lang="ru-RU" smtClean="0"/>
              <a:t>‹#›</a:t>
            </a:fld>
            <a:endParaRPr lang="ru-RU"/>
          </a:p>
        </p:txBody>
      </p:sp>
    </p:spTree>
    <p:extLst>
      <p:ext uri="{BB962C8B-B14F-4D97-AF65-F5344CB8AC3E}">
        <p14:creationId xmlns:p14="http://schemas.microsoft.com/office/powerpoint/2010/main" val="83332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BEFEA39-1390-4B34-980D-08109D0A1F46}" type="datetimeFigureOut">
              <a:rPr lang="ru-RU" smtClean="0"/>
              <a:t>17.12.2020</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4AB4B1E-B4E8-458A-9340-65EA53551306}" type="slidenum">
              <a:rPr lang="ru-RU" smtClean="0"/>
              <a:t>‹#›</a:t>
            </a:fld>
            <a:endParaRPr lang="ru-RU"/>
          </a:p>
        </p:txBody>
      </p:sp>
    </p:spTree>
    <p:extLst>
      <p:ext uri="{BB962C8B-B14F-4D97-AF65-F5344CB8AC3E}">
        <p14:creationId xmlns:p14="http://schemas.microsoft.com/office/powerpoint/2010/main" val="23259198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358" y="1383632"/>
            <a:ext cx="11225463" cy="3465094"/>
          </a:xfrm>
        </p:spPr>
        <p:txBody>
          <a:bodyPr>
            <a:normAutofit fontScale="90000"/>
          </a:bodyPr>
          <a:lstStyle/>
          <a:p>
            <a:r>
              <a:rPr lang="ru-RU" sz="4000" b="1" dirty="0" smtClean="0">
                <a:latin typeface="+mn-lt"/>
              </a:rPr>
              <a:t/>
            </a:r>
            <a:br>
              <a:rPr lang="ru-RU" sz="4000" b="1" dirty="0" smtClean="0">
                <a:latin typeface="+mn-lt"/>
              </a:rPr>
            </a:br>
            <a:r>
              <a:rPr lang="ru-RU" sz="4000" b="1" dirty="0">
                <a:latin typeface="+mn-lt"/>
              </a:rPr>
              <a:t/>
            </a:r>
            <a:br>
              <a:rPr lang="ru-RU" sz="4000" b="1" dirty="0">
                <a:latin typeface="+mn-lt"/>
              </a:rPr>
            </a:br>
            <a:r>
              <a:rPr lang="ru-RU" sz="4000" b="1" dirty="0" smtClean="0">
                <a:latin typeface="+mn-lt"/>
              </a:rPr>
              <a:t/>
            </a:r>
            <a:br>
              <a:rPr lang="ru-RU" sz="4000" b="1" dirty="0" smtClean="0">
                <a:latin typeface="+mn-lt"/>
              </a:rPr>
            </a:br>
            <a:r>
              <a:rPr lang="ru-RU" sz="4000" b="1" dirty="0">
                <a:latin typeface="+mn-lt"/>
              </a:rPr>
              <a:t/>
            </a:r>
            <a:br>
              <a:rPr lang="ru-RU" sz="4000" b="1" dirty="0">
                <a:latin typeface="+mn-lt"/>
              </a:rPr>
            </a:br>
            <a:r>
              <a:rPr lang="ru-RU" sz="4000" b="1" dirty="0" smtClean="0">
                <a:latin typeface="+mn-lt"/>
              </a:rPr>
              <a:t/>
            </a:r>
            <a:br>
              <a:rPr lang="ru-RU" sz="4000" b="1" dirty="0" smtClean="0">
                <a:latin typeface="+mn-lt"/>
              </a:rPr>
            </a:br>
            <a:r>
              <a:rPr lang="ru-RU" sz="4000" b="1" dirty="0">
                <a:latin typeface="+mn-lt"/>
              </a:rPr>
              <a:t/>
            </a:r>
            <a:br>
              <a:rPr lang="ru-RU" sz="4000" b="1" dirty="0">
                <a:latin typeface="+mn-lt"/>
              </a:rPr>
            </a:br>
            <a:r>
              <a:rPr lang="ru-RU" sz="4000" b="1" dirty="0" smtClean="0">
                <a:latin typeface="+mn-lt"/>
              </a:rPr>
              <a:t/>
            </a:r>
            <a:br>
              <a:rPr lang="ru-RU" sz="4000" b="1" dirty="0" smtClean="0">
                <a:latin typeface="+mn-lt"/>
              </a:rPr>
            </a:br>
            <a:r>
              <a:rPr lang="ru-RU" sz="4000" b="1" dirty="0" smtClean="0">
                <a:latin typeface="+mn-lt"/>
              </a:rPr>
              <a:t>Подход </a:t>
            </a:r>
            <a:r>
              <a:rPr lang="ru-RU" sz="4000" b="1" dirty="0">
                <a:latin typeface="+mn-lt"/>
              </a:rPr>
              <a:t>к подготовке учащихся к решению задач повышенной</a:t>
            </a:r>
            <a:r>
              <a:rPr lang="ru-RU" sz="4000" dirty="0">
                <a:latin typeface="+mn-lt"/>
              </a:rPr>
              <a:t/>
            </a:r>
            <a:br>
              <a:rPr lang="ru-RU" sz="4000" dirty="0">
                <a:latin typeface="+mn-lt"/>
              </a:rPr>
            </a:br>
            <a:r>
              <a:rPr lang="ru-RU" sz="4000" b="1" dirty="0">
                <a:latin typeface="+mn-lt"/>
              </a:rPr>
              <a:t>сложности с учётом современных требований к формулированию</a:t>
            </a:r>
            <a:r>
              <a:rPr lang="ru-RU" sz="4000" dirty="0">
                <a:latin typeface="+mn-lt"/>
              </a:rPr>
              <a:t/>
            </a:r>
            <a:br>
              <a:rPr lang="ru-RU" sz="4000" dirty="0">
                <a:latin typeface="+mn-lt"/>
              </a:rPr>
            </a:br>
            <a:r>
              <a:rPr lang="ru-RU" sz="4000" b="1" dirty="0">
                <a:latin typeface="+mn-lt"/>
              </a:rPr>
              <a:t>ответа.</a:t>
            </a:r>
            <a:r>
              <a:rPr lang="ru-RU" dirty="0"/>
              <a:t/>
            </a:r>
            <a:br>
              <a:rPr lang="ru-RU" dirty="0"/>
            </a:br>
            <a:endParaRPr lang="ru-RU" dirty="0"/>
          </a:p>
        </p:txBody>
      </p:sp>
      <p:sp>
        <p:nvSpPr>
          <p:cNvPr id="3" name="Подзаголовок 2"/>
          <p:cNvSpPr>
            <a:spLocks noGrp="1"/>
          </p:cNvSpPr>
          <p:nvPr>
            <p:ph type="subTitle" idx="1"/>
          </p:nvPr>
        </p:nvSpPr>
        <p:spPr>
          <a:xfrm>
            <a:off x="914400" y="3877795"/>
            <a:ext cx="10597018" cy="2217106"/>
          </a:xfrm>
        </p:spPr>
        <p:txBody>
          <a:bodyPr/>
          <a:lstStyle/>
          <a:p>
            <a:pPr algn="r"/>
            <a:r>
              <a:rPr lang="ru-RU" b="1" dirty="0" smtClean="0"/>
              <a:t>Учитель биологии </a:t>
            </a:r>
          </a:p>
          <a:p>
            <a:pPr algn="r"/>
            <a:r>
              <a:rPr lang="ru-RU" b="1" dirty="0" smtClean="0"/>
              <a:t>МБОУ «Лицей №112» </a:t>
            </a:r>
            <a:r>
              <a:rPr lang="ru-RU" b="1" dirty="0" err="1" smtClean="0"/>
              <a:t>г.Барнаула</a:t>
            </a:r>
            <a:endParaRPr lang="ru-RU" b="1" dirty="0" smtClean="0"/>
          </a:p>
          <a:p>
            <a:pPr algn="r"/>
            <a:r>
              <a:rPr lang="ru-RU" b="1" dirty="0"/>
              <a:t>к</a:t>
            </a:r>
            <a:r>
              <a:rPr lang="ru-RU" b="1" dirty="0" smtClean="0"/>
              <a:t>андидат биологических наук</a:t>
            </a:r>
          </a:p>
          <a:p>
            <a:pPr algn="r"/>
            <a:r>
              <a:rPr lang="ru-RU" b="1" dirty="0" err="1" smtClean="0"/>
              <a:t>И.В.Червова</a:t>
            </a:r>
            <a:endParaRPr lang="ru-RU" b="1" dirty="0"/>
          </a:p>
        </p:txBody>
      </p:sp>
    </p:spTree>
    <p:extLst>
      <p:ext uri="{BB962C8B-B14F-4D97-AF65-F5344CB8AC3E}">
        <p14:creationId xmlns:p14="http://schemas.microsoft.com/office/powerpoint/2010/main" val="401628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5101390"/>
          </a:xfrm>
        </p:spPr>
        <p:txBody>
          <a:bodyPr/>
          <a:lstStyle/>
          <a:p>
            <a:r>
              <a:rPr lang="ru-RU" sz="3600" i="1" dirty="0"/>
              <a:t>«Хромосомный набор соматических клеток пшеницы равен 28. Определите хромосомный набор и число молекул ДНК в ядрах (клетках) семязачатка перед началом первого деления мейоза и в метафазе 2 мейоза. Объясните все полученные результаты».</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27</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110445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720516"/>
            <a:ext cx="11165381" cy="4632158"/>
          </a:xfrm>
        </p:spPr>
        <p:txBody>
          <a:bodyPr/>
          <a:lstStyle/>
          <a:p>
            <a:r>
              <a:rPr lang="ru-RU" sz="3200" i="1" dirty="0"/>
              <a:t>1.перед началом мейоза число хромосом – 28;</a:t>
            </a:r>
            <a:r>
              <a:rPr lang="ru-RU" sz="3200" dirty="0"/>
              <a:t/>
            </a:r>
            <a:br>
              <a:rPr lang="ru-RU" sz="3200" dirty="0"/>
            </a:br>
            <a:r>
              <a:rPr lang="ru-RU" sz="3200" i="1" dirty="0"/>
              <a:t>2.перед началом мейоза число ДНК – 56;</a:t>
            </a:r>
            <a:r>
              <a:rPr lang="ru-RU" sz="3200" dirty="0"/>
              <a:t/>
            </a:r>
            <a:br>
              <a:rPr lang="ru-RU" sz="3200" dirty="0"/>
            </a:br>
            <a:r>
              <a:rPr lang="ru-RU" sz="3200" i="1" dirty="0"/>
              <a:t>3.перед делением ДНК удваивается;</a:t>
            </a:r>
            <a:r>
              <a:rPr lang="ru-RU" sz="3200" dirty="0"/>
              <a:t/>
            </a:r>
            <a:br>
              <a:rPr lang="ru-RU" sz="3200" dirty="0"/>
            </a:br>
            <a:r>
              <a:rPr lang="ru-RU" sz="3200" i="1" dirty="0"/>
              <a:t>4.каждая хромосома состоит из двух сестринских хроматид;</a:t>
            </a:r>
            <a:r>
              <a:rPr lang="ru-RU" sz="3200" dirty="0"/>
              <a:t/>
            </a:r>
            <a:br>
              <a:rPr lang="ru-RU" sz="3200" dirty="0"/>
            </a:br>
            <a:r>
              <a:rPr lang="ru-RU" sz="3200" i="1" dirty="0"/>
              <a:t>5.в метафазе 2 мейоза число хромосом – 14;</a:t>
            </a:r>
            <a:r>
              <a:rPr lang="ru-RU" sz="3200" dirty="0"/>
              <a:t/>
            </a:r>
            <a:br>
              <a:rPr lang="ru-RU" sz="3200" dirty="0"/>
            </a:br>
            <a:r>
              <a:rPr lang="ru-RU" sz="3200" i="1" dirty="0"/>
              <a:t>6.в метафазе 2 мейоза число молекул ДНК – 28;</a:t>
            </a:r>
            <a:r>
              <a:rPr lang="ru-RU" sz="3200" dirty="0"/>
              <a:t/>
            </a:r>
            <a:br>
              <a:rPr lang="ru-RU" sz="3200" dirty="0"/>
            </a:br>
            <a:r>
              <a:rPr lang="ru-RU" sz="3200" i="1" dirty="0"/>
              <a:t>7.клетка после первого деления гаплоидна;</a:t>
            </a:r>
            <a:r>
              <a:rPr lang="ru-RU" sz="3200" dirty="0"/>
              <a:t/>
            </a:r>
            <a:br>
              <a:rPr lang="ru-RU" sz="3200" dirty="0"/>
            </a:br>
            <a:r>
              <a:rPr lang="ru-RU" sz="3200" i="1" dirty="0"/>
              <a:t>8.хромосомы </a:t>
            </a:r>
            <a:r>
              <a:rPr lang="ru-RU" sz="3200" i="1" dirty="0" err="1"/>
              <a:t>двухроматидные</a:t>
            </a:r>
            <a:r>
              <a:rPr lang="ru-RU" sz="3200" i="1" dirty="0"/>
              <a:t>.</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27</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390167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1284" y="1913021"/>
            <a:ext cx="10431378" cy="3910263"/>
          </a:xfrm>
        </p:spPr>
        <p:txBody>
          <a:bodyPr/>
          <a:lstStyle/>
          <a:p>
            <a:r>
              <a:rPr lang="ru-RU" sz="3600" i="1" dirty="0"/>
              <a:t>«Предложите, каким образом можно доказать предположение о том, что секреция пищеварительного сока поджелудочной железой регулируется и нервным, и гуморальным путями».</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25</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239418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745959"/>
            <a:ext cx="11165382" cy="6268452"/>
          </a:xfrm>
        </p:spPr>
        <p:txBody>
          <a:bodyPr/>
          <a:lstStyle/>
          <a:p>
            <a:r>
              <a:rPr lang="ru-RU" sz="2800" b="1" i="1" dirty="0">
                <a:solidFill>
                  <a:schemeClr val="accent1">
                    <a:lumMod val="40000"/>
                    <a:lumOff val="60000"/>
                  </a:schemeClr>
                </a:solidFill>
              </a:rPr>
              <a:t>1) </a:t>
            </a:r>
            <a:r>
              <a:rPr lang="ru-RU" sz="2800" i="1" dirty="0"/>
              <a:t>Необходимо поставить эксперимент, который бы проверил гипотезу о двух путях регуляции. </a:t>
            </a:r>
            <a:r>
              <a:rPr lang="ru-RU" sz="2800" dirty="0"/>
              <a:t/>
            </a:r>
            <a:br>
              <a:rPr lang="ru-RU" sz="2800" dirty="0"/>
            </a:br>
            <a:r>
              <a:rPr lang="ru-RU" sz="2800" b="1" i="1" dirty="0">
                <a:solidFill>
                  <a:schemeClr val="accent1">
                    <a:lumMod val="40000"/>
                    <a:lumOff val="60000"/>
                  </a:schemeClr>
                </a:solidFill>
              </a:rPr>
              <a:t>2) </a:t>
            </a:r>
            <a:r>
              <a:rPr lang="ru-RU" sz="2800" i="1" dirty="0"/>
              <a:t>Чтобы доказать существование нервной регуляции необходимо раздражать нервы иннервирующие ту часть железы, которая выделяет пищеварительный сок. Если секреция усилится, то нервная регуляция существует. </a:t>
            </a:r>
            <a:r>
              <a:rPr lang="ru-RU" sz="2800" dirty="0"/>
              <a:t/>
            </a:r>
            <a:br>
              <a:rPr lang="ru-RU" sz="2800" dirty="0"/>
            </a:br>
            <a:r>
              <a:rPr lang="ru-RU" sz="2800" b="1" i="1" dirty="0">
                <a:solidFill>
                  <a:schemeClr val="accent1">
                    <a:lumMod val="40000"/>
                    <a:lumOff val="60000"/>
                  </a:schemeClr>
                </a:solidFill>
              </a:rPr>
              <a:t>3) </a:t>
            </a:r>
            <a:r>
              <a:rPr lang="ru-RU" sz="2800" i="1" dirty="0"/>
              <a:t>Чтобы доказать существование гуморальной регуляции, необходимо стимулировать секрецию пищеварительного сока пищей, но в отсутствие нервной регуляции. Для этого можно перерезать определенные нервы. И если при попадании пищи в двенадцатиперстную кишку секреция сока увеличится, можно говорить о гуморальной регуляции. </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25</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211672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5101390"/>
          </a:xfrm>
        </p:spPr>
        <p:txBody>
          <a:bodyPr/>
          <a:lstStyle/>
          <a:p>
            <a:r>
              <a:rPr lang="ru-RU" sz="2400" dirty="0" smtClean="0">
                <a:latin typeface="Times New Roman" panose="02020603050405020304" pitchFamily="18" charset="0"/>
                <a:cs typeface="Times New Roman" panose="02020603050405020304" pitchFamily="18" charset="0"/>
              </a:rPr>
              <a:t>1. Побуждаем учить термины, включать их в обсуждение, уметь «читать» биологический язык.</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2. Учим правильно решать задания, технологически подходить к обсуждению их смысла и требований.</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3. Системно прививаем привычку рассуждать, инициируем диалоги и монологи по предметному содержанию.</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4. Знакомим с линиями </a:t>
            </a:r>
            <a:r>
              <a:rPr lang="ru-RU" sz="2400" dirty="0" err="1" smtClean="0">
                <a:latin typeface="Times New Roman" panose="02020603050405020304" pitchFamily="18" charset="0"/>
                <a:cs typeface="Times New Roman" panose="02020603050405020304" pitchFamily="18" charset="0"/>
              </a:rPr>
              <a:t>КИМов</a:t>
            </a:r>
            <a:r>
              <a:rPr lang="ru-RU" sz="2400" dirty="0" smtClean="0">
                <a:latin typeface="Times New Roman" panose="02020603050405020304" pitchFamily="18" charset="0"/>
                <a:cs typeface="Times New Roman" panose="02020603050405020304" pitchFamily="18" charset="0"/>
              </a:rPr>
              <a:t>, их особенностями и «стоимостью» каждого задания, а также ошибки, приучаем к осознанному подходу к накоплению результата.</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5. Побуждаем расширять кругозор учащихся.</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b="1" dirty="0" smtClean="0">
                <a:solidFill>
                  <a:schemeClr val="accent6">
                    <a:lumMod val="20000"/>
                    <a:lumOff val="80000"/>
                  </a:schemeClr>
                </a:solidFill>
              </a:rPr>
              <a:t>ВЫВОДЫ</a:t>
            </a:r>
            <a:endParaRPr lang="ru-RU" b="1" dirty="0">
              <a:solidFill>
                <a:schemeClr val="accent6">
                  <a:lumMod val="20000"/>
                  <a:lumOff val="80000"/>
                </a:schemeClr>
              </a:solidFill>
            </a:endParaRPr>
          </a:p>
        </p:txBody>
      </p:sp>
    </p:spTree>
    <p:extLst>
      <p:ext uri="{BB962C8B-B14F-4D97-AF65-F5344CB8AC3E}">
        <p14:creationId xmlns:p14="http://schemas.microsoft.com/office/powerpoint/2010/main" val="345777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5101390"/>
          </a:xfrm>
        </p:spPr>
        <p:txBody>
          <a:bodyPr/>
          <a:lstStyle/>
          <a:p>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Критерии</a:t>
            </a:r>
            <a:endParaRPr lang="ru-RU" dirty="0">
              <a:solidFill>
                <a:schemeClr val="accent6">
                  <a:lumMod val="20000"/>
                  <a:lumOff val="8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92" y="755230"/>
            <a:ext cx="4340268" cy="539033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171" y="755230"/>
            <a:ext cx="4390189" cy="5449036"/>
          </a:xfrm>
          <a:prstGeom prst="rect">
            <a:avLst/>
          </a:prstGeom>
        </p:spPr>
      </p:pic>
    </p:spTree>
    <p:extLst>
      <p:ext uri="{BB962C8B-B14F-4D97-AF65-F5344CB8AC3E}">
        <p14:creationId xmlns:p14="http://schemas.microsoft.com/office/powerpoint/2010/main" val="366501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5101390"/>
          </a:xfrm>
        </p:spPr>
        <p:txBody>
          <a:bodyPr/>
          <a:lstStyle/>
          <a:p>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критерии</a:t>
            </a:r>
            <a:endParaRPr lang="ru-RU" dirty="0">
              <a:solidFill>
                <a:schemeClr val="accent6">
                  <a:lumMod val="20000"/>
                  <a:lumOff val="8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6209" y="438397"/>
            <a:ext cx="4694917" cy="582725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80" y="438397"/>
            <a:ext cx="4778929" cy="5931534"/>
          </a:xfrm>
          <a:prstGeom prst="rect">
            <a:avLst/>
          </a:prstGeom>
        </p:spPr>
      </p:pic>
    </p:spTree>
    <p:extLst>
      <p:ext uri="{BB962C8B-B14F-4D97-AF65-F5344CB8AC3E}">
        <p14:creationId xmlns:p14="http://schemas.microsoft.com/office/powerpoint/2010/main" val="220727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3729790"/>
          </a:xfrm>
        </p:spPr>
        <p:txBody>
          <a:bodyPr/>
          <a:lstStyle/>
          <a:p>
            <a:r>
              <a:rPr lang="ru-RU" sz="3600" i="1" dirty="0" smtClean="0"/>
              <a:t>«Какие </a:t>
            </a:r>
            <a:r>
              <a:rPr lang="ru-RU" sz="3600" i="1" dirty="0"/>
              <a:t>части зуба выделяют у млекопитающих? Как дифференцированы их зубы и каковы функции различных типов зубов у млекопитающих?»</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25</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10014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274" y="1263316"/>
            <a:ext cx="10816388" cy="4283242"/>
          </a:xfrm>
        </p:spPr>
        <p:txBody>
          <a:bodyPr/>
          <a:lstStyle/>
          <a:p>
            <a:r>
              <a:rPr lang="ru-RU" sz="3600" i="1" dirty="0"/>
              <a:t>«Класс Млекопитающие – процветающая группа позвоночных животных. </a:t>
            </a:r>
            <a:r>
              <a:rPr lang="ru-RU" sz="3600" i="1" dirty="0" err="1"/>
              <a:t>Обьясните</a:t>
            </a:r>
            <a:r>
              <a:rPr lang="ru-RU" sz="3600" i="1" dirty="0"/>
              <a:t>, какие ароморфозы позволили им достичь биологического прогресса. Ответ поясните».</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25</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56487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864895"/>
            <a:ext cx="11165381" cy="4487778"/>
          </a:xfrm>
        </p:spPr>
        <p:txBody>
          <a:bodyPr/>
          <a:lstStyle/>
          <a:p>
            <a:r>
              <a:rPr lang="ru-RU" sz="3200" i="1" dirty="0"/>
              <a:t>1.4-х камерное сердце и полное разделение артериальной, венозной крови</a:t>
            </a:r>
            <a:r>
              <a:rPr lang="ru-RU" sz="3200" i="1" dirty="0" smtClean="0"/>
              <a:t>;</a:t>
            </a:r>
            <a:r>
              <a:rPr lang="ru-RU" sz="3200" dirty="0"/>
              <a:t/>
            </a:r>
            <a:br>
              <a:rPr lang="ru-RU" sz="3200" dirty="0"/>
            </a:br>
            <a:r>
              <a:rPr lang="ru-RU" sz="3200" i="1" dirty="0"/>
              <a:t>2.наличие волосяного покрова;</a:t>
            </a:r>
            <a:r>
              <a:rPr lang="ru-RU" sz="3200" dirty="0"/>
              <a:t/>
            </a:r>
            <a:br>
              <a:rPr lang="ru-RU" sz="3200" dirty="0"/>
            </a:br>
            <a:r>
              <a:rPr lang="ru-RU" sz="3200" i="1" dirty="0"/>
              <a:t>3.высокая и постоянная температура тела, механизмы терморегуляции;</a:t>
            </a:r>
            <a:r>
              <a:rPr lang="ru-RU" sz="3200" dirty="0"/>
              <a:t/>
            </a:r>
            <a:br>
              <a:rPr lang="ru-RU" sz="3200" dirty="0"/>
            </a:br>
            <a:r>
              <a:rPr lang="ru-RU" sz="3200" i="1" dirty="0"/>
              <a:t>4.живорождение и выкармливание потомства молоком;</a:t>
            </a:r>
            <a:r>
              <a:rPr lang="ru-RU" sz="3200" dirty="0"/>
              <a:t/>
            </a:r>
            <a:br>
              <a:rPr lang="ru-RU" sz="3200" dirty="0"/>
            </a:br>
            <a:r>
              <a:rPr lang="ru-RU" sz="3200" i="1" dirty="0"/>
              <a:t>5.высокий уровень организации ЦНС, сложные формы поведение.</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25</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389499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5101390"/>
          </a:xfrm>
        </p:spPr>
        <p:txBody>
          <a:bodyPr/>
          <a:lstStyle/>
          <a:p>
            <a:r>
              <a:rPr lang="ru-RU" sz="3600" i="1" dirty="0"/>
              <a:t>«Во время медицинского обследования пациента врач прослушивает фонендоскопом сердце. При прослушивании четко различимы два основных вибрирующих звука – тона сердца. </a:t>
            </a:r>
            <a:r>
              <a:rPr lang="ru-RU" sz="3600" i="1" dirty="0" err="1"/>
              <a:t>Обьясните</a:t>
            </a:r>
            <a:r>
              <a:rPr lang="ru-RU" sz="3600" i="1" dirty="0"/>
              <a:t> с работой каких клапанов и с какими фазами сердечного ритма связаны эти звуки»</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22</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374355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7281" y="1251284"/>
            <a:ext cx="11165381" cy="5101390"/>
          </a:xfrm>
        </p:spPr>
        <p:txBody>
          <a:bodyPr/>
          <a:lstStyle/>
          <a:p>
            <a:r>
              <a:rPr lang="ru-RU" sz="3600" i="1" dirty="0"/>
              <a:t>1.первый тон связан с работой створчатых клапанов;</a:t>
            </a:r>
            <a:r>
              <a:rPr lang="ru-RU" sz="3600" dirty="0"/>
              <a:t/>
            </a:r>
            <a:br>
              <a:rPr lang="ru-RU" sz="3600" dirty="0"/>
            </a:br>
            <a:r>
              <a:rPr lang="ru-RU" sz="3600" i="1" dirty="0"/>
              <a:t>2.возникает при сокращении (систоле) желудочков;</a:t>
            </a:r>
            <a:r>
              <a:rPr lang="ru-RU" sz="3600" dirty="0"/>
              <a:t/>
            </a:r>
            <a:br>
              <a:rPr lang="ru-RU" sz="3600" dirty="0"/>
            </a:br>
            <a:r>
              <a:rPr lang="ru-RU" sz="3600" i="1" dirty="0"/>
              <a:t>3.второй тон связан с работой полулунных клапанов;</a:t>
            </a:r>
            <a:r>
              <a:rPr lang="ru-RU" sz="3600" dirty="0"/>
              <a:t/>
            </a:r>
            <a:br>
              <a:rPr lang="ru-RU" sz="3600" dirty="0"/>
            </a:br>
            <a:r>
              <a:rPr lang="ru-RU" sz="3600" i="1" dirty="0"/>
              <a:t>4.возникает при расслаблении (диастоле) желудочков (сердца).</a:t>
            </a:r>
            <a:r>
              <a:rPr lang="ru-RU" dirty="0"/>
              <a:t/>
            </a:r>
            <a:br>
              <a:rPr lang="ru-RU" dirty="0"/>
            </a:br>
            <a:endParaRPr lang="ru-RU"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22</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63004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0968" y="1997242"/>
            <a:ext cx="10551695" cy="2394284"/>
          </a:xfrm>
        </p:spPr>
        <p:txBody>
          <a:bodyPr/>
          <a:lstStyle/>
          <a:p>
            <a:r>
              <a:rPr lang="ru-RU" sz="3600" i="1" dirty="0"/>
              <a:t>В</a:t>
            </a:r>
            <a:r>
              <a:rPr lang="ru-RU" sz="3600" i="1" dirty="0" smtClean="0"/>
              <a:t> </a:t>
            </a:r>
            <a:r>
              <a:rPr lang="ru-RU" sz="3600" i="1" dirty="0"/>
              <a:t>чём заключается нервно-гуморальная регуляция работы сердца в организме человека, каково её значение в жизнедеятельности организма?</a:t>
            </a:r>
            <a:endParaRPr lang="ru-RU" sz="3600" dirty="0"/>
          </a:p>
        </p:txBody>
      </p:sp>
      <p:sp>
        <p:nvSpPr>
          <p:cNvPr id="3" name="Подзаголовок 2"/>
          <p:cNvSpPr>
            <a:spLocks noGrp="1"/>
          </p:cNvSpPr>
          <p:nvPr>
            <p:ph type="subTitle" idx="1"/>
          </p:nvPr>
        </p:nvSpPr>
        <p:spPr>
          <a:xfrm>
            <a:off x="517281" y="566329"/>
            <a:ext cx="11165382" cy="1154187"/>
          </a:xfrm>
        </p:spPr>
        <p:txBody>
          <a:bodyPr/>
          <a:lstStyle/>
          <a:p>
            <a:r>
              <a:rPr lang="ru-RU" dirty="0" smtClean="0"/>
              <a:t>                                                                                                                                                        </a:t>
            </a:r>
            <a:r>
              <a:rPr lang="ru-RU" dirty="0" smtClean="0">
                <a:solidFill>
                  <a:schemeClr val="accent6">
                    <a:lumMod val="20000"/>
                    <a:lumOff val="80000"/>
                  </a:schemeClr>
                </a:solidFill>
              </a:rPr>
              <a:t>Линия 25</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28631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122</TotalTime>
  <Words>271</Words>
  <Application>Microsoft Office PowerPoint</Application>
  <PresentationFormat>Широкоэкранный</PresentationFormat>
  <Paragraphs>29</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Century Gothic</vt:lpstr>
      <vt:lpstr>Times New Roman</vt:lpstr>
      <vt:lpstr>Wingdings 3</vt:lpstr>
      <vt:lpstr>Совет директоров</vt:lpstr>
      <vt:lpstr>       Подход к подготовке учащихся к решению задач повышенной сложности с учётом современных требований к формулированию ответа. </vt:lpstr>
      <vt:lpstr>Презентация PowerPoint</vt:lpstr>
      <vt:lpstr>Презентация PowerPoint</vt:lpstr>
      <vt:lpstr>«Какие части зуба выделяют у млекопитающих? Как дифференцированы их зубы и каковы функции различных типов зубов у млекопитающих?» </vt:lpstr>
      <vt:lpstr>«Класс Млекопитающие – процветающая группа позвоночных животных. Обьясните, какие ароморфозы позволили им достичь биологического прогресса. Ответ поясните». </vt:lpstr>
      <vt:lpstr>1.4-х камерное сердце и полное разделение артериальной, венозной крови; 2.наличие волосяного покрова; 3.высокая и постоянная температура тела, механизмы терморегуляции; 4.живорождение и выкармливание потомства молоком; 5.высокий уровень организации ЦНС, сложные формы поведение. </vt:lpstr>
      <vt:lpstr>«Во время медицинского обследования пациента врач прослушивает фонендоскопом сердце. При прослушивании четко различимы два основных вибрирующих звука – тона сердца. Обьясните с работой каких клапанов и с какими фазами сердечного ритма связаны эти звуки» </vt:lpstr>
      <vt:lpstr>1.первый тон связан с работой створчатых клапанов; 2.возникает при сокращении (систоле) желудочков; 3.второй тон связан с работой полулунных клапанов; 4.возникает при расслаблении (диастоле) желудочков (сердца). </vt:lpstr>
      <vt:lpstr>В чём заключается нервно-гуморальная регуляция работы сердца в организме человека, каково её значение в жизнедеятельности организма?</vt:lpstr>
      <vt:lpstr>«Хромосомный набор соматических клеток пшеницы равен 28. Определите хромосомный набор и число молекул ДНК в ядрах (клетках) семязачатка перед началом первого деления мейоза и в метафазе 2 мейоза. Объясните все полученные результаты». </vt:lpstr>
      <vt:lpstr>1.перед началом мейоза число хромосом – 28; 2.перед началом мейоза число ДНК – 56; 3.перед делением ДНК удваивается; 4.каждая хромосома состоит из двух сестринских хроматид; 5.в метафазе 2 мейоза число хромосом – 14; 6.в метафазе 2 мейоза число молекул ДНК – 28; 7.клетка после первого деления гаплоидна; 8.хромосомы двухроматидные. </vt:lpstr>
      <vt:lpstr>«Предложите, каким образом можно доказать предположение о том, что секреция пищеварительного сока поджелудочной железой регулируется и нервным, и гуморальным путями». </vt:lpstr>
      <vt:lpstr>1) Необходимо поставить эксперимент, который бы проверил гипотезу о двух путях регуляции.  2) Чтобы доказать существование нервной регуляции необходимо раздражать нервы иннервирующие ту часть железы, которая выделяет пищеварительный сок. Если секреция усилится, то нервная регуляция существует.  3) Чтобы доказать существование гуморальной регуляции, необходимо стимулировать секрецию пищеварительного сока пищей, но в отсутствие нервной регуляции. Для этого можно перерезать определенные нервы. И если при попадании пищи в двенадцатиперстную кишку секреция сока увеличится, можно говорить о гуморальной регуляции.  </vt:lpstr>
      <vt:lpstr>1. Побуждаем учить термины, включать их в обсуждение, уметь «читать» биологический язык.  2. Учим правильно решать задания, технологически подходить к обсуждению их смысла и требований.  3. Системно прививаем привычку рассуждать, инициируем диалоги и монологи по предметному содержанию.  4. Знакомим с линиями КИМов, их особенностями и «стоимостью» каждого задания, а также ошибки, приучаем к осознанному подходу к накоплению результата.  5. Побуждаем расширять кругозор учащихся.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Подход к подготовке учащихся к решению задач повышенной сложности с учётом современных требований к формулированию ответа.</dc:title>
  <dc:creator>Tetya Irina</dc:creator>
  <cp:lastModifiedBy>Светлана</cp:lastModifiedBy>
  <cp:revision>13</cp:revision>
  <dcterms:created xsi:type="dcterms:W3CDTF">2020-12-13T13:41:59Z</dcterms:created>
  <dcterms:modified xsi:type="dcterms:W3CDTF">2020-12-17T10:24:04Z</dcterms:modified>
</cp:coreProperties>
</file>