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0" r:id="rId12"/>
  </p:sldIdLst>
  <p:sldSz cx="9756775" cy="5148263"/>
  <p:notesSz cx="6858000" cy="9144000"/>
  <p:defaultTextStyle>
    <a:defPPr>
      <a:defRPr lang="ru-RU"/>
    </a:defPPr>
    <a:lvl1pPr marL="0" algn="l" defTabSz="715427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1pPr>
    <a:lvl2pPr marL="357713" algn="l" defTabSz="715427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2pPr>
    <a:lvl3pPr marL="715427" algn="l" defTabSz="715427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3pPr>
    <a:lvl4pPr marL="1073140" algn="l" defTabSz="715427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4pPr>
    <a:lvl5pPr marL="1430853" algn="l" defTabSz="715427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5pPr>
    <a:lvl6pPr marL="1788566" algn="l" defTabSz="715427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6pPr>
    <a:lvl7pPr marL="2146280" algn="l" defTabSz="715427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7pPr>
    <a:lvl8pPr marL="2503993" algn="l" defTabSz="715427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8pPr>
    <a:lvl9pPr marL="2861706" algn="l" defTabSz="715427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34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597" y="842552"/>
            <a:ext cx="7317581" cy="1792358"/>
          </a:xfrm>
        </p:spPr>
        <p:txBody>
          <a:bodyPr anchor="b"/>
          <a:lstStyle>
            <a:lvl1pPr algn="ctr">
              <a:defRPr sz="450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597" y="2704030"/>
            <a:ext cx="7317581" cy="1242971"/>
          </a:xfrm>
        </p:spPr>
        <p:txBody>
          <a:bodyPr/>
          <a:lstStyle>
            <a:lvl1pPr marL="0" indent="0" algn="ctr">
              <a:buNone/>
              <a:defRPr sz="1802"/>
            </a:lvl1pPr>
            <a:lvl2pPr marL="343220" indent="0" algn="ctr">
              <a:buNone/>
              <a:defRPr sz="1501"/>
            </a:lvl2pPr>
            <a:lvl3pPr marL="686440" indent="0" algn="ctr">
              <a:buNone/>
              <a:defRPr sz="1351"/>
            </a:lvl3pPr>
            <a:lvl4pPr marL="1029660" indent="0" algn="ctr">
              <a:buNone/>
              <a:defRPr sz="1201"/>
            </a:lvl4pPr>
            <a:lvl5pPr marL="1372880" indent="0" algn="ctr">
              <a:buNone/>
              <a:defRPr sz="1201"/>
            </a:lvl5pPr>
            <a:lvl6pPr marL="1716100" indent="0" algn="ctr">
              <a:buNone/>
              <a:defRPr sz="1201"/>
            </a:lvl6pPr>
            <a:lvl7pPr marL="2059320" indent="0" algn="ctr">
              <a:buNone/>
              <a:defRPr sz="1201"/>
            </a:lvl7pPr>
            <a:lvl8pPr marL="2402540" indent="0" algn="ctr">
              <a:buNone/>
              <a:defRPr sz="1201"/>
            </a:lvl8pPr>
            <a:lvl9pPr marL="2745760" indent="0" algn="ctr">
              <a:buNone/>
              <a:defRPr sz="1201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0975-3CC0-4DBD-8924-E903BA2AAE8D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62DC-8FA8-4E80-9530-A59F6F561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327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0975-3CC0-4DBD-8924-E903BA2AAE8D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62DC-8FA8-4E80-9530-A59F6F561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838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2192" y="274097"/>
            <a:ext cx="2103805" cy="436291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778" y="274097"/>
            <a:ext cx="6189454" cy="436291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0975-3CC0-4DBD-8924-E903BA2AAE8D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62DC-8FA8-4E80-9530-A59F6F561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563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0975-3CC0-4DBD-8924-E903BA2AAE8D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62DC-8FA8-4E80-9530-A59F6F561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460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697" y="1283491"/>
            <a:ext cx="8415218" cy="2141534"/>
          </a:xfrm>
        </p:spPr>
        <p:txBody>
          <a:bodyPr anchor="b"/>
          <a:lstStyle>
            <a:lvl1pPr>
              <a:defRPr sz="450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697" y="3445285"/>
            <a:ext cx="8415218" cy="1126182"/>
          </a:xfrm>
        </p:spPr>
        <p:txBody>
          <a:bodyPr/>
          <a:lstStyle>
            <a:lvl1pPr marL="0" indent="0">
              <a:buNone/>
              <a:defRPr sz="1802">
                <a:solidFill>
                  <a:schemeClr val="tx1">
                    <a:tint val="75000"/>
                  </a:schemeClr>
                </a:solidFill>
              </a:defRPr>
            </a:lvl1pPr>
            <a:lvl2pPr marL="343220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2pPr>
            <a:lvl3pPr marL="686440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966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4pPr>
            <a:lvl5pPr marL="137288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5pPr>
            <a:lvl6pPr marL="171610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6pPr>
            <a:lvl7pPr marL="205932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7pPr>
            <a:lvl8pPr marL="240254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8pPr>
            <a:lvl9pPr marL="274576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0975-3CC0-4DBD-8924-E903BA2AAE8D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62DC-8FA8-4E80-9530-A59F6F561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344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778" y="1370486"/>
            <a:ext cx="4146629" cy="32665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9368" y="1370486"/>
            <a:ext cx="4146629" cy="32665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0975-3CC0-4DBD-8924-E903BA2AAE8D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62DC-8FA8-4E80-9530-A59F6F561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87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49" y="274098"/>
            <a:ext cx="8415218" cy="9950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049" y="1262040"/>
            <a:ext cx="4127573" cy="61850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2049" y="1880546"/>
            <a:ext cx="4127573" cy="276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9367" y="1262040"/>
            <a:ext cx="4147900" cy="61850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9367" y="1880546"/>
            <a:ext cx="4147900" cy="276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0975-3CC0-4DBD-8924-E903BA2AAE8D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62DC-8FA8-4E80-9530-A59F6F561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476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0975-3CC0-4DBD-8924-E903BA2AAE8D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62DC-8FA8-4E80-9530-A59F6F561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626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0975-3CC0-4DBD-8924-E903BA2AAE8D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62DC-8FA8-4E80-9530-A59F6F561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334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49" y="343218"/>
            <a:ext cx="3146814" cy="1201261"/>
          </a:xfrm>
        </p:spPr>
        <p:txBody>
          <a:bodyPr anchor="b"/>
          <a:lstStyle>
            <a:lvl1pPr>
              <a:defRPr sz="240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7900" y="741255"/>
            <a:ext cx="4939367" cy="3658604"/>
          </a:xfrm>
        </p:spPr>
        <p:txBody>
          <a:bodyPr/>
          <a:lstStyle>
            <a:lvl1pPr>
              <a:defRPr sz="2402"/>
            </a:lvl1pPr>
            <a:lvl2pPr>
              <a:defRPr sz="2102"/>
            </a:lvl2pPr>
            <a:lvl3pPr>
              <a:defRPr sz="1802"/>
            </a:lvl3pPr>
            <a:lvl4pPr>
              <a:defRPr sz="1501"/>
            </a:lvl4pPr>
            <a:lvl5pPr>
              <a:defRPr sz="150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2049" y="1544479"/>
            <a:ext cx="3146814" cy="2861338"/>
          </a:xfrm>
        </p:spPr>
        <p:txBody>
          <a:bodyPr/>
          <a:lstStyle>
            <a:lvl1pPr marL="0" indent="0">
              <a:buNone/>
              <a:defRPr sz="1201"/>
            </a:lvl1pPr>
            <a:lvl2pPr marL="343220" indent="0">
              <a:buNone/>
              <a:defRPr sz="1051"/>
            </a:lvl2pPr>
            <a:lvl3pPr marL="686440" indent="0">
              <a:buNone/>
              <a:defRPr sz="901"/>
            </a:lvl3pPr>
            <a:lvl4pPr marL="1029660" indent="0">
              <a:buNone/>
              <a:defRPr sz="751"/>
            </a:lvl4pPr>
            <a:lvl5pPr marL="1372880" indent="0">
              <a:buNone/>
              <a:defRPr sz="751"/>
            </a:lvl5pPr>
            <a:lvl6pPr marL="1716100" indent="0">
              <a:buNone/>
              <a:defRPr sz="751"/>
            </a:lvl6pPr>
            <a:lvl7pPr marL="2059320" indent="0">
              <a:buNone/>
              <a:defRPr sz="751"/>
            </a:lvl7pPr>
            <a:lvl8pPr marL="2402540" indent="0">
              <a:buNone/>
              <a:defRPr sz="751"/>
            </a:lvl8pPr>
            <a:lvl9pPr marL="2745760" indent="0">
              <a:buNone/>
              <a:defRPr sz="75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0975-3CC0-4DBD-8924-E903BA2AAE8D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62DC-8FA8-4E80-9530-A59F6F561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698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49" y="343218"/>
            <a:ext cx="3146814" cy="1201261"/>
          </a:xfrm>
        </p:spPr>
        <p:txBody>
          <a:bodyPr anchor="b"/>
          <a:lstStyle>
            <a:lvl1pPr>
              <a:defRPr sz="240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7900" y="741255"/>
            <a:ext cx="4939367" cy="3658604"/>
          </a:xfrm>
        </p:spPr>
        <p:txBody>
          <a:bodyPr anchor="t"/>
          <a:lstStyle>
            <a:lvl1pPr marL="0" indent="0">
              <a:buNone/>
              <a:defRPr sz="2402"/>
            </a:lvl1pPr>
            <a:lvl2pPr marL="343220" indent="0">
              <a:buNone/>
              <a:defRPr sz="2102"/>
            </a:lvl2pPr>
            <a:lvl3pPr marL="686440" indent="0">
              <a:buNone/>
              <a:defRPr sz="1802"/>
            </a:lvl3pPr>
            <a:lvl4pPr marL="1029660" indent="0">
              <a:buNone/>
              <a:defRPr sz="1501"/>
            </a:lvl4pPr>
            <a:lvl5pPr marL="1372880" indent="0">
              <a:buNone/>
              <a:defRPr sz="1501"/>
            </a:lvl5pPr>
            <a:lvl6pPr marL="1716100" indent="0">
              <a:buNone/>
              <a:defRPr sz="1501"/>
            </a:lvl6pPr>
            <a:lvl7pPr marL="2059320" indent="0">
              <a:buNone/>
              <a:defRPr sz="1501"/>
            </a:lvl7pPr>
            <a:lvl8pPr marL="2402540" indent="0">
              <a:buNone/>
              <a:defRPr sz="1501"/>
            </a:lvl8pPr>
            <a:lvl9pPr marL="2745760" indent="0">
              <a:buNone/>
              <a:defRPr sz="1501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2049" y="1544479"/>
            <a:ext cx="3146814" cy="2861338"/>
          </a:xfrm>
        </p:spPr>
        <p:txBody>
          <a:bodyPr/>
          <a:lstStyle>
            <a:lvl1pPr marL="0" indent="0">
              <a:buNone/>
              <a:defRPr sz="1201"/>
            </a:lvl1pPr>
            <a:lvl2pPr marL="343220" indent="0">
              <a:buNone/>
              <a:defRPr sz="1051"/>
            </a:lvl2pPr>
            <a:lvl3pPr marL="686440" indent="0">
              <a:buNone/>
              <a:defRPr sz="901"/>
            </a:lvl3pPr>
            <a:lvl4pPr marL="1029660" indent="0">
              <a:buNone/>
              <a:defRPr sz="751"/>
            </a:lvl4pPr>
            <a:lvl5pPr marL="1372880" indent="0">
              <a:buNone/>
              <a:defRPr sz="751"/>
            </a:lvl5pPr>
            <a:lvl6pPr marL="1716100" indent="0">
              <a:buNone/>
              <a:defRPr sz="751"/>
            </a:lvl6pPr>
            <a:lvl7pPr marL="2059320" indent="0">
              <a:buNone/>
              <a:defRPr sz="751"/>
            </a:lvl7pPr>
            <a:lvl8pPr marL="2402540" indent="0">
              <a:buNone/>
              <a:defRPr sz="751"/>
            </a:lvl8pPr>
            <a:lvl9pPr marL="2745760" indent="0">
              <a:buNone/>
              <a:defRPr sz="75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A0975-3CC0-4DBD-8924-E903BA2AAE8D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B62DC-8FA8-4E80-9530-A59F6F561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678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0779" y="274098"/>
            <a:ext cx="8415218" cy="995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779" y="1370486"/>
            <a:ext cx="8415218" cy="3266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0778" y="4771678"/>
            <a:ext cx="2195274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A0975-3CC0-4DBD-8924-E903BA2AAE8D}" type="datetimeFigureOut">
              <a:rPr lang="ru-RU" smtClean="0"/>
              <a:t>22.08.2024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31932" y="4771678"/>
            <a:ext cx="3292912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0723" y="4771678"/>
            <a:ext cx="2195274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B62DC-8FA8-4E80-9530-A59F6F561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339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6440" rtl="0" eaLnBrk="1" latinLnBrk="0" hangingPunct="1">
        <a:lnSpc>
          <a:spcPct val="90000"/>
        </a:lnSpc>
        <a:spcBef>
          <a:spcPct val="0"/>
        </a:spcBef>
        <a:buNone/>
        <a:defRPr sz="330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610" indent="-171610" algn="l" defTabSz="686440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2" kern="1200">
          <a:solidFill>
            <a:schemeClr val="tx1"/>
          </a:solidFill>
          <a:latin typeface="+mn-lt"/>
          <a:ea typeface="+mn-ea"/>
          <a:cs typeface="+mn-cs"/>
        </a:defRPr>
      </a:lvl1pPr>
      <a:lvl2pPr marL="51483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2pPr>
      <a:lvl3pPr marL="85805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3pPr>
      <a:lvl4pPr marL="120127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449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771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3093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415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737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asm@iro22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couo.ru/wp-content/uploads/2021/01/1554364570_chess-4067149_1280.jpg"/>
          <p:cNvSpPr>
            <a:spLocks noChangeAspect="1" noChangeArrowheads="1"/>
          </p:cNvSpPr>
          <p:nvPr/>
        </p:nvSpPr>
        <p:spPr bwMode="auto">
          <a:xfrm>
            <a:off x="418943" y="-108447"/>
            <a:ext cx="228812" cy="228812"/>
          </a:xfrm>
          <a:prstGeom prst="rect">
            <a:avLst/>
          </a:prstGeom>
          <a:noFill/>
        </p:spPr>
        <p:txBody>
          <a:bodyPr vert="horz" wrap="square" lIns="68644" tIns="34322" rIns="68644" bIns="34322" numCol="1" anchor="t" anchorCtr="0" compatLnSpc="1">
            <a:prstTxWarp prst="textNoShape">
              <a:avLst/>
            </a:prstTxWarp>
          </a:bodyPr>
          <a:lstStyle/>
          <a:p>
            <a:endParaRPr lang="ru-RU" sz="1057"/>
          </a:p>
        </p:txBody>
      </p:sp>
      <p:sp>
        <p:nvSpPr>
          <p:cNvPr id="4" name="Прямоугольник 3"/>
          <p:cNvSpPr/>
          <p:nvPr/>
        </p:nvSpPr>
        <p:spPr>
          <a:xfrm>
            <a:off x="1696453" y="1567616"/>
            <a:ext cx="7928810" cy="2089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378" b="1" dirty="0" smtClean="0">
                <a:solidFill>
                  <a:srgbClr val="663300"/>
                </a:solidFill>
                <a:latin typeface="Arial Narrow" pitchFamily="34" charset="0"/>
              </a:rPr>
              <a:t>ШАХМАТЫ В ШКОЛАХ</a:t>
            </a:r>
            <a:r>
              <a:rPr lang="en-US" sz="3378" b="1" dirty="0" smtClean="0">
                <a:solidFill>
                  <a:srgbClr val="663300"/>
                </a:solidFill>
                <a:latin typeface="Arial Narrow" pitchFamily="34" charset="0"/>
              </a:rPr>
              <a:t>:</a:t>
            </a:r>
            <a:endParaRPr lang="ru-RU" sz="3378" b="1" dirty="0" smtClean="0">
              <a:solidFill>
                <a:srgbClr val="663300"/>
              </a:solidFill>
              <a:latin typeface="Arial Narrow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663300"/>
                </a:solidFill>
                <a:latin typeface="Arial Narrow" pitchFamily="34" charset="0"/>
              </a:rPr>
              <a:t>ОЦЕНКА РЕЗУЛЬТАТИВНОСТИ И ПЕРСПЕКТИВЫ РАЗВИТИЯ</a:t>
            </a:r>
          </a:p>
          <a:p>
            <a:pPr algn="ctr"/>
            <a:endParaRPr lang="ru-RU" sz="1400" b="1" dirty="0">
              <a:solidFill>
                <a:srgbClr val="663300"/>
              </a:solidFill>
              <a:latin typeface="Arial Narrow" pitchFamily="34" charset="0"/>
            </a:endParaRPr>
          </a:p>
          <a:p>
            <a:pPr algn="ctr"/>
            <a:r>
              <a:rPr lang="en-US" sz="2400" i="1" dirty="0" smtClean="0">
                <a:solidFill>
                  <a:srgbClr val="663300"/>
                </a:solidFill>
                <a:latin typeface="Arial Narrow" pitchFamily="34" charset="0"/>
              </a:rPr>
              <a:t>II </a:t>
            </a:r>
            <a:r>
              <a:rPr lang="ru-RU" sz="2400" i="1" dirty="0" smtClean="0">
                <a:solidFill>
                  <a:srgbClr val="663300"/>
                </a:solidFill>
                <a:latin typeface="Arial Narrow" pitchFamily="34" charset="0"/>
              </a:rPr>
              <a:t>Всероссийская конференция</a:t>
            </a:r>
            <a:endParaRPr lang="ru-RU" sz="2400" i="1" dirty="0">
              <a:solidFill>
                <a:srgbClr val="663300"/>
              </a:solidFill>
              <a:latin typeface="Arial Narrow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663300"/>
                </a:solidFill>
                <a:latin typeface="Arial Narrow" pitchFamily="34" charset="0"/>
              </a:rPr>
              <a:t>___________________________________________</a:t>
            </a:r>
            <a:endParaRPr lang="ru-RU" sz="1400" b="1" dirty="0">
              <a:solidFill>
                <a:srgbClr val="663300"/>
              </a:solidFill>
              <a:latin typeface="Arial Narrow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663300"/>
                </a:solidFill>
                <a:latin typeface="Arial Narrow" pitchFamily="34" charset="0"/>
              </a:rPr>
              <a:t>19 </a:t>
            </a:r>
            <a:r>
              <a:rPr lang="ru-RU" sz="2000" b="1" dirty="0">
                <a:solidFill>
                  <a:srgbClr val="663300"/>
                </a:solidFill>
                <a:latin typeface="Arial Narrow" pitchFamily="34" charset="0"/>
              </a:rPr>
              <a:t>– 20 </a:t>
            </a:r>
            <a:r>
              <a:rPr lang="ru-RU" sz="2000" b="1" dirty="0" smtClean="0">
                <a:solidFill>
                  <a:srgbClr val="663300"/>
                </a:solidFill>
                <a:latin typeface="Arial Narrow" pitchFamily="34" charset="0"/>
              </a:rPr>
              <a:t>августа, 2024 г., г. Барнаул</a:t>
            </a:r>
            <a:endParaRPr lang="ru-RU" sz="2000" dirty="0">
              <a:solidFill>
                <a:srgbClr val="663300"/>
              </a:solidFill>
              <a:latin typeface="Arial Narrow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8909" t="15462" r="4112" b="58855"/>
          <a:stretch/>
        </p:blipFill>
        <p:spPr>
          <a:xfrm>
            <a:off x="1844300" y="137682"/>
            <a:ext cx="7045485" cy="13222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8836" t="71301" r="3897" b="12982"/>
          <a:stretch/>
        </p:blipFill>
        <p:spPr>
          <a:xfrm>
            <a:off x="0" y="4025992"/>
            <a:ext cx="9808478" cy="1122272"/>
          </a:xfrm>
          <a:prstGeom prst="rect">
            <a:avLst/>
          </a:prstGeom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73" y="944705"/>
            <a:ext cx="1360569" cy="76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minob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9" y="123954"/>
            <a:ext cx="1882110" cy="73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s://sun9-45.userapi.com/impg/5s_9CTbizmt7Q0xSL3uxOYZpxbzNE35WsG3FRw/Tq9FHnuIVXU.jpg?size=849x510&amp;quality=95&amp;sign=50359a5515f6592a9c3ae85796a6f9d9&amp;type=alb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" t="8342" r="8996" b="13031"/>
          <a:stretch/>
        </p:blipFill>
        <p:spPr bwMode="auto">
          <a:xfrm>
            <a:off x="0" y="1786632"/>
            <a:ext cx="1730937" cy="95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vatars.mds.yandex.net/i?id=1fc0fda37433219c09699382607deaf407a9b999-5667262-images-thumbs&amp;n=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688" y="0"/>
            <a:ext cx="1298575" cy="145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59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couo.ru/wp-content/uploads/2021/01/1554364570_chess-4067149_1280.jpg"/>
          <p:cNvSpPr>
            <a:spLocks noChangeAspect="1" noChangeArrowheads="1"/>
          </p:cNvSpPr>
          <p:nvPr/>
        </p:nvSpPr>
        <p:spPr bwMode="auto">
          <a:xfrm>
            <a:off x="418943" y="-108447"/>
            <a:ext cx="228812" cy="228812"/>
          </a:xfrm>
          <a:prstGeom prst="rect">
            <a:avLst/>
          </a:prstGeom>
          <a:noFill/>
        </p:spPr>
        <p:txBody>
          <a:bodyPr vert="horz" wrap="square" lIns="68644" tIns="34322" rIns="68644" bIns="34322" numCol="1" anchor="t" anchorCtr="0" compatLnSpc="1">
            <a:prstTxWarp prst="textNoShape">
              <a:avLst/>
            </a:prstTxWarp>
          </a:bodyPr>
          <a:lstStyle/>
          <a:p>
            <a:endParaRPr lang="ru-RU" sz="1057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8836" t="71301" r="3897" b="12982"/>
          <a:stretch/>
        </p:blipFill>
        <p:spPr>
          <a:xfrm>
            <a:off x="0" y="4025992"/>
            <a:ext cx="9808478" cy="11222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97424" y="174225"/>
            <a:ext cx="2389957" cy="40011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663300"/>
                </a:solidFill>
                <a:latin typeface="Arial Narrow" pitchFamily="34" charset="0"/>
              </a:rPr>
              <a:t>Вопросы и ответы</a:t>
            </a:r>
            <a:endParaRPr lang="ru-RU" sz="2000" b="1" dirty="0">
              <a:solidFill>
                <a:srgbClr val="663300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721" y="120365"/>
            <a:ext cx="4360994" cy="5078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700" b="1" dirty="0">
                <a:solidFill>
                  <a:srgbClr val="663300"/>
                </a:solidFill>
                <a:latin typeface="Arial Narrow" pitchFamily="34" charset="0"/>
              </a:rPr>
              <a:t>Взаимодействие участников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41715" y="934136"/>
            <a:ext cx="4558843" cy="216694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 defTabSz="686440">
              <a:lnSpc>
                <a:spcPct val="107000"/>
              </a:lnSpc>
              <a:buAutoNum type="arabicPeriod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Оргкомитет (командировочное, сертификат, …) - 312 кабинет, 3 этаж.</a:t>
            </a:r>
          </a:p>
          <a:p>
            <a:pPr marL="342900" indent="-342900" algn="just" defTabSz="686440">
              <a:lnSpc>
                <a:spcPct val="107000"/>
              </a:lnSpc>
              <a:buAutoNum type="arabicPeriod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Гостиница «Колос». Выселение в 12.00.</a:t>
            </a:r>
          </a:p>
          <a:p>
            <a:pPr marL="342900" indent="-342900" algn="just" defTabSz="686440">
              <a:lnSpc>
                <a:spcPct val="107000"/>
              </a:lnSpc>
              <a:buAutoNum type="arabicPeriod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Награждение спикеров и участников – пленарная часть.</a:t>
            </a:r>
            <a:endParaRPr lang="en-US" sz="140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342900" indent="-342900" algn="just" defTabSz="686440">
              <a:lnSpc>
                <a:spcPct val="107000"/>
              </a:lnSpc>
              <a:buAutoNum type="arabicPeriod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Сборник конференции – прием материалов до 20.09.2024,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hlinkClick r:id="rId3"/>
              </a:rPr>
              <a:t>asm@iro22.ru</a:t>
            </a:r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342900" indent="-342900" algn="just" defTabSz="686440">
              <a:lnSpc>
                <a:spcPct val="107000"/>
              </a:lnSpc>
              <a:buAutoNum type="arabicPeriod"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Фото на память. Фотозоны в АИРО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pPr marL="342900" indent="-342900" algn="just" defTabSz="686440">
              <a:lnSpc>
                <a:spcPct val="107000"/>
              </a:lnSpc>
              <a:buAutoNum type="arabicPeriod"/>
            </a:pPr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342900" indent="-342900" algn="just" defTabSz="686440">
              <a:lnSpc>
                <a:spcPct val="107000"/>
              </a:lnSpc>
              <a:buAutoNum type="arabicPeriod"/>
            </a:pPr>
            <a:endParaRPr lang="ru-RU" sz="14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7154" y="934136"/>
            <a:ext cx="4202463" cy="216694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 defTabSz="686440">
              <a:lnSpc>
                <a:spcPct val="107000"/>
              </a:lnSpc>
              <a:buAutoNum type="arabicPeriod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Ценность конструктивного диалога. Критикуя – предлагай!</a:t>
            </a:r>
          </a:p>
          <a:p>
            <a:pPr marL="342900" indent="-342900" algn="just" defTabSz="686440">
              <a:lnSpc>
                <a:spcPct val="107000"/>
              </a:lnSpc>
              <a:buAutoNum type="arabicPeriod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Ценность времени. Регламент!</a:t>
            </a:r>
          </a:p>
          <a:p>
            <a:pPr marL="342900" indent="-342900" algn="just" defTabSz="686440">
              <a:lnSpc>
                <a:spcPct val="107000"/>
              </a:lnSpc>
              <a:buAutoNum type="arabicPeriod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Ценность активной профессиональной позиции. Инициативе – зеленый цвет!</a:t>
            </a:r>
          </a:p>
          <a:p>
            <a:pPr marL="342900" indent="-342900" algn="just" defTabSz="686440">
              <a:lnSpc>
                <a:spcPct val="107000"/>
              </a:lnSpc>
              <a:buAutoNum type="arabicPeriod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Ценность уважения! Правило «СТОП»!</a:t>
            </a:r>
          </a:p>
          <a:p>
            <a:pPr marL="342900" indent="-342900" algn="just" defTabSz="686440">
              <a:lnSpc>
                <a:spcPct val="107000"/>
              </a:lnSpc>
              <a:buAutoNum type="arabicPeriod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Ценность воспитания! Смыслы – в практику работы!</a:t>
            </a:r>
          </a:p>
          <a:p>
            <a:pPr algn="just" defTabSz="686440">
              <a:lnSpc>
                <a:spcPct val="107000"/>
              </a:lnSpc>
            </a:pPr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342900" indent="-342900" algn="just" defTabSz="686440">
              <a:lnSpc>
                <a:spcPct val="107000"/>
              </a:lnSpc>
              <a:buAutoNum type="arabicPeriod"/>
            </a:pPr>
            <a:endParaRPr lang="ru-RU" sz="1400" dirty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18909" t="15462" r="4112" b="58855"/>
          <a:stretch/>
        </p:blipFill>
        <p:spPr>
          <a:xfrm>
            <a:off x="2743320" y="3566580"/>
            <a:ext cx="4321838" cy="81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67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couo.ru/wp-content/uploads/2021/01/1554364570_chess-4067149_1280.jpg"/>
          <p:cNvSpPr>
            <a:spLocks noChangeAspect="1" noChangeArrowheads="1"/>
          </p:cNvSpPr>
          <p:nvPr/>
        </p:nvSpPr>
        <p:spPr bwMode="auto">
          <a:xfrm>
            <a:off x="418943" y="-108447"/>
            <a:ext cx="228812" cy="228812"/>
          </a:xfrm>
          <a:prstGeom prst="rect">
            <a:avLst/>
          </a:prstGeom>
          <a:noFill/>
        </p:spPr>
        <p:txBody>
          <a:bodyPr vert="horz" wrap="square" lIns="68644" tIns="34322" rIns="68644" bIns="34322" numCol="1" anchor="t" anchorCtr="0" compatLnSpc="1">
            <a:prstTxWarp prst="textNoShape">
              <a:avLst/>
            </a:prstTxWarp>
          </a:bodyPr>
          <a:lstStyle/>
          <a:p>
            <a:endParaRPr lang="ru-RU" sz="1057"/>
          </a:p>
        </p:txBody>
      </p:sp>
      <p:sp>
        <p:nvSpPr>
          <p:cNvPr id="4" name="Прямоугольник 3"/>
          <p:cNvSpPr/>
          <p:nvPr/>
        </p:nvSpPr>
        <p:spPr>
          <a:xfrm>
            <a:off x="755739" y="2126781"/>
            <a:ext cx="7928810" cy="919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378" b="1" i="1" dirty="0" smtClean="0">
                <a:solidFill>
                  <a:srgbClr val="663300"/>
                </a:solidFill>
                <a:latin typeface="Arial Narrow" pitchFamily="34" charset="0"/>
              </a:rPr>
              <a:t>В ДОБРЫЙ ПУТЬ !</a:t>
            </a:r>
          </a:p>
          <a:p>
            <a:pPr algn="ctr"/>
            <a:endParaRPr lang="ru-RU" sz="2000" dirty="0">
              <a:solidFill>
                <a:srgbClr val="663300"/>
              </a:solidFill>
              <a:latin typeface="Arial Narrow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8909" t="15462" r="4112" b="58855"/>
          <a:stretch/>
        </p:blipFill>
        <p:spPr>
          <a:xfrm>
            <a:off x="1130709" y="381117"/>
            <a:ext cx="7045485" cy="13222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8836" t="71301" r="3897" b="12982"/>
          <a:stretch/>
        </p:blipFill>
        <p:spPr>
          <a:xfrm>
            <a:off x="0" y="4025992"/>
            <a:ext cx="9808478" cy="112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01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couo.ru/wp-content/uploads/2021/01/1554364570_chess-4067149_1280.jpg"/>
          <p:cNvSpPr>
            <a:spLocks noChangeAspect="1" noChangeArrowheads="1"/>
          </p:cNvSpPr>
          <p:nvPr/>
        </p:nvSpPr>
        <p:spPr bwMode="auto">
          <a:xfrm>
            <a:off x="418943" y="-108447"/>
            <a:ext cx="228812" cy="228812"/>
          </a:xfrm>
          <a:prstGeom prst="rect">
            <a:avLst/>
          </a:prstGeom>
          <a:noFill/>
        </p:spPr>
        <p:txBody>
          <a:bodyPr vert="horz" wrap="square" lIns="68644" tIns="34322" rIns="68644" bIns="34322" numCol="1" anchor="t" anchorCtr="0" compatLnSpc="1">
            <a:prstTxWarp prst="textNoShape">
              <a:avLst/>
            </a:prstTxWarp>
          </a:bodyPr>
          <a:lstStyle/>
          <a:p>
            <a:endParaRPr lang="ru-RU" sz="1057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8836" t="71301" r="3897" b="12982"/>
          <a:stretch/>
        </p:blipFill>
        <p:spPr>
          <a:xfrm>
            <a:off x="0" y="4025992"/>
            <a:ext cx="9808478" cy="11222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5808" y="342079"/>
            <a:ext cx="5321940" cy="40011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663300"/>
                </a:solidFill>
                <a:latin typeface="Arial Narrow" pitchFamily="34" charset="0"/>
              </a:rPr>
              <a:t>10.30 – 12.00, </a:t>
            </a:r>
            <a:r>
              <a:rPr lang="ru-RU" sz="2000" b="1" dirty="0">
                <a:solidFill>
                  <a:srgbClr val="663300"/>
                </a:solidFill>
                <a:latin typeface="Arial Narrow" pitchFamily="34" charset="0"/>
              </a:rPr>
              <a:t>трэк </a:t>
            </a:r>
            <a:r>
              <a:rPr lang="ru-RU" sz="2000" b="1" dirty="0" smtClean="0">
                <a:solidFill>
                  <a:srgbClr val="663300"/>
                </a:solidFill>
                <a:latin typeface="Arial Narrow" pitchFamily="34" charset="0"/>
              </a:rPr>
              <a:t>1 «Шахматы </a:t>
            </a:r>
            <a:r>
              <a:rPr lang="ru-RU" sz="2000" b="1" dirty="0">
                <a:solidFill>
                  <a:srgbClr val="663300"/>
                </a:solidFill>
                <a:latin typeface="Arial Narrow" pitchFamily="34" charset="0"/>
              </a:rPr>
              <a:t>в детском </a:t>
            </a:r>
            <a:r>
              <a:rPr lang="ru-RU" sz="2000" b="1" dirty="0" smtClean="0">
                <a:solidFill>
                  <a:srgbClr val="663300"/>
                </a:solidFill>
                <a:latin typeface="Arial Narrow" pitchFamily="34" charset="0"/>
              </a:rPr>
              <a:t>саду»</a:t>
            </a:r>
            <a:endParaRPr lang="ru-RU" sz="2000" b="1" dirty="0">
              <a:solidFill>
                <a:srgbClr val="663300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8943" y="296030"/>
            <a:ext cx="1488798" cy="6121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378" b="1" dirty="0">
                <a:solidFill>
                  <a:srgbClr val="663300"/>
                </a:solidFill>
                <a:latin typeface="Arial Narrow" pitchFamily="34" charset="0"/>
              </a:rPr>
              <a:t>ДЕНЬ 1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01879"/>
              </p:ext>
            </p:extLst>
          </p:nvPr>
        </p:nvGraphicFramePr>
        <p:xfrm>
          <a:off x="1105174" y="1212582"/>
          <a:ext cx="8111189" cy="24318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27898"/>
                <a:gridCol w="4183291"/>
              </a:tblGrid>
              <a:tr h="8752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Развитие пространственного представления у детей старшего дошкольного возраста посредством игры в шахматы</a:t>
                      </a:r>
                      <a:endParaRPr lang="ru-RU" sz="11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Аксенова Клара Николаевна</a:t>
                      </a:r>
                      <a:r>
                        <a:rPr lang="ru-RU" sz="14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,</a:t>
                      </a:r>
                      <a:br>
                        <a:rPr lang="ru-RU" sz="14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4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МБОУ «СОШ №134», тренер по шахматам, г. Барнаул</a:t>
                      </a:r>
                      <a:endParaRPr lang="ru-RU" sz="11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13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Воспитательный потенциал проекта «Шахматы в школах» (мастер-класс)</a:t>
                      </a:r>
                      <a:endParaRPr lang="ru-RU" sz="11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Трубникова Татьяна Ивановна</a:t>
                      </a:r>
                      <a:r>
                        <a:rPr lang="ru-RU" sz="14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,</a:t>
                      </a:r>
                      <a:br>
                        <a:rPr lang="ru-RU" sz="14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4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МКДОУ «Ребрихинский детский сад Улыбка», воспитатель, с. Ребриха</a:t>
                      </a:r>
                      <a:endParaRPr lang="ru-RU" sz="11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7526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«В сказке шахматы живут»: о проекте "Интернет - центр шахматного образования" (онлайн-выступление)</a:t>
                      </a:r>
                      <a:endParaRPr lang="ru-RU" sz="11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Акишина Валентина Васильевна</a:t>
                      </a:r>
                      <a:r>
                        <a:rPr lang="ru-RU" sz="14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,</a:t>
                      </a:r>
                      <a:br>
                        <a:rPr lang="ru-RU" sz="14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4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МБОУ Гимназия им. А. И. Яковлева педагог дополнительного образования, г. </a:t>
                      </a:r>
                      <a:r>
                        <a:rPr lang="ru-RU" sz="1400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Урай</a:t>
                      </a:r>
                      <a:endParaRPr lang="ru-RU" sz="11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199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couo.ru/wp-content/uploads/2021/01/1554364570_chess-4067149_1280.jpg"/>
          <p:cNvSpPr>
            <a:spLocks noChangeAspect="1" noChangeArrowheads="1"/>
          </p:cNvSpPr>
          <p:nvPr/>
        </p:nvSpPr>
        <p:spPr bwMode="auto">
          <a:xfrm>
            <a:off x="418943" y="-108447"/>
            <a:ext cx="228812" cy="228812"/>
          </a:xfrm>
          <a:prstGeom prst="rect">
            <a:avLst/>
          </a:prstGeom>
          <a:noFill/>
        </p:spPr>
        <p:txBody>
          <a:bodyPr vert="horz" wrap="square" lIns="68644" tIns="34322" rIns="68644" bIns="34322" numCol="1" anchor="t" anchorCtr="0" compatLnSpc="1">
            <a:prstTxWarp prst="textNoShape">
              <a:avLst/>
            </a:prstTxWarp>
          </a:bodyPr>
          <a:lstStyle/>
          <a:p>
            <a:endParaRPr lang="ru-RU" sz="1057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8836" t="71301" r="3897" b="12982"/>
          <a:stretch/>
        </p:blipFill>
        <p:spPr>
          <a:xfrm>
            <a:off x="0" y="4025992"/>
            <a:ext cx="9808478" cy="11222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5808" y="342079"/>
            <a:ext cx="5321940" cy="40011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663300"/>
                </a:solidFill>
                <a:latin typeface="Arial Narrow" pitchFamily="34" charset="0"/>
              </a:rPr>
              <a:t>12.45 – 13.45, </a:t>
            </a:r>
            <a:r>
              <a:rPr lang="ru-RU" sz="2000" b="1" dirty="0">
                <a:solidFill>
                  <a:srgbClr val="663300"/>
                </a:solidFill>
                <a:latin typeface="Arial Narrow" pitchFamily="34" charset="0"/>
              </a:rPr>
              <a:t>трэк </a:t>
            </a:r>
            <a:r>
              <a:rPr lang="ru-RU" sz="2000" b="1" dirty="0" smtClean="0">
                <a:solidFill>
                  <a:srgbClr val="663300"/>
                </a:solidFill>
                <a:latin typeface="Arial Narrow" pitchFamily="34" charset="0"/>
              </a:rPr>
              <a:t>2 «Шахматы </a:t>
            </a:r>
            <a:r>
              <a:rPr lang="ru-RU" sz="2000" b="1" dirty="0">
                <a:solidFill>
                  <a:srgbClr val="663300"/>
                </a:solidFill>
                <a:latin typeface="Arial Narrow" pitchFamily="34" charset="0"/>
              </a:rPr>
              <a:t>в детском </a:t>
            </a:r>
            <a:r>
              <a:rPr lang="ru-RU" sz="2000" b="1" dirty="0" smtClean="0">
                <a:solidFill>
                  <a:srgbClr val="663300"/>
                </a:solidFill>
                <a:latin typeface="Arial Narrow" pitchFamily="34" charset="0"/>
              </a:rPr>
              <a:t>саду»</a:t>
            </a:r>
            <a:endParaRPr lang="ru-RU" sz="2000" b="1" dirty="0">
              <a:solidFill>
                <a:srgbClr val="663300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8943" y="296030"/>
            <a:ext cx="1488798" cy="6121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378" b="1" dirty="0">
                <a:solidFill>
                  <a:srgbClr val="663300"/>
                </a:solidFill>
                <a:latin typeface="Arial Narrow" pitchFamily="34" charset="0"/>
              </a:rPr>
              <a:t>ДЕНЬ 1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741476"/>
              </p:ext>
            </p:extLst>
          </p:nvPr>
        </p:nvGraphicFramePr>
        <p:xfrm>
          <a:off x="1232114" y="1619571"/>
          <a:ext cx="7702659" cy="9686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30066"/>
                <a:gridCol w="3972593"/>
              </a:tblGrid>
              <a:tr h="968645">
                <a:tc>
                  <a:txBody>
                    <a:bodyPr/>
                    <a:lstStyle/>
                    <a:p>
                      <a:pPr marL="0" algn="just" defTabSz="68644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Соревнование педагогических</a:t>
                      </a:r>
                    </a:p>
                    <a:p>
                      <a:pPr marL="0" algn="just" defTabSz="68644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команд – участников конференции</a:t>
                      </a:r>
                    </a:p>
                    <a:p>
                      <a:pPr marL="0" algn="just" defTabSz="686440" rtl="0" eaLnBrk="1" latinLnBrk="0" hangingPunct="1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6440" rtl="0" eaLnBrk="1" latinLnBrk="0" hangingPunct="1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Аборнев Сергей Михайлович,</a:t>
                      </a:r>
                    </a:p>
                    <a:p>
                      <a:pPr marL="0" algn="ctr" defTabSz="686440" rtl="0" eaLnBrk="1" latinLnBrk="0" hangingPunct="1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доцент </a:t>
                      </a:r>
                      <a:r>
                        <a:rPr lang="ru-RU" sz="1400" b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кафедры </a:t>
                      </a:r>
                      <a:r>
                        <a:rPr lang="ru-RU" sz="14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менеджмента </a:t>
                      </a:r>
                      <a:r>
                        <a:rPr lang="ru-RU" sz="1400" b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образовании КАУ ДПО «АИРО имени А.М. Топорова»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826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couo.ru/wp-content/uploads/2021/01/1554364570_chess-4067149_1280.jpg"/>
          <p:cNvSpPr>
            <a:spLocks noChangeAspect="1" noChangeArrowheads="1"/>
          </p:cNvSpPr>
          <p:nvPr/>
        </p:nvSpPr>
        <p:spPr bwMode="auto">
          <a:xfrm>
            <a:off x="418943" y="-108447"/>
            <a:ext cx="228812" cy="228812"/>
          </a:xfrm>
          <a:prstGeom prst="rect">
            <a:avLst/>
          </a:prstGeom>
          <a:noFill/>
        </p:spPr>
        <p:txBody>
          <a:bodyPr vert="horz" wrap="square" lIns="68644" tIns="34322" rIns="68644" bIns="34322" numCol="1" anchor="t" anchorCtr="0" compatLnSpc="1">
            <a:prstTxWarp prst="textNoShape">
              <a:avLst/>
            </a:prstTxWarp>
          </a:bodyPr>
          <a:lstStyle/>
          <a:p>
            <a:endParaRPr lang="ru-RU" sz="1057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8836" t="71301" r="3897" b="12982"/>
          <a:stretch/>
        </p:blipFill>
        <p:spPr>
          <a:xfrm>
            <a:off x="0" y="4025992"/>
            <a:ext cx="9808478" cy="11222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3234" y="-5715"/>
            <a:ext cx="7052217" cy="707886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663300"/>
                </a:solidFill>
                <a:latin typeface="Arial Narrow" pitchFamily="34" charset="0"/>
              </a:rPr>
              <a:t>14.05 – 15.45, </a:t>
            </a:r>
            <a:r>
              <a:rPr lang="ru-RU" sz="2000" b="1" dirty="0">
                <a:solidFill>
                  <a:srgbClr val="663300"/>
                </a:solidFill>
                <a:latin typeface="Arial Narrow" pitchFamily="34" charset="0"/>
              </a:rPr>
              <a:t>трэк </a:t>
            </a:r>
            <a:r>
              <a:rPr lang="ru-RU" sz="2000" b="1" dirty="0" smtClean="0">
                <a:solidFill>
                  <a:srgbClr val="663300"/>
                </a:solidFill>
                <a:latin typeface="Arial Narrow" pitchFamily="34" charset="0"/>
              </a:rPr>
              <a:t>3 - </a:t>
            </a:r>
          </a:p>
          <a:p>
            <a:r>
              <a:rPr lang="ru-RU" sz="2000" b="1" dirty="0" smtClean="0">
                <a:solidFill>
                  <a:srgbClr val="663300"/>
                </a:solidFill>
                <a:latin typeface="Arial Narrow" pitchFamily="34" charset="0"/>
              </a:rPr>
              <a:t>Телемост </a:t>
            </a:r>
            <a:r>
              <a:rPr lang="ru-RU" sz="2000" b="1" dirty="0">
                <a:solidFill>
                  <a:srgbClr val="663300"/>
                </a:solidFill>
                <a:latin typeface="Arial Narrow" pitchFamily="34" charset="0"/>
              </a:rPr>
              <a:t>«Региональные практики шахматного образования</a:t>
            </a:r>
            <a:r>
              <a:rPr lang="ru-RU" sz="2000" b="1" dirty="0" smtClean="0">
                <a:solidFill>
                  <a:srgbClr val="663300"/>
                </a:solidFill>
                <a:latin typeface="Arial Narrow" pitchFamily="34" charset="0"/>
              </a:rPr>
              <a:t>»</a:t>
            </a:r>
            <a:endParaRPr lang="ru-RU" sz="2000" b="1" dirty="0">
              <a:solidFill>
                <a:srgbClr val="663300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8185" y="78139"/>
            <a:ext cx="1488798" cy="6121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378" b="1" dirty="0">
                <a:solidFill>
                  <a:srgbClr val="663300"/>
                </a:solidFill>
                <a:latin typeface="Arial Narrow" pitchFamily="34" charset="0"/>
              </a:rPr>
              <a:t>ДЕНЬ 1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221400"/>
              </p:ext>
            </p:extLst>
          </p:nvPr>
        </p:nvGraphicFramePr>
        <p:xfrm>
          <a:off x="418943" y="790413"/>
          <a:ext cx="9066508" cy="3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4671"/>
                <a:gridCol w="5951837"/>
              </a:tblGrid>
              <a:tr h="4416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Проблемы шахматного образования в 2024 году </a:t>
                      </a:r>
                      <a:r>
                        <a:rPr lang="ru-RU" sz="1400" b="0" i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(онлайн-выступление)</a:t>
                      </a:r>
                    </a:p>
                  </a:txBody>
                  <a:tcPr marL="37247" marR="372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Сухин</a:t>
                      </a:r>
                      <a:r>
                        <a:rPr lang="ru-RU" sz="1400" b="1" i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Игорь Георгиевич,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Институт стратегии развития образования, старший научный сотрудник, г. Москва</a:t>
                      </a:r>
                    </a:p>
                  </a:txBody>
                  <a:tcPr marL="37247" marR="372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 вопросу о повышении эффективности реализации школьного шахматного образования </a:t>
                      </a:r>
                      <a:r>
                        <a:rPr lang="ru-RU" sz="1400" b="0" i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(онлайн-выступление)</a:t>
                      </a:r>
                    </a:p>
                  </a:txBody>
                  <a:tcPr marL="37247" marR="372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Иконникова Ольга Николаевна</a:t>
                      </a:r>
                      <a:r>
                        <a:rPr lang="ru-RU" sz="1400" b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</a:t>
                      </a:r>
                      <a:br>
                        <a:rPr lang="ru-RU" sz="1400" b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ru-RU" sz="1400" b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Таганрогский институт управления и экономики, директор шахматного центра, доцент кафедры гуманитарных дисциплин, г. Таганрог</a:t>
                      </a:r>
                    </a:p>
                  </a:txBody>
                  <a:tcPr marL="37247" marR="372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4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Школьный шахматный клуб как средство развития личности ребенка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Кухаренко Евгений </a:t>
                      </a:r>
                      <a:r>
                        <a:rPr lang="ru-RU" sz="1400" b="1" i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Васильевич</a:t>
                      </a:r>
                      <a:r>
                        <a:rPr lang="ru-RU" sz="14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МАОУ </a:t>
                      </a:r>
                      <a:r>
                        <a:rPr lang="ru-RU" sz="1400" b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СОШ №16  с/п «Наша гавань», педагог дополнительного образования, г. Томск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248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Андрей </a:t>
                      </a:r>
                      <a:r>
                        <a:rPr lang="ru-RU" sz="1400" b="0" kern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Ободчук</a:t>
                      </a:r>
                      <a:r>
                        <a:rPr lang="ru-RU" sz="1400" b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: шахматист, тренер, писатель</a:t>
                      </a:r>
                    </a:p>
                  </a:txBody>
                  <a:tcPr marL="37247" marR="372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Ободчук</a:t>
                      </a:r>
                      <a:r>
                        <a:rPr lang="ru-RU" sz="1400" b="1" i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Андрей </a:t>
                      </a:r>
                      <a:r>
                        <a:rPr lang="ru-RU" sz="1400" b="1" i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Анатольевич</a:t>
                      </a:r>
                      <a:r>
                        <a:rPr lang="ru-RU" sz="14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международный </a:t>
                      </a:r>
                      <a:r>
                        <a:rPr lang="ru-RU" sz="1400" b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мастер по шахматам, десятикратный чемпион мира среди инвалидов-</a:t>
                      </a:r>
                      <a:r>
                        <a:rPr lang="ru-RU" sz="1400" b="0" kern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опорников</a:t>
                      </a:r>
                      <a:r>
                        <a:rPr lang="ru-RU" sz="1400" b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тренер, г. Геленджик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Аборнев Сергей </a:t>
                      </a:r>
                      <a:r>
                        <a:rPr lang="ru-RU" sz="1400" b="1" i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Михайлович</a:t>
                      </a:r>
                      <a:r>
                        <a:rPr lang="ru-RU" sz="14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доцент </a:t>
                      </a:r>
                      <a:r>
                        <a:rPr lang="ru-RU" sz="1400" b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кафедры менеджмента в образовании КАУ ДПО «АИРО имени А.М. Топорова»</a:t>
                      </a:r>
                    </a:p>
                  </a:txBody>
                  <a:tcPr marL="37247" marR="372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795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Свободный микрофон. Вектор развития учебно-методического объединения шахматных педагогов</a:t>
                      </a:r>
                    </a:p>
                  </a:txBody>
                  <a:tcPr marL="37247" marR="372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022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couo.ru/wp-content/uploads/2021/01/1554364570_chess-4067149_1280.jpg"/>
          <p:cNvSpPr>
            <a:spLocks noChangeAspect="1" noChangeArrowheads="1"/>
          </p:cNvSpPr>
          <p:nvPr/>
        </p:nvSpPr>
        <p:spPr bwMode="auto">
          <a:xfrm>
            <a:off x="418943" y="-108447"/>
            <a:ext cx="228812" cy="228812"/>
          </a:xfrm>
          <a:prstGeom prst="rect">
            <a:avLst/>
          </a:prstGeom>
          <a:noFill/>
        </p:spPr>
        <p:txBody>
          <a:bodyPr vert="horz" wrap="square" lIns="68644" tIns="34322" rIns="68644" bIns="34322" numCol="1" anchor="t" anchorCtr="0" compatLnSpc="1">
            <a:prstTxWarp prst="textNoShape">
              <a:avLst/>
            </a:prstTxWarp>
          </a:bodyPr>
          <a:lstStyle/>
          <a:p>
            <a:endParaRPr lang="ru-RU" sz="1057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8836" t="71301" r="3897" b="12982"/>
          <a:stretch/>
        </p:blipFill>
        <p:spPr>
          <a:xfrm>
            <a:off x="0" y="4025992"/>
            <a:ext cx="9808478" cy="11222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7254" y="120365"/>
            <a:ext cx="7400441" cy="1015663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663300"/>
                </a:solidFill>
                <a:latin typeface="Arial Narrow" pitchFamily="34" charset="0"/>
              </a:rPr>
              <a:t>с 16.00 – экскурсионно-образовательная </a:t>
            </a:r>
            <a:r>
              <a:rPr lang="ru-RU" sz="2000" b="1" dirty="0">
                <a:solidFill>
                  <a:srgbClr val="663300"/>
                </a:solidFill>
                <a:latin typeface="Arial Narrow" pitchFamily="34" charset="0"/>
              </a:rPr>
              <a:t>программа в рамках Суперфинала Чемпионата России по шахматам на </a:t>
            </a:r>
            <a:r>
              <a:rPr lang="ru-RU" sz="2000" b="1" dirty="0" smtClean="0">
                <a:solidFill>
                  <a:srgbClr val="663300"/>
                </a:solidFill>
                <a:latin typeface="Arial Narrow" pitchFamily="34" charset="0"/>
              </a:rPr>
              <a:t>площадках</a:t>
            </a:r>
          </a:p>
          <a:p>
            <a:r>
              <a:rPr lang="ru-RU" sz="2000" b="1" dirty="0" smtClean="0">
                <a:solidFill>
                  <a:srgbClr val="663300"/>
                </a:solidFill>
                <a:latin typeface="Arial Narrow" pitchFamily="34" charset="0"/>
              </a:rPr>
              <a:t>г</a:t>
            </a:r>
            <a:r>
              <a:rPr lang="ru-RU" sz="2000" b="1" dirty="0">
                <a:solidFill>
                  <a:srgbClr val="663300"/>
                </a:solidFill>
                <a:latin typeface="Arial Narrow" pitchFamily="34" charset="0"/>
              </a:rPr>
              <a:t>. Барнаула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349" y="196038"/>
            <a:ext cx="1619808" cy="6121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378" b="1" dirty="0">
                <a:solidFill>
                  <a:srgbClr val="663300"/>
                </a:solidFill>
                <a:latin typeface="Arial Narrow" pitchFamily="34" charset="0"/>
              </a:rPr>
              <a:t>ДЕНЬ 1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4087812" y="1636321"/>
            <a:ext cx="2181252" cy="195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08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couo.ru/wp-content/uploads/2021/01/1554364570_chess-4067149_1280.jpg"/>
          <p:cNvSpPr>
            <a:spLocks noChangeAspect="1" noChangeArrowheads="1"/>
          </p:cNvSpPr>
          <p:nvPr/>
        </p:nvSpPr>
        <p:spPr bwMode="auto">
          <a:xfrm>
            <a:off x="418943" y="-108447"/>
            <a:ext cx="228812" cy="228812"/>
          </a:xfrm>
          <a:prstGeom prst="rect">
            <a:avLst/>
          </a:prstGeom>
          <a:noFill/>
        </p:spPr>
        <p:txBody>
          <a:bodyPr vert="horz" wrap="square" lIns="68644" tIns="34322" rIns="68644" bIns="34322" numCol="1" anchor="t" anchorCtr="0" compatLnSpc="1">
            <a:prstTxWarp prst="textNoShape">
              <a:avLst/>
            </a:prstTxWarp>
          </a:bodyPr>
          <a:lstStyle/>
          <a:p>
            <a:endParaRPr lang="ru-RU" sz="1057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8836" t="71301" r="3897" b="12982"/>
          <a:stretch/>
        </p:blipFill>
        <p:spPr>
          <a:xfrm>
            <a:off x="0" y="4025992"/>
            <a:ext cx="9808478" cy="11222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75465" y="135190"/>
            <a:ext cx="7400441" cy="40011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663300"/>
                </a:solidFill>
                <a:latin typeface="Arial Narrow" pitchFamily="34" charset="0"/>
              </a:rPr>
              <a:t>10.00 – 12.00 трэк 4 «Шахматы в школах»</a:t>
            </a:r>
            <a:endParaRPr lang="ru-RU" sz="2000" b="1" dirty="0">
              <a:solidFill>
                <a:srgbClr val="663300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300" y="29168"/>
            <a:ext cx="1619808" cy="6121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378" b="1" dirty="0">
                <a:solidFill>
                  <a:srgbClr val="663300"/>
                </a:solidFill>
                <a:latin typeface="Arial Narrow" pitchFamily="34" charset="0"/>
              </a:rPr>
              <a:t>ДЕНЬ </a:t>
            </a:r>
            <a:r>
              <a:rPr lang="ru-RU" sz="3378" b="1" dirty="0" smtClean="0">
                <a:solidFill>
                  <a:srgbClr val="663300"/>
                </a:solidFill>
                <a:latin typeface="Arial Narrow" pitchFamily="34" charset="0"/>
              </a:rPr>
              <a:t>2</a:t>
            </a:r>
            <a:endParaRPr lang="ru-RU" sz="3378" b="1" dirty="0">
              <a:solidFill>
                <a:srgbClr val="663300"/>
              </a:solidFill>
              <a:latin typeface="Arial Narrow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055567"/>
              </p:ext>
            </p:extLst>
          </p:nvPr>
        </p:nvGraphicFramePr>
        <p:xfrm>
          <a:off x="418943" y="641324"/>
          <a:ext cx="9205281" cy="42135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98281"/>
                <a:gridCol w="5007000"/>
              </a:tblGrid>
              <a:tr h="7009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Партнерство семьи и школы в проекте "Шахматы в школах"</a:t>
                      </a:r>
                    </a:p>
                  </a:txBody>
                  <a:tcPr marL="29621" marR="296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kern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Нижегородцева</a:t>
                      </a:r>
                      <a:r>
                        <a:rPr lang="ru-RU" sz="1200" b="1" i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Аксана Юрьевна</a:t>
                      </a:r>
                      <a:r>
                        <a:rPr lang="ru-RU" sz="1200" b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советник директора по </a:t>
                      </a:r>
                      <a:r>
                        <a:rPr lang="ru-RU" sz="12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воспитанию,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Исаева </a:t>
                      </a:r>
                      <a:r>
                        <a:rPr lang="ru-RU" sz="1200" b="1" i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Людмила Алексеевна</a:t>
                      </a:r>
                      <a:r>
                        <a:rPr lang="ru-RU" sz="1200" b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учитель начальных классов,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МБОУ "Гимназия №1", г. Бийск  </a:t>
                      </a:r>
                    </a:p>
                  </a:txBody>
                  <a:tcPr marL="29621" marR="296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72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Работы шахматного клуба в рамках деятельности детско-взрослых общностей в МБОУ «Айская СОШ»</a:t>
                      </a:r>
                    </a:p>
                  </a:txBody>
                  <a:tcPr marL="29621" marR="296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kern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Ярохина</a:t>
                      </a:r>
                      <a:r>
                        <a:rPr lang="ru-RU" sz="1200" b="1" i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Светлана </a:t>
                      </a:r>
                      <a:r>
                        <a:rPr lang="ru-RU" sz="1200" b="1" i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Николаевна</a:t>
                      </a:r>
                      <a:r>
                        <a:rPr lang="ru-RU" sz="12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МБОУ </a:t>
                      </a:r>
                      <a:r>
                        <a:rPr lang="ru-RU" sz="1200" b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«Айская СОШ», заместитель директора по воспитательной работе, с. </a:t>
                      </a:r>
                      <a:r>
                        <a:rPr lang="ru-RU" sz="1200" b="0" kern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Ая</a:t>
                      </a:r>
                      <a:endParaRPr lang="ru-RU" sz="1200" b="0" kern="1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29621" marR="296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21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Организация обучения игре в шахматы слепых учащихся в рамках наставничества</a:t>
                      </a:r>
                    </a:p>
                  </a:txBody>
                  <a:tcPr marL="29621" marR="296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kern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Должикова</a:t>
                      </a:r>
                      <a:r>
                        <a:rPr lang="ru-RU" sz="1200" b="1" i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Наталья </a:t>
                      </a:r>
                      <a:r>
                        <a:rPr lang="ru-RU" sz="1200" b="1" i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Борисовна</a:t>
                      </a:r>
                      <a:r>
                        <a:rPr lang="ru-RU" sz="12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КГБОУ </a:t>
                      </a:r>
                      <a:r>
                        <a:rPr lang="ru-RU" sz="1200" b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«Алтайская общеобразовательная школа № 2», учитель физической культуры, г. Барнаул</a:t>
                      </a:r>
                    </a:p>
                  </a:txBody>
                  <a:tcPr marL="29621" marR="296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21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Взаимодействие с родительской общественностью как фактор достижения результатов по программе «Шахматы в школах» </a:t>
                      </a:r>
                    </a:p>
                  </a:txBody>
                  <a:tcPr marL="29621" marR="296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Кузьмин Дмитрий </a:t>
                      </a:r>
                      <a:r>
                        <a:rPr lang="ru-RU" sz="1200" b="1" i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Владимирович</a:t>
                      </a:r>
                      <a:r>
                        <a:rPr lang="ru-RU" sz="12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МКОУ </a:t>
                      </a:r>
                      <a:r>
                        <a:rPr lang="ru-RU" sz="1200" b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200" b="0" kern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Волчихинская</a:t>
                      </a:r>
                      <a:r>
                        <a:rPr lang="ru-RU" sz="1200" b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СШ №2», педагог дополнительного образования, с. Волчиха</a:t>
                      </a:r>
                    </a:p>
                  </a:txBody>
                  <a:tcPr marL="29621" marR="296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47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Шахматы в школе: презентация опыта работы</a:t>
                      </a:r>
                    </a:p>
                  </a:txBody>
                  <a:tcPr marL="29621" marR="296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kern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Мунтян</a:t>
                      </a:r>
                      <a:r>
                        <a:rPr lang="ru-RU" sz="1200" b="1" i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Оксана </a:t>
                      </a:r>
                      <a:r>
                        <a:rPr lang="ru-RU" sz="1200" b="1" i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Анатольевна</a:t>
                      </a:r>
                      <a:r>
                        <a:rPr lang="ru-RU" sz="12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МБОУ </a:t>
                      </a:r>
                      <a:r>
                        <a:rPr lang="ru-RU" sz="1200" b="0" kern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Кулундинская</a:t>
                      </a:r>
                      <a:r>
                        <a:rPr lang="ru-RU" sz="1200" b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СОШ №3, учитель, с. Кулунда</a:t>
                      </a:r>
                    </a:p>
                  </a:txBody>
                  <a:tcPr marL="29621" marR="296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72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Развитие шахматной культуры в системе общего и дополнительного образования</a:t>
                      </a:r>
                    </a:p>
                  </a:txBody>
                  <a:tcPr marL="29621" marR="296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kern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Каюмова</a:t>
                      </a:r>
                      <a:r>
                        <a:rPr lang="ru-RU" sz="1200" b="1" i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Жанна Львовна</a:t>
                      </a:r>
                      <a:r>
                        <a:rPr lang="ru-RU" sz="1200" b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МАОУ СОШ №16 с/п «Наша гавань», методист, г. Томск</a:t>
                      </a:r>
                    </a:p>
                  </a:txBody>
                  <a:tcPr marL="29621" marR="296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09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Реализация проекта «Шахматы в школах» в режиме двух смен </a:t>
                      </a:r>
                    </a:p>
                  </a:txBody>
                  <a:tcPr marL="29621" marR="296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Вольхин Игорь Леонидович</a:t>
                      </a:r>
                      <a:r>
                        <a:rPr lang="ru-RU" sz="1200" b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Филиал МКОУ «Поспелихинская СОШ №2» Мамонтовская СОШ, </a:t>
                      </a:r>
                      <a:r>
                        <a:rPr lang="ru-RU" sz="1200" b="0" kern="12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п.имени</a:t>
                      </a:r>
                      <a:r>
                        <a:rPr lang="ru-RU" sz="1200" b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Мамонтова</a:t>
                      </a:r>
                    </a:p>
                  </a:txBody>
                  <a:tcPr marL="29621" marR="296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804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Обсуждение опыта реализации проекта «Шахматы в школах»</a:t>
                      </a:r>
                    </a:p>
                  </a:txBody>
                  <a:tcPr marL="29621" marR="296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185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couo.ru/wp-content/uploads/2021/01/1554364570_chess-4067149_1280.jpg"/>
          <p:cNvSpPr>
            <a:spLocks noChangeAspect="1" noChangeArrowheads="1"/>
          </p:cNvSpPr>
          <p:nvPr/>
        </p:nvSpPr>
        <p:spPr bwMode="auto">
          <a:xfrm>
            <a:off x="418943" y="-108447"/>
            <a:ext cx="228812" cy="228812"/>
          </a:xfrm>
          <a:prstGeom prst="rect">
            <a:avLst/>
          </a:prstGeom>
          <a:noFill/>
        </p:spPr>
        <p:txBody>
          <a:bodyPr vert="horz" wrap="square" lIns="68644" tIns="34322" rIns="68644" bIns="34322" numCol="1" anchor="t" anchorCtr="0" compatLnSpc="1">
            <a:prstTxWarp prst="textNoShape">
              <a:avLst/>
            </a:prstTxWarp>
          </a:bodyPr>
          <a:lstStyle/>
          <a:p>
            <a:endParaRPr lang="ru-RU" sz="1057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8836" t="71301" r="3897" b="12982"/>
          <a:stretch/>
        </p:blipFill>
        <p:spPr>
          <a:xfrm>
            <a:off x="0" y="4025992"/>
            <a:ext cx="9808478" cy="11222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75465" y="135190"/>
            <a:ext cx="7400441" cy="40011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663300"/>
                </a:solidFill>
                <a:latin typeface="Arial Narrow" pitchFamily="34" charset="0"/>
              </a:rPr>
              <a:t>12.45 – 13.45 трэк 5 «Шахматная игротека»</a:t>
            </a:r>
            <a:endParaRPr lang="ru-RU" sz="2000" b="1" dirty="0">
              <a:solidFill>
                <a:srgbClr val="663300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300" y="29168"/>
            <a:ext cx="1619808" cy="6121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378" b="1" dirty="0">
                <a:solidFill>
                  <a:srgbClr val="663300"/>
                </a:solidFill>
                <a:latin typeface="Arial Narrow" pitchFamily="34" charset="0"/>
              </a:rPr>
              <a:t>ДЕНЬ </a:t>
            </a:r>
            <a:r>
              <a:rPr lang="ru-RU" sz="3378" b="1" dirty="0" smtClean="0">
                <a:solidFill>
                  <a:srgbClr val="663300"/>
                </a:solidFill>
                <a:latin typeface="Arial Narrow" pitchFamily="34" charset="0"/>
              </a:rPr>
              <a:t>2</a:t>
            </a:r>
            <a:endParaRPr lang="ru-RU" sz="3378" b="1" dirty="0">
              <a:solidFill>
                <a:srgbClr val="663300"/>
              </a:solidFill>
              <a:latin typeface="Arial Narrow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719705"/>
              </p:ext>
            </p:extLst>
          </p:nvPr>
        </p:nvGraphicFramePr>
        <p:xfrm>
          <a:off x="647755" y="1157508"/>
          <a:ext cx="8928151" cy="7864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3518"/>
                <a:gridCol w="4604633"/>
              </a:tblGrid>
              <a:tr h="723920">
                <a:tc>
                  <a:txBody>
                    <a:bodyPr/>
                    <a:lstStyle/>
                    <a:p>
                      <a:pPr marL="0" algn="ctr" defTabSz="686440" rtl="0" eaLnBrk="1" latinLnBrk="0" hangingPunct="1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Игра "Найди пару" как средство развития и способ знакомства с шахматной историей и культурой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6440" rtl="0" eaLnBrk="1" latinLnBrk="0" hangingPunct="1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Юркин Виктор Юрьевич,</a:t>
                      </a:r>
                      <a:br>
                        <a:rPr lang="ru-RU" sz="1400" b="1" i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</a:br>
                      <a:r>
                        <a:rPr lang="ru-RU" sz="1400" b="0" i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Шахматная школа "Феномен",</a:t>
                      </a:r>
                    </a:p>
                    <a:p>
                      <a:pPr marL="0" algn="ctr" defTabSz="686440" rtl="0" eaLnBrk="1" latinLnBrk="0" hangingPunct="1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тренер, г. Барнаул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244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couo.ru/wp-content/uploads/2021/01/1554364570_chess-4067149_1280.jpg"/>
          <p:cNvSpPr>
            <a:spLocks noChangeAspect="1" noChangeArrowheads="1"/>
          </p:cNvSpPr>
          <p:nvPr/>
        </p:nvSpPr>
        <p:spPr bwMode="auto">
          <a:xfrm>
            <a:off x="418943" y="-108447"/>
            <a:ext cx="228812" cy="228812"/>
          </a:xfrm>
          <a:prstGeom prst="rect">
            <a:avLst/>
          </a:prstGeom>
          <a:noFill/>
        </p:spPr>
        <p:txBody>
          <a:bodyPr vert="horz" wrap="square" lIns="68644" tIns="34322" rIns="68644" bIns="34322" numCol="1" anchor="t" anchorCtr="0" compatLnSpc="1">
            <a:prstTxWarp prst="textNoShape">
              <a:avLst/>
            </a:prstTxWarp>
          </a:bodyPr>
          <a:lstStyle/>
          <a:p>
            <a:endParaRPr lang="ru-RU" sz="1057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8836" t="71301" r="3897" b="12982"/>
          <a:stretch/>
        </p:blipFill>
        <p:spPr>
          <a:xfrm>
            <a:off x="0" y="4025992"/>
            <a:ext cx="9808478" cy="11222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75465" y="135190"/>
            <a:ext cx="7400441" cy="40011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663300"/>
                </a:solidFill>
                <a:latin typeface="Arial Narrow" pitchFamily="34" charset="0"/>
              </a:rPr>
              <a:t>14.00 – 15.30 Пленарное заседание</a:t>
            </a:r>
            <a:endParaRPr lang="ru-RU" sz="2000" b="1" dirty="0">
              <a:solidFill>
                <a:srgbClr val="663300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300" y="29168"/>
            <a:ext cx="1619808" cy="6121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378" b="1" dirty="0">
                <a:solidFill>
                  <a:srgbClr val="663300"/>
                </a:solidFill>
                <a:latin typeface="Arial Narrow" pitchFamily="34" charset="0"/>
              </a:rPr>
              <a:t>ДЕНЬ </a:t>
            </a:r>
            <a:r>
              <a:rPr lang="ru-RU" sz="3378" b="1" dirty="0" smtClean="0">
                <a:solidFill>
                  <a:srgbClr val="663300"/>
                </a:solidFill>
                <a:latin typeface="Arial Narrow" pitchFamily="34" charset="0"/>
              </a:rPr>
              <a:t>2</a:t>
            </a:r>
            <a:endParaRPr lang="ru-RU" sz="3378" b="1" dirty="0">
              <a:solidFill>
                <a:srgbClr val="663300"/>
              </a:solidFill>
              <a:latin typeface="Arial Narrow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068615"/>
              </p:ext>
            </p:extLst>
          </p:nvPr>
        </p:nvGraphicFramePr>
        <p:xfrm>
          <a:off x="533349" y="1025166"/>
          <a:ext cx="8928151" cy="26517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3518"/>
                <a:gridCol w="4604633"/>
              </a:tblGrid>
              <a:tr h="723920">
                <a:tc>
                  <a:txBody>
                    <a:bodyPr/>
                    <a:lstStyle/>
                    <a:p>
                      <a:pPr marL="0" algn="just" defTabSz="68644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Модель развития проекта "Шахматы в школах" на примере Алтайского края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6440" rtl="0" eaLnBrk="1" latinLnBrk="0" hangingPunct="1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Поломошнов Артем </a:t>
                      </a:r>
                      <a:r>
                        <a:rPr lang="ru-RU" sz="1400" b="1" i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Анатольевич,</a:t>
                      </a:r>
                    </a:p>
                    <a:p>
                      <a:pPr marL="0" algn="ctr" defTabSz="686440" rtl="0" eaLnBrk="1" latinLnBrk="0" hangingPunct="1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Федерация </a:t>
                      </a:r>
                      <a:r>
                        <a:rPr lang="ru-RU" sz="1400" b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шахмат Алтайского края, президент, г. Барнаул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3920">
                <a:tc>
                  <a:txBody>
                    <a:bodyPr/>
                    <a:lstStyle/>
                    <a:p>
                      <a:pPr marL="0" algn="just" defTabSz="68644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Интеграция шахмат в образовательный процесс: развитие логического мышления и творческих способностей учащихся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644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Завгородняя Светлана </a:t>
                      </a:r>
                      <a:r>
                        <a:rPr lang="ru-RU" sz="1400" b="1" i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Сергеевна,</a:t>
                      </a:r>
                    </a:p>
                    <a:p>
                      <a:pPr marL="0" algn="ctr" defTabSz="68644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с/п </a:t>
                      </a:r>
                      <a:r>
                        <a:rPr lang="ru-RU" sz="1400" b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МКОУ "Поспелихинская СОШ №2" Центр образования цифрового и гуманитарного профилей "Точка роста", руководитель,</a:t>
                      </a:r>
                    </a:p>
                    <a:p>
                      <a:pPr marL="0" algn="ctr" defTabSz="68644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с. Поспелиха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3920">
                <a:tc>
                  <a:txBody>
                    <a:bodyPr/>
                    <a:lstStyle/>
                    <a:p>
                      <a:pPr marL="0" algn="just" defTabSz="68644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Подготовка компетентного преподавателя по шахматам в педагогическом вузе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6440" rtl="0" eaLnBrk="1" latinLnBrk="0" hangingPunct="1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Лобастова Раиса </a:t>
                      </a:r>
                      <a:r>
                        <a:rPr lang="ru-RU" sz="1400" b="1" i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Александровна,</a:t>
                      </a:r>
                    </a:p>
                    <a:p>
                      <a:pPr marL="0" algn="ctr" defTabSz="686440" rtl="0" eaLnBrk="1" latinLnBrk="0" hangingPunct="1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ФГБОУ </a:t>
                      </a:r>
                      <a:r>
                        <a:rPr lang="ru-RU" sz="1400" b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ВО "Алтайский государственный педагогический университет", кандидат педагогических наук, доцент, г. Барнаул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63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couo.ru/wp-content/uploads/2021/01/1554364570_chess-4067149_1280.jpg"/>
          <p:cNvSpPr>
            <a:spLocks noChangeAspect="1" noChangeArrowheads="1"/>
          </p:cNvSpPr>
          <p:nvPr/>
        </p:nvSpPr>
        <p:spPr bwMode="auto">
          <a:xfrm>
            <a:off x="418943" y="-108447"/>
            <a:ext cx="228812" cy="228812"/>
          </a:xfrm>
          <a:prstGeom prst="rect">
            <a:avLst/>
          </a:prstGeom>
          <a:noFill/>
        </p:spPr>
        <p:txBody>
          <a:bodyPr vert="horz" wrap="square" lIns="68644" tIns="34322" rIns="68644" bIns="34322" numCol="1" anchor="t" anchorCtr="0" compatLnSpc="1">
            <a:prstTxWarp prst="textNoShape">
              <a:avLst/>
            </a:prstTxWarp>
          </a:bodyPr>
          <a:lstStyle/>
          <a:p>
            <a:endParaRPr lang="ru-RU" sz="1057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8836" t="71301" r="3897" b="12982"/>
          <a:stretch/>
        </p:blipFill>
        <p:spPr>
          <a:xfrm>
            <a:off x="0" y="4025992"/>
            <a:ext cx="9808478" cy="11222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6484" y="389105"/>
            <a:ext cx="6909329" cy="707886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663300"/>
                </a:solidFill>
                <a:latin typeface="Arial Narrow" pitchFamily="34" charset="0"/>
              </a:rPr>
              <a:t>Палитра педагогических идей «Шахматное образование</a:t>
            </a:r>
            <a:r>
              <a:rPr lang="ru-RU" sz="2000" b="1" dirty="0" smtClean="0">
                <a:solidFill>
                  <a:srgbClr val="663300"/>
                </a:solidFill>
                <a:latin typeface="Arial Narrow" pitchFamily="34" charset="0"/>
              </a:rPr>
              <a:t>»</a:t>
            </a:r>
          </a:p>
          <a:p>
            <a:r>
              <a:rPr lang="ru-RU" sz="2000" b="1" dirty="0" smtClean="0">
                <a:solidFill>
                  <a:srgbClr val="663300"/>
                </a:solidFill>
                <a:latin typeface="Arial Narrow" pitchFamily="34" charset="0"/>
              </a:rPr>
              <a:t>(день 1, 2)</a:t>
            </a:r>
            <a:endParaRPr lang="ru-RU" sz="2000" b="1" dirty="0">
              <a:solidFill>
                <a:srgbClr val="663300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097" y="135190"/>
            <a:ext cx="2137985" cy="5078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700" b="1" dirty="0">
                <a:solidFill>
                  <a:srgbClr val="663300"/>
                </a:solidFill>
                <a:latin typeface="Arial Narrow" pitchFamily="34" charset="0"/>
              </a:rPr>
              <a:t>Проблемы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098" y="1951649"/>
            <a:ext cx="2137984" cy="5078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700" b="1" dirty="0" smtClean="0">
                <a:solidFill>
                  <a:srgbClr val="663300"/>
                </a:solidFill>
                <a:latin typeface="Arial Narrow" pitchFamily="34" charset="0"/>
              </a:rPr>
              <a:t>Решения</a:t>
            </a:r>
            <a:endParaRPr lang="ru-RU" sz="2700" b="1" dirty="0">
              <a:solidFill>
                <a:srgbClr val="663300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098" y="739801"/>
            <a:ext cx="2137985" cy="5078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700" b="1" dirty="0">
                <a:solidFill>
                  <a:srgbClr val="663300"/>
                </a:solidFill>
                <a:latin typeface="Arial Narrow" pitchFamily="34" charset="0"/>
              </a:rPr>
              <a:t>Предложения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96483" y="2263393"/>
            <a:ext cx="6909329" cy="40011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663300"/>
                </a:solidFill>
                <a:latin typeface="Arial Narrow" pitchFamily="34" charset="0"/>
              </a:rPr>
              <a:t>Пленарное заседание (день 2)</a:t>
            </a:r>
            <a:endParaRPr lang="ru-RU" sz="2000" b="1" dirty="0">
              <a:solidFill>
                <a:srgbClr val="663300"/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098" y="2560228"/>
            <a:ext cx="2137984" cy="5078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700" b="1" dirty="0">
                <a:solidFill>
                  <a:srgbClr val="663300"/>
                </a:solidFill>
                <a:latin typeface="Arial Narrow" pitchFamily="34" charset="0"/>
              </a:rPr>
              <a:t>Задачи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2098" y="3472649"/>
            <a:ext cx="2137984" cy="5078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700" b="1" dirty="0" smtClean="0">
                <a:solidFill>
                  <a:srgbClr val="663300"/>
                </a:solidFill>
                <a:latin typeface="Arial Narrow" pitchFamily="34" charset="0"/>
              </a:rPr>
              <a:t>«Мой опыт»</a:t>
            </a:r>
            <a:endParaRPr lang="ru-RU" sz="2700" b="1" dirty="0">
              <a:solidFill>
                <a:srgbClr val="663300"/>
              </a:solidFill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0965" y="3706073"/>
            <a:ext cx="6994848" cy="40011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663300"/>
                </a:solidFill>
                <a:latin typeface="Arial Narrow" pitchFamily="34" charset="0"/>
              </a:rPr>
              <a:t>Открытый микрофон. Обсуждение (день 1, 2) </a:t>
            </a:r>
            <a:endParaRPr lang="ru-RU" sz="2000" b="1" dirty="0">
              <a:solidFill>
                <a:srgbClr val="663300"/>
              </a:solidFill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097" y="4025992"/>
            <a:ext cx="2137984" cy="5078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700" b="1" dirty="0" smtClean="0">
                <a:solidFill>
                  <a:srgbClr val="663300"/>
                </a:solidFill>
                <a:latin typeface="Arial Narrow" pitchFamily="34" charset="0"/>
              </a:rPr>
              <a:t>Дискуссия</a:t>
            </a:r>
            <a:endParaRPr lang="ru-RU" sz="2700" b="1" dirty="0">
              <a:solidFill>
                <a:srgbClr val="663300"/>
              </a:solidFill>
              <a:latin typeface="Arial Narrow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/>
          <a:srcRect l="18909" t="15462" r="4112" b="58855"/>
          <a:stretch/>
        </p:blipFill>
        <p:spPr>
          <a:xfrm>
            <a:off x="4150982" y="1320326"/>
            <a:ext cx="3363914" cy="63132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/>
          <a:srcRect l="18909" t="15462" r="4112" b="58855"/>
          <a:stretch/>
        </p:blipFill>
        <p:spPr>
          <a:xfrm>
            <a:off x="4326432" y="2975247"/>
            <a:ext cx="3363914" cy="63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</TotalTime>
  <Words>783</Words>
  <Application>Microsoft Office PowerPoint</Application>
  <PresentationFormat>Произвольный</PresentationFormat>
  <Paragraphs>106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Arial Narrow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Карпова А.Н.</dc:creator>
  <cp:lastModifiedBy>Аборнев С.М.</cp:lastModifiedBy>
  <cp:revision>16</cp:revision>
  <dcterms:created xsi:type="dcterms:W3CDTF">2023-11-29T07:58:11Z</dcterms:created>
  <dcterms:modified xsi:type="dcterms:W3CDTF">2024-08-22T01:49:44Z</dcterms:modified>
</cp:coreProperties>
</file>