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5" r:id="rId2"/>
    <p:sldId id="257" r:id="rId3"/>
    <p:sldId id="258" r:id="rId4"/>
    <p:sldId id="260" r:id="rId5"/>
    <p:sldId id="262" r:id="rId6"/>
    <p:sldId id="261" r:id="rId7"/>
    <p:sldId id="263" r:id="rId8"/>
    <p:sldId id="259" r:id="rId9"/>
    <p:sldId id="266" r:id="rId10"/>
    <p:sldId id="267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530" autoAdjust="0"/>
  </p:normalViewPr>
  <p:slideViewPr>
    <p:cSldViewPr>
      <p:cViewPr>
        <p:scale>
          <a:sx n="103" d="100"/>
          <a:sy n="103" d="100"/>
        </p:scale>
        <p:origin x="-204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09F01C-EA97-4892-9290-B49B7611B330}" type="datetimeFigureOut">
              <a:rPr lang="ru-RU" smtClean="0"/>
              <a:t>19.05.2018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031036-A3F6-4B5D-BE02-84A1C7F04C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561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31036-A3F6-4B5D-BE02-84A1C7F04C3D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0F367-1A43-47D1-BA5B-A0F8643E4F41}" type="datetimeFigureOut">
              <a:rPr lang="ru-RU" smtClean="0"/>
              <a:t>19.05.2018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83FF9-27DB-4265-B01E-E2082B541F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0F367-1A43-47D1-BA5B-A0F8643E4F41}" type="datetimeFigureOut">
              <a:rPr lang="ru-RU" smtClean="0"/>
              <a:t>19.05.2018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83FF9-27DB-4265-B01E-E2082B541F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0F367-1A43-47D1-BA5B-A0F8643E4F41}" type="datetimeFigureOut">
              <a:rPr lang="ru-RU" smtClean="0"/>
              <a:t>19.05.2018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83FF9-27DB-4265-B01E-E2082B541F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0F367-1A43-47D1-BA5B-A0F8643E4F41}" type="datetimeFigureOut">
              <a:rPr lang="ru-RU" smtClean="0"/>
              <a:t>19.05.2018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83FF9-27DB-4265-B01E-E2082B541F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0F367-1A43-47D1-BA5B-A0F8643E4F41}" type="datetimeFigureOut">
              <a:rPr lang="ru-RU" smtClean="0"/>
              <a:t>19.05.2018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83FF9-27DB-4265-B01E-E2082B541F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0F367-1A43-47D1-BA5B-A0F8643E4F41}" type="datetimeFigureOut">
              <a:rPr lang="ru-RU" smtClean="0"/>
              <a:t>19.05.2018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83FF9-27DB-4265-B01E-E2082B541F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0F367-1A43-47D1-BA5B-A0F8643E4F41}" type="datetimeFigureOut">
              <a:rPr lang="ru-RU" smtClean="0"/>
              <a:t>19.05.2018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83FF9-27DB-4265-B01E-E2082B541F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0F367-1A43-47D1-BA5B-A0F8643E4F41}" type="datetimeFigureOut">
              <a:rPr lang="ru-RU" smtClean="0"/>
              <a:t>19.05.2018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83FF9-27DB-4265-B01E-E2082B541F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0F367-1A43-47D1-BA5B-A0F8643E4F41}" type="datetimeFigureOut">
              <a:rPr lang="ru-RU" smtClean="0"/>
              <a:t>19.05.2018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83FF9-27DB-4265-B01E-E2082B541F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0F367-1A43-47D1-BA5B-A0F8643E4F41}" type="datetimeFigureOut">
              <a:rPr lang="ru-RU" smtClean="0"/>
              <a:t>19.05.2018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83FF9-27DB-4265-B01E-E2082B541F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0F367-1A43-47D1-BA5B-A0F8643E4F41}" type="datetimeFigureOut">
              <a:rPr lang="ru-RU" smtClean="0"/>
              <a:t>19.05.2018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83FF9-27DB-4265-B01E-E2082B541F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0F367-1A43-47D1-BA5B-A0F8643E4F41}" type="datetimeFigureOut">
              <a:rPr lang="ru-RU" smtClean="0"/>
              <a:t>19.05.2018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83FF9-27DB-4265-B01E-E2082B541F7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ru.wikipedia.org/wiki/%D0%94%D0%B5%D0%BD%D1%8C_%D0%B1%D0%B5%D0%BB%D0%BE%D0%B9_%D1%80%D0%BE%D0%BC%D0%B0%D1%88%D0%BA%D0%B8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8715436" cy="63579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4578" name="Picture 2" descr="https://otkritkioks.ru/wp-content/uploads/2017/04/pozdravlyayu-s-1-maya-lyubvi-i-radosti-zhelayu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8143932" cy="542928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000892" y="357166"/>
            <a:ext cx="1714512" cy="2857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285984" y="5929330"/>
            <a:ext cx="635798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Зиппа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Светлана Александровна,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учитель географии МБОУ «Гимназия №40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», г. Барнаул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80" name="Picture 4" descr="https://avatars.mds.yandex.net/get-marketpic/366186/market_NAUBYluaXNtm_GLdSXYsNQ/or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357166"/>
            <a:ext cx="2000232" cy="714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643998" cy="64294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00034" y="428604"/>
            <a:ext cx="814393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Швейцария, Чехия, Словакия, Венгрия: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В Швейцарии на Первое Мая перед окном девушки сажают сосновое дерево. В других странах ночью юноши в незаметном месте сажают майские деревья (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maypoles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перед окнами своих 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возлюбленных</a:t>
            </a:r>
          </a:p>
          <a:p>
            <a:pPr algn="just" fontAlgn="base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Финляндии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Первомай 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Vappu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— это весенний карнавал студентов. В Хельсинки празднование начинается уже тридцатого апреля, когда в шесть часов вечера на статую нимфы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Хавис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Аманда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стоящую на Рыночной площади столицы, студенты надевают белую фуражку — головной убор абитуриентов. В этот момент все присутствующие также надевают свои 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фуражки.</a:t>
            </a:r>
          </a:p>
          <a:p>
            <a:pPr algn="just" fontAlgn="base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Норвегия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также отмечает день труда, но только в  дань светскому обычаю. В народе же этот день называют днем кукушки и печатают картинку этой птички на всех календарях 1 мая.</a:t>
            </a:r>
          </a:p>
          <a:p>
            <a:pPr algn="just" fontAlgn="base"/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США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 мая американцы празднуют День права, День детского здравоохранения и День лояльности.  Празднуют можно взять в кавычки, 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американцы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Мая работают.</a:t>
            </a:r>
          </a:p>
          <a:p>
            <a:pPr algn="just" fontAlgn="base"/>
            <a:endParaRPr lang="ru-RU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 fontAlgn="base"/>
            <a:r>
              <a:rPr lang="ru-RU" sz="1600" b="1" dirty="0" smtClean="0"/>
              <a:t> 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6" name="Picture 2" descr="http://peterstamps.ru/uploads/news_images/2015/02_2015/i_valkolakk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4071942"/>
            <a:ext cx="3190844" cy="2428892"/>
          </a:xfrm>
          <a:prstGeom prst="rect">
            <a:avLst/>
          </a:prstGeom>
          <a:noFill/>
        </p:spPr>
      </p:pic>
      <p:pic>
        <p:nvPicPr>
          <p:cNvPr id="26628" name="Picture 4" descr="http://photostory3.wikispaces.com/file/view/plant_a_tree.jpg/33109583/plant_a_tre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4071942"/>
            <a:ext cx="2928958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643998" cy="64294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42910" y="500043"/>
            <a:ext cx="728667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1992 году правительство РФ переименовало праздник на «Праздник весны и труда»</a:t>
            </a:r>
          </a:p>
        </p:txBody>
      </p:sp>
      <p:pic>
        <p:nvPicPr>
          <p:cNvPr id="23554" name="Picture 2" descr="http://900igr.net/datas/prazdniki/Den-solidarnosti/0010-010-S-1992-goda-vsenarodno-ljubimyj-prazdnik-pereimenovali-v-Prazdni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429620" cy="6322216"/>
          </a:xfrm>
          <a:prstGeom prst="rect">
            <a:avLst/>
          </a:prstGeom>
          <a:noFill/>
        </p:spPr>
      </p:pic>
      <p:pic>
        <p:nvPicPr>
          <p:cNvPr id="23556" name="Picture 4" descr="http://inspro.ru/images/1ma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7166"/>
            <a:ext cx="8358246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572560" cy="64294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 rot="10800000" flipV="1">
            <a:off x="500034" y="5127417"/>
            <a:ext cx="8143932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21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апреля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1856 года рабочий класс Австралии выступил с протестами по всей стране. Забастовщики требовали сокращения длительности рабочего дня с 12 ч до 8-ми. Власти пошли на уступки, и с тех пор праздник рабочих отмечался в Австралии каждый год.</a:t>
            </a:r>
          </a:p>
        </p:txBody>
      </p:sp>
      <p:pic>
        <p:nvPicPr>
          <p:cNvPr id="1026" name="Picture 2" descr="https://iasbh.tmgrup.com.tr/273d7b/0/0/0/0/0/0?u=http://i.sabah.com.tr/sb/fotohaber/gundem/1_mayis/00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85794"/>
            <a:ext cx="8115317" cy="421484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28794" y="214290"/>
            <a:ext cx="5143537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История празднования 1 мая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643998" cy="63579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928662" y="4929198"/>
            <a:ext cx="7643866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 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мая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1886 году этому образцу последовали американские рабочие, однако требования и демонстрации переросли тогда в кровопролитные столкновения с полицией. </a:t>
            </a:r>
          </a:p>
        </p:txBody>
      </p:sp>
      <p:sp>
        <p:nvSpPr>
          <p:cNvPr id="16386" name="AutoShape 2" descr="https://gorod.dp.ua/pic/news/newsfoto/17/05/131220/1_b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87" name="Picture 3" descr="C:\Users\Светлана\Pictures\1-the-haymarket-riot-1886-grang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500042"/>
            <a:ext cx="6929486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715436" cy="64294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5214950"/>
            <a:ext cx="8072494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июле 1889 году Парижским конгрессом было решено проводить 1 мая ежегодные демонстрации, в честь героической борьбы рабочих города Чикаго. Эту инициативу поддержали многие страны и уже в 1890 году международный день солидарности трудящихся отмечали: Франция, Германия, Австро-Венгрия, Бельгия, Италия, Испания, Норвегия, США, Швеция и др.</a:t>
            </a:r>
          </a:p>
        </p:txBody>
      </p:sp>
      <p:pic>
        <p:nvPicPr>
          <p:cNvPr id="17410" name="Picture 2" descr="https://img.gazeta.ru/files3/685/10648685/RIAN_00540420.HR-pic905-895x505-686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500042"/>
            <a:ext cx="8096247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643998" cy="63579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506" name="Picture 2" descr="http://rpp.nashaucheba.ru/pars_docs/refs/16/15499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642918"/>
            <a:ext cx="8001056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8715436" cy="63579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28596" y="4857760"/>
            <a:ext cx="8358246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 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СССР праздник стали отмечать после Октябрьской революции в 1917 году. Тогда на улицах самого большого государства на планете проводились демонстрации и шествия трудящихся, а также военные парады. Причем в них принимали участие даже дети.</a:t>
            </a:r>
          </a:p>
          <a:p>
            <a:endParaRPr lang="ru-RU" dirty="0"/>
          </a:p>
        </p:txBody>
      </p:sp>
      <p:sp>
        <p:nvSpPr>
          <p:cNvPr id="18434" name="AutoShape 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6" name="AutoShape 4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8" name="Picture 6" descr="http://milliarderr.com/_ph/14/7367396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2"/>
            <a:ext cx="4357718" cy="4143404"/>
          </a:xfrm>
          <a:prstGeom prst="rect">
            <a:avLst/>
          </a:prstGeom>
          <a:noFill/>
        </p:spPr>
      </p:pic>
      <p:sp>
        <p:nvSpPr>
          <p:cNvPr id="18440" name="AutoShape 8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42" name="Picture 10" descr="https://ribalych.ru/wp-content/uploads/2017/05/pervomaj_0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500042"/>
            <a:ext cx="4112587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6"/>
            <a:ext cx="8643998" cy="628654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00034" y="5214950"/>
            <a:ext cx="8143932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2-го мая люди массово выезжали на природу, таким образом этот день известен как «маевки». «Маевки» стали символом коллективного отдыха, таким себе «весенним форматом коллективных гуляний». </a:t>
            </a:r>
          </a:p>
        </p:txBody>
      </p:sp>
      <p:pic>
        <p:nvPicPr>
          <p:cNvPr id="22530" name="Picture 2" descr="http://surprisse.com/muscards/view/2014/04/30/15a1d93f8c39b47d0356o77fab1417d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19660" y="500042"/>
            <a:ext cx="4095744" cy="4524340"/>
          </a:xfrm>
          <a:prstGeom prst="rect">
            <a:avLst/>
          </a:prstGeom>
          <a:noFill/>
        </p:spPr>
      </p:pic>
      <p:pic>
        <p:nvPicPr>
          <p:cNvPr id="22532" name="Picture 4" descr="http://www.etoretro.ru/data/media/4761/143024927359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28604"/>
            <a:ext cx="4586056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mages.myshared.ru/5/430178/slide_7.jpg"/>
          <p:cNvPicPr>
            <a:picLocks noChangeAspect="1" noChangeArrowheads="1"/>
          </p:cNvPicPr>
          <p:nvPr/>
        </p:nvPicPr>
        <p:blipFill>
          <a:blip r:embed="rId2"/>
          <a:srcRect t="14943"/>
          <a:stretch>
            <a:fillRect/>
          </a:stretch>
        </p:blipFill>
        <p:spPr bwMode="auto">
          <a:xfrm>
            <a:off x="357158" y="1214422"/>
            <a:ext cx="8572560" cy="5286412"/>
          </a:xfrm>
          <a:prstGeom prst="rect">
            <a:avLst/>
          </a:prstGeom>
          <a:noFill/>
        </p:spPr>
      </p:pic>
      <p:pic>
        <p:nvPicPr>
          <p:cNvPr id="15364" name="Picture 4" descr="http://cn15.nevsedoma.com.ua/photo/11/1104/215_files/0-ea4bc-fdf6191f-or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4071942"/>
            <a:ext cx="2786082" cy="230116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7158" y="214290"/>
            <a:ext cx="8786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Первома́й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— другие названия: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День труда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День весны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Праздник весны и труда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(в РФ),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День международной солидарности трудящихся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— отмечается в 142странах и территориях мира 1 мая или в первый понедельник мая.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0"/>
            <a:ext cx="8572560" cy="64294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28596" y="428604"/>
            <a:ext cx="8358246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2000" b="1" dirty="0">
                <a:solidFill>
                  <a:srgbClr val="002060"/>
                </a:solidFill>
              </a:rPr>
              <a:t>Как празднуют 1 мая в разных странах.</a:t>
            </a:r>
            <a:endParaRPr lang="ru-RU" sz="2000" dirty="0">
              <a:solidFill>
                <a:srgbClr val="002060"/>
              </a:solidFill>
            </a:endParaRPr>
          </a:p>
          <a:p>
            <a:pPr algn="just" fontAlgn="base"/>
            <a:r>
              <a:rPr lang="ru-RU" b="1" dirty="0">
                <a:solidFill>
                  <a:srgbClr val="002060"/>
                </a:solidFill>
              </a:rPr>
              <a:t>В Швеции</a:t>
            </a:r>
            <a:r>
              <a:rPr lang="ru-RU" dirty="0">
                <a:solidFill>
                  <a:srgbClr val="002060"/>
                </a:solidFill>
              </a:rPr>
              <a:t>, начиная с 1 мая 1908 года, в этот праздник собирались средства для борьбы с болезнью рабочих — туберкулёзом, и поэтому 1 мая — также международный </a:t>
            </a:r>
            <a:r>
              <a:rPr lang="ru-RU" dirty="0">
                <a:solidFill>
                  <a:srgbClr val="002060"/>
                </a:solidFill>
                <a:hlinkClick r:id="rId2" tooltip="День белой ромашки"/>
              </a:rPr>
              <a:t>День белой ромашки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 algn="just" fontAlgn="base"/>
            <a:r>
              <a:rPr lang="ru-RU" b="1" dirty="0" smtClean="0"/>
              <a:t> </a:t>
            </a:r>
            <a:r>
              <a:rPr lang="ru-RU" b="1" dirty="0">
                <a:solidFill>
                  <a:srgbClr val="002060"/>
                </a:solidFill>
              </a:rPr>
              <a:t>На Сицилии</a:t>
            </a:r>
            <a:r>
              <a:rPr lang="ru-RU" dirty="0">
                <a:solidFill>
                  <a:srgbClr val="002060"/>
                </a:solidFill>
              </a:rPr>
              <a:t> все от мала до велика в первомайские дни собирают луговые ромашки, которые, по местным поверьям, приносят счастье.</a:t>
            </a:r>
          </a:p>
          <a:p>
            <a:pPr algn="just" fontAlgn="base"/>
            <a:r>
              <a:rPr lang="ru-RU" b="1" dirty="0">
                <a:solidFill>
                  <a:srgbClr val="002060"/>
                </a:solidFill>
              </a:rPr>
              <a:t> В Испании</a:t>
            </a:r>
            <a:r>
              <a:rPr lang="ru-RU" dirty="0">
                <a:solidFill>
                  <a:srgbClr val="002060"/>
                </a:solidFill>
              </a:rPr>
              <a:t> 1 мая – Зеленый Сантьяго, праздник влюбленных и цветов. </a:t>
            </a:r>
          </a:p>
          <a:p>
            <a:pPr algn="just" fontAlgn="base"/>
            <a:r>
              <a:rPr lang="ru-RU" b="1" dirty="0" smtClean="0">
                <a:solidFill>
                  <a:srgbClr val="002060"/>
                </a:solidFill>
              </a:rPr>
              <a:t>Франция</a:t>
            </a:r>
            <a:r>
              <a:rPr lang="ru-RU" b="1" dirty="0">
                <a:solidFill>
                  <a:srgbClr val="002060"/>
                </a:solidFill>
              </a:rPr>
              <a:t>.</a:t>
            </a:r>
            <a:r>
              <a:rPr lang="ru-RU" dirty="0">
                <a:solidFill>
                  <a:srgbClr val="002060"/>
                </a:solidFill>
              </a:rPr>
              <a:t> 1 мая в этой стране — официальный государственный праздник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r>
              <a:rPr lang="ru-RU" dirty="0">
                <a:solidFill>
                  <a:srgbClr val="002060"/>
                </a:solidFill>
              </a:rPr>
              <a:t>Массовые демонстрации проходят во Франции до сих пор. </a:t>
            </a:r>
            <a:endParaRPr lang="ru-RU" dirty="0" smtClean="0">
              <a:solidFill>
                <a:srgbClr val="002060"/>
              </a:solidFill>
            </a:endParaRPr>
          </a:p>
          <a:p>
            <a:pPr algn="just" fontAlgn="base"/>
            <a:r>
              <a:rPr lang="ru-RU" dirty="0" smtClean="0">
                <a:solidFill>
                  <a:srgbClr val="002060"/>
                </a:solidFill>
              </a:rPr>
              <a:t>А </a:t>
            </a:r>
            <a:r>
              <a:rPr lang="ru-RU" dirty="0">
                <a:solidFill>
                  <a:srgbClr val="002060"/>
                </a:solidFill>
              </a:rPr>
              <a:t>еще 1 мая во Франции — праздник ландышей, все дарят друг другу букетики этих душистых весенних цветов. </a:t>
            </a:r>
            <a:endParaRPr lang="ru-RU" dirty="0" smtClean="0">
              <a:solidFill>
                <a:srgbClr val="002060"/>
              </a:solidFill>
            </a:endParaRPr>
          </a:p>
          <a:p>
            <a:pPr algn="just" fontAlgn="base"/>
            <a:r>
              <a:rPr lang="ru-RU" dirty="0" smtClean="0">
                <a:solidFill>
                  <a:srgbClr val="002060"/>
                </a:solidFill>
              </a:rPr>
              <a:t>Цветок </a:t>
            </a:r>
            <a:r>
              <a:rPr lang="ru-RU" dirty="0">
                <a:solidFill>
                  <a:srgbClr val="002060"/>
                </a:solidFill>
              </a:rPr>
              <a:t>полагается засушить и хранить его целый год, до следующего </a:t>
            </a:r>
            <a:r>
              <a:rPr lang="ru-RU" dirty="0" smtClean="0">
                <a:solidFill>
                  <a:srgbClr val="002060"/>
                </a:solidFill>
              </a:rPr>
              <a:t>праздника</a:t>
            </a:r>
          </a:p>
          <a:p>
            <a:pPr algn="just" fontAlgn="base"/>
            <a:r>
              <a:rPr lang="ru-RU" b="1" dirty="0" smtClean="0">
                <a:solidFill>
                  <a:srgbClr val="002060"/>
                </a:solidFill>
              </a:rPr>
              <a:t>Нидерланды</a:t>
            </a:r>
            <a:r>
              <a:rPr lang="ru-RU" b="1" dirty="0">
                <a:solidFill>
                  <a:srgbClr val="002060"/>
                </a:solidFill>
              </a:rPr>
              <a:t>.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Здесь в последнюю неделю апреля и первую неделю мая проходит Фестиваль тюльпанов.</a:t>
            </a:r>
          </a:p>
          <a:p>
            <a:pPr algn="just" fontAlgn="base"/>
            <a:endParaRPr lang="ru-RU" dirty="0"/>
          </a:p>
          <a:p>
            <a:endParaRPr lang="ru-RU" dirty="0"/>
          </a:p>
        </p:txBody>
      </p:sp>
      <p:pic>
        <p:nvPicPr>
          <p:cNvPr id="25602" name="Picture 2" descr="http://tdmaster-nn.ru/images/catalog/b/1/3295.jpg"/>
          <p:cNvPicPr>
            <a:picLocks noChangeAspect="1" noChangeArrowheads="1"/>
          </p:cNvPicPr>
          <p:nvPr/>
        </p:nvPicPr>
        <p:blipFill>
          <a:blip r:embed="rId3"/>
          <a:srcRect l="19951" t="22672" r="21100" b="5683"/>
          <a:stretch>
            <a:fillRect/>
          </a:stretch>
        </p:blipFill>
        <p:spPr bwMode="auto">
          <a:xfrm>
            <a:off x="6215074" y="4286256"/>
            <a:ext cx="2357454" cy="2286016"/>
          </a:xfrm>
          <a:prstGeom prst="rect">
            <a:avLst/>
          </a:prstGeom>
          <a:noFill/>
        </p:spPr>
      </p:pic>
      <p:pic>
        <p:nvPicPr>
          <p:cNvPr id="25604" name="Picture 4" descr="https://walldeco.ua/img/gallery/6/thumbs/thumb_l_506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4286256"/>
            <a:ext cx="2200246" cy="2279796"/>
          </a:xfrm>
          <a:prstGeom prst="rect">
            <a:avLst/>
          </a:prstGeom>
          <a:noFill/>
        </p:spPr>
      </p:pic>
      <p:pic>
        <p:nvPicPr>
          <p:cNvPr id="25606" name="Picture 6" descr="https://ds04.infourok.ru/uploads/ex/11be/00047e8d-70a07f99/img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4357694"/>
            <a:ext cx="2857520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303</Words>
  <Application>Microsoft Office PowerPoint</Application>
  <PresentationFormat>Экран (4:3)</PresentationFormat>
  <Paragraphs>26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 Зиппа</dc:creator>
  <cp:lastModifiedBy>Ольга</cp:lastModifiedBy>
  <cp:revision>2</cp:revision>
  <dcterms:created xsi:type="dcterms:W3CDTF">2018-04-14T14:52:24Z</dcterms:created>
  <dcterms:modified xsi:type="dcterms:W3CDTF">2018-05-19T11:58:51Z</dcterms:modified>
</cp:coreProperties>
</file>