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5473700" cy="7708900"/>
  <p:notesSz cx="5473700" cy="77089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10527" y="2389759"/>
            <a:ext cx="4652645" cy="16188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21055" y="4316984"/>
            <a:ext cx="3831590" cy="1927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AFB0B0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130"/>
              </a:spcBef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AFB0B0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130"/>
              </a:spcBef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273685" y="1773047"/>
            <a:ext cx="2381059" cy="50878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2818955" y="1773047"/>
            <a:ext cx="2381059" cy="50878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AFB0B0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130"/>
              </a:spcBef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AFB0B0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130"/>
              </a:spcBef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AFB0B0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130"/>
              </a:spcBef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3685" y="308356"/>
            <a:ext cx="4926330" cy="1233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685" y="1773047"/>
            <a:ext cx="4926330" cy="50878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861058" y="7169277"/>
            <a:ext cx="1751584" cy="385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273685" y="7169277"/>
            <a:ext cx="1258951" cy="385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2670515" y="7294447"/>
            <a:ext cx="187960" cy="164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AFB0B0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130"/>
              </a:spcBef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174" y="304830"/>
            <a:ext cx="1800000" cy="245216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76771" y="7218758"/>
            <a:ext cx="57785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перевес.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6851" y="255940"/>
            <a:ext cx="4946650" cy="700405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algn="just" marL="2028189" marR="41910" indent="225425">
              <a:lnSpc>
                <a:spcPts val="1230"/>
              </a:lnSpc>
              <a:spcBef>
                <a:spcPts val="215"/>
              </a:spcBef>
            </a:pPr>
            <a:r>
              <a:rPr dirty="0" sz="1100" spc="-10" b="1">
                <a:solidFill>
                  <a:srgbClr val="151616"/>
                </a:solidFill>
                <a:latin typeface="Arial"/>
                <a:cs typeface="Arial"/>
              </a:rPr>
              <a:t>Вильгельм</a:t>
            </a:r>
            <a:r>
              <a:rPr dirty="0" sz="1100" spc="28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151616"/>
                </a:solidFill>
                <a:latin typeface="Arial"/>
                <a:cs typeface="Arial"/>
              </a:rPr>
              <a:t>Стейниц</a:t>
            </a:r>
            <a:r>
              <a:rPr dirty="0" sz="1100" spc="58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2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австрийский</a:t>
            </a:r>
            <a:r>
              <a:rPr dirty="0" sz="1100" spc="25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м</a:t>
            </a:r>
            <a:r>
              <a:rPr dirty="0" sz="1100" spc="-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-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р</a:t>
            </a:r>
            <a:r>
              <a:rPr dirty="0" sz="1100" spc="-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</a:t>
            </a:r>
            <a:r>
              <a:rPr dirty="0" sz="1100" spc="-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-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й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 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ш</a:t>
            </a:r>
            <a:r>
              <a:rPr dirty="0" sz="1100" spc="-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х</a:t>
            </a:r>
            <a:r>
              <a:rPr dirty="0" sz="1100" spc="-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м</a:t>
            </a:r>
            <a:r>
              <a:rPr dirty="0" sz="1100" spc="-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30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,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 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</a:t>
            </a:r>
            <a:r>
              <a:rPr dirty="0" sz="1100" spc="-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-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р</a:t>
            </a:r>
            <a:r>
              <a:rPr dirty="0" sz="1100" spc="-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ы</a:t>
            </a:r>
            <a:r>
              <a:rPr dirty="0" sz="1100" spc="-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й 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официальный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мира по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шахматам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(1886-1894). На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рубеже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1860-1870-х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годов,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получил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признание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как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сильнейший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игрок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своего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времени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после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победы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матче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против</a:t>
            </a:r>
            <a:r>
              <a:rPr dirty="0" sz="1100" spc="2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Адольфа</a:t>
            </a:r>
            <a:r>
              <a:rPr dirty="0" sz="1100" spc="2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Андерсена.</a:t>
            </a:r>
            <a:r>
              <a:rPr dirty="0" sz="1100" spc="2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1886</a:t>
            </a:r>
            <a:r>
              <a:rPr dirty="0" sz="1100" spc="2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году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он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победил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Иоганна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Цукерторта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матче,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условия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которого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включали провозглашение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победителя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чемпионом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мира.</a:t>
            </a:r>
            <a:endParaRPr sz="1100">
              <a:latin typeface="Microsoft Sans Serif"/>
              <a:cs typeface="Microsoft Sans Serif"/>
            </a:endParaRPr>
          </a:p>
          <a:p>
            <a:pPr algn="just" marL="2026285" marR="5080" indent="287655">
              <a:lnSpc>
                <a:spcPts val="1230"/>
              </a:lnSpc>
              <a:spcBef>
                <a:spcPts val="45"/>
              </a:spcBef>
            </a:pP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Вскоре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после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победы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Стейниц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начал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получать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вызовы</a:t>
            </a:r>
            <a:r>
              <a:rPr dirty="0" sz="1100" spc="2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2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матч</a:t>
            </a:r>
            <a:r>
              <a:rPr dirty="0" sz="1100" spc="2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от</a:t>
            </a:r>
            <a:r>
              <a:rPr dirty="0" sz="1100" spc="229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претендентов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на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звание чемпиона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мира.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Когда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1888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году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Стейниц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посетил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Гавану,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он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получил 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предложение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от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местных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меценатов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провести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матч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Кубе,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выбрав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достойного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претендента</a:t>
            </a:r>
            <a:endParaRPr sz="1100">
              <a:latin typeface="Microsoft Sans Serif"/>
              <a:cs typeface="Microsoft Sans Serif"/>
            </a:endParaRPr>
          </a:p>
          <a:p>
            <a:pPr algn="just" marL="23495">
              <a:lnSpc>
                <a:spcPts val="1145"/>
              </a:lnSpc>
            </a:pP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своему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усмотрению.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Стейниц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назвал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русского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мастера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Михаила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Чигорина,</a:t>
            </a:r>
            <a:endParaRPr sz="1100">
              <a:latin typeface="Microsoft Sans Serif"/>
              <a:cs typeface="Microsoft Sans Serif"/>
            </a:endParaRPr>
          </a:p>
          <a:p>
            <a:pPr algn="just" marL="23495" marR="6350">
              <a:lnSpc>
                <a:spcPts val="1230"/>
              </a:lnSpc>
              <a:spcBef>
                <a:spcPts val="70"/>
              </a:spcBef>
            </a:pP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своего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 идеологического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противника,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имевшего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против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 Стейница 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положительный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счёт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турнирных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встречах.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Матч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из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20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партий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состоялся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зимой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следующего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года.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Стейниц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одержал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победу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со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счётом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11</a:t>
            </a:r>
            <a:r>
              <a:rPr dirty="0" sz="700" spc="-25">
                <a:solidFill>
                  <a:srgbClr val="151616"/>
                </a:solidFill>
                <a:latin typeface="Microsoft Sans Serif"/>
                <a:cs typeface="Microsoft Sans Serif"/>
              </a:rPr>
              <a:t>1/2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:6</a:t>
            </a:r>
            <a:r>
              <a:rPr dirty="0" sz="700" spc="-25">
                <a:solidFill>
                  <a:srgbClr val="151616"/>
                </a:solidFill>
                <a:latin typeface="Microsoft Sans Serif"/>
                <a:cs typeface="Microsoft Sans Serif"/>
              </a:rPr>
              <a:t>1/2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.</a:t>
            </a:r>
            <a:endParaRPr sz="1100">
              <a:latin typeface="Microsoft Sans Serif"/>
              <a:cs typeface="Microsoft Sans Serif"/>
            </a:endParaRPr>
          </a:p>
          <a:p>
            <a:pPr algn="just" marL="209550">
              <a:lnSpc>
                <a:spcPts val="1145"/>
              </a:lnSpc>
            </a:pP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После</a:t>
            </a:r>
            <a:r>
              <a:rPr dirty="0" sz="1100" spc="4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того</a:t>
            </a:r>
            <a:r>
              <a:rPr dirty="0" sz="1100" spc="459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как</a:t>
            </a:r>
            <a:r>
              <a:rPr dirty="0" sz="1100" spc="229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Стейниц</a:t>
            </a:r>
            <a:r>
              <a:rPr dirty="0" sz="1100" spc="459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проиграл</a:t>
            </a:r>
            <a:r>
              <a:rPr dirty="0" sz="1100" spc="459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Чигорину</a:t>
            </a:r>
            <a:r>
              <a:rPr dirty="0" sz="1100" spc="459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две</a:t>
            </a:r>
            <a:r>
              <a:rPr dirty="0" sz="1100" spc="459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партии,</a:t>
            </a:r>
            <a:r>
              <a:rPr dirty="0" sz="1100" spc="459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сыгранные</a:t>
            </a:r>
            <a:endParaRPr sz="1100">
              <a:latin typeface="Microsoft Sans Serif"/>
              <a:cs typeface="Microsoft Sans Serif"/>
            </a:endParaRPr>
          </a:p>
          <a:p>
            <a:pPr algn="just" marL="17780" marR="17780" indent="635">
              <a:lnSpc>
                <a:spcPts val="1230"/>
              </a:lnSpc>
              <a:spcBef>
                <a:spcPts val="70"/>
              </a:spcBef>
            </a:pP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телеграфу,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петербургский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гаванский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шахматный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клубы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выдвинули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предложение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новом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матче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между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чемпионом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мира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русским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шахматистом.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Стейниц согласился снова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провести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матч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Гаване.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Матч проходил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ровно,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соперники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обменивались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победами,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после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22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партий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Стейниц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вёл</a:t>
            </a:r>
            <a:r>
              <a:rPr dirty="0" sz="1100" spc="2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со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счётом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+9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-8.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23-й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партии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Чигорин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добился</a:t>
            </a:r>
            <a:r>
              <a:rPr dirty="0" sz="1100" spc="2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решающего</a:t>
            </a:r>
            <a:r>
              <a:rPr dirty="0" sz="1100" spc="2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перевеса,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Стейниц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поисках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контригры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отдал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фигуру,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здесь</a:t>
            </a:r>
            <a:r>
              <a:rPr dirty="0" sz="1100" spc="2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Чигорин</a:t>
            </a:r>
            <a:r>
              <a:rPr dirty="0" sz="1100" spc="2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допустил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грубый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просмотр,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зевнув мат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два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хода.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Стейниц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одержал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десятую 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победу,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закончив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матч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свою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пользу.</a:t>
            </a:r>
            <a:endParaRPr sz="1100">
              <a:latin typeface="Microsoft Sans Serif"/>
              <a:cs typeface="Microsoft Sans Serif"/>
            </a:endParaRPr>
          </a:p>
          <a:p>
            <a:pPr algn="just" marL="16510" marR="9525" indent="113664">
              <a:lnSpc>
                <a:spcPts val="1230"/>
              </a:lnSpc>
              <a:spcBef>
                <a:spcPts val="5"/>
              </a:spcBef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1894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году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Стейниц проиграл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матч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на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первенство мира Эмануилу 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Ласкеру, 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который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высоко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ценил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наследие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Стейница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стал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последовательным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сторонником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позиционной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школы.</a:t>
            </a:r>
            <a:endParaRPr sz="1100">
              <a:latin typeface="Microsoft Sans Serif"/>
              <a:cs typeface="Microsoft Sans Serif"/>
            </a:endParaRPr>
          </a:p>
          <a:p>
            <a:pPr algn="just" marL="133350">
              <a:lnSpc>
                <a:spcPts val="1145"/>
              </a:lnSpc>
            </a:pP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Стейниц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разработал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учение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о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позиционной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игре,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которое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пришло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смену</a:t>
            </a:r>
            <a:endParaRPr sz="1100">
              <a:latin typeface="Microsoft Sans Serif"/>
              <a:cs typeface="Microsoft Sans Serif"/>
            </a:endParaRPr>
          </a:p>
          <a:p>
            <a:pPr algn="just" marL="18415">
              <a:lnSpc>
                <a:spcPts val="1275"/>
              </a:lnSpc>
            </a:pP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доминировавшей</a:t>
            </a:r>
            <a:r>
              <a:rPr dirty="0" sz="1100" spc="3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"романтической"</a:t>
            </a:r>
            <a:r>
              <a:rPr dirty="0" sz="1100" spc="3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комбинационной</a:t>
            </a:r>
            <a:r>
              <a:rPr dirty="0" sz="1100" spc="3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школе</a:t>
            </a:r>
            <a:r>
              <a:rPr dirty="0" sz="1100" spc="3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3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значительно</a:t>
            </a:r>
            <a:endParaRPr sz="1100">
              <a:latin typeface="Microsoft Sans Serif"/>
              <a:cs typeface="Microsoft Sans Serif"/>
            </a:endParaRPr>
          </a:p>
          <a:p>
            <a:pPr algn="just" marL="12700" marR="15240" indent="222250">
              <a:lnSpc>
                <a:spcPts val="1200"/>
              </a:lnSpc>
              <a:spcBef>
                <a:spcPts val="1090"/>
              </a:spcBef>
            </a:pP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Ключевым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понятием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теории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Стейница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стала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оценка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позиции,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которая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определяет</a:t>
            </a:r>
            <a:r>
              <a:rPr dirty="0" sz="1100" spc="1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последующий</a:t>
            </a:r>
            <a:r>
              <a:rPr dirty="0" sz="1100" spc="1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план</a:t>
            </a:r>
            <a:r>
              <a:rPr dirty="0" sz="1100" spc="1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действий.</a:t>
            </a:r>
            <a:r>
              <a:rPr dirty="0" sz="1100" spc="1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1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Стейницу,</a:t>
            </a:r>
            <a:r>
              <a:rPr dirty="0" sz="1100" spc="1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партия</a:t>
            </a:r>
            <a:r>
              <a:rPr dirty="0" sz="1100" spc="1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начинается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равновесном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состоянии,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но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разнообразные факторы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например,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лучшее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развитие фигур,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пешечная структура,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владение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открытыми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линиями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могут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сместить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равновесие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сторону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одного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из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игроков.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этом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случае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на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стороне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игрока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образуется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преимущество,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которое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может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быть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реализовано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разными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способами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-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как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комбинацией,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так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длительным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маневрированием,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давлением</a:t>
            </a:r>
            <a:r>
              <a:rPr dirty="0" sz="1100" spc="2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2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слабость</a:t>
            </a:r>
            <a:r>
              <a:rPr dirty="0" sz="1100" spc="5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2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позиции</a:t>
            </a:r>
            <a:r>
              <a:rPr dirty="0" sz="1100" spc="4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противника,</a:t>
            </a:r>
            <a:r>
              <a:rPr dirty="0" sz="1100" spc="4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выигрышем</a:t>
            </a:r>
            <a:r>
              <a:rPr dirty="0" sz="1100" spc="509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материала.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напротив,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если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игрок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не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использует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преимущества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своей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позиции,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которые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2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природе</a:t>
            </a:r>
            <a:r>
              <a:rPr dirty="0" sz="1100" spc="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своей</a:t>
            </a:r>
            <a:r>
              <a:rPr dirty="0" sz="1100" spc="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временны,</a:t>
            </a:r>
            <a:r>
              <a:rPr dirty="0" sz="1100" spc="2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он</a:t>
            </a:r>
            <a:r>
              <a:rPr dirty="0" sz="1100" spc="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может</a:t>
            </a:r>
            <a:r>
              <a:rPr dirty="0" sz="1100" spc="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утратить</a:t>
            </a:r>
            <a:r>
              <a:rPr dirty="0" sz="1100" spc="2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инициативу</a:t>
            </a:r>
            <a:r>
              <a:rPr dirty="0" sz="1100" spc="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растерять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3022" y="5567422"/>
            <a:ext cx="132842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обогатило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шахматы.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95915" y="7298511"/>
            <a:ext cx="8191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solidFill>
                  <a:srgbClr val="AFB0B0"/>
                </a:solidFill>
                <a:latin typeface="Microsoft Sans Serif"/>
                <a:cs typeface="Microsoft Sans Serif"/>
              </a:rPr>
              <a:t>1</a:t>
            </a:r>
            <a:endParaRPr sz="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388" y="2285687"/>
            <a:ext cx="1800000" cy="245216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77870" y="246229"/>
            <a:ext cx="4940935" cy="703770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r" marL="12700" marR="13970" indent="289560">
              <a:lnSpc>
                <a:spcPct val="95200"/>
              </a:lnSpc>
              <a:spcBef>
                <a:spcPts val="160"/>
              </a:spcBef>
            </a:pP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Многие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жертвы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Таля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при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последующем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анализе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оказывались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некорректными.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Таль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нередко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жертвовал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материал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не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потому,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что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видел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конкретный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выигрывающий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вариант,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ради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получения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игровой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инициативы. </a:t>
            </a:r>
            <a:r>
              <a:rPr dirty="0" sz="1100" spc="-2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Таль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вынуждал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соперника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защищаться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ставил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перед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ним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всё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новые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новые</a:t>
            </a:r>
            <a:r>
              <a:rPr dirty="0" sz="1100" spc="2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задачи,</a:t>
            </a:r>
            <a:r>
              <a:rPr dirty="0" sz="1100" spc="2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так</a:t>
            </a:r>
            <a:r>
              <a:rPr dirty="0" sz="1100" spc="2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что</a:t>
            </a:r>
            <a:r>
              <a:rPr dirty="0" sz="1100" spc="2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тот,</a:t>
            </a:r>
            <a:r>
              <a:rPr dirty="0" sz="1100" spc="2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25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конце</a:t>
            </a:r>
            <a:r>
              <a:rPr dirty="0" sz="1100" spc="2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концов, </a:t>
            </a:r>
            <a:r>
              <a:rPr dirty="0" sz="1100" spc="2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допускал </a:t>
            </a:r>
            <a:r>
              <a:rPr dirty="0" sz="1100" spc="20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ошибку.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Из-за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особенной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манеры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держаться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за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доской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во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время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игры,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надолго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задерживая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взгляд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сопернике,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пике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карьеры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Таля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ходили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слухи,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что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он</a:t>
            </a:r>
            <a:r>
              <a:rPr dirty="0" sz="1100" spc="2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гипнотизирует</a:t>
            </a:r>
            <a:r>
              <a:rPr dirty="0" sz="1100" spc="2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соперников.</a:t>
            </a:r>
            <a:r>
              <a:rPr dirty="0" sz="1100" spc="2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Известен</a:t>
            </a:r>
            <a:r>
              <a:rPr dirty="0" sz="1100" spc="2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случай,</a:t>
            </a:r>
            <a:r>
              <a:rPr dirty="0" sz="1100" spc="2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когда</a:t>
            </a:r>
            <a:r>
              <a:rPr dirty="0" sz="1100" spc="2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2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последнем</a:t>
            </a:r>
            <a:r>
              <a:rPr dirty="0" sz="1100" spc="2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туре </a:t>
            </a:r>
            <a:r>
              <a:rPr dirty="0" sz="1100" spc="-2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турнира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претендентов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1959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года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этой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причине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Бенко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пришёл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партию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против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Таля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тёмных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очках.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что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Таль,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под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смех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зрителей,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также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надел </a:t>
            </a:r>
            <a:r>
              <a:rPr dirty="0" sz="1100" spc="-2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большие</a:t>
            </a:r>
            <a:r>
              <a:rPr dirty="0" sz="1100" spc="1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пляжные</a:t>
            </a:r>
            <a:r>
              <a:rPr dirty="0" sz="1100" spc="1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тёмные</a:t>
            </a:r>
            <a:r>
              <a:rPr dirty="0" sz="1100" spc="1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очки,</a:t>
            </a:r>
            <a:r>
              <a:rPr dirty="0" sz="1100" spc="1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одолженные</a:t>
            </a:r>
            <a:r>
              <a:rPr dirty="0" sz="1100" spc="1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им</a:t>
            </a:r>
            <a:r>
              <a:rPr dirty="0" sz="1100" spc="1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у</a:t>
            </a:r>
            <a:r>
              <a:rPr dirty="0" sz="1100" spc="1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65">
                <a:solidFill>
                  <a:srgbClr val="151616"/>
                </a:solidFill>
                <a:latin typeface="Microsoft Sans Serif"/>
                <a:cs typeface="Microsoft Sans Serif"/>
              </a:rPr>
              <a:t>Т.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Петросяна.</a:t>
            </a:r>
            <a:r>
              <a:rPr dirty="0" sz="1100" spc="1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Партия</a:t>
            </a:r>
            <a:endParaRPr sz="1100">
              <a:latin typeface="Microsoft Sans Serif"/>
              <a:cs typeface="Microsoft Sans Serif"/>
            </a:endParaRPr>
          </a:p>
          <a:p>
            <a:pPr marL="17145">
              <a:lnSpc>
                <a:spcPts val="1260"/>
              </a:lnSpc>
            </a:pP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закончилась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вничью.</a:t>
            </a:r>
            <a:endParaRPr sz="1100">
              <a:latin typeface="Microsoft Sans Serif"/>
              <a:cs typeface="Microsoft Sans Serif"/>
            </a:endParaRPr>
          </a:p>
          <a:p>
            <a:pPr algn="just" marL="1912620" marR="5080" indent="173990">
              <a:lnSpc>
                <a:spcPts val="1230"/>
              </a:lnSpc>
              <a:spcBef>
                <a:spcPts val="730"/>
              </a:spcBef>
            </a:pPr>
            <a:r>
              <a:rPr dirty="0" sz="1100" spc="-10" b="1">
                <a:solidFill>
                  <a:srgbClr val="151616"/>
                </a:solidFill>
                <a:latin typeface="Arial"/>
                <a:cs typeface="Arial"/>
              </a:rPr>
              <a:t>Тигран </a:t>
            </a:r>
            <a:r>
              <a:rPr dirty="0" sz="1100" spc="-5" b="1">
                <a:solidFill>
                  <a:srgbClr val="151616"/>
                </a:solidFill>
                <a:latin typeface="Arial"/>
                <a:cs typeface="Arial"/>
              </a:rPr>
              <a:t>Вартанович Петросян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советский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шахматист,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9-й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мира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1963-1969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годах,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международный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гроссмейстер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(1952),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кандидат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философских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наук,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четырёхкратный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 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СССР 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(1959, 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1961, 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1969, 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1975),</a:t>
            </a:r>
            <a:endParaRPr sz="1100">
              <a:latin typeface="Microsoft Sans Serif"/>
              <a:cs typeface="Microsoft Sans Serif"/>
            </a:endParaRPr>
          </a:p>
          <a:p>
            <a:pPr algn="just" marL="1912620">
              <a:lnSpc>
                <a:spcPts val="1155"/>
              </a:lnSpc>
            </a:pP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шахматный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теоретик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журналист,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основатель</a:t>
            </a:r>
            <a:endParaRPr sz="1100">
              <a:latin typeface="Microsoft Sans Serif"/>
              <a:cs typeface="Microsoft Sans Serif"/>
            </a:endParaRPr>
          </a:p>
          <a:p>
            <a:pPr algn="just" marL="1911985" marR="5080">
              <a:lnSpc>
                <a:spcPts val="1230"/>
              </a:lnSpc>
              <a:spcBef>
                <a:spcPts val="70"/>
              </a:spcBef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главный</a:t>
            </a:r>
            <a:r>
              <a:rPr dirty="0" sz="1100" spc="-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редактор</a:t>
            </a:r>
            <a:r>
              <a:rPr dirty="0" sz="1100" spc="-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еженедельника</a:t>
            </a:r>
            <a:r>
              <a:rPr dirty="0" sz="1100" spc="-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"64"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(1968-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1977).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Девятикратный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победитель шахматных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олимпиад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составе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команды 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СССР.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За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своё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искусство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защиты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был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прозван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"Железным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Тиграном".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Десять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раз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подряд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(с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1953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1980)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играл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соревнованиях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претендентов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в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матчах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первенство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мира,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том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числе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дважды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(1966,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1969)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как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действующий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мира.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дин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1969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г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да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упорной  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борьбе 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Петросян 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уступил 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корону 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Борису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ts val="1220"/>
              </a:lnSpc>
            </a:pP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Спасскому.</a:t>
            </a:r>
            <a:endParaRPr sz="1100">
              <a:latin typeface="Microsoft Sans Serif"/>
              <a:cs typeface="Microsoft Sans Serif"/>
            </a:endParaRPr>
          </a:p>
          <a:p>
            <a:pPr algn="just" marL="17145" marR="14604" indent="160655">
              <a:lnSpc>
                <a:spcPts val="1230"/>
              </a:lnSpc>
              <a:spcBef>
                <a:spcPts val="45"/>
              </a:spcBef>
            </a:pP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Некоторые источники называют его самым труднопобедимым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игроком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истории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шахмат.</a:t>
            </a:r>
            <a:endParaRPr sz="1100">
              <a:latin typeface="Microsoft Sans Serif"/>
              <a:cs typeface="Microsoft Sans Serif"/>
            </a:endParaRPr>
          </a:p>
          <a:p>
            <a:pPr algn="just" marL="217170">
              <a:lnSpc>
                <a:spcPts val="1155"/>
              </a:lnSpc>
            </a:pP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Тигран</a:t>
            </a:r>
            <a:r>
              <a:rPr dirty="0" sz="1100" spc="1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Петросян</a:t>
            </a:r>
            <a:r>
              <a:rPr dirty="0" sz="1100" spc="1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родился</a:t>
            </a:r>
            <a:r>
              <a:rPr dirty="0" sz="1100" spc="1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армянской</a:t>
            </a:r>
            <a:r>
              <a:rPr dirty="0" sz="1100" spc="1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семье</a:t>
            </a:r>
            <a:r>
              <a:rPr dirty="0" sz="1100" spc="1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Тифлисе.</a:t>
            </a:r>
            <a:r>
              <a:rPr dirty="0" sz="1100" spc="1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1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1934</a:t>
            </a:r>
            <a:r>
              <a:rPr dirty="0" sz="1100" spc="1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года</a:t>
            </a:r>
            <a:endParaRPr sz="1100">
              <a:latin typeface="Microsoft Sans Serif"/>
              <a:cs typeface="Microsoft Sans Serif"/>
            </a:endParaRPr>
          </a:p>
          <a:p>
            <a:pPr algn="just" marL="17145" marR="14604">
              <a:lnSpc>
                <a:spcPts val="1230"/>
              </a:lnSpc>
              <a:spcBef>
                <a:spcPts val="70"/>
              </a:spcBef>
            </a:pP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работал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дворником.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Познакомился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шахматами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весной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1941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года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тбилисском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Дворце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пионеров.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Большое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влияние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формирование 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шахматных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взглядов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Петросяна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оказала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книга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А.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И.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Нимцовича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"Моя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система",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также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игра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Х.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Р.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Капабланки.</a:t>
            </a:r>
            <a:endParaRPr sz="1100">
              <a:latin typeface="Microsoft Sans Serif"/>
              <a:cs typeface="Microsoft Sans Serif"/>
            </a:endParaRPr>
          </a:p>
          <a:p>
            <a:pPr algn="just" marL="248920">
              <a:lnSpc>
                <a:spcPts val="1155"/>
              </a:lnSpc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Выиграв</a:t>
            </a:r>
            <a:r>
              <a:rPr dirty="0" sz="1100" spc="2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турнир</a:t>
            </a:r>
            <a:r>
              <a:rPr dirty="0" sz="1100" spc="2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претендентов</a:t>
            </a:r>
            <a:r>
              <a:rPr dirty="0" sz="1100" spc="2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1962</a:t>
            </a:r>
            <a:r>
              <a:rPr dirty="0" sz="1100" spc="2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года,</a:t>
            </a:r>
            <a:r>
              <a:rPr dirty="0" sz="1100" spc="2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добился</a:t>
            </a:r>
            <a:r>
              <a:rPr dirty="0" sz="1100" spc="2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права</a:t>
            </a:r>
            <a:r>
              <a:rPr dirty="0" sz="1100" spc="2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2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матч</a:t>
            </a:r>
            <a:r>
              <a:rPr dirty="0" sz="1100" spc="2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endParaRPr sz="1100">
              <a:latin typeface="Microsoft Sans Serif"/>
              <a:cs typeface="Microsoft Sans Serif"/>
            </a:endParaRPr>
          </a:p>
          <a:p>
            <a:pPr algn="just" marL="16510" marR="14604">
              <a:lnSpc>
                <a:spcPts val="1230"/>
              </a:lnSpc>
              <a:spcBef>
                <a:spcPts val="70"/>
              </a:spcBef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первенство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 М. М.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Ботвинником, победив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которого,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завоевал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1963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году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звание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чемпиона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мира.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Матч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продолжительностью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почти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два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половиной месяца прервал эпоху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чемпионства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М.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Ботвинника,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длившуюся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15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лет.</a:t>
            </a:r>
            <a:endParaRPr sz="1100">
              <a:latin typeface="Microsoft Sans Serif"/>
              <a:cs typeface="Microsoft Sans Serif"/>
            </a:endParaRPr>
          </a:p>
          <a:p>
            <a:pPr algn="just" marL="287020">
              <a:lnSpc>
                <a:spcPts val="1155"/>
              </a:lnSpc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3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1966</a:t>
            </a:r>
            <a:r>
              <a:rPr dirty="0" sz="1100" spc="3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году</a:t>
            </a:r>
            <a:r>
              <a:rPr dirty="0" sz="1100" spc="3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Петросян</a:t>
            </a:r>
            <a:r>
              <a:rPr dirty="0" sz="1100" spc="3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отстоял</a:t>
            </a:r>
            <a:r>
              <a:rPr dirty="0" sz="1100" spc="3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звание</a:t>
            </a:r>
            <a:r>
              <a:rPr dirty="0" sz="1100" spc="3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чемпиона,</a:t>
            </a:r>
            <a:r>
              <a:rPr dirty="0" sz="1100" spc="3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выиграв</a:t>
            </a:r>
            <a:r>
              <a:rPr dirty="0" sz="1100" spc="3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матч</a:t>
            </a:r>
            <a:r>
              <a:rPr dirty="0" sz="1100" spc="3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endParaRPr sz="1100">
              <a:latin typeface="Microsoft Sans Serif"/>
              <a:cs typeface="Microsoft Sans Serif"/>
            </a:endParaRPr>
          </a:p>
          <a:p>
            <a:pPr algn="just" marL="16510" marR="15240">
              <a:lnSpc>
                <a:spcPts val="1230"/>
              </a:lnSpc>
              <a:spcBef>
                <a:spcPts val="70"/>
              </a:spcBef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первенство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у Бориса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Спасского.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1969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году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Петросян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проиграл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матч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первенство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тому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же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Спасскому,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Спасский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стал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следующим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10-м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95915" y="7294447"/>
            <a:ext cx="137160" cy="16446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00" spc="-20">
                <a:solidFill>
                  <a:srgbClr val="AFB0B0"/>
                </a:solidFill>
                <a:latin typeface="Microsoft Sans Serif"/>
                <a:cs typeface="Microsoft Sans Serif"/>
              </a:rPr>
              <a:t>1</a:t>
            </a:r>
            <a:r>
              <a:rPr dirty="0" sz="800" spc="-5">
                <a:solidFill>
                  <a:srgbClr val="AFB0B0"/>
                </a:solidFill>
                <a:latin typeface="Microsoft Sans Serif"/>
                <a:cs typeface="Microsoft Sans Serif"/>
              </a:rPr>
              <a:t>0</a:t>
            </a:r>
            <a:endParaRPr sz="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847" y="3676870"/>
            <a:ext cx="1800000" cy="245216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7299" y="232443"/>
            <a:ext cx="4951730" cy="70713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6830">
              <a:lnSpc>
                <a:spcPts val="1275"/>
              </a:lnSpc>
              <a:spcBef>
                <a:spcPts val="100"/>
              </a:spcBef>
            </a:pP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чемпионом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мира.</a:t>
            </a:r>
            <a:endParaRPr sz="1100">
              <a:latin typeface="Microsoft Sans Serif"/>
              <a:cs typeface="Microsoft Sans Serif"/>
            </a:endParaRPr>
          </a:p>
          <a:p>
            <a:pPr algn="just" marL="13335" marR="31115" indent="275590">
              <a:lnSpc>
                <a:spcPts val="1230"/>
              </a:lnSpc>
              <a:spcBef>
                <a:spcPts val="70"/>
              </a:spcBef>
            </a:pP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Тиграну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 Петросяну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принадлежит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множество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рекордов.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Шесть 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чемпионатов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СССР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Петросян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провёл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без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единого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поражения.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десяти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Всемирных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шахматных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Олимпиадах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(с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1958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1978)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годы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он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добился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впечатляющего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результата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79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побед,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50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ничьих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всего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одно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поражение.</a:t>
            </a:r>
            <a:endParaRPr sz="1100">
              <a:latin typeface="Microsoft Sans Serif"/>
              <a:cs typeface="Microsoft Sans Serif"/>
            </a:endParaRPr>
          </a:p>
          <a:p>
            <a:pPr algn="just" marL="13335">
              <a:lnSpc>
                <a:spcPts val="1155"/>
              </a:lnSpc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1964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году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Арпад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Эло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выпустил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первый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неофициальный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международный</a:t>
            </a:r>
            <a:endParaRPr sz="1100">
              <a:latin typeface="Microsoft Sans Serif"/>
              <a:cs typeface="Microsoft Sans Serif"/>
            </a:endParaRPr>
          </a:p>
          <a:p>
            <a:pPr algn="just" marL="12700" marR="31115">
              <a:lnSpc>
                <a:spcPts val="1230"/>
              </a:lnSpc>
              <a:spcBef>
                <a:spcPts val="70"/>
              </a:spcBef>
            </a:pP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список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рейтингу Эло,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который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возглавили Петросян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Роберт Фишер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рейтингами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2690.</a:t>
            </a:r>
            <a:endParaRPr sz="1100">
              <a:latin typeface="Microsoft Sans Serif"/>
              <a:cs typeface="Microsoft Sans Serif"/>
            </a:endParaRPr>
          </a:p>
          <a:p>
            <a:pPr algn="just" marL="157480">
              <a:lnSpc>
                <a:spcPts val="1155"/>
              </a:lnSpc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Защитил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кандидатскую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диссертацию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философии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тему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"Некоторые</a:t>
            </a:r>
            <a:endParaRPr sz="1100">
              <a:latin typeface="Microsoft Sans Serif"/>
              <a:cs typeface="Microsoft Sans Serif"/>
            </a:endParaRPr>
          </a:p>
          <a:p>
            <a:pPr algn="just" marL="12700">
              <a:lnSpc>
                <a:spcPts val="1230"/>
              </a:lnSpc>
            </a:pP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проблемы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логики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шахматного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мышления"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(1968).</a:t>
            </a:r>
            <a:endParaRPr sz="1100">
              <a:latin typeface="Microsoft Sans Serif"/>
              <a:cs typeface="Microsoft Sans Serif"/>
            </a:endParaRPr>
          </a:p>
          <a:p>
            <a:pPr algn="just" marL="12700" marR="31115" indent="150495">
              <a:lnSpc>
                <a:spcPts val="1230"/>
              </a:lnSpc>
              <a:spcBef>
                <a:spcPts val="70"/>
              </a:spcBef>
            </a:pP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Петросян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обладал оригинальным стилем игры,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гармонично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сочетающим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атаку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защиту,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стратегию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тактику,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точный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расчёт и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тонкую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интуицию.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Петросян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определял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своё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творческое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кредо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так: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"Ограничение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возможностей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соперника,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стратегия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игры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всей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доске,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окружение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и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постепенное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сжимание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кольца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вокруг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неприятельского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короля".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Тиграна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Петросяна называли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также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"Шахматным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левшой",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так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как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его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необычная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манера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игры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протяжении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 десятилетий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ставила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тупик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самых 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искушённых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соперников.</a:t>
            </a:r>
            <a:endParaRPr sz="1100">
              <a:latin typeface="Microsoft Sans Serif"/>
              <a:cs typeface="Microsoft Sans Serif"/>
            </a:endParaRPr>
          </a:p>
          <a:p>
            <a:pPr algn="just" marL="200025">
              <a:lnSpc>
                <a:spcPts val="1150"/>
              </a:lnSpc>
            </a:pP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Петросян</a:t>
            </a:r>
            <a:r>
              <a:rPr dirty="0" sz="1100" spc="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внёс</a:t>
            </a:r>
            <a:r>
              <a:rPr dirty="0" sz="1100" spc="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ценный</a:t>
            </a:r>
            <a:r>
              <a:rPr dirty="0" sz="1100" spc="1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вклад</a:t>
            </a:r>
            <a:r>
              <a:rPr dirty="0" sz="1100" spc="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теорию</a:t>
            </a:r>
            <a:r>
              <a:rPr dirty="0" sz="1100" spc="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дебютов</a:t>
            </a:r>
            <a:r>
              <a:rPr dirty="0" sz="1100" spc="1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(французская</a:t>
            </a:r>
            <a:r>
              <a:rPr dirty="0" sz="1100" spc="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защита,</a:t>
            </a:r>
            <a:endParaRPr sz="1100">
              <a:latin typeface="Microsoft Sans Serif"/>
              <a:cs typeface="Microsoft Sans Serif"/>
            </a:endParaRPr>
          </a:p>
          <a:p>
            <a:pPr algn="just" marL="12700" marR="31750">
              <a:lnSpc>
                <a:spcPts val="1230"/>
              </a:lnSpc>
              <a:spcBef>
                <a:spcPts val="70"/>
              </a:spcBef>
            </a:pP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защита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Каро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Канн,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ряд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закрытых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начал).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Его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имя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носят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вариант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Петросяна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новоиндийской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защите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система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Петросяна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староиндийской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защите.</a:t>
            </a:r>
            <a:endParaRPr sz="1100">
              <a:latin typeface="Microsoft Sans Serif"/>
              <a:cs typeface="Microsoft Sans Serif"/>
            </a:endParaRPr>
          </a:p>
          <a:p>
            <a:pPr algn="just" marL="2008505" marR="28575" indent="117475">
              <a:lnSpc>
                <a:spcPts val="1230"/>
              </a:lnSpc>
              <a:spcBef>
                <a:spcPts val="1075"/>
              </a:spcBef>
            </a:pP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Борис</a:t>
            </a:r>
            <a:r>
              <a:rPr dirty="0" sz="1100" spc="-8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Васильевич</a:t>
            </a:r>
            <a:r>
              <a:rPr dirty="0" sz="1100" spc="-8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Спасский</a:t>
            </a:r>
            <a:r>
              <a:rPr dirty="0" sz="1100" spc="-8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-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ский, 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французский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российский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шахматист,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10-й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чемпион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мира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шахматам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(1969-1972).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Международный</a:t>
            </a:r>
            <a:r>
              <a:rPr dirty="0" sz="1100" spc="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гроссмейстер</a:t>
            </a:r>
            <a:r>
              <a:rPr dirty="0" sz="1100" spc="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(1955).</a:t>
            </a:r>
            <a:endParaRPr sz="1100">
              <a:latin typeface="Microsoft Sans Serif"/>
              <a:cs typeface="Microsoft Sans Serif"/>
            </a:endParaRPr>
          </a:p>
          <a:p>
            <a:pPr algn="just" marL="2008505">
              <a:lnSpc>
                <a:spcPts val="1200"/>
              </a:lnSpc>
            </a:pP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Двукратный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СССР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(1961,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1973).</a:t>
            </a:r>
            <a:endParaRPr sz="1100">
              <a:latin typeface="Microsoft Sans Serif"/>
              <a:cs typeface="Microsoft Sans Serif"/>
            </a:endParaRPr>
          </a:p>
          <a:p>
            <a:pPr algn="just" marL="1998980" marR="5080" indent="353060">
              <a:lnSpc>
                <a:spcPts val="1230"/>
              </a:lnSpc>
              <a:spcBef>
                <a:spcPts val="265"/>
              </a:spcBef>
            </a:pP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Спасский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заявил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о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себе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1955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году,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выиграв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чемпионат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среди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юношей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пройдя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отбор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турнир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претендентов.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Однако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затем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он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не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 смог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пройти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отбор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два 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претендентских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цикла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подряд.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1966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году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он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завоевал право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матч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 первенство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против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Тиграна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Петросяна,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но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потерпел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поражение.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Через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три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года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матче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между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теми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же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соперниками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Спасский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завоевал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шахматную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корону.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1972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году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он проиграл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м</a:t>
            </a:r>
            <a:r>
              <a:rPr dirty="0" sz="1100" spc="-1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10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1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ч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 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0">
                <a:solidFill>
                  <a:srgbClr val="151616"/>
                </a:solidFill>
                <a:latin typeface="Microsoft Sans Serif"/>
                <a:cs typeface="Microsoft Sans Serif"/>
              </a:rPr>
              <a:t>Р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1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20">
                <a:solidFill>
                  <a:srgbClr val="151616"/>
                </a:solidFill>
                <a:latin typeface="Microsoft Sans Serif"/>
                <a:cs typeface="Microsoft Sans Serif"/>
              </a:rPr>
              <a:t>б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-1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10">
                <a:solidFill>
                  <a:srgbClr val="151616"/>
                </a:solidFill>
                <a:latin typeface="Microsoft Sans Serif"/>
                <a:cs typeface="Microsoft Sans Serif"/>
              </a:rPr>
              <a:t>р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1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у  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Ф</a:t>
            </a:r>
            <a:r>
              <a:rPr dirty="0" sz="1100" spc="-1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1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ш</a:t>
            </a:r>
            <a:r>
              <a:rPr dirty="0" sz="1100" spc="-1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-1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25">
                <a:solidFill>
                  <a:srgbClr val="151616"/>
                </a:solidFill>
                <a:latin typeface="Microsoft Sans Serif"/>
                <a:cs typeface="Microsoft Sans Serif"/>
              </a:rPr>
              <a:t>р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у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.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 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 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</a:t>
            </a:r>
            <a:r>
              <a:rPr dirty="0" sz="1100" spc="-1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9</a:t>
            </a:r>
            <a:r>
              <a:rPr dirty="0" sz="1100" spc="-1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7</a:t>
            </a:r>
            <a:r>
              <a:rPr dirty="0" sz="1100" spc="-1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6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 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5">
                <a:solidFill>
                  <a:srgbClr val="151616"/>
                </a:solidFill>
                <a:latin typeface="Microsoft Sans Serif"/>
                <a:cs typeface="Microsoft Sans Serif"/>
              </a:rPr>
              <a:t>г</a:t>
            </a:r>
            <a:r>
              <a:rPr dirty="0" sz="1100" spc="110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д</a:t>
            </a:r>
            <a:r>
              <a:rPr dirty="0" sz="1100" spc="-1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у</a:t>
            </a:r>
            <a:endParaRPr sz="1100">
              <a:latin typeface="Microsoft Sans Serif"/>
              <a:cs typeface="Microsoft Sans Serif"/>
            </a:endParaRPr>
          </a:p>
          <a:p>
            <a:pPr algn="just" marL="24765">
              <a:lnSpc>
                <a:spcPts val="1145"/>
              </a:lnSpc>
            </a:pP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гроссмейстер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эмигрировал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во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Францию,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2012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году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вернулся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Россию.</a:t>
            </a:r>
            <a:endParaRPr sz="1100">
              <a:latin typeface="Microsoft Sans Serif"/>
              <a:cs typeface="Microsoft Sans Serif"/>
            </a:endParaRPr>
          </a:p>
          <a:p>
            <a:pPr algn="just" marL="24765">
              <a:lnSpc>
                <a:spcPts val="1230"/>
              </a:lnSpc>
            </a:pP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Он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продолжал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выступать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высшем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уровне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до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конца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1980-х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годов.</a:t>
            </a:r>
            <a:endParaRPr sz="1100">
              <a:latin typeface="Microsoft Sans Serif"/>
              <a:cs typeface="Microsoft Sans Serif"/>
            </a:endParaRPr>
          </a:p>
          <a:p>
            <a:pPr algn="just" marL="29845" marR="5080" indent="166370">
              <a:lnSpc>
                <a:spcPts val="1230"/>
              </a:lnSpc>
              <a:spcBef>
                <a:spcPts val="70"/>
              </a:spcBef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 первых порах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Спасского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отличал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атакующий комбинационный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стиль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игры.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Со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временем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он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усовершенствовал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дебютный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репертуар,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позиционное мастерство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эндшпильную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технику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период расцвета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был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универсальным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игроком,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исключительно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сильным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во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всех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компонентах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игры.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fld id="{81D60167-4931-47E6-BA6A-407CBD079E47}" type="slidenum">
              <a:rPr dirty="0" spc="-5"/>
              <a:t>13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fld id="{81D60167-4931-47E6-BA6A-407CBD079E47}" type="slidenum">
              <a:rPr dirty="0" spc="-5"/>
              <a:t>13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285796" y="273195"/>
            <a:ext cx="4911090" cy="503110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algn="just" marL="13335" marR="5080" indent="275590">
              <a:lnSpc>
                <a:spcPts val="1230"/>
              </a:lnSpc>
              <a:spcBef>
                <a:spcPts val="215"/>
              </a:spcBef>
            </a:pP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Борис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Спасский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родился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Ленинграде.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После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начала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Великой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Отечественной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войны,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незадолго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до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начала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блокады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Борис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вместе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братом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был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эвакуирован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из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города.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Они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ехали во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втором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эшелоне,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который,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отличие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от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первого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третьего,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не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попал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под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бомбардировки.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Братья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оказались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детском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доме,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где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Борис в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пятилетнем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возрасте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научился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играть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шахматы.</a:t>
            </a:r>
            <a:endParaRPr sz="1100">
              <a:latin typeface="Microsoft Sans Serif"/>
              <a:cs typeface="Microsoft Sans Serif"/>
            </a:endParaRPr>
          </a:p>
          <a:p>
            <a:pPr algn="just" marL="236854">
              <a:lnSpc>
                <a:spcPts val="1150"/>
              </a:lnSpc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Первый</a:t>
            </a:r>
            <a:r>
              <a:rPr dirty="0" sz="1100" spc="2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чемпионский</a:t>
            </a:r>
            <a:r>
              <a:rPr dirty="0" sz="1100" spc="2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матч</a:t>
            </a:r>
            <a:r>
              <a:rPr dirty="0" sz="1100" spc="2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между</a:t>
            </a:r>
            <a:r>
              <a:rPr dirty="0" sz="1100" spc="2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Спасским</a:t>
            </a:r>
            <a:r>
              <a:rPr dirty="0" sz="1100" spc="2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2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Петросяном</a:t>
            </a:r>
            <a:r>
              <a:rPr dirty="0" sz="1100" spc="2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прошёл</a:t>
            </a:r>
            <a:r>
              <a:rPr dirty="0" sz="1100" spc="2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endParaRPr sz="1100">
              <a:latin typeface="Microsoft Sans Serif"/>
              <a:cs typeface="Microsoft Sans Serif"/>
            </a:endParaRPr>
          </a:p>
          <a:p>
            <a:pPr algn="just" marL="13335" marR="5080">
              <a:lnSpc>
                <a:spcPts val="1230"/>
              </a:lnSpc>
              <a:spcBef>
                <a:spcPts val="70"/>
              </a:spcBef>
            </a:pP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Москве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1966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году.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Петросян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большим преимуществом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провёл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первую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половину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матча,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но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во второй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половине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претендент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сумел одержать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две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победы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сравнять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счёт.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Однако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Петросян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свою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очередь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выиграл две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партии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досрочно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защитил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звание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чемпиона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(итоговый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счет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12</a:t>
            </a:r>
            <a:r>
              <a:rPr dirty="0" sz="900" spc="-10">
                <a:solidFill>
                  <a:srgbClr val="151616"/>
                </a:solidFill>
                <a:latin typeface="Microsoft Sans Serif"/>
                <a:cs typeface="Microsoft Sans Serif"/>
              </a:rPr>
              <a:t>1/2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:11</a:t>
            </a:r>
            <a:r>
              <a:rPr dirty="0" sz="900" spc="-10">
                <a:solidFill>
                  <a:srgbClr val="151616"/>
                </a:solidFill>
                <a:latin typeface="Microsoft Sans Serif"/>
                <a:cs typeface="Microsoft Sans Serif"/>
              </a:rPr>
              <a:t>1/2</a:t>
            </a:r>
            <a:r>
              <a:rPr dirty="0" sz="9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).</a:t>
            </a:r>
            <a:endParaRPr sz="1100">
              <a:latin typeface="Microsoft Sans Serif"/>
              <a:cs typeface="Microsoft Sans Serif"/>
            </a:endParaRPr>
          </a:p>
          <a:p>
            <a:pPr algn="just" marL="273050">
              <a:lnSpc>
                <a:spcPts val="1155"/>
              </a:lnSpc>
            </a:pP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Второй</a:t>
            </a:r>
            <a:r>
              <a:rPr dirty="0" sz="1100" spc="3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матч</a:t>
            </a:r>
            <a:r>
              <a:rPr dirty="0" sz="1100" spc="3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за</a:t>
            </a:r>
            <a:r>
              <a:rPr dirty="0" sz="1100" spc="3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шахматную</a:t>
            </a:r>
            <a:r>
              <a:rPr dirty="0" sz="1100" spc="3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корону</a:t>
            </a:r>
            <a:r>
              <a:rPr dirty="0" sz="1100" spc="3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между</a:t>
            </a:r>
            <a:r>
              <a:rPr dirty="0" sz="1100" spc="3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Петросяном</a:t>
            </a:r>
            <a:r>
              <a:rPr dirty="0" sz="1100" spc="3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3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Спасским</a:t>
            </a:r>
            <a:endParaRPr sz="1100">
              <a:latin typeface="Microsoft Sans Serif"/>
              <a:cs typeface="Microsoft Sans Serif"/>
            </a:endParaRPr>
          </a:p>
          <a:p>
            <a:pPr algn="just" marL="13335" marR="5080">
              <a:lnSpc>
                <a:spcPts val="1230"/>
              </a:lnSpc>
              <a:spcBef>
                <a:spcPts val="70"/>
              </a:spcBef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состоялся 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1969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году.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Спасский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изучал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стиль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своего соперника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готовил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дебютный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репертуар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стратегию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игры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против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Петросяна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разных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ситуациях,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учитывая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том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числе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опыт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неудачного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первого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матча.</a:t>
            </a:r>
            <a:r>
              <a:rPr dirty="0" sz="1100" spc="2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Как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итог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12,5-10,5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пользу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нового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чемпиона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Бориса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Спасского.</a:t>
            </a:r>
            <a:endParaRPr sz="1100">
              <a:latin typeface="Microsoft Sans Serif"/>
              <a:cs typeface="Microsoft Sans Serif"/>
            </a:endParaRPr>
          </a:p>
          <a:p>
            <a:pPr algn="just" marL="226060">
              <a:lnSpc>
                <a:spcPts val="1155"/>
              </a:lnSpc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1971</a:t>
            </a:r>
            <a:r>
              <a:rPr dirty="0" sz="1100" spc="1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года</a:t>
            </a:r>
            <a:r>
              <a:rPr dirty="0" sz="1100" spc="1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определился</a:t>
            </a:r>
            <a:r>
              <a:rPr dirty="0" sz="1100" spc="1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соперник</a:t>
            </a:r>
            <a:r>
              <a:rPr dirty="0" sz="1100" spc="1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Спасского</a:t>
            </a:r>
            <a:r>
              <a:rPr dirty="0" sz="1100" spc="1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1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будущему</a:t>
            </a:r>
            <a:r>
              <a:rPr dirty="0" sz="1100" spc="1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матчу</a:t>
            </a:r>
            <a:r>
              <a:rPr dirty="0" sz="1100" spc="1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endParaRPr sz="1100">
              <a:latin typeface="Microsoft Sans Serif"/>
              <a:cs typeface="Microsoft Sans Serif"/>
            </a:endParaRPr>
          </a:p>
          <a:p>
            <a:pPr algn="just" marL="12700" marR="5080">
              <a:lnSpc>
                <a:spcPts val="1230"/>
              </a:lnSpc>
              <a:spcBef>
                <a:spcPts val="70"/>
              </a:spcBef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первенство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мира,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им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стал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Роберт Фишер.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Счёт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личных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встреч Спасского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Фишером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- 3:0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при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нескольких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ничьих,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то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есть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до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матча Спасский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никогда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Фишеру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не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проигрывал.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Однако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чемпионском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матче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состоявшемся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в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Рейкьявике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1972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году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Спасский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проиграл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Фишеру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со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счетом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12,5-8,5.</a:t>
            </a:r>
            <a:endParaRPr sz="1100">
              <a:latin typeface="Microsoft Sans Serif"/>
              <a:cs typeface="Microsoft Sans Serif"/>
            </a:endParaRPr>
          </a:p>
          <a:p>
            <a:pPr algn="just" marL="123825">
              <a:lnSpc>
                <a:spcPts val="1155"/>
              </a:lnSpc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Среди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любимых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дебютов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Спасского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были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испанская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партия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за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оба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цвета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endParaRPr sz="1100">
              <a:latin typeface="Microsoft Sans Serif"/>
              <a:cs typeface="Microsoft Sans Serif"/>
            </a:endParaRPr>
          </a:p>
          <a:p>
            <a:pPr algn="just" marL="12700" marR="5715">
              <a:lnSpc>
                <a:spcPts val="1230"/>
              </a:lnSpc>
              <a:spcBef>
                <a:spcPts val="70"/>
              </a:spcBef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сицилианская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защита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за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белых.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Играя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белыми,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был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одним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из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немногих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гроссмейстеров,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кто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регулярно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применял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считавшийся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устаревшим 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королевский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гамбит,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котором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одержал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не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одну эффектную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победу.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Среди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"пострадавших"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от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Спасского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королевском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гамбите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были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такие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тисты,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ак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Р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б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р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Фишер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Давид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Бронш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ейн.</a:t>
            </a:r>
            <a:endParaRPr sz="1100">
              <a:latin typeface="Microsoft Sans Serif"/>
              <a:cs typeface="Microsoft Sans Serif"/>
            </a:endParaRPr>
          </a:p>
          <a:p>
            <a:pPr algn="just" marL="125730">
              <a:lnSpc>
                <a:spcPts val="1155"/>
              </a:lnSpc>
            </a:pP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Роберт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Фишер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особо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отмечал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хладнокровие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железные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нервы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соперника</a:t>
            </a:r>
            <a:endParaRPr sz="1100">
              <a:latin typeface="Microsoft Sans Serif"/>
              <a:cs typeface="Microsoft Sans Serif"/>
            </a:endParaRPr>
          </a:p>
          <a:p>
            <a:pPr algn="just" marL="12700" marR="5715">
              <a:lnSpc>
                <a:spcPts val="1230"/>
              </a:lnSpc>
              <a:spcBef>
                <a:spcPts val="70"/>
              </a:spcBef>
            </a:pP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во время партии: "Спасский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сидит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за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доской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одинаковым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выражением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лица,</a:t>
            </a:r>
            <a:r>
              <a:rPr dirty="0" sz="1100" spc="-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когда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он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матует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или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когда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ему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ставят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мат.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Он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может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прозевать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фигуру,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вы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никогда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не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будете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уверены,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это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зевок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или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фантастически глубокая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жертва".</a:t>
            </a:r>
            <a:endParaRPr sz="11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475" y="303541"/>
            <a:ext cx="1800000" cy="245216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4765" y="252107"/>
            <a:ext cx="4951095" cy="706437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algn="just" marL="1982470" marR="5715" indent="275590">
              <a:lnSpc>
                <a:spcPts val="1230"/>
              </a:lnSpc>
              <a:spcBef>
                <a:spcPts val="215"/>
              </a:spcBef>
            </a:pPr>
            <a:r>
              <a:rPr dirty="0" sz="1100" spc="60" b="1">
                <a:solidFill>
                  <a:srgbClr val="151616"/>
                </a:solidFill>
                <a:latin typeface="Arial"/>
                <a:cs typeface="Arial"/>
              </a:rPr>
              <a:t>Роберт</a:t>
            </a:r>
            <a:r>
              <a:rPr dirty="0" sz="1100" spc="6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 spc="60" b="1">
                <a:solidFill>
                  <a:srgbClr val="151616"/>
                </a:solidFill>
                <a:latin typeface="Arial"/>
                <a:cs typeface="Arial"/>
              </a:rPr>
              <a:t>Джеймс</a:t>
            </a:r>
            <a:r>
              <a:rPr dirty="0" sz="1100" spc="65" b="1">
                <a:solidFill>
                  <a:srgbClr val="151616"/>
                </a:solidFill>
                <a:latin typeface="Arial"/>
                <a:cs typeface="Arial"/>
              </a:rPr>
              <a:t> (Бобби) </a:t>
            </a:r>
            <a:r>
              <a:rPr dirty="0" sz="1100" spc="60" b="1">
                <a:solidFill>
                  <a:srgbClr val="151616"/>
                </a:solidFill>
                <a:latin typeface="Arial"/>
                <a:cs typeface="Arial"/>
              </a:rPr>
              <a:t>Фишер</a:t>
            </a:r>
            <a:r>
              <a:rPr dirty="0" sz="1100" spc="6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американский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(в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дальнейшем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исландский)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шахматист,</a:t>
            </a:r>
            <a:r>
              <a:rPr dirty="0" sz="1100" spc="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гроссмейстер</a:t>
            </a:r>
            <a:r>
              <a:rPr dirty="0" sz="1100" spc="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(</a:t>
            </a:r>
            <a:r>
              <a:rPr dirty="0" sz="1100" spc="-2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1958),</a:t>
            </a:r>
            <a:r>
              <a:rPr dirty="0" sz="1100" spc="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11-</a:t>
            </a:r>
            <a:r>
              <a:rPr dirty="0" sz="1100" spc="-2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й </a:t>
            </a:r>
            <a:r>
              <a:rPr dirty="0" sz="1100" spc="-2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ам.</a:t>
            </a:r>
            <a:endParaRPr sz="1100">
              <a:latin typeface="Microsoft Sans Serif"/>
              <a:cs typeface="Microsoft Sans Serif"/>
            </a:endParaRPr>
          </a:p>
          <a:p>
            <a:pPr algn="just" marL="2242820">
              <a:lnSpc>
                <a:spcPts val="1155"/>
              </a:lnSpc>
            </a:pP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Фишер</a:t>
            </a:r>
            <a:r>
              <a:rPr dirty="0" sz="1100" spc="3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проявил</a:t>
            </a:r>
            <a:r>
              <a:rPr dirty="0" sz="1100" spc="3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большое</a:t>
            </a:r>
            <a:r>
              <a:rPr dirty="0" sz="1100" spc="3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мастерство</a:t>
            </a:r>
            <a:r>
              <a:rPr dirty="0" sz="1100" spc="3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endParaRPr sz="1100">
              <a:latin typeface="Microsoft Sans Serif"/>
              <a:cs typeface="Microsoft Sans Serif"/>
            </a:endParaRPr>
          </a:p>
          <a:p>
            <a:pPr algn="just" marL="1982470" marR="5715">
              <a:lnSpc>
                <a:spcPts val="1230"/>
              </a:lnSpc>
              <a:spcBef>
                <a:spcPts val="70"/>
              </a:spcBef>
            </a:pP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ах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ранне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г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зрас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а: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13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л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он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ал  </a:t>
            </a:r>
            <a:r>
              <a:rPr dirty="0" sz="1100" spc="8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чемпионом</a:t>
            </a:r>
            <a:r>
              <a:rPr dirty="0" sz="1100" spc="90">
                <a:solidFill>
                  <a:srgbClr val="151616"/>
                </a:solidFill>
                <a:latin typeface="Microsoft Sans Serif"/>
                <a:cs typeface="Microsoft Sans Serif"/>
              </a:rPr>
              <a:t> США</a:t>
            </a:r>
            <a:r>
              <a:rPr dirty="0" sz="1100" spc="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80">
                <a:solidFill>
                  <a:srgbClr val="151616"/>
                </a:solidFill>
                <a:latin typeface="Microsoft Sans Serif"/>
                <a:cs typeface="Microsoft Sans Serif"/>
              </a:rPr>
              <a:t>шахматам</a:t>
            </a:r>
            <a:r>
              <a:rPr dirty="0" sz="1100" spc="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80">
                <a:solidFill>
                  <a:srgbClr val="151616"/>
                </a:solidFill>
                <a:latin typeface="Microsoft Sans Serif"/>
                <a:cs typeface="Microsoft Sans Serif"/>
              </a:rPr>
              <a:t>среди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юниоров,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14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лет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победил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во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взрослом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чемпионате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США,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15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лет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стал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самым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молодым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тот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момент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гроссмейстером.</a:t>
            </a:r>
            <a:endParaRPr sz="1100">
              <a:latin typeface="Microsoft Sans Serif"/>
              <a:cs typeface="Microsoft Sans Serif"/>
            </a:endParaRPr>
          </a:p>
          <a:p>
            <a:pPr algn="just" marL="1983739" marR="6985" indent="156845">
              <a:lnSpc>
                <a:spcPts val="1230"/>
              </a:lnSpc>
              <a:spcBef>
                <a:spcPts val="100"/>
              </a:spcBef>
            </a:pP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возрасте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20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лет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выиграл 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Чемпионат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США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1963/64 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года, одержав 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11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побед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11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партиях,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что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является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единственным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идеальным 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результатом 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за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всю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историю турнира. 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Одержал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две 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победы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(над 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Таймановым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Ларсеном)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со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счётом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6:0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матчах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претендентов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1971,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июлю</a:t>
            </a:r>
            <a:endParaRPr sz="1100">
              <a:latin typeface="Microsoft Sans Serif"/>
              <a:cs typeface="Microsoft Sans Serif"/>
            </a:endParaRPr>
          </a:p>
          <a:p>
            <a:pPr algn="just" marL="12700">
              <a:lnSpc>
                <a:spcPts val="1135"/>
              </a:lnSpc>
            </a:pP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1971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года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имел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наивысший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тот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момент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рейтинг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ФИДЕ.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Фишер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выиграл</a:t>
            </a:r>
            <a:endParaRPr sz="1100">
              <a:latin typeface="Microsoft Sans Serif"/>
              <a:cs typeface="Microsoft Sans Serif"/>
            </a:endParaRPr>
          </a:p>
          <a:p>
            <a:pPr algn="just" marL="12700" marR="5080">
              <a:lnSpc>
                <a:spcPts val="1230"/>
              </a:lnSpc>
              <a:spcBef>
                <a:spcPts val="70"/>
              </a:spcBef>
            </a:pP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матч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за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звание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чемпиона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мира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1972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Рейкьявике,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обыграв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Бориса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Спасского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(СССР).</a:t>
            </a:r>
            <a:endParaRPr sz="1100">
              <a:latin typeface="Microsoft Sans Serif"/>
              <a:cs typeface="Microsoft Sans Serif"/>
            </a:endParaRPr>
          </a:p>
          <a:p>
            <a:pPr algn="just" marL="295275">
              <a:lnSpc>
                <a:spcPts val="1100"/>
              </a:lnSpc>
            </a:pP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После 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этого </a:t>
            </a:r>
            <a:r>
              <a:rPr dirty="0" sz="1100" spc="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он 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перестал 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выступать 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3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официальных 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шахматных</a:t>
            </a:r>
            <a:endParaRPr sz="1100">
              <a:latin typeface="Microsoft Sans Serif"/>
              <a:cs typeface="Microsoft Sans Serif"/>
            </a:endParaRPr>
          </a:p>
          <a:p>
            <a:pPr algn="just" marL="19050" marR="10795">
              <a:lnSpc>
                <a:spcPts val="1230"/>
              </a:lnSpc>
              <a:spcBef>
                <a:spcPts val="70"/>
              </a:spcBef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соревнованиях.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1975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году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Фишер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выдвинул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условия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проведения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матча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первенство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мира,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которые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были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сочтены 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ФИДЕ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неприемлемыми.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Попытки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договориться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ним оказались безуспешными,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Фишера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лишили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звания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чемпиона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мира,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а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новым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стал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Анатолий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Карпов,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победивший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матчах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претендентов.</a:t>
            </a:r>
            <a:endParaRPr sz="1100">
              <a:latin typeface="Microsoft Sans Serif"/>
              <a:cs typeface="Microsoft Sans Serif"/>
            </a:endParaRPr>
          </a:p>
          <a:p>
            <a:pPr algn="just" marL="191770">
              <a:lnSpc>
                <a:spcPts val="1155"/>
              </a:lnSpc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После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утраты</a:t>
            </a:r>
            <a:r>
              <a:rPr dirty="0" sz="1100" spc="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титула</a:t>
            </a:r>
            <a:r>
              <a:rPr dirty="0" sz="1100" spc="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Фишер</a:t>
            </a:r>
            <a:r>
              <a:rPr dirty="0" sz="1100" spc="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стал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затворником.</a:t>
            </a:r>
            <a:r>
              <a:rPr dirty="0" sz="1100" spc="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1992</a:t>
            </a:r>
            <a:r>
              <a:rPr dirty="0" sz="1100" spc="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году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он</a:t>
            </a:r>
            <a:r>
              <a:rPr dirty="0" sz="1100" spc="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выиграл</a:t>
            </a:r>
            <a:endParaRPr sz="1100">
              <a:latin typeface="Microsoft Sans Serif"/>
              <a:cs typeface="Microsoft Sans Serif"/>
            </a:endParaRPr>
          </a:p>
          <a:p>
            <a:pPr algn="just" marL="19050" marR="10795">
              <a:lnSpc>
                <a:spcPts val="1230"/>
              </a:lnSpc>
              <a:spcBef>
                <a:spcPts val="70"/>
              </a:spcBef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неофициальный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матч-реванш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у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Спасского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Югославии,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что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привело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к </a:t>
            </a:r>
            <a:r>
              <a:rPr dirty="0" sz="1100" spc="-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конфликту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правительством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США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выдаче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приказа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его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арест.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Фишер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жил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Европе,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затем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Южной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Азии,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2004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году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был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арестован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Японии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течение нескольких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месяцев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содержался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под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стражей.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2005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году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получил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исландский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паспорт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гражданство,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разрешающее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ему</a:t>
            </a:r>
            <a:r>
              <a:rPr dirty="0" sz="1100" spc="-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жить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Исландии,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где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прожил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до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своей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смерти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2008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году.</a:t>
            </a:r>
            <a:endParaRPr sz="1100">
              <a:latin typeface="Microsoft Sans Serif"/>
              <a:cs typeface="Microsoft Sans Serif"/>
            </a:endParaRPr>
          </a:p>
          <a:p>
            <a:pPr algn="just" marL="19050">
              <a:lnSpc>
                <a:spcPts val="1150"/>
              </a:lnSpc>
            </a:pP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Фишер</a:t>
            </a:r>
            <a:r>
              <a:rPr dirty="0" sz="1100" spc="1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внёс</a:t>
            </a:r>
            <a:r>
              <a:rPr dirty="0" sz="1100" spc="1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немало</a:t>
            </a:r>
            <a:r>
              <a:rPr dirty="0" sz="1100" spc="1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долгосрочных</a:t>
            </a:r>
            <a:r>
              <a:rPr dirty="0" sz="1100" spc="1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вкладов</a:t>
            </a:r>
            <a:r>
              <a:rPr dirty="0" sz="1100" spc="1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развитие</a:t>
            </a:r>
            <a:r>
              <a:rPr dirty="0" sz="1100" spc="1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шахмат.</a:t>
            </a:r>
            <a:r>
              <a:rPr dirty="0" sz="1100" spc="1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1990-х</a:t>
            </a:r>
            <a:endParaRPr sz="1100">
              <a:latin typeface="Microsoft Sans Serif"/>
              <a:cs typeface="Microsoft Sans Serif"/>
            </a:endParaRPr>
          </a:p>
          <a:p>
            <a:pPr algn="just" marL="18415" marR="11430">
              <a:lnSpc>
                <a:spcPts val="1230"/>
              </a:lnSpc>
              <a:spcBef>
                <a:spcPts val="70"/>
              </a:spcBef>
            </a:pP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годах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он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запатентовал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модифицированную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шахматную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хронометражную </a:t>
            </a:r>
            <a:r>
              <a:rPr dirty="0" sz="1100" spc="-2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систему,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которая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увеличивает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время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после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каждого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хода,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теперь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её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использование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представляет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собой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стандартную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практику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лучших 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турнирах и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матчах.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Он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также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изобрёл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Фишрандом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новый вариант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шахмат,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известный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сегодня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как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шахматы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Фишера.</a:t>
            </a:r>
            <a:endParaRPr sz="1100">
              <a:latin typeface="Microsoft Sans Serif"/>
              <a:cs typeface="Microsoft Sans Serif"/>
            </a:endParaRPr>
          </a:p>
          <a:p>
            <a:pPr algn="just" marL="18415">
              <a:lnSpc>
                <a:spcPts val="1155"/>
              </a:lnSpc>
            </a:pP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Когда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Роберту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было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шесть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лет,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сестра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Джоан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научила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его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играть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шахматы.</a:t>
            </a:r>
            <a:endParaRPr sz="1100">
              <a:latin typeface="Microsoft Sans Serif"/>
              <a:cs typeface="Microsoft Sans Serif"/>
            </a:endParaRPr>
          </a:p>
          <a:p>
            <a:pPr algn="just" marL="18415" marR="11430">
              <a:lnSpc>
                <a:spcPts val="1230"/>
              </a:lnSpc>
              <a:spcBef>
                <a:spcPts val="70"/>
              </a:spcBef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нём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сразу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проявился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природный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дар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-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шахматам,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который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мальчик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активно развивал. Великолепная память позволила ему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изучить немецкий,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русский,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испанский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сербохорватский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языки,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иностранную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шахматную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литературу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он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читал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оригинале.</a:t>
            </a:r>
            <a:endParaRPr sz="1100">
              <a:latin typeface="Microsoft Sans Serif"/>
              <a:cs typeface="Microsoft Sans Serif"/>
            </a:endParaRPr>
          </a:p>
          <a:p>
            <a:pPr algn="r" marR="11430">
              <a:lnSpc>
                <a:spcPts val="1155"/>
              </a:lnSpc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самого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начала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целью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Фишера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было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завоевание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титула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чемпиона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мира,</a:t>
            </a:r>
            <a:endParaRPr sz="1100">
              <a:latin typeface="Microsoft Sans Serif"/>
              <a:cs typeface="Microsoft Sans Serif"/>
            </a:endParaRPr>
          </a:p>
          <a:p>
            <a:pPr algn="r" marR="11430">
              <a:lnSpc>
                <a:spcPts val="1275"/>
              </a:lnSpc>
            </a:pP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для</a:t>
            </a:r>
            <a:r>
              <a:rPr dirty="0" sz="1100" spc="2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этого</a:t>
            </a:r>
            <a:r>
              <a:rPr dirty="0" sz="1100" spc="2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он</a:t>
            </a:r>
            <a:r>
              <a:rPr dirty="0" sz="1100" spc="2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упорно</a:t>
            </a:r>
            <a:r>
              <a:rPr dirty="0" sz="1100" spc="2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трудился,</a:t>
            </a:r>
            <a:r>
              <a:rPr dirty="0" sz="1100" spc="2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делая</a:t>
            </a:r>
            <a:r>
              <a:rPr dirty="0" sz="1100" spc="2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всё</a:t>
            </a:r>
            <a:r>
              <a:rPr dirty="0" sz="1100" spc="2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возможное.</a:t>
            </a:r>
            <a:r>
              <a:rPr dirty="0" sz="1100" spc="2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Для</a:t>
            </a:r>
            <a:r>
              <a:rPr dirty="0" sz="1100" spc="2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поддержания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fld id="{81D60167-4931-47E6-BA6A-407CBD079E47}" type="slidenum">
              <a:rPr dirty="0" spc="-5"/>
              <a:t>13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166" y="3376548"/>
            <a:ext cx="1800000" cy="24521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7049" y="243085"/>
            <a:ext cx="4969510" cy="706882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algn="just" marL="21590" marR="26034">
              <a:lnSpc>
                <a:spcPts val="1230"/>
              </a:lnSpc>
              <a:spcBef>
                <a:spcPts val="215"/>
              </a:spcBef>
            </a:pP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здоровья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спортивной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формы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он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занимался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не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только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шахматами,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но и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пла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анием,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енни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ом,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лыжами,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онь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ами.</a:t>
            </a:r>
            <a:endParaRPr sz="1100">
              <a:latin typeface="Microsoft Sans Serif"/>
              <a:cs typeface="Microsoft Sans Serif"/>
            </a:endParaRPr>
          </a:p>
          <a:p>
            <a:pPr algn="just" marL="154940">
              <a:lnSpc>
                <a:spcPts val="1155"/>
              </a:lnSpc>
            </a:pP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Фишер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приобрёл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известность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не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только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как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выдающийся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шахматист,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но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endParaRPr sz="1100">
              <a:latin typeface="Microsoft Sans Serif"/>
              <a:cs typeface="Microsoft Sans Serif"/>
            </a:endParaRPr>
          </a:p>
          <a:p>
            <a:pPr algn="just" marL="21590" marR="27305">
              <a:lnSpc>
                <a:spcPts val="1230"/>
              </a:lnSpc>
              <a:spcBef>
                <a:spcPts val="70"/>
              </a:spcBef>
            </a:pP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как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скандалист.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Его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постоянно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сопровождали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скандалы,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он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всегда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старался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поставить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себя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выше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других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участников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соревнований,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требовал 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привилегий,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нарушал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регламент,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причём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часто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делал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это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грубо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демонстративно.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Он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легко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мог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согласовать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какое-либо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мероприятие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со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своим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участием, а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затем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последний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момент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отказаться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без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объяснения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причин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либо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под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надуманным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предлогом.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Он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постоянно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опаздывал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началу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партии,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чему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со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временем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все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привыкли.</a:t>
            </a:r>
            <a:endParaRPr sz="1100">
              <a:latin typeface="Microsoft Sans Serif"/>
              <a:cs typeface="Microsoft Sans Serif"/>
            </a:endParaRPr>
          </a:p>
          <a:p>
            <a:pPr algn="just" marL="21590">
              <a:lnSpc>
                <a:spcPts val="1150"/>
              </a:lnSpc>
            </a:pP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Однако</a:t>
            </a:r>
            <a:r>
              <a:rPr dirty="0" sz="1100" spc="3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многие</a:t>
            </a:r>
            <a:r>
              <a:rPr dirty="0" sz="1100" spc="3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шахматисты</a:t>
            </a:r>
            <a:r>
              <a:rPr dirty="0" sz="1100" spc="3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отмечали,</a:t>
            </a:r>
            <a:r>
              <a:rPr dirty="0" sz="1100" spc="3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что</a:t>
            </a:r>
            <a:r>
              <a:rPr dirty="0" sz="1100" spc="3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Фишер,</a:t>
            </a:r>
            <a:r>
              <a:rPr dirty="0" sz="1100" spc="3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требуя</a:t>
            </a:r>
            <a:r>
              <a:rPr dirty="0" sz="1100" spc="3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идеальных</a:t>
            </a:r>
            <a:endParaRPr sz="1100">
              <a:latin typeface="Microsoft Sans Serif"/>
              <a:cs typeface="Microsoft Sans Serif"/>
            </a:endParaRPr>
          </a:p>
          <a:p>
            <a:pPr algn="just" marL="20955" marR="26670">
              <a:lnSpc>
                <a:spcPts val="1230"/>
              </a:lnSpc>
              <a:spcBef>
                <a:spcPts val="70"/>
              </a:spcBef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условий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повышения гонораров,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действительности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много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сделал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для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улучшения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турнирного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быта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повышения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благосостояния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ведущих 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шахматистов.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Например,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благодаря запросам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Фишера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размер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призового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фонда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матча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первенство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шахматам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значительно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вырос.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этому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поводу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Борис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Спасский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шутил: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"Фишер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наш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профсоюз".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Сам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Фишер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говорил: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"Я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добьюсь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того,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чтобы 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-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шахматам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относились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не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меньшим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уважением,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чем 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-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боксу.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Сколько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бы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ни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запросил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Мохаммед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Али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за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своё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чер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дное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выс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упление,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я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тр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б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ую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б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льше".</a:t>
            </a:r>
            <a:endParaRPr sz="1100">
              <a:latin typeface="Microsoft Sans Serif"/>
              <a:cs typeface="Microsoft Sans Serif"/>
            </a:endParaRPr>
          </a:p>
          <a:p>
            <a:pPr algn="just" marL="1964055" marR="5080" indent="128905">
              <a:lnSpc>
                <a:spcPts val="1230"/>
              </a:lnSpc>
              <a:spcBef>
                <a:spcPts val="994"/>
              </a:spcBef>
            </a:pPr>
            <a:r>
              <a:rPr dirty="0" sz="1100" spc="-10" b="1">
                <a:solidFill>
                  <a:srgbClr val="151616"/>
                </a:solidFill>
                <a:latin typeface="Arial"/>
                <a:cs typeface="Arial"/>
              </a:rPr>
              <a:t>Анатолий</a:t>
            </a:r>
            <a:r>
              <a:rPr dirty="0" sz="1100" spc="-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Евгеньевич</a:t>
            </a:r>
            <a:r>
              <a:rPr dirty="0" sz="1100" spc="-6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Карпов</a:t>
            </a:r>
            <a:r>
              <a:rPr dirty="0" sz="1100" spc="1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советский </a:t>
            </a:r>
            <a:r>
              <a:rPr dirty="0" sz="1100" spc="-2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российский шахматист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государственный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политический деятель,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двенадцатый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ам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(1975-1985).</a:t>
            </a:r>
            <a:endParaRPr sz="1100">
              <a:latin typeface="Microsoft Sans Serif"/>
              <a:cs typeface="Microsoft Sans Serif"/>
            </a:endParaRPr>
          </a:p>
          <a:p>
            <a:pPr algn="just" marL="2239645">
              <a:lnSpc>
                <a:spcPts val="1155"/>
              </a:lnSpc>
            </a:pP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Великий 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шахматист, </a:t>
            </a:r>
            <a:r>
              <a:rPr dirty="0" sz="1100" spc="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прославленный</a:t>
            </a:r>
            <a:endParaRPr sz="1100">
              <a:latin typeface="Microsoft Sans Serif"/>
              <a:cs typeface="Microsoft Sans Serif"/>
            </a:endParaRPr>
          </a:p>
          <a:p>
            <a:pPr algn="just" marL="1963420" marR="5080">
              <a:lnSpc>
                <a:spcPts val="1230"/>
              </a:lnSpc>
              <a:spcBef>
                <a:spcPts val="70"/>
              </a:spcBef>
            </a:pP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гроссмейстер,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теоретик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Анатолий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Карпов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родился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в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городе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Златоуст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Челябинской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области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семье инженера.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Карпов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научился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играть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шахматы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у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отца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возрасте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четырёх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лет.</a:t>
            </a:r>
            <a:endParaRPr sz="1100">
              <a:latin typeface="Microsoft Sans Serif"/>
              <a:cs typeface="Microsoft Sans Serif"/>
            </a:endParaRPr>
          </a:p>
          <a:p>
            <a:pPr algn="just" marL="1965960" marR="43180" indent="178435">
              <a:lnSpc>
                <a:spcPts val="1230"/>
              </a:lnSpc>
              <a:spcBef>
                <a:spcPts val="185"/>
              </a:spcBef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1963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году Карпов, 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как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один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из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наиболее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одарённых</a:t>
            </a:r>
            <a:r>
              <a:rPr dirty="0" sz="1100" spc="2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юных</a:t>
            </a:r>
            <a:r>
              <a:rPr dirty="0" sz="1100" spc="2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шахматистов</a:t>
            </a:r>
            <a:r>
              <a:rPr dirty="0" sz="1100" spc="25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страны,</a:t>
            </a:r>
            <a:r>
              <a:rPr dirty="0" sz="1100" spc="2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был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р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я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т 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"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Ш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л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у 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Б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"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,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 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совершенствовании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которой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потом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не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раз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благодарностью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вспоминал.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Однако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тогда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п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р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р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х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х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ш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х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м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ш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б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я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п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ро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г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н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з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endParaRPr sz="1100">
              <a:latin typeface="Microsoft Sans Serif"/>
              <a:cs typeface="Microsoft Sans Serif"/>
            </a:endParaRPr>
          </a:p>
          <a:p>
            <a:pPr algn="just" marL="12700">
              <a:lnSpc>
                <a:spcPts val="1060"/>
              </a:lnSpc>
            </a:pP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развития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крупного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шахматного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таланта.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свидетельству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Бориса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Злотника,</a:t>
            </a:r>
            <a:endParaRPr sz="1100">
              <a:latin typeface="Microsoft Sans Serif"/>
              <a:cs typeface="Microsoft Sans Serif"/>
            </a:endParaRPr>
          </a:p>
          <a:p>
            <a:pPr algn="just" marL="12700" marR="38735">
              <a:lnSpc>
                <a:spcPts val="1230"/>
              </a:lnSpc>
              <a:spcBef>
                <a:spcPts val="70"/>
              </a:spcBef>
            </a:pP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Ботвинник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сказал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юном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Карпове: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"Очень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жаль,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но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из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Толи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ничего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не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получится".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Впоследствии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12-й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мира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опроверг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это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предсказание.</a:t>
            </a:r>
            <a:endParaRPr sz="1100">
              <a:latin typeface="Microsoft Sans Serif"/>
              <a:cs typeface="Microsoft Sans Serif"/>
            </a:endParaRPr>
          </a:p>
          <a:p>
            <a:pPr algn="just" marL="27305" marR="52705" indent="275590">
              <a:lnSpc>
                <a:spcPts val="1230"/>
              </a:lnSpc>
              <a:spcBef>
                <a:spcPts val="195"/>
              </a:spcBef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1974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году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преодолел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все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ступени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претендентских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матчей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(в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четвертьфинале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выиграл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у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Льва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Полугаевского,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полуфинале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 у Бориса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Спасского,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финале - у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Корчного).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Начал усиленную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подготовку 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к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матчу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Бобби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Фишером,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однако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весной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1975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года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Фишер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после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длительных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переговоров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ФИДЕ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отказался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от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матча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претендентом,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Анатолий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Карпов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был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провозглашён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двенадцатым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чемпионом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шахматам.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95915" y="7294447"/>
            <a:ext cx="137160" cy="16446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00" spc="-20">
                <a:solidFill>
                  <a:srgbClr val="AFB0B0"/>
                </a:solidFill>
                <a:latin typeface="Microsoft Sans Serif"/>
                <a:cs typeface="Microsoft Sans Serif"/>
              </a:rPr>
              <a:t>1</a:t>
            </a:r>
            <a:r>
              <a:rPr dirty="0" sz="800" spc="-5">
                <a:solidFill>
                  <a:srgbClr val="AFB0B0"/>
                </a:solidFill>
                <a:latin typeface="Microsoft Sans Serif"/>
                <a:cs typeface="Microsoft Sans Serif"/>
              </a:rPr>
              <a:t>4</a:t>
            </a:r>
            <a:endParaRPr sz="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774" y="4807620"/>
            <a:ext cx="1800000" cy="245216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76687" y="266330"/>
            <a:ext cx="4973955" cy="7033259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algn="just" marL="13335" marR="71755" indent="181610">
              <a:lnSpc>
                <a:spcPts val="1230"/>
              </a:lnSpc>
              <a:spcBef>
                <a:spcPts val="215"/>
              </a:spcBef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течение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ещё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почти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двух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лет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Карпов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вёл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неофициальные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переговоры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экс-чемпионом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об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организации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матча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вне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рамок 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ФИДЕ,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но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договориться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не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удалось,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результате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он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оказался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единственным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истории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чемпионом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мира,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который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не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только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получил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звание,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не играя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матче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или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турнире на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первенство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мира,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но и вообще не сыграл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предыдущим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чемпионом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ни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одной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партии.</a:t>
            </a:r>
            <a:endParaRPr sz="1100">
              <a:latin typeface="Microsoft Sans Serif"/>
              <a:cs typeface="Microsoft Sans Serif"/>
            </a:endParaRPr>
          </a:p>
          <a:p>
            <a:pPr algn="just" marL="181610">
              <a:lnSpc>
                <a:spcPts val="1150"/>
              </a:lnSpc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1978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1981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годах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Карпов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отстоял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свой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титул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матчах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В.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Корчным.</a:t>
            </a:r>
            <a:endParaRPr sz="1100">
              <a:latin typeface="Microsoft Sans Serif"/>
              <a:cs typeface="Microsoft Sans Serif"/>
            </a:endParaRPr>
          </a:p>
          <a:p>
            <a:pPr algn="just" marL="12700" marR="71755">
              <a:lnSpc>
                <a:spcPts val="1230"/>
              </a:lnSpc>
              <a:spcBef>
                <a:spcPts val="70"/>
              </a:spcBef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Сначала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это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был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изнурительный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матч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Багио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1978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года,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где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после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успешного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начала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(матч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до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6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побед,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Карпов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вёл 5:2)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Карпов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потерпел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ряд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поражений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счёт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стал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5:5.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Однако уже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следующая,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32-я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партия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стала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последней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Карпов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выиграл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партию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матч.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1981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году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Мерано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Корчной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уже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не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смог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поставить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перед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Карповым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серьёзных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задач.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Однако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появился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новый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грозный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противник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юный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Гарри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Каспаров.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Противостояние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Карпова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Каспарова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было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одним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из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самых грандиозных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за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всю историю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шахмат.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Всего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Карпов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Каспаров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провели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5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матчей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за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звание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чемпиона мира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больше,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чем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какая-либо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другая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пара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соперников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(3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раза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встречались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Ботвинник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Смыслов).</a:t>
            </a:r>
            <a:endParaRPr sz="1100">
              <a:latin typeface="Microsoft Sans Serif"/>
              <a:cs typeface="Microsoft Sans Serif"/>
            </a:endParaRPr>
          </a:p>
          <a:p>
            <a:pPr algn="just" marL="288290">
              <a:lnSpc>
                <a:spcPts val="1145"/>
              </a:lnSpc>
            </a:pP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Карпов</a:t>
            </a:r>
            <a:r>
              <a:rPr dirty="0" sz="1100" spc="3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3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универсальный,</a:t>
            </a:r>
            <a:r>
              <a:rPr dirty="0" sz="1100" spc="3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всесторонне</a:t>
            </a:r>
            <a:r>
              <a:rPr dirty="0" sz="1100" spc="3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подготовленный</a:t>
            </a:r>
            <a:r>
              <a:rPr dirty="0" sz="1100" spc="3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шахматист</a:t>
            </a:r>
            <a:endParaRPr sz="1100">
              <a:latin typeface="Microsoft Sans Serif"/>
              <a:cs typeface="Microsoft Sans Serif"/>
            </a:endParaRPr>
          </a:p>
          <a:p>
            <a:pPr algn="just" marL="12700" marR="72390">
              <a:lnSpc>
                <a:spcPts val="1230"/>
              </a:lnSpc>
              <a:spcBef>
                <a:spcPts val="70"/>
              </a:spcBef>
            </a:pP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чрезвычайно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высокого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уровня,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прекрасный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тактик.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Отличительная 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особенность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его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игры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отточенная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техника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реализации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достигнутого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преимущества: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то время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как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многие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шахматисты,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получив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небольшой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перевес,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бросаются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острую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атаку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нередко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не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только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не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достигают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победы,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но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оказываются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побеждены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сами,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Карпов,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получив 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преимущество,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часто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реализовывал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его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путём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спокойного,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неспешного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наступления,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не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оставляющего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сопернику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шансов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контратаку.</a:t>
            </a:r>
            <a:endParaRPr sz="1100">
              <a:latin typeface="Microsoft Sans Serif"/>
              <a:cs typeface="Microsoft Sans Serif"/>
            </a:endParaRPr>
          </a:p>
          <a:p>
            <a:pPr algn="just" marL="137795">
              <a:lnSpc>
                <a:spcPts val="1150"/>
              </a:lnSpc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Стиль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игры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Карпова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позиционный,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"удушающий".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При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этом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творчестве</a:t>
            </a:r>
            <a:endParaRPr sz="1100">
              <a:latin typeface="Microsoft Sans Serif"/>
              <a:cs typeface="Microsoft Sans Serif"/>
            </a:endParaRPr>
          </a:p>
          <a:p>
            <a:pPr algn="just" marL="12700" marR="73660">
              <a:lnSpc>
                <a:spcPts val="1230"/>
              </a:lnSpc>
              <a:spcBef>
                <a:spcPts val="70"/>
              </a:spcBef>
            </a:pP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Карпова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имеются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знаменитые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партии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тактическом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стиле,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например,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партия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Карпов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Топалов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(Линарес,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1994).</a:t>
            </a:r>
            <a:endParaRPr sz="1100">
              <a:latin typeface="Microsoft Sans Serif"/>
              <a:cs typeface="Microsoft Sans Serif"/>
            </a:endParaRPr>
          </a:p>
          <a:p>
            <a:pPr algn="just" marL="1951355" marR="5080" indent="227965">
              <a:lnSpc>
                <a:spcPts val="1230"/>
              </a:lnSpc>
              <a:spcBef>
                <a:spcPts val="1015"/>
              </a:spcBef>
            </a:pPr>
            <a:r>
              <a:rPr dirty="0" sz="1100" spc="-5" b="1">
                <a:solidFill>
                  <a:srgbClr val="151616"/>
                </a:solidFill>
                <a:latin typeface="Arial"/>
                <a:cs typeface="Arial"/>
              </a:rPr>
              <a:t>Гарри Кимович </a:t>
            </a: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Каспаров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советский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российский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шахматист,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13-й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 мира по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шахматам,</a:t>
            </a:r>
            <a:r>
              <a:rPr dirty="0" sz="1100" spc="20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шахматный</a:t>
            </a:r>
            <a:r>
              <a:rPr dirty="0" sz="1100" spc="2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литератор</a:t>
            </a:r>
            <a:r>
              <a:rPr dirty="0" sz="1100" spc="2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2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политик, </a:t>
            </a:r>
            <a:r>
              <a:rPr dirty="0" sz="1100" spc="-2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ч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р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з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м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ы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й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л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ч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й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ш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 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тис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ом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ис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ории.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Каспаров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дин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лично 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возглавлял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рейтинг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ФИДЕ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1985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2006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год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двумя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короткими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перерывами.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1999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году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Гарри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Каспаров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достиг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рекордного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рейтинга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2851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пункт.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Рекорд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держался 13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половиной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лет,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пока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не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был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побит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Магнусом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Карлсеном.</a:t>
            </a:r>
            <a:endParaRPr sz="1100">
              <a:latin typeface="Microsoft Sans Serif"/>
              <a:cs typeface="Microsoft Sans Serif"/>
            </a:endParaRPr>
          </a:p>
          <a:p>
            <a:pPr algn="just" marL="2093595">
              <a:lnSpc>
                <a:spcPts val="1145"/>
              </a:lnSpc>
            </a:pP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Каспаров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стал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чемпионом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в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1985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году,</a:t>
            </a:r>
            <a:endParaRPr sz="1100">
              <a:latin typeface="Microsoft Sans Serif"/>
              <a:cs typeface="Microsoft Sans Serif"/>
            </a:endParaRPr>
          </a:p>
          <a:p>
            <a:pPr algn="just" marL="1951355" marR="5080">
              <a:lnSpc>
                <a:spcPts val="1230"/>
              </a:lnSpc>
              <a:spcBef>
                <a:spcPts val="70"/>
              </a:spcBef>
            </a:pP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победив Анатолия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Карпова.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Противостояние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"двух 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К"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продолжалось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середины 1980-х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до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чала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1990-х,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за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э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время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Карпов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Каспаров 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сыграли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пять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матчей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за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звание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чемпиона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мира. </a:t>
            </a:r>
            <a:r>
              <a:rPr dirty="0" sz="1100" spc="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4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1993 </a:t>
            </a:r>
            <a:r>
              <a:rPr dirty="0" sz="1100" spc="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году </a:t>
            </a:r>
            <a:r>
              <a:rPr dirty="0" sz="1100" spc="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Каспаров </a:t>
            </a:r>
            <a:r>
              <a:rPr dirty="0" sz="1100" spc="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4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80">
                <a:solidFill>
                  <a:srgbClr val="151616"/>
                </a:solidFill>
                <a:latin typeface="Microsoft Sans Serif"/>
                <a:cs typeface="Microsoft Sans Serif"/>
              </a:rPr>
              <a:t>новый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fld id="{81D60167-4931-47E6-BA6A-407CBD079E47}" type="slidenum">
              <a:rPr dirty="0" spc="-5"/>
              <a:t>15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fld id="{81D60167-4931-47E6-BA6A-407CBD079E47}" type="slidenum">
              <a:rPr dirty="0" spc="-5"/>
              <a:t>15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271886" y="225786"/>
            <a:ext cx="4950460" cy="661035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algn="just" marL="12700" marR="5080">
              <a:lnSpc>
                <a:spcPts val="1230"/>
              </a:lnSpc>
              <a:spcBef>
                <a:spcPts val="215"/>
              </a:spcBef>
            </a:pP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претендент Найджел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Шорт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вышли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из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ФИДЕ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провели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матч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под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эгидой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новой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организации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ПША. 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ФИДЕ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лишила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Каспарова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титула, и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до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2006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года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существовало</a:t>
            </a:r>
            <a:r>
              <a:rPr dirty="0" sz="1100" spc="2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два</a:t>
            </a:r>
            <a:r>
              <a:rPr dirty="0" sz="1100" spc="2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чемпиона</a:t>
            </a:r>
            <a:r>
              <a:rPr dirty="0" sz="1100" spc="2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</a:t>
            </a:r>
            <a:r>
              <a:rPr dirty="0" sz="1100" spc="2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2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2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версии</a:t>
            </a:r>
            <a:r>
              <a:rPr dirty="0" sz="1100" spc="2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ФИДЕ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2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2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версии</a:t>
            </a:r>
            <a:r>
              <a:rPr dirty="0" sz="1100" spc="2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ПША. </a:t>
            </a:r>
            <a:r>
              <a:rPr dirty="0" sz="1100" spc="-2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2000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году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Каспаров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проиграл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матч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первенство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Владимиру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Крамнику.</a:t>
            </a:r>
            <a:endParaRPr sz="1100">
              <a:latin typeface="Microsoft Sans Serif"/>
              <a:cs typeface="Microsoft Sans Serif"/>
            </a:endParaRPr>
          </a:p>
          <a:p>
            <a:pPr algn="just" marL="17780" marR="21590" indent="108585">
              <a:lnSpc>
                <a:spcPts val="1230"/>
              </a:lnSpc>
              <a:spcBef>
                <a:spcPts val="140"/>
              </a:spcBef>
            </a:pP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Родители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Каспарова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увлекались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шахматами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решали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шахматные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задачи,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публиковавшиеся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газете.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Гарри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часто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следил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за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ними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однажды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подсказал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решение;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ему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было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пять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лет.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После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этого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отец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обучил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Гарри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игре.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Регулярные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занятия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шахматами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Гарри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начал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бакинском Дворце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пионеров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семь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лет.</a:t>
            </a:r>
            <a:endParaRPr sz="1100">
              <a:latin typeface="Microsoft Sans Serif"/>
              <a:cs typeface="Microsoft Sans Serif"/>
            </a:endParaRPr>
          </a:p>
          <a:p>
            <a:pPr algn="just" marL="17780">
              <a:lnSpc>
                <a:spcPts val="1155"/>
              </a:lnSpc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22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года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6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месяцев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27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дней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Каспаров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стал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самым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молодым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чемпионом</a:t>
            </a:r>
            <a:endParaRPr sz="1100">
              <a:latin typeface="Microsoft Sans Serif"/>
              <a:cs typeface="Microsoft Sans Serif"/>
            </a:endParaRPr>
          </a:p>
          <a:p>
            <a:pPr algn="just" marL="17780" marR="22225">
              <a:lnSpc>
                <a:spcPts val="1230"/>
              </a:lnSpc>
              <a:spcBef>
                <a:spcPts val="70"/>
              </a:spcBef>
            </a:pP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истории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(ранее Михаил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Таль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выиграл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матч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 первенство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у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Михаила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Ботвинника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1960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году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возрасте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23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лет).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Каспаров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продолжает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удерживать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этот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рекорд.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2013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году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Магнус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Карлсен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стал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чемпионом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мира,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тоже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не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достигнув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23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лет,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но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он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был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несколько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месяцев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старше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Каспарова.</a:t>
            </a:r>
            <a:endParaRPr sz="1100">
              <a:latin typeface="Microsoft Sans Serif"/>
              <a:cs typeface="Microsoft Sans Serif"/>
            </a:endParaRPr>
          </a:p>
          <a:p>
            <a:pPr algn="just" marL="191135">
              <a:lnSpc>
                <a:spcPts val="1155"/>
              </a:lnSpc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Большой</a:t>
            </a:r>
            <a:r>
              <a:rPr dirty="0" sz="1100" spc="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интерес</a:t>
            </a:r>
            <a:r>
              <a:rPr dirty="0" sz="1100" spc="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вызывали</a:t>
            </a:r>
            <a:r>
              <a:rPr dirty="0" sz="1100" spc="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матчи</a:t>
            </a:r>
            <a:r>
              <a:rPr dirty="0" sz="1100" spc="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Гарри</a:t>
            </a:r>
            <a:r>
              <a:rPr dirty="0" sz="1100" spc="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Каспарова</a:t>
            </a:r>
            <a:r>
              <a:rPr dirty="0" sz="1100" spc="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против</a:t>
            </a:r>
            <a:r>
              <a:rPr dirty="0" sz="1100" spc="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шахматных</a:t>
            </a:r>
            <a:endParaRPr sz="1100">
              <a:latin typeface="Microsoft Sans Serif"/>
              <a:cs typeface="Microsoft Sans Serif"/>
            </a:endParaRPr>
          </a:p>
          <a:p>
            <a:pPr algn="just" marL="17780" marR="22225">
              <a:lnSpc>
                <a:spcPts val="1230"/>
              </a:lnSpc>
              <a:spcBef>
                <a:spcPts val="70"/>
              </a:spcBef>
            </a:pP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программ.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1989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года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Нью-Йорке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состоялся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матч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из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двух блиц-партий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Гарри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Каспаров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Deep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Thought.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Чемпион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их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легко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выиграл.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Особенно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показательна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была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вторая встреча,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которой Каспаров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одержал победу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эффектном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комбинационном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стиле.</a:t>
            </a:r>
            <a:endParaRPr sz="1100">
              <a:latin typeface="Microsoft Sans Serif"/>
              <a:cs typeface="Microsoft Sans Serif"/>
            </a:endParaRPr>
          </a:p>
          <a:p>
            <a:pPr algn="just" marL="184150">
              <a:lnSpc>
                <a:spcPts val="1155"/>
              </a:lnSpc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1996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году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представители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компании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IBM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предложили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Гарри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Каспарову</a:t>
            </a:r>
            <a:endParaRPr sz="1100">
              <a:latin typeface="Microsoft Sans Serif"/>
              <a:cs typeface="Microsoft Sans Serif"/>
            </a:endParaRPr>
          </a:p>
          <a:p>
            <a:pPr algn="just" marL="17780" marR="22225">
              <a:lnSpc>
                <a:spcPts val="1230"/>
              </a:lnSpc>
              <a:spcBef>
                <a:spcPts val="70"/>
              </a:spcBef>
            </a:pP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сыграть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матч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против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их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шахматной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машины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Deep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Blue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призовым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фондом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500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тыс. $.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Deep Blue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суперкомпьютер, который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мог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оценивать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до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200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млн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позиций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секунду.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Первый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матч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Каспарова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против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шахматного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компьютера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состоялся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феврале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1996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года,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человек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его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выиграл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со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счётом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4:2,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но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при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этом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проиграл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первую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партию. Это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был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первый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случай 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истории,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когда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компьютер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выиграл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партию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у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чемпиона мира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классическим контролем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времени.</a:t>
            </a:r>
            <a:endParaRPr sz="1100">
              <a:latin typeface="Microsoft Sans Serif"/>
              <a:cs typeface="Microsoft Sans Serif"/>
            </a:endParaRPr>
          </a:p>
          <a:p>
            <a:pPr algn="just" marL="139065">
              <a:lnSpc>
                <a:spcPts val="1150"/>
              </a:lnSpc>
            </a:pP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Компания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IBM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во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втором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матче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предложила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призовой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фонд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1,1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млн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$,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из</a:t>
            </a:r>
            <a:endParaRPr sz="1100">
              <a:latin typeface="Microsoft Sans Serif"/>
              <a:cs typeface="Microsoft Sans Serif"/>
            </a:endParaRPr>
          </a:p>
          <a:p>
            <a:pPr algn="just" marL="17145" marR="22860">
              <a:lnSpc>
                <a:spcPts val="1230"/>
              </a:lnSpc>
              <a:spcBef>
                <a:spcPts val="70"/>
              </a:spcBef>
            </a:pP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которых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700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тыс.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$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должны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были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достаться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победителю.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Шестиматчевый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поединок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нормальным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контролем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времени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(120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минут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на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40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ходов)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состоялся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мае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1997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года.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итоге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впервые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истории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проиграл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компьютеру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со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счётом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2</a:t>
            </a:r>
            <a:r>
              <a:rPr dirty="0" sz="900">
                <a:solidFill>
                  <a:srgbClr val="151616"/>
                </a:solidFill>
                <a:latin typeface="Microsoft Sans Serif"/>
                <a:cs typeface="Microsoft Sans Serif"/>
              </a:rPr>
              <a:t>1/2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:3</a:t>
            </a:r>
            <a:r>
              <a:rPr dirty="0" sz="900">
                <a:solidFill>
                  <a:srgbClr val="151616"/>
                </a:solidFill>
                <a:latin typeface="Microsoft Sans Serif"/>
                <a:cs typeface="Microsoft Sans Serif"/>
              </a:rPr>
              <a:t>1/2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.</a:t>
            </a:r>
            <a:endParaRPr sz="1100">
              <a:latin typeface="Microsoft Sans Serif"/>
              <a:cs typeface="Microsoft Sans Serif"/>
            </a:endParaRPr>
          </a:p>
          <a:p>
            <a:pPr algn="just" marL="217170">
              <a:lnSpc>
                <a:spcPts val="1155"/>
              </a:lnSpc>
            </a:pP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Каспаров</a:t>
            </a:r>
            <a:r>
              <a:rPr dirty="0" sz="1100" spc="1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был</a:t>
            </a:r>
            <a:r>
              <a:rPr dirty="0" sz="1100" spc="1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разносторонним</a:t>
            </a:r>
            <a:r>
              <a:rPr dirty="0" sz="1100" spc="1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шахматистом,</a:t>
            </a:r>
            <a:r>
              <a:rPr dirty="0" sz="1100" spc="1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эпоху</a:t>
            </a:r>
            <a:r>
              <a:rPr dirty="0" sz="1100" spc="1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расцвета</a:t>
            </a:r>
            <a:r>
              <a:rPr dirty="0" sz="1100" spc="1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своего</a:t>
            </a:r>
            <a:endParaRPr sz="1100">
              <a:latin typeface="Microsoft Sans Serif"/>
              <a:cs typeface="Microsoft Sans Serif"/>
            </a:endParaRPr>
          </a:p>
          <a:p>
            <a:pPr algn="just" marL="17145" marR="22860">
              <a:lnSpc>
                <a:spcPts val="1230"/>
              </a:lnSpc>
              <a:spcBef>
                <a:spcPts val="70"/>
              </a:spcBef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дарования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почти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не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имевшим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слабостей.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Его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партии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характеризуются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динамическим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стилем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игры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с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прицелом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на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тактику,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богатой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фантазией,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глубиной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стратегии,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тонким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расчётом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оригинальными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дебютными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идеями.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у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миром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Каспаро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д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ст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был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Але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сандр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Ал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хин.</a:t>
            </a:r>
            <a:endParaRPr sz="1100">
              <a:latin typeface="Microsoft Sans Serif"/>
              <a:cs typeface="Microsoft Sans Serif"/>
            </a:endParaRPr>
          </a:p>
          <a:p>
            <a:pPr algn="just" marL="167640">
              <a:lnSpc>
                <a:spcPts val="1155"/>
              </a:lnSpc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2007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году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Каспаров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опубликовал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книгу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"Шахматы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как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модель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жизни",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endParaRPr sz="1100">
              <a:latin typeface="Microsoft Sans Serif"/>
              <a:cs typeface="Microsoft Sans Serif"/>
            </a:endParaRPr>
          </a:p>
          <a:p>
            <a:pPr algn="just" marL="17145" marR="22860">
              <a:lnSpc>
                <a:spcPts val="1230"/>
              </a:lnSpc>
              <a:spcBef>
                <a:spcPts val="75"/>
              </a:spcBef>
            </a:pP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которой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раскрывает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тайны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стратегического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мышления,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создающего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преимущество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не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только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шахматах,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но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повседневной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жизни.</a:t>
            </a:r>
            <a:endParaRPr sz="11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2494" y="296283"/>
            <a:ext cx="1800000" cy="245216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4838" y="265062"/>
            <a:ext cx="4954905" cy="702310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algn="just" marL="1964689" marR="14604" indent="275590">
              <a:lnSpc>
                <a:spcPts val="1230"/>
              </a:lnSpc>
              <a:spcBef>
                <a:spcPts val="215"/>
              </a:spcBef>
            </a:pPr>
            <a:r>
              <a:rPr dirty="0" sz="1100" spc="85" b="1">
                <a:solidFill>
                  <a:srgbClr val="151616"/>
                </a:solidFill>
                <a:latin typeface="Arial"/>
                <a:cs typeface="Arial"/>
              </a:rPr>
              <a:t>Владимир Борисович Крамник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российский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шахматист,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гроссмейстер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(1991),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"классический"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мира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2000-2006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годах,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 14-й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мира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(2006-2007),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обладатель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Кубка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мира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2013.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составе 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сборной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России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трёхкратный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победитель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шахматных олимпиад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(1992-1996).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Является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признанным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лидером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знании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дебютов.</a:t>
            </a:r>
            <a:endParaRPr sz="1100">
              <a:latin typeface="Microsoft Sans Serif"/>
              <a:cs typeface="Microsoft Sans Serif"/>
            </a:endParaRPr>
          </a:p>
          <a:p>
            <a:pPr algn="just" marL="2240280">
              <a:lnSpc>
                <a:spcPts val="1150"/>
              </a:lnSpc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4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шахматы 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его </a:t>
            </a:r>
            <a:r>
              <a:rPr dirty="0" sz="1100" spc="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научил 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играть 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отец.</a:t>
            </a:r>
            <a:endParaRPr sz="1100">
              <a:latin typeface="Microsoft Sans Serif"/>
              <a:cs typeface="Microsoft Sans Serif"/>
            </a:endParaRPr>
          </a:p>
          <a:p>
            <a:pPr algn="just" marL="1964689" marR="14604">
              <a:lnSpc>
                <a:spcPts val="1230"/>
              </a:lnSpc>
              <a:spcBef>
                <a:spcPts val="70"/>
              </a:spcBef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Владимир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быстро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стал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перворазрядником,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кандидатом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мастера,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чемпионом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города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среди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взрослых.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11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лет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его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партии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попали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руки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Ботвинника,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который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высоко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оценил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талант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юноши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пригласил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его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сессию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школы  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Ботвинника-Каспарова.  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Крамник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1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1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р</a:t>
            </a:r>
            <a:r>
              <a:rPr dirty="0" sz="1100" spc="-1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-1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м</a:t>
            </a:r>
            <a:r>
              <a:rPr dirty="0" sz="1100" spc="-1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1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1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л</a:t>
            </a:r>
            <a:r>
              <a:rPr dirty="0" sz="1100" spc="-1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ь</a:t>
            </a:r>
            <a:r>
              <a:rPr dirty="0" sz="1100" spc="-1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</a:t>
            </a:r>
            <a:r>
              <a:rPr dirty="0" sz="1100" spc="-1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 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</a:t>
            </a:r>
            <a:r>
              <a:rPr dirty="0" sz="1100" spc="-1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р</a:t>
            </a:r>
            <a:r>
              <a:rPr dirty="0" sz="1100" spc="-1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1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</a:t>
            </a:r>
            <a:r>
              <a:rPr dirty="0" sz="1100" spc="-1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р</a:t>
            </a:r>
            <a:r>
              <a:rPr dirty="0" sz="1100" spc="-1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-1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1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1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1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р</a:t>
            </a:r>
            <a:r>
              <a:rPr dirty="0" sz="1100" spc="-1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1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1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1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л</a:t>
            </a:r>
            <a:r>
              <a:rPr dirty="0" sz="1100" spc="-1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,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 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б</a:t>
            </a:r>
            <a:r>
              <a:rPr dirty="0" sz="1100" spc="-1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ы</a:t>
            </a:r>
            <a:r>
              <a:rPr dirty="0" sz="1100" spc="-1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л</a:t>
            </a:r>
            <a:endParaRPr sz="1100">
              <a:latin typeface="Microsoft Sans Serif"/>
              <a:cs typeface="Microsoft Sans Serif"/>
            </a:endParaRPr>
          </a:p>
          <a:p>
            <a:pPr algn="just" marL="37465" marR="17780">
              <a:lnSpc>
                <a:spcPts val="1230"/>
              </a:lnSpc>
              <a:spcBef>
                <a:spcPts val="80"/>
              </a:spcBef>
            </a:pP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чемпионом 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мира 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среди 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юношей 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до 16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18 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лет,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1991 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году 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стал 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 международным</a:t>
            </a:r>
            <a:r>
              <a:rPr dirty="0" sz="1100" spc="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80">
                <a:solidFill>
                  <a:srgbClr val="151616"/>
                </a:solidFill>
                <a:latin typeface="Microsoft Sans Serif"/>
                <a:cs typeface="Microsoft Sans Serif"/>
              </a:rPr>
              <a:t>гроссмейстером.</a:t>
            </a:r>
            <a:endParaRPr sz="1100">
              <a:latin typeface="Microsoft Sans Serif"/>
              <a:cs typeface="Microsoft Sans Serif"/>
            </a:endParaRPr>
          </a:p>
          <a:p>
            <a:pPr algn="just" marL="170180">
              <a:lnSpc>
                <a:spcPts val="1070"/>
              </a:lnSpc>
            </a:pP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Участник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претендентских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соревнований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мировое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первенство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1993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г.</a:t>
            </a:r>
            <a:endParaRPr sz="1100">
              <a:latin typeface="Microsoft Sans Serif"/>
              <a:cs typeface="Microsoft Sans Serif"/>
            </a:endParaRPr>
          </a:p>
          <a:p>
            <a:pPr algn="just" marL="13335" marR="5080">
              <a:lnSpc>
                <a:spcPts val="1220"/>
              </a:lnSpc>
              <a:spcBef>
                <a:spcPts val="75"/>
              </a:spcBef>
            </a:pP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Победитель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крупных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международных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турниров и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матчей.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1995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году Гарри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Каспаров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пригласил Владимира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Крамника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помогать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ему во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время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матча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первенство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 Виши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Анандом.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Этот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опыт впоследствии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пригодился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Крамнику.</a:t>
            </a:r>
            <a:endParaRPr sz="1100">
              <a:latin typeface="Microsoft Sans Serif"/>
              <a:cs typeface="Microsoft Sans Serif"/>
            </a:endParaRPr>
          </a:p>
          <a:p>
            <a:pPr algn="just" marL="13335">
              <a:lnSpc>
                <a:spcPts val="1135"/>
              </a:lnSpc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4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ноября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2000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года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25-летний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Крамник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стал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"классическим"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чемпионом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мира,</a:t>
            </a:r>
            <a:endParaRPr sz="1100">
              <a:latin typeface="Microsoft Sans Serif"/>
              <a:cs typeface="Microsoft Sans Serif"/>
            </a:endParaRPr>
          </a:p>
          <a:p>
            <a:pPr algn="just" marL="12700" marR="5080">
              <a:lnSpc>
                <a:spcPts val="1220"/>
              </a:lnSpc>
              <a:spcBef>
                <a:spcPts val="70"/>
              </a:spcBef>
            </a:pP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победив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Лондоне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Гарри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Каспарова,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державшего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свой титул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без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малого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15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лет.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2004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году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отстоял это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звание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матче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Петером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Леко.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2006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году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выиграл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объединительном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матче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у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чемпиона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мира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ФИДЕ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Веселина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Топалова.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Завоевав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титулы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чемпиона мира по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"классическим шахматам"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чемпиона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ФИДЕ,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стал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14-м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чемпионом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шахматам.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2007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году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уступил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звание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чемпиона мира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чемпионате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Мехико,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выигранном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Виши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Анандом.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2008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году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Бонне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проиграл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матч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первенство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Ананду.</a:t>
            </a:r>
            <a:endParaRPr sz="1100">
              <a:latin typeface="Microsoft Sans Serif"/>
              <a:cs typeface="Microsoft Sans Serif"/>
            </a:endParaRPr>
          </a:p>
          <a:p>
            <a:pPr algn="just" marL="125095">
              <a:lnSpc>
                <a:spcPts val="1125"/>
              </a:lnSpc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2013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году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Крамник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разделил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Магнусом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Карлсеном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1-2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место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турнире</a:t>
            </a:r>
            <a:endParaRPr sz="1100">
              <a:latin typeface="Microsoft Sans Serif"/>
              <a:cs typeface="Microsoft Sans Serif"/>
            </a:endParaRPr>
          </a:p>
          <a:p>
            <a:pPr algn="just" marL="12700" marR="5715">
              <a:lnSpc>
                <a:spcPts val="1220"/>
              </a:lnSpc>
              <a:spcBef>
                <a:spcPts val="75"/>
              </a:spcBef>
            </a:pP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претендентов,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однако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по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дополнительному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показателю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(большее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число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побед)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уступил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тому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право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сыграть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матч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первенство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Анандом.</a:t>
            </a:r>
            <a:endParaRPr sz="1100">
              <a:latin typeface="Microsoft Sans Serif"/>
              <a:cs typeface="Microsoft Sans Serif"/>
            </a:endParaRPr>
          </a:p>
          <a:p>
            <a:pPr algn="just" marL="123189">
              <a:lnSpc>
                <a:spcPts val="1140"/>
              </a:lnSpc>
            </a:pP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Гарри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Каспаров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охарактеризовал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стиль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игры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Крамника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как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прагматичный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endParaRPr sz="1100">
              <a:latin typeface="Microsoft Sans Serif"/>
              <a:cs typeface="Microsoft Sans Serif"/>
            </a:endParaRPr>
          </a:p>
          <a:p>
            <a:pPr algn="just" marL="12700" marR="5715">
              <a:lnSpc>
                <a:spcPts val="1220"/>
              </a:lnSpc>
              <a:spcBef>
                <a:spcPts val="70"/>
              </a:spcBef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упорный, сравнив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его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со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стилем игры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Анатолия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Карпова.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Крамник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крайне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редко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проигрывает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партии,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играя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белыми.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Примечательно,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что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сам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Каспаров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не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сумел взять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верх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над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Крамником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матче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первенство мира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2000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года.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исход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поединка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сильно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повлияла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неожиданно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применённая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претендентом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за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чёрных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Берлинская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защита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Испанской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партии.</a:t>
            </a:r>
            <a:endParaRPr sz="1100">
              <a:latin typeface="Microsoft Sans Serif"/>
              <a:cs typeface="Microsoft Sans Serif"/>
            </a:endParaRPr>
          </a:p>
          <a:p>
            <a:pPr algn="just" marL="157480">
              <a:lnSpc>
                <a:spcPts val="1130"/>
              </a:lnSpc>
            </a:pP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Также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играет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макрук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(тайская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настольная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игра,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родственная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шахматам,</a:t>
            </a:r>
            <a:endParaRPr sz="1100">
              <a:latin typeface="Microsoft Sans Serif"/>
              <a:cs typeface="Microsoft Sans Serif"/>
            </a:endParaRPr>
          </a:p>
          <a:p>
            <a:pPr algn="just" marL="12700" marR="5715">
              <a:lnSpc>
                <a:spcPts val="1220"/>
              </a:lnSpc>
              <a:spcBef>
                <a:spcPts val="75"/>
              </a:spcBef>
            </a:pP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предположительно,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происходит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непосредственно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от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древней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индийской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игры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Чатуранга,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считающейся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предком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современных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шахмат.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Таиланде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игра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более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популярна,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чем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классические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шахматы).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мая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2004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года,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будучи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3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визитом</a:t>
            </a:r>
            <a:r>
              <a:rPr dirty="0" sz="1100" spc="3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3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Федеральном</a:t>
            </a:r>
            <a:r>
              <a:rPr dirty="0" sz="1100" spc="3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выставочном</a:t>
            </a:r>
            <a:r>
              <a:rPr dirty="0" sz="1100" spc="3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зале,</a:t>
            </a:r>
            <a:r>
              <a:rPr dirty="0" sz="1100" spc="3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сходу</a:t>
            </a:r>
            <a:r>
              <a:rPr dirty="0" sz="1100" spc="3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выучив 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правила,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fld id="{81D60167-4931-47E6-BA6A-407CBD079E47}" type="slidenum">
              <a:rPr dirty="0" spc="-5"/>
              <a:t>15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877" y="1420146"/>
            <a:ext cx="1799998" cy="245217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78429" y="248536"/>
            <a:ext cx="4960620" cy="689165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algn="just" marL="18415" marR="5080">
              <a:lnSpc>
                <a:spcPts val="1220"/>
              </a:lnSpc>
              <a:spcBef>
                <a:spcPts val="225"/>
              </a:spcBef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обыграл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доктора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Рене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Гралла.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его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мнению,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тайские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шахматы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более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стратегичны,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чем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индийские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(международные);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них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надо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планировать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комбинации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осторожностью,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поскольку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тайские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шахматы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можно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сравнить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эндшпилем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международных шахматах.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Будучи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действующим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чемпионом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мира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шахматам,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выразил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пожелание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сыграть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смешанный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матч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макрук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шахматы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действующим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чемпионом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по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макрук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Тором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Пагнаамом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(Tor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Pagnaam).</a:t>
            </a:r>
            <a:endParaRPr sz="1100">
              <a:latin typeface="Microsoft Sans Serif"/>
              <a:cs typeface="Microsoft Sans Serif"/>
            </a:endParaRPr>
          </a:p>
          <a:p>
            <a:pPr algn="just" marL="1978660" marR="28575" indent="207010">
              <a:lnSpc>
                <a:spcPts val="1230"/>
              </a:lnSpc>
              <a:spcBef>
                <a:spcPts val="390"/>
              </a:spcBef>
            </a:pPr>
            <a:r>
              <a:rPr dirty="0" sz="1100" spc="-5" b="1">
                <a:solidFill>
                  <a:srgbClr val="151616"/>
                </a:solidFill>
                <a:latin typeface="Arial"/>
                <a:cs typeface="Arial"/>
              </a:rPr>
              <a:t>Вишванатан </a:t>
            </a: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(Виши) Ананд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индийский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шахматист,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гроссмейстер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(1988),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мира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версии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ФИДЕ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(2000-2002),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15-й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(2007-2013).</a:t>
            </a:r>
            <a:endParaRPr sz="1100">
              <a:latin typeface="Microsoft Sans Serif"/>
              <a:cs typeface="Microsoft Sans Serif"/>
            </a:endParaRPr>
          </a:p>
          <a:p>
            <a:pPr algn="just" marL="2176145">
              <a:lnSpc>
                <a:spcPts val="1155"/>
              </a:lnSpc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1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шахматами</a:t>
            </a:r>
            <a:r>
              <a:rPr dirty="0" sz="1100" spc="1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познакомился</a:t>
            </a:r>
            <a:r>
              <a:rPr dirty="0" sz="1100" spc="1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шесть</a:t>
            </a:r>
            <a:r>
              <a:rPr dirty="0" sz="1100" spc="1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лет.</a:t>
            </a:r>
            <a:endParaRPr sz="1100">
              <a:latin typeface="Microsoft Sans Serif"/>
              <a:cs typeface="Microsoft Sans Serif"/>
            </a:endParaRPr>
          </a:p>
          <a:p>
            <a:pPr algn="just" marL="1978025" marR="28575">
              <a:lnSpc>
                <a:spcPts val="1230"/>
              </a:lnSpc>
              <a:spcBef>
                <a:spcPts val="70"/>
              </a:spcBef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Первым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учителем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была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его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мама.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1983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году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14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лет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выиграл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юношеский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чемпионат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Индии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с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результатом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9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из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9.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Стал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самым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юным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80">
                <a:solidFill>
                  <a:srgbClr val="151616"/>
                </a:solidFill>
                <a:latin typeface="Microsoft Sans Serif"/>
                <a:cs typeface="Microsoft Sans Serif"/>
              </a:rPr>
              <a:t>индийцем,</a:t>
            </a:r>
            <a:r>
              <a:rPr dirty="0" sz="1100" spc="85">
                <a:solidFill>
                  <a:srgbClr val="151616"/>
                </a:solidFill>
                <a:latin typeface="Microsoft Sans Serif"/>
                <a:cs typeface="Microsoft Sans Serif"/>
              </a:rPr>
              <a:t> добившимся</a:t>
            </a:r>
            <a:r>
              <a:rPr dirty="0" sz="1100" spc="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звания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международного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мастера,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1984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году.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16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лет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стал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чемпионом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Индии, а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дальнейшем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выигрывал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чемпионат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ещё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дважды.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1987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году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он стал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первым представителем Азии,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выигравшим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звание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чемпиона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среди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юношей. 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1988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году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стал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международным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гроссмейстером,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первым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Индии.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Благодаря</a:t>
            </a:r>
            <a:endParaRPr sz="1100">
              <a:latin typeface="Microsoft Sans Serif"/>
              <a:cs typeface="Microsoft Sans Serif"/>
            </a:endParaRPr>
          </a:p>
          <a:p>
            <a:pPr algn="just" marL="12700">
              <a:lnSpc>
                <a:spcPts val="1085"/>
              </a:lnSpc>
            </a:pP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ему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шахматы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вновь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стали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очень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популярными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его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родине.</a:t>
            </a:r>
            <a:endParaRPr sz="1100">
              <a:latin typeface="Microsoft Sans Serif"/>
              <a:cs typeface="Microsoft Sans Serif"/>
            </a:endParaRPr>
          </a:p>
          <a:p>
            <a:pPr algn="just" marL="12700" marR="19050" indent="120014">
              <a:lnSpc>
                <a:spcPts val="1210"/>
              </a:lnSpc>
              <a:spcBef>
                <a:spcPts val="75"/>
              </a:spcBef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1995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году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встретился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матче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за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звание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чемпиона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версии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ПША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Гарри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Каспаровым.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Этот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финальный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матч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состоялся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осенью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Нью-Йорке,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во Всемирном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торговом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центре.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Всё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началось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восьми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ничьих,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хотя сами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партии протекали очень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интересно и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были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насыщены борьбой.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девятой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партии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Ананду удалось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одержать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победу,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осуществив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красивую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жертву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ферзевом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фланге.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Но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затем,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неожиданно,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он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проиграл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четыре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из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пяти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па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р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тий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есь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тч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ц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л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ом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чё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ом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7</a:t>
            </a:r>
            <a:r>
              <a:rPr dirty="0" sz="900">
                <a:solidFill>
                  <a:srgbClr val="151616"/>
                </a:solidFill>
                <a:latin typeface="Microsoft Sans Serif"/>
                <a:cs typeface="Microsoft Sans Serif"/>
              </a:rPr>
              <a:t>1/2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:10</a:t>
            </a:r>
            <a:r>
              <a:rPr dirty="0" sz="900">
                <a:solidFill>
                  <a:srgbClr val="151616"/>
                </a:solidFill>
                <a:latin typeface="Microsoft Sans Serif"/>
                <a:cs typeface="Microsoft Sans Serif"/>
              </a:rPr>
              <a:t>1/2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.</a:t>
            </a:r>
            <a:endParaRPr sz="1100">
              <a:latin typeface="Microsoft Sans Serif"/>
              <a:cs typeface="Microsoft Sans Serif"/>
            </a:endParaRPr>
          </a:p>
          <a:p>
            <a:pPr algn="just" marL="133350">
              <a:lnSpc>
                <a:spcPts val="1130"/>
              </a:lnSpc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2000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году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выиграл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чемпионат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нокаут-системе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стал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чемпионом</a:t>
            </a:r>
            <a:endParaRPr sz="1100">
              <a:latin typeface="Microsoft Sans Serif"/>
              <a:cs typeface="Microsoft Sans Serif"/>
            </a:endParaRPr>
          </a:p>
          <a:p>
            <a:pPr algn="just" marL="12700" marR="19685">
              <a:lnSpc>
                <a:spcPts val="1210"/>
              </a:lnSpc>
              <a:spcBef>
                <a:spcPts val="80"/>
              </a:spcBef>
            </a:pP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версии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ФИДЕ.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финальном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матче,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который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проводился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Тегеране,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Ананд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победил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Алексея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Широва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со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счётом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3</a:t>
            </a:r>
            <a:r>
              <a:rPr dirty="0" sz="900" spc="-5">
                <a:solidFill>
                  <a:srgbClr val="151616"/>
                </a:solidFill>
                <a:latin typeface="Microsoft Sans Serif"/>
                <a:cs typeface="Microsoft Sans Serif"/>
              </a:rPr>
              <a:t>1/2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:</a:t>
            </a:r>
            <a:r>
              <a:rPr dirty="0" sz="900" spc="-5">
                <a:solidFill>
                  <a:srgbClr val="151616"/>
                </a:solidFill>
                <a:latin typeface="Microsoft Sans Serif"/>
                <a:cs typeface="Microsoft Sans Serif"/>
              </a:rPr>
              <a:t>1/2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.</a:t>
            </a:r>
            <a:endParaRPr sz="1100">
              <a:latin typeface="Microsoft Sans Serif"/>
              <a:cs typeface="Microsoft Sans Serif"/>
            </a:endParaRPr>
          </a:p>
          <a:p>
            <a:pPr algn="just" marL="12700" marR="18415" indent="159385">
              <a:lnSpc>
                <a:spcPts val="1210"/>
              </a:lnSpc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сентябре 2007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года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Мехико (через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год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после преодоления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раскола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шахматном мире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проведения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объединительного матча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между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чемпионом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мира по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версии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ПША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россиянином Владимиром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Крамником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чемпионом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мира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версии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ФИДЕ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болгарином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Веселином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Топаловым)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проводится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чемпионат мира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форме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двухкругового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супертурнира. Ананд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выигрывает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этот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турнир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чемпионат мира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Мексике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результатом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9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очков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из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14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(+4-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0=10),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опер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див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дно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ч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Владимира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Крамни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а.</a:t>
            </a:r>
            <a:endParaRPr sz="1100">
              <a:latin typeface="Microsoft Sans Serif"/>
              <a:cs typeface="Microsoft Sans Serif"/>
            </a:endParaRPr>
          </a:p>
          <a:p>
            <a:pPr algn="just" marL="130175">
              <a:lnSpc>
                <a:spcPts val="1130"/>
              </a:lnSpc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Ананд</a:t>
            </a:r>
            <a:r>
              <a:rPr dirty="0" sz="1100" spc="-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сохранял</a:t>
            </a:r>
            <a:r>
              <a:rPr dirty="0" sz="1100" spc="-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титул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чемпиона</a:t>
            </a:r>
            <a:r>
              <a:rPr dirty="0" sz="1100" spc="-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</a:t>
            </a:r>
            <a:r>
              <a:rPr dirty="0" sz="1100" spc="-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-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шахматам,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трижды</a:t>
            </a:r>
            <a:r>
              <a:rPr dirty="0" sz="1100" spc="-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защитив</a:t>
            </a:r>
            <a:r>
              <a:rPr dirty="0" sz="1100" spc="-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его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endParaRPr sz="1100">
              <a:latin typeface="Microsoft Sans Serif"/>
              <a:cs typeface="Microsoft Sans Serif"/>
            </a:endParaRPr>
          </a:p>
          <a:p>
            <a:pPr algn="just" marL="12700" marR="19685">
              <a:lnSpc>
                <a:spcPts val="1210"/>
              </a:lnSpc>
              <a:spcBef>
                <a:spcPts val="75"/>
              </a:spcBef>
            </a:pP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матчах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2008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г.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(против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Крамника),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2010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г.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(против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Топалова)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2012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г.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(против </a:t>
            </a:r>
            <a:r>
              <a:rPr dirty="0" sz="1100" spc="-2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Гельфанда).</a:t>
            </a:r>
            <a:r>
              <a:rPr dirty="0" sz="1100" spc="6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Виши</a:t>
            </a:r>
            <a:r>
              <a:rPr dirty="0" sz="1100" spc="1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Ананд</a:t>
            </a:r>
            <a:r>
              <a:rPr dirty="0" sz="1100" spc="1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1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пока</a:t>
            </a:r>
            <a:r>
              <a:rPr dirty="0" sz="1100" spc="1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единственный</a:t>
            </a:r>
            <a:r>
              <a:rPr dirty="0" sz="1100" spc="1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истории</a:t>
            </a:r>
            <a:r>
              <a:rPr dirty="0" sz="1100" spc="1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шахматист,</a:t>
            </a:r>
            <a:r>
              <a:rPr dirty="0" sz="1100" spc="1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кто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8395" y="7095009"/>
            <a:ext cx="4983480" cy="363855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algn="ctr" marR="30480">
              <a:lnSpc>
                <a:spcPct val="100000"/>
              </a:lnSpc>
              <a:spcBef>
                <a:spcPts val="140"/>
              </a:spcBef>
            </a:pP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завоёвывал</a:t>
            </a:r>
            <a:r>
              <a:rPr dirty="0" sz="1100" spc="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высший</a:t>
            </a:r>
            <a:r>
              <a:rPr dirty="0" sz="1100" spc="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титул</a:t>
            </a:r>
            <a:r>
              <a:rPr dirty="0" sz="1100" spc="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соревнованиях</a:t>
            </a:r>
            <a:r>
              <a:rPr dirty="0" sz="1100" spc="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тремя</a:t>
            </a:r>
            <a:r>
              <a:rPr dirty="0" sz="1100" spc="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разными</a:t>
            </a:r>
            <a:r>
              <a:rPr dirty="0" sz="1100" spc="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форматами:</a:t>
            </a:r>
            <a:endParaRPr sz="1100">
              <a:latin typeface="Microsoft Sans Serif"/>
              <a:cs typeface="Microsoft Sans Serif"/>
            </a:endParaRPr>
          </a:p>
          <a:p>
            <a:pPr algn="ctr" marR="3810">
              <a:lnSpc>
                <a:spcPct val="100000"/>
              </a:lnSpc>
              <a:spcBef>
                <a:spcPts val="240"/>
              </a:spcBef>
            </a:pPr>
            <a:fld id="{81D60167-4931-47E6-BA6A-407CBD079E47}" type="slidenum">
              <a:rPr dirty="0" sz="800" spc="-5">
                <a:solidFill>
                  <a:srgbClr val="AFB0B0"/>
                </a:solidFill>
                <a:latin typeface="Microsoft Sans Serif"/>
                <a:cs typeface="Microsoft Sans Serif"/>
              </a:rPr>
              <a:t>18</a:t>
            </a:fld>
            <a:endParaRPr sz="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537" y="3304113"/>
            <a:ext cx="1799998" cy="245216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8908" y="235140"/>
            <a:ext cx="4958080" cy="705993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algn="just" marL="12700" marR="16510">
              <a:lnSpc>
                <a:spcPts val="1210"/>
              </a:lnSpc>
              <a:spcBef>
                <a:spcPts val="229"/>
              </a:spcBef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турнире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 нокаут-системе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(2000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год),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круговом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турнире (2007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год)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очных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матчах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претендентами.</a:t>
            </a:r>
            <a:endParaRPr sz="1100">
              <a:latin typeface="Microsoft Sans Serif"/>
              <a:cs typeface="Microsoft Sans Serif"/>
            </a:endParaRPr>
          </a:p>
          <a:p>
            <a:pPr algn="just" marL="12700" marR="16510" indent="269240">
              <a:lnSpc>
                <a:spcPts val="1210"/>
              </a:lnSpc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Ананд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является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шестым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истории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игроком,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возглавившим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мировой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рейтинг-лист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момента его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введения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1970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году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(другие пять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Бобби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Фишер,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Анатолий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Карпов,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Гарри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Каспаров,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Владимир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Крамник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Веселин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Топалов),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четвёртым игроком,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достигшим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рейтинга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2800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(после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Каспарова,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Крамника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Топалова).</a:t>
            </a:r>
            <a:endParaRPr sz="1100">
              <a:latin typeface="Microsoft Sans Serif"/>
              <a:cs typeface="Microsoft Sans Serif"/>
            </a:endParaRPr>
          </a:p>
          <a:p>
            <a:pPr algn="just" marL="206375">
              <a:lnSpc>
                <a:spcPts val="1130"/>
              </a:lnSpc>
            </a:pP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Имя</a:t>
            </a:r>
            <a:r>
              <a:rPr dirty="0" sz="1100" spc="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"Ананд"</a:t>
            </a:r>
            <a:r>
              <a:rPr dirty="0" sz="1100" spc="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он</a:t>
            </a:r>
            <a:r>
              <a:rPr dirty="0" sz="1100" spc="1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получил</a:t>
            </a:r>
            <a:r>
              <a:rPr dirty="0" sz="1100" spc="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при</a:t>
            </a:r>
            <a:r>
              <a:rPr dirty="0" sz="1100" spc="1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рождении.</a:t>
            </a:r>
            <a:r>
              <a:rPr dirty="0" sz="1100" spc="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Имя</a:t>
            </a:r>
            <a:r>
              <a:rPr dirty="0" sz="1100" spc="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его</a:t>
            </a:r>
            <a:r>
              <a:rPr dirty="0" sz="1100" spc="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отца</a:t>
            </a:r>
            <a:r>
              <a:rPr dirty="0" sz="1100" spc="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1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Вишванатан.</a:t>
            </a:r>
            <a:r>
              <a:rPr dirty="0" sz="1100" spc="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endParaRPr sz="1100">
              <a:latin typeface="Microsoft Sans Serif"/>
              <a:cs typeface="Microsoft Sans Serif"/>
            </a:endParaRPr>
          </a:p>
          <a:p>
            <a:pPr algn="just" marL="12700" marR="17145">
              <a:lnSpc>
                <a:spcPts val="1210"/>
              </a:lnSpc>
              <a:spcBef>
                <a:spcPts val="75"/>
              </a:spcBef>
            </a:pP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традицией,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принятой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некоторых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районах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Южной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Индии,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его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полное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имя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Вишванатан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Ананд,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это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можно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перевести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как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Ананд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сын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Вишванатана.</a:t>
            </a:r>
            <a:endParaRPr sz="1100">
              <a:latin typeface="Microsoft Sans Serif"/>
              <a:cs typeface="Microsoft Sans Serif"/>
            </a:endParaRPr>
          </a:p>
          <a:p>
            <a:pPr algn="just" marL="260985">
              <a:lnSpc>
                <a:spcPts val="1130"/>
              </a:lnSpc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Путаница</a:t>
            </a:r>
            <a:r>
              <a:rPr dirty="0" sz="1100" spc="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2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именем</a:t>
            </a:r>
            <a:r>
              <a:rPr dirty="0" sz="1100" spc="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Ананда</a:t>
            </a:r>
            <a:r>
              <a:rPr dirty="0" sz="1100" spc="2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началась,</a:t>
            </a:r>
            <a:r>
              <a:rPr dirty="0" sz="1100" spc="2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когда</a:t>
            </a:r>
            <a:r>
              <a:rPr dirty="0" sz="1100" spc="2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он</a:t>
            </a:r>
            <a:r>
              <a:rPr dirty="0" sz="1100" spc="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появился 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2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Европе.</a:t>
            </a:r>
            <a:endParaRPr sz="1100">
              <a:latin typeface="Microsoft Sans Serif"/>
              <a:cs typeface="Microsoft Sans Serif"/>
            </a:endParaRPr>
          </a:p>
          <a:p>
            <a:pPr algn="just" marL="12700" marR="17145">
              <a:lnSpc>
                <a:spcPts val="1210"/>
              </a:lnSpc>
              <a:spcBef>
                <a:spcPts val="80"/>
              </a:spcBef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Согласно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европейским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традициям,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многие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посчитали,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что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Вишванатан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это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его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имя,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 Ананд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фамилия.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соответствии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европейской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традицией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неформальной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обстановке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обращаться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друг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-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другу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 посредством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уменьшительных имён,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также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связи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трудностями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произношении,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Вишванатан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был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сокращен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до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"Виши".</a:t>
            </a:r>
            <a:endParaRPr sz="1100">
              <a:latin typeface="Microsoft Sans Serif"/>
              <a:cs typeface="Microsoft Sans Serif"/>
            </a:endParaRPr>
          </a:p>
          <a:p>
            <a:pPr algn="just" marL="12700">
              <a:lnSpc>
                <a:spcPts val="1130"/>
              </a:lnSpc>
            </a:pP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Виши 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Ананд 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любит 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группу </a:t>
            </a:r>
            <a:r>
              <a:rPr dirty="0" sz="1100" spc="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Queen, 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пешие 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прогулки, </a:t>
            </a:r>
            <a:r>
              <a:rPr dirty="0" sz="1100" spc="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интересуется</a:t>
            </a:r>
            <a:endParaRPr sz="1100">
              <a:latin typeface="Microsoft Sans Serif"/>
              <a:cs typeface="Microsoft Sans Serif"/>
            </a:endParaRPr>
          </a:p>
          <a:p>
            <a:pPr algn="just" marL="12700">
              <a:lnSpc>
                <a:spcPts val="1265"/>
              </a:lnSpc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астрономией,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э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ономи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ой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лити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ой.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Брахман.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Ве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г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арианец.</a:t>
            </a:r>
            <a:endParaRPr sz="1100">
              <a:latin typeface="Microsoft Sans Serif"/>
              <a:cs typeface="Microsoft Sans Serif"/>
            </a:endParaRPr>
          </a:p>
          <a:p>
            <a:pPr algn="just" marL="1992630" marR="38100" indent="183515">
              <a:lnSpc>
                <a:spcPts val="1230"/>
              </a:lnSpc>
              <a:spcBef>
                <a:spcPts val="875"/>
              </a:spcBef>
            </a:pPr>
            <a:r>
              <a:rPr dirty="0" sz="1100" spc="-5" b="1">
                <a:solidFill>
                  <a:srgbClr val="151616"/>
                </a:solidFill>
                <a:latin typeface="Arial"/>
                <a:cs typeface="Arial"/>
              </a:rPr>
              <a:t>Свен Магнус </a:t>
            </a: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Ээн </a:t>
            </a:r>
            <a:r>
              <a:rPr dirty="0" sz="1100" spc="-10" b="1">
                <a:solidFill>
                  <a:srgbClr val="151616"/>
                </a:solidFill>
                <a:latin typeface="Arial"/>
                <a:cs typeface="Arial"/>
              </a:rPr>
              <a:t>Карлсен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норвежский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шахматист,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16-й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 мира по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шахматам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(2013-2023).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Победитель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Кубка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2023.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</a:t>
            </a:r>
            <a:r>
              <a:rPr dirty="0" sz="1100" spc="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0">
                <a:solidFill>
                  <a:srgbClr val="151616"/>
                </a:solidFill>
                <a:latin typeface="Microsoft Sans Serif"/>
                <a:cs typeface="Microsoft Sans Serif"/>
              </a:rPr>
              <a:t>мира</a:t>
            </a:r>
            <a:r>
              <a:rPr dirty="0" sz="1100" spc="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0">
                <a:solidFill>
                  <a:srgbClr val="151616"/>
                </a:solidFill>
                <a:latin typeface="Microsoft Sans Serif"/>
                <a:cs typeface="Microsoft Sans Serif"/>
              </a:rPr>
              <a:t>шахматам</a:t>
            </a:r>
            <a:r>
              <a:rPr dirty="0" sz="1100" spc="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5">
                <a:solidFill>
                  <a:srgbClr val="151616"/>
                </a:solidFill>
                <a:latin typeface="Microsoft Sans Serif"/>
                <a:cs typeface="Microsoft Sans Serif"/>
              </a:rPr>
              <a:t>трёх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категориях:</a:t>
            </a:r>
            <a:r>
              <a:rPr dirty="0" sz="1100" spc="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2013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2023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год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по 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классическим шахматам;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2014-2016, 2019,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2022,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2023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годах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рапиду;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2014-2015,</a:t>
            </a:r>
            <a:r>
              <a:rPr dirty="0" sz="1100" spc="3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2017-2019,</a:t>
            </a:r>
            <a:r>
              <a:rPr dirty="0" sz="1100" spc="3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2022,</a:t>
            </a:r>
            <a:r>
              <a:rPr dirty="0" sz="1100" spc="3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2023</a:t>
            </a:r>
            <a:r>
              <a:rPr dirty="0" sz="1100" spc="3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годах</a:t>
            </a:r>
            <a:r>
              <a:rPr dirty="0" sz="1100" spc="3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endParaRPr sz="1100">
              <a:latin typeface="Microsoft Sans Serif"/>
              <a:cs typeface="Microsoft Sans Serif"/>
            </a:endParaRPr>
          </a:p>
          <a:p>
            <a:pPr algn="just" marL="1992630">
              <a:lnSpc>
                <a:spcPts val="1150"/>
              </a:lnSpc>
            </a:pP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 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мира 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3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блицу.</a:t>
            </a:r>
            <a:r>
              <a:rPr dirty="0" sz="1100" spc="3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Один 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из</a:t>
            </a:r>
            <a:r>
              <a:rPr dirty="0" sz="1100" spc="3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самых</a:t>
            </a:r>
            <a:endParaRPr sz="1100">
              <a:latin typeface="Microsoft Sans Serif"/>
              <a:cs typeface="Microsoft Sans Serif"/>
            </a:endParaRPr>
          </a:p>
          <a:p>
            <a:pPr algn="just" marL="1992630" marR="38100">
              <a:lnSpc>
                <a:spcPts val="1230"/>
              </a:lnSpc>
              <a:spcBef>
                <a:spcPts val="70"/>
              </a:spcBef>
            </a:pP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л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дых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гроссмейс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еров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ал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им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26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апр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ля 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2004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года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возрасте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13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лет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4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месяца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27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дней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тот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момент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он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был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вторым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списке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самых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л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дых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гроссмейс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еров.</a:t>
            </a:r>
            <a:endParaRPr sz="1100">
              <a:latin typeface="Microsoft Sans Serif"/>
              <a:cs typeface="Microsoft Sans Serif"/>
            </a:endParaRPr>
          </a:p>
          <a:p>
            <a:pPr algn="just" marL="1978660" marR="5080" indent="241300">
              <a:lnSpc>
                <a:spcPts val="1230"/>
              </a:lnSpc>
              <a:spcBef>
                <a:spcPts val="60"/>
              </a:spcBef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Самый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молодой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шахматист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(19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лет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и 1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месяц),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возглавивший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официальный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рейтинг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ФИДЕ.</a:t>
            </a:r>
            <a:r>
              <a:rPr dirty="0" sz="1100" spc="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январе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2013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года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набрал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самый</a:t>
            </a:r>
            <a:endParaRPr sz="1100">
              <a:latin typeface="Microsoft Sans Serif"/>
              <a:cs typeface="Microsoft Sans Serif"/>
            </a:endParaRPr>
          </a:p>
          <a:p>
            <a:pPr algn="just" marL="15240">
              <a:lnSpc>
                <a:spcPts val="1275"/>
              </a:lnSpc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высокий</a:t>
            </a:r>
            <a:r>
              <a:rPr dirty="0" sz="1100" spc="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рейтинг</a:t>
            </a:r>
            <a:r>
              <a:rPr dirty="0" sz="1100" spc="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Эло</a:t>
            </a:r>
            <a:r>
              <a:rPr dirty="0" sz="1100" spc="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за</a:t>
            </a:r>
            <a:r>
              <a:rPr dirty="0" sz="1100" spc="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всю</a:t>
            </a:r>
            <a:r>
              <a:rPr dirty="0" sz="1100" spc="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историю</a:t>
            </a:r>
            <a:r>
              <a:rPr dirty="0" sz="1100" spc="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2861</a:t>
            </a:r>
            <a:r>
              <a:rPr dirty="0" sz="1100" spc="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пункт;</a:t>
            </a:r>
            <a:r>
              <a:rPr dirty="0" sz="1100" spc="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Магнус</a:t>
            </a:r>
            <a:r>
              <a:rPr dirty="0" sz="1100" spc="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побил</a:t>
            </a:r>
            <a:r>
              <a:rPr dirty="0" sz="1100" spc="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рекорд</a:t>
            </a:r>
            <a:endParaRPr sz="1100">
              <a:latin typeface="Microsoft Sans Serif"/>
              <a:cs typeface="Microsoft Sans Serif"/>
            </a:endParaRPr>
          </a:p>
          <a:p>
            <a:pPr algn="just" marL="15240" marR="23495">
              <a:lnSpc>
                <a:spcPct val="100000"/>
              </a:lnSpc>
            </a:pP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(2851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пункт),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удерживавшийся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Гарри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Каспаровым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течение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13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лет.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мае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2014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года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достиг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абсолютного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пика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рейтинга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2882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пункта;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после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незначительного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снижения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повторил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этот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рекорд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августе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2019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года.</a:t>
            </a:r>
            <a:endParaRPr sz="1100">
              <a:latin typeface="Microsoft Sans Serif"/>
              <a:cs typeface="Microsoft Sans Serif"/>
            </a:endParaRPr>
          </a:p>
          <a:p>
            <a:pPr algn="just" marL="20955" marR="28575" indent="274320">
              <a:lnSpc>
                <a:spcPts val="1230"/>
              </a:lnSpc>
              <a:spcBef>
                <a:spcPts val="335"/>
              </a:spcBef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2013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году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журнал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Time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включил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Магнуса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список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"100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самых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лия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льных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л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ю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дей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мире"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г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ории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"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аны".</a:t>
            </a:r>
            <a:endParaRPr sz="1100">
              <a:latin typeface="Microsoft Sans Serif"/>
              <a:cs typeface="Microsoft Sans Serif"/>
            </a:endParaRPr>
          </a:p>
          <a:p>
            <a:pPr algn="just" marL="149860">
              <a:lnSpc>
                <a:spcPts val="1155"/>
              </a:lnSpc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марта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сентябрь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2009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года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Карлсен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тайно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тренировался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у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Каспарова;</a:t>
            </a:r>
            <a:endParaRPr sz="1100">
              <a:latin typeface="Microsoft Sans Serif"/>
              <a:cs typeface="Microsoft Sans Serif"/>
            </a:endParaRPr>
          </a:p>
          <a:p>
            <a:pPr algn="just" marL="20955" marR="28575">
              <a:lnSpc>
                <a:spcPts val="1230"/>
              </a:lnSpc>
              <a:spcBef>
                <a:spcPts val="70"/>
              </a:spcBef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после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этого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несколько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месяцев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уже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открыто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консультировался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ним.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Благодаря</a:t>
            </a:r>
            <a:r>
              <a:rPr dirty="0" sz="1100" spc="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Каспарову</a:t>
            </a:r>
            <a:r>
              <a:rPr dirty="0" sz="1100" spc="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Магнус</a:t>
            </a:r>
            <a:r>
              <a:rPr dirty="0" sz="1100" spc="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стал</a:t>
            </a:r>
            <a:r>
              <a:rPr dirty="0" sz="1100" spc="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лучше</a:t>
            </a:r>
            <a:r>
              <a:rPr dirty="0" sz="1100" spc="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понимать</a:t>
            </a:r>
            <a:r>
              <a:rPr dirty="0" sz="1100" spc="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целый</a:t>
            </a:r>
            <a:r>
              <a:rPr dirty="0" sz="1100" spc="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класс</a:t>
            </a:r>
            <a:r>
              <a:rPr dirty="0" sz="1100" spc="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позиций,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95915" y="7294447"/>
            <a:ext cx="137160" cy="16446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00" spc="-20">
                <a:solidFill>
                  <a:srgbClr val="AFB0B0"/>
                </a:solidFill>
                <a:latin typeface="Microsoft Sans Serif"/>
                <a:cs typeface="Microsoft Sans Serif"/>
              </a:rPr>
              <a:t>1</a:t>
            </a:r>
            <a:r>
              <a:rPr dirty="0" sz="800" spc="-5">
                <a:solidFill>
                  <a:srgbClr val="AFB0B0"/>
                </a:solidFill>
                <a:latin typeface="Microsoft Sans Serif"/>
                <a:cs typeface="Microsoft Sans Serif"/>
              </a:rPr>
              <a:t>9</a:t>
            </a:r>
            <a:endParaRPr sz="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169" y="302465"/>
            <a:ext cx="1800000" cy="245216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8194" y="249615"/>
            <a:ext cx="4944745" cy="704977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algn="just" marL="2036445" marR="17145" indent="116205">
              <a:lnSpc>
                <a:spcPts val="1230"/>
              </a:lnSpc>
              <a:spcBef>
                <a:spcPts val="215"/>
              </a:spcBef>
            </a:pPr>
            <a:r>
              <a:rPr dirty="0" sz="1100" spc="-5" b="1">
                <a:solidFill>
                  <a:srgbClr val="151616"/>
                </a:solidFill>
                <a:latin typeface="Arial"/>
                <a:cs typeface="Arial"/>
              </a:rPr>
              <a:t>Эмануил </a:t>
            </a:r>
            <a:r>
              <a:rPr dirty="0" sz="1100" spc="5" b="1">
                <a:solidFill>
                  <a:srgbClr val="151616"/>
                </a:solidFill>
                <a:latin typeface="Arial"/>
                <a:cs typeface="Arial"/>
              </a:rPr>
              <a:t>Ласкер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немецкий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шахматист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математик,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представитель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позиционной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школы,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второй чемпион мира по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шахматам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(выиграл это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звание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у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Стейница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1894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году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уступил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Капабланке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1921).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Ласкер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сохранял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звание чемпиона мира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27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лет,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что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является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рекордным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достижением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для 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шахмат.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Даже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после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потери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чемпионского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звания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он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продолжал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выступать на высшем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уровне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до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68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лет.</a:t>
            </a:r>
            <a:endParaRPr sz="1100">
              <a:latin typeface="Microsoft Sans Serif"/>
              <a:cs typeface="Microsoft Sans Serif"/>
            </a:endParaRPr>
          </a:p>
          <a:p>
            <a:pPr algn="just" marL="2031364" marR="9525" indent="158115">
              <a:lnSpc>
                <a:spcPts val="1230"/>
              </a:lnSpc>
              <a:spcBef>
                <a:spcPts val="175"/>
              </a:spcBef>
            </a:pP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На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протяжении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своей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шахматной карьеры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Л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р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 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1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д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р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1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 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р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р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щ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л 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выступления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на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несколько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лет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для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занятий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математикой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философией.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Ласкер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защитил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докторскую 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диссертацию 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по   математике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4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1901</a:t>
            </a:r>
            <a:r>
              <a:rPr dirty="0" sz="1100" spc="4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году,</a:t>
            </a:r>
            <a:r>
              <a:rPr dirty="0" sz="1100" spc="4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4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его</a:t>
            </a:r>
            <a:r>
              <a:rPr dirty="0" sz="1100" spc="4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главным</a:t>
            </a:r>
            <a:r>
              <a:rPr dirty="0" sz="1100" spc="4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достижением</a:t>
            </a:r>
            <a:endParaRPr sz="1100">
              <a:latin typeface="Microsoft Sans Serif"/>
              <a:cs typeface="Microsoft Sans Serif"/>
            </a:endParaRPr>
          </a:p>
          <a:p>
            <a:pPr algn="r" marR="6985">
              <a:lnSpc>
                <a:spcPts val="1110"/>
              </a:lnSpc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математике</a:t>
            </a:r>
            <a:r>
              <a:rPr dirty="0" sz="1100" spc="1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стала</a:t>
            </a:r>
            <a:r>
              <a:rPr dirty="0" sz="1100" spc="1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теорема,</a:t>
            </a:r>
            <a:r>
              <a:rPr dirty="0" sz="1100" spc="1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названная</a:t>
            </a:r>
            <a:r>
              <a:rPr dirty="0" sz="1100" spc="1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его</a:t>
            </a:r>
            <a:r>
              <a:rPr dirty="0" sz="1100" spc="1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именем.</a:t>
            </a:r>
            <a:r>
              <a:rPr dirty="0" sz="1100" spc="1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Кроме</a:t>
            </a:r>
            <a:r>
              <a:rPr dirty="0" sz="1100" spc="1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того,</a:t>
            </a:r>
            <a:r>
              <a:rPr dirty="0" sz="1100" spc="1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Ласкер</a:t>
            </a:r>
            <a:endParaRPr sz="1100">
              <a:latin typeface="Microsoft Sans Serif"/>
              <a:cs typeface="Microsoft Sans Serif"/>
            </a:endParaRPr>
          </a:p>
          <a:p>
            <a:pPr algn="r" marL="24765" marR="5080">
              <a:lnSpc>
                <a:spcPct val="90900"/>
              </a:lnSpc>
              <a:spcBef>
                <a:spcPts val="75"/>
              </a:spcBef>
            </a:pP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опубликовал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несколько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философских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работ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литературных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произведений.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период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1907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1910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Ласкер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пять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раз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защищал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титул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чемпиона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мира.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Были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повержены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чемпионских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матчах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Маршалл,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Тарраш,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дважды</a:t>
            </a:r>
            <a:endParaRPr sz="1100">
              <a:latin typeface="Microsoft Sans Serif"/>
              <a:cs typeface="Microsoft Sans Serif"/>
            </a:endParaRPr>
          </a:p>
          <a:p>
            <a:pPr algn="just" marL="24765">
              <a:lnSpc>
                <a:spcPts val="1165"/>
              </a:lnSpc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Яновский,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матч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со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Шлехтером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завершился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вничью.</a:t>
            </a:r>
            <a:endParaRPr sz="1100">
              <a:latin typeface="Microsoft Sans Serif"/>
              <a:cs typeface="Microsoft Sans Serif"/>
            </a:endParaRPr>
          </a:p>
          <a:p>
            <a:pPr algn="r" marL="12700" marR="6985" indent="171450">
              <a:lnSpc>
                <a:spcPct val="92900"/>
              </a:lnSpc>
              <a:spcBef>
                <a:spcPts val="30"/>
              </a:spcBef>
            </a:pP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Одним</a:t>
            </a:r>
            <a:r>
              <a:rPr dirty="0" sz="1100" spc="1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из</a:t>
            </a:r>
            <a:r>
              <a:rPr dirty="0" sz="1100" spc="1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самых</a:t>
            </a:r>
            <a:r>
              <a:rPr dirty="0" sz="1100" spc="1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крупных</a:t>
            </a:r>
            <a:r>
              <a:rPr dirty="0" sz="1100" spc="1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турнирных</a:t>
            </a:r>
            <a:r>
              <a:rPr dirty="0" sz="1100" spc="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успехов</a:t>
            </a:r>
            <a:r>
              <a:rPr dirty="0" sz="1100" spc="1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Ласкера</a:t>
            </a:r>
            <a:r>
              <a:rPr dirty="0" sz="1100" spc="1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стала</a:t>
            </a:r>
            <a:r>
              <a:rPr dirty="0" sz="1100" spc="1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победа</a:t>
            </a:r>
            <a:r>
              <a:rPr dirty="0" sz="1100" spc="1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 </a:t>
            </a:r>
            <a:r>
              <a:rPr dirty="0" sz="1100" spc="-2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Петербургском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международном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турнире 1914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года.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Кроме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Ласкера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нём </a:t>
            </a:r>
            <a:r>
              <a:rPr dirty="0" sz="1100" spc="-2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приняли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участие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десять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шахматистов,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включая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двух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главных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претендентов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матч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первенство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Хосе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Рауль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Капабланка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Акиба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Рубинштейн.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Несмотря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на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проигрыш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Капабланке,</a:t>
            </a:r>
            <a:r>
              <a:rPr dirty="0" sz="1100" spc="25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Ласкер</a:t>
            </a:r>
            <a:r>
              <a:rPr dirty="0" sz="1100" spc="25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продолжал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успешные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выступления</a:t>
            </a:r>
            <a:r>
              <a:rPr dirty="0" sz="1100" spc="2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соревнованиях.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1923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году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он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без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поражений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выиграл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турнир</a:t>
            </a:r>
            <a:r>
              <a:rPr dirty="0" sz="1100" spc="2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2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Остраве</a:t>
            </a:r>
            <a:r>
              <a:rPr dirty="0" sz="1100" spc="2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(1923),</a:t>
            </a:r>
            <a:r>
              <a:rPr dirty="0" sz="1100" spc="2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опередив</a:t>
            </a:r>
            <a:r>
              <a:rPr dirty="0" sz="1100" spc="2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ряд</a:t>
            </a:r>
            <a:r>
              <a:rPr dirty="0" sz="1100" spc="2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сильных</a:t>
            </a:r>
            <a:r>
              <a:rPr dirty="0" sz="1100" spc="2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шахматистов,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включая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Рети,</a:t>
            </a:r>
            <a:r>
              <a:rPr dirty="0" sz="1100" spc="1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Боголюбова</a:t>
            </a:r>
            <a:r>
              <a:rPr dirty="0" sz="1100" spc="1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1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молодого</a:t>
            </a:r>
            <a:r>
              <a:rPr dirty="0" sz="1100" spc="1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Эйве.</a:t>
            </a:r>
            <a:r>
              <a:rPr dirty="0" sz="1100" spc="1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Через</a:t>
            </a:r>
            <a:r>
              <a:rPr dirty="0" sz="1100" spc="1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год</a:t>
            </a:r>
            <a:r>
              <a:rPr dirty="0" sz="1100" spc="1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1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победа</a:t>
            </a:r>
            <a:r>
              <a:rPr dirty="0" sz="1100" spc="1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Нью-Йорке,</a:t>
            </a:r>
            <a:r>
              <a:rPr dirty="0" sz="1100" spc="1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где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Ласкер</a:t>
            </a:r>
            <a:r>
              <a:rPr dirty="0" sz="1100" spc="2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сразу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захватил</a:t>
            </a:r>
            <a:r>
              <a:rPr dirty="0" sz="1100" spc="2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лидерство</a:t>
            </a:r>
            <a:r>
              <a:rPr dirty="0" sz="1100" spc="2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2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выиграл</a:t>
            </a:r>
            <a:r>
              <a:rPr dirty="0" sz="1100" spc="2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первый</a:t>
            </a:r>
            <a:r>
              <a:rPr dirty="0" sz="1100" spc="2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круг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2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результатом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7</a:t>
            </a:r>
            <a:r>
              <a:rPr dirty="0" sz="900" spc="-5">
                <a:solidFill>
                  <a:srgbClr val="151616"/>
                </a:solidFill>
                <a:latin typeface="Microsoft Sans Serif"/>
                <a:cs typeface="Microsoft Sans Serif"/>
              </a:rPr>
              <a:t>1/2</a:t>
            </a:r>
            <a:r>
              <a:rPr dirty="0" sz="900" spc="1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из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10,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уверенно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опередив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Капабланку.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Несмотря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поражение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от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кубинца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во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втором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круге,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Ласкер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сохранил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первое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место,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при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этом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выиграв</a:t>
            </a:r>
            <a:endParaRPr sz="1100">
              <a:latin typeface="Microsoft Sans Serif"/>
              <a:cs typeface="Microsoft Sans Serif"/>
            </a:endParaRPr>
          </a:p>
          <a:p>
            <a:pPr algn="just" marL="17145">
              <a:lnSpc>
                <a:spcPts val="1130"/>
              </a:lnSpc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все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остальные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микроматчи.</a:t>
            </a:r>
            <a:endParaRPr sz="1100">
              <a:latin typeface="Microsoft Sans Serif"/>
              <a:cs typeface="Microsoft Sans Serif"/>
            </a:endParaRPr>
          </a:p>
          <a:p>
            <a:pPr algn="just" marL="26034" marR="18415" indent="116205">
              <a:lnSpc>
                <a:spcPts val="1230"/>
              </a:lnSpc>
              <a:spcBef>
                <a:spcPts val="15"/>
              </a:spcBef>
            </a:pP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Ласкер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был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очень разносторонним,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практически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универсальным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игроком,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одинаково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искусно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разыгрывавшим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миттельшпиль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эндшпиль,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сильным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позиционной,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комбинационной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игре.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Вайнштейн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выделял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три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принципа,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на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которых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Ласкер,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развивавший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учение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Стейница,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строил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позиционную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игру: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действия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плану,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образование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слабостей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лагере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противника,  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избегание   </a:t>
            </a:r>
            <a:r>
              <a:rPr dirty="0" sz="1100" spc="80">
                <a:solidFill>
                  <a:srgbClr val="151616"/>
                </a:solidFill>
                <a:latin typeface="Microsoft Sans Serif"/>
                <a:cs typeface="Microsoft Sans Serif"/>
              </a:rPr>
              <a:t>слабостей,  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особенно  долговременных,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собственной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позиции.</a:t>
            </a:r>
            <a:r>
              <a:rPr dirty="0" sz="1100" spc="2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Ласкер</a:t>
            </a:r>
            <a:r>
              <a:rPr dirty="0" sz="1100" spc="229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также</a:t>
            </a:r>
            <a:r>
              <a:rPr dirty="0" sz="1100" spc="2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разработал</a:t>
            </a:r>
            <a:r>
              <a:rPr dirty="0" sz="1100" spc="2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учение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комбинации.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80">
                <a:solidFill>
                  <a:srgbClr val="151616"/>
                </a:solidFill>
                <a:latin typeface="Microsoft Sans Serif"/>
                <a:cs typeface="Microsoft Sans Serif"/>
              </a:rPr>
              <a:t>мнению</a:t>
            </a:r>
            <a:r>
              <a:rPr dirty="0" sz="1100" spc="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Ласкера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80">
                <a:solidFill>
                  <a:srgbClr val="151616"/>
                </a:solidFill>
                <a:latin typeface="Microsoft Sans Serif"/>
                <a:cs typeface="Microsoft Sans Serif"/>
              </a:rPr>
              <a:t>комбинация</a:t>
            </a:r>
            <a:r>
              <a:rPr dirty="0" sz="1100" spc="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всегда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 вытекает</a:t>
            </a:r>
            <a:r>
              <a:rPr dirty="0" sz="1100" spc="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из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логики </a:t>
            </a:r>
            <a:r>
              <a:rPr dirty="0" sz="1100" spc="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предшествующей игры,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не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возникает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на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доске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случайно.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Таким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образом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для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того,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чтобы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появились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предпосылки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для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проведения</a:t>
            </a:r>
            <a:r>
              <a:rPr dirty="0" sz="1100" spc="2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комбинации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(мотив</a:t>
            </a:r>
            <a:r>
              <a:rPr dirty="0" sz="1100" spc="5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комбинации),</a:t>
            </a:r>
            <a:r>
              <a:rPr dirty="0" sz="1100" spc="5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одна</a:t>
            </a:r>
            <a:r>
              <a:rPr dirty="0" sz="1100" spc="2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из</a:t>
            </a:r>
            <a:r>
              <a:rPr dirty="0" sz="1100" spc="4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сторон</a:t>
            </a:r>
            <a:r>
              <a:rPr dirty="0" sz="1100" spc="2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должна</a:t>
            </a:r>
            <a:r>
              <a:rPr dirty="0" sz="1100" spc="5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получить</a:t>
            </a:r>
            <a:r>
              <a:rPr dirty="0" sz="1100" spc="2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преимущество.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1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напротив,</a:t>
            </a:r>
            <a:r>
              <a:rPr dirty="0" sz="1100" spc="1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удачная</a:t>
            </a:r>
            <a:r>
              <a:rPr dirty="0" sz="1100" spc="1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комбинация</a:t>
            </a:r>
            <a:r>
              <a:rPr dirty="0" sz="1100" spc="1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является</a:t>
            </a:r>
            <a:r>
              <a:rPr dirty="0" sz="1100" spc="1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свидетельством</a:t>
            </a:r>
            <a:r>
              <a:rPr dirty="0" sz="1100" spc="1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того,</a:t>
            </a:r>
            <a:r>
              <a:rPr dirty="0" sz="1100" spc="1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что</a:t>
            </a:r>
            <a:r>
              <a:rPr dirty="0" sz="1100" spc="1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одна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70515" y="7294447"/>
            <a:ext cx="132715" cy="16446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fld id="{81D60167-4931-47E6-BA6A-407CBD079E47}" type="slidenum">
              <a:rPr dirty="0" sz="800" spc="-5">
                <a:solidFill>
                  <a:srgbClr val="AFB0B0"/>
                </a:solidFill>
                <a:latin typeface="Microsoft Sans Serif"/>
                <a:cs typeface="Microsoft Sans Serif"/>
              </a:rPr>
              <a:t>2</a:t>
            </a:fld>
            <a:endParaRPr sz="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606" y="4751212"/>
            <a:ext cx="1799998" cy="245217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76486" y="255372"/>
            <a:ext cx="4935220" cy="696468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algn="just" marL="13335" marR="13970">
              <a:lnSpc>
                <a:spcPts val="1230"/>
              </a:lnSpc>
              <a:spcBef>
                <a:spcPts val="215"/>
              </a:spcBef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поработал над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дебютами.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После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довольно плотной совместной работы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(более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года,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как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живые встречи,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так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разговоры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 скайпу), тренировки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прекратились.</a:t>
            </a:r>
            <a:endParaRPr sz="1100">
              <a:latin typeface="Microsoft Sans Serif"/>
              <a:cs typeface="Microsoft Sans Serif"/>
            </a:endParaRPr>
          </a:p>
          <a:p>
            <a:pPr algn="just" marL="196215">
              <a:lnSpc>
                <a:spcPts val="1155"/>
              </a:lnSpc>
            </a:pP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Матч</a:t>
            </a:r>
            <a:r>
              <a:rPr dirty="0" sz="1100" spc="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за</a:t>
            </a:r>
            <a:r>
              <a:rPr dirty="0" sz="1100" spc="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звание</a:t>
            </a:r>
            <a:r>
              <a:rPr dirty="0" sz="1100" spc="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чемпиона</a:t>
            </a:r>
            <a:r>
              <a:rPr dirty="0" sz="1100" spc="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</a:t>
            </a:r>
            <a:r>
              <a:rPr dirty="0" sz="1100" spc="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шахматам</a:t>
            </a:r>
            <a:r>
              <a:rPr dirty="0" sz="1100" spc="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2013</a:t>
            </a:r>
            <a:r>
              <a:rPr dirty="0" sz="1100" spc="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года</a:t>
            </a:r>
            <a:r>
              <a:rPr dirty="0" sz="1100" spc="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прошёл</a:t>
            </a:r>
            <a:r>
              <a:rPr dirty="0" sz="1100" spc="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между</a:t>
            </a:r>
            <a:endParaRPr sz="1100">
              <a:latin typeface="Microsoft Sans Serif"/>
              <a:cs typeface="Microsoft Sans Serif"/>
            </a:endParaRPr>
          </a:p>
          <a:p>
            <a:pPr algn="just" marL="13335" marR="13970">
              <a:lnSpc>
                <a:spcPts val="1230"/>
              </a:lnSpc>
              <a:spcBef>
                <a:spcPts val="70"/>
              </a:spcBef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Магнусом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Карлсеном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действующим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чемпионом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мира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Вишванатаном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Анандом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индийском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городе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Ченнай.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Матч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завершился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досрочной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победой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Карлсена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со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счётом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6?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: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3?.</a:t>
            </a:r>
            <a:endParaRPr sz="1100">
              <a:latin typeface="Microsoft Sans Serif"/>
              <a:cs typeface="Microsoft Sans Serif"/>
            </a:endParaRPr>
          </a:p>
          <a:p>
            <a:pPr algn="just" marL="13335">
              <a:lnSpc>
                <a:spcPts val="1155"/>
              </a:lnSpc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После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этого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Карлсен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защищал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свой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титул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чемпиона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против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Ананда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endParaRPr sz="1100">
              <a:latin typeface="Microsoft Sans Serif"/>
              <a:cs typeface="Microsoft Sans Serif"/>
            </a:endParaRPr>
          </a:p>
          <a:p>
            <a:pPr algn="just" marL="13335" marR="13970">
              <a:lnSpc>
                <a:spcPts val="1230"/>
              </a:lnSpc>
              <a:spcBef>
                <a:spcPts val="70"/>
              </a:spcBef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2014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году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(досрочная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победа), против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Карякина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2016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году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(победа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 тай-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брейке),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против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Каруаны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2018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году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(победа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на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тай-брейке),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против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Непомня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щ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г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2021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г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ду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(доср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чная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б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да).</a:t>
            </a:r>
            <a:endParaRPr sz="1100">
              <a:latin typeface="Microsoft Sans Serif"/>
              <a:cs typeface="Microsoft Sans Serif"/>
            </a:endParaRPr>
          </a:p>
          <a:p>
            <a:pPr algn="just" marL="197485">
              <a:lnSpc>
                <a:spcPts val="1155"/>
              </a:lnSpc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2023</a:t>
            </a:r>
            <a:r>
              <a:rPr dirty="0" sz="1100" spc="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году</a:t>
            </a:r>
            <a:r>
              <a:rPr dirty="0" sz="1100" spc="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должен</a:t>
            </a:r>
            <a:r>
              <a:rPr dirty="0" sz="1100" spc="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был</a:t>
            </a:r>
            <a:r>
              <a:rPr dirty="0" sz="1100" spc="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пройти</a:t>
            </a:r>
            <a:r>
              <a:rPr dirty="0" sz="1100" spc="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матч</a:t>
            </a:r>
            <a:r>
              <a:rPr dirty="0" sz="1100" spc="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за</a:t>
            </a:r>
            <a:r>
              <a:rPr dirty="0" sz="1100" spc="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звание</a:t>
            </a:r>
            <a:r>
              <a:rPr dirty="0" sz="1100" spc="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чемпиона</a:t>
            </a:r>
            <a:r>
              <a:rPr dirty="0" sz="1100" spc="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</a:t>
            </a:r>
            <a:r>
              <a:rPr dirty="0" sz="1100" spc="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между</a:t>
            </a:r>
            <a:endParaRPr sz="1100">
              <a:latin typeface="Microsoft Sans Serif"/>
              <a:cs typeface="Microsoft Sans Serif"/>
            </a:endParaRPr>
          </a:p>
          <a:p>
            <a:pPr algn="just" marL="12700" marR="14604">
              <a:lnSpc>
                <a:spcPts val="1230"/>
              </a:lnSpc>
              <a:spcBef>
                <a:spcPts val="70"/>
              </a:spcBef>
            </a:pP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действующим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чемпионом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Магнусом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Карлсеном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претендентом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Яном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Непомнящим.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Однако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Международный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день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шахмат,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20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июля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2022,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Карлсен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заявил,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что защищать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титул не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будет.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Для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определения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нового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чемпиона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был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проведён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матч между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Яном Непомнящим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Дин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Лижэнем,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занявшими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первое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второе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места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турнире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претендентов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2022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года.</a:t>
            </a:r>
            <a:endParaRPr sz="1100">
              <a:latin typeface="Microsoft Sans Serif"/>
              <a:cs typeface="Microsoft Sans Serif"/>
            </a:endParaRPr>
          </a:p>
          <a:p>
            <a:pPr algn="just" marL="288290">
              <a:lnSpc>
                <a:spcPts val="1155"/>
              </a:lnSpc>
            </a:pP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Магнус 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универсальный 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игрок, </a:t>
            </a:r>
            <a:r>
              <a:rPr dirty="0" sz="1100" spc="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между </a:t>
            </a:r>
            <a:r>
              <a:rPr dirty="0" sz="1100" spc="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тем </a:t>
            </a:r>
            <a:r>
              <a:rPr dirty="0" sz="1100" spc="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он </a:t>
            </a:r>
            <a:r>
              <a:rPr dirty="0" sz="1100" spc="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особенно 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силён 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endParaRPr sz="1100">
              <a:latin typeface="Microsoft Sans Serif"/>
              <a:cs typeface="Microsoft Sans Serif"/>
            </a:endParaRPr>
          </a:p>
          <a:p>
            <a:pPr algn="just" marL="12700" marR="14604">
              <a:lnSpc>
                <a:spcPts val="1230"/>
              </a:lnSpc>
              <a:spcBef>
                <a:spcPts val="70"/>
              </a:spcBef>
            </a:pP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миттельшпиле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эндшпиле,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несколько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небрежно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разыгрывая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дебют,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"Играет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практически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идеально",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мнению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Люка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ван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Вели,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"Его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сила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том,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что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там,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где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другие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не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видят в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позиции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ничего,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он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только начинает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играть",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тонко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чувствует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психологию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соперников,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никогда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не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теряя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веры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то,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что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рано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или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поздно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они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начнут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ошибаться.</a:t>
            </a:r>
            <a:endParaRPr sz="1100">
              <a:latin typeface="Microsoft Sans Serif"/>
              <a:cs typeface="Microsoft Sans Serif"/>
            </a:endParaRPr>
          </a:p>
          <a:p>
            <a:pPr algn="just" marL="12700">
              <a:lnSpc>
                <a:spcPts val="1155"/>
              </a:lnSpc>
            </a:pP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Помимо </a:t>
            </a:r>
            <a:r>
              <a:rPr dirty="0" sz="1100" spc="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шахмат </a:t>
            </a:r>
            <a:r>
              <a:rPr dirty="0" sz="1100" spc="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увлекается </a:t>
            </a:r>
            <a:r>
              <a:rPr dirty="0" sz="1100" spc="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футболом, 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лыжами, </a:t>
            </a:r>
            <a:r>
              <a:rPr dirty="0" sz="1100" spc="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большим 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теннисом,</a:t>
            </a:r>
            <a:endParaRPr sz="1100">
              <a:latin typeface="Microsoft Sans Serif"/>
              <a:cs typeface="Microsoft Sans Serif"/>
            </a:endParaRPr>
          </a:p>
          <a:p>
            <a:pPr algn="just" marL="12700">
              <a:lnSpc>
                <a:spcPts val="1230"/>
              </a:lnSpc>
            </a:pP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б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ас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тб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л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ом.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Любит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оми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сы.</a:t>
            </a:r>
            <a:endParaRPr sz="1100">
              <a:latin typeface="Microsoft Sans Serif"/>
              <a:cs typeface="Microsoft Sans Serif"/>
            </a:endParaRPr>
          </a:p>
          <a:p>
            <a:pPr algn="just" marL="12700" marR="15240" indent="149225">
              <a:lnSpc>
                <a:spcPts val="1230"/>
              </a:lnSpc>
              <a:spcBef>
                <a:spcPts val="70"/>
              </a:spcBef>
            </a:pP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Любит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футбол,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болеет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за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Реал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Мадрид,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дважды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 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2013 и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декабре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2014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года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нанёс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символический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стартовый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удар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матчах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этого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клуба.</a:t>
            </a: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Microsoft Sans Serif"/>
              <a:cs typeface="Microsoft Sans Serif"/>
            </a:endParaRPr>
          </a:p>
          <a:p>
            <a:pPr algn="just" marL="1985010" marR="34925" indent="275590">
              <a:lnSpc>
                <a:spcPts val="1230"/>
              </a:lnSpc>
            </a:pPr>
            <a:r>
              <a:rPr dirty="0" sz="1100" spc="10" b="1">
                <a:solidFill>
                  <a:srgbClr val="151616"/>
                </a:solidFill>
                <a:latin typeface="Arial"/>
                <a:cs typeface="Arial"/>
              </a:rPr>
              <a:t>Дин</a:t>
            </a:r>
            <a:r>
              <a:rPr dirty="0" sz="1100" spc="15" b="1">
                <a:solidFill>
                  <a:srgbClr val="151616"/>
                </a:solidFill>
                <a:latin typeface="Arial"/>
                <a:cs typeface="Arial"/>
              </a:rPr>
              <a:t> Лижэнь</a:t>
            </a:r>
            <a:r>
              <a:rPr dirty="0" sz="1100" spc="2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китайский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шахматист,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гроссмейстер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(2009), 17-й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 мира по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шахматам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(с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2023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года). Играет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шахматы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четырёх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лет.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Первый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китаец,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ставший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чемпионом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ам.</a:t>
            </a:r>
            <a:endParaRPr sz="1100">
              <a:latin typeface="Microsoft Sans Serif"/>
              <a:cs typeface="Microsoft Sans Serif"/>
            </a:endParaRPr>
          </a:p>
          <a:p>
            <a:pPr algn="just" marL="2171065">
              <a:lnSpc>
                <a:spcPts val="1155"/>
              </a:lnSpc>
            </a:pP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Его</a:t>
            </a:r>
            <a:r>
              <a:rPr dirty="0" sz="1100" spc="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отец</a:t>
            </a:r>
            <a:r>
              <a:rPr dirty="0" sz="1100" spc="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профессии</a:t>
            </a:r>
            <a:r>
              <a:rPr dirty="0" sz="1100" spc="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врач,</a:t>
            </a:r>
            <a:r>
              <a:rPr dirty="0" sz="1100" spc="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но</a:t>
            </a:r>
            <a:r>
              <a:rPr dirty="0" sz="1100" spc="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работал</a:t>
            </a:r>
            <a:endParaRPr sz="1100">
              <a:latin typeface="Microsoft Sans Serif"/>
              <a:cs typeface="Microsoft Sans Serif"/>
            </a:endParaRPr>
          </a:p>
          <a:p>
            <a:pPr algn="just" marL="1985010" marR="35560">
              <a:lnSpc>
                <a:spcPts val="1230"/>
              </a:lnSpc>
              <a:spcBef>
                <a:spcPts val="70"/>
              </a:spcBef>
            </a:pP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инженером-электриком,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мать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медсестра.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Сына 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они  назвали 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2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честь 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знаменитого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1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ф</a:t>
            </a:r>
            <a:r>
              <a:rPr dirty="0" sz="1100" spc="-1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1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р</a:t>
            </a:r>
            <a:r>
              <a:rPr dirty="0" sz="1100" spc="-1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1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з</a:t>
            </a:r>
            <a:r>
              <a:rPr dirty="0" sz="1100" spc="-1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м</a:t>
            </a:r>
            <a:r>
              <a:rPr dirty="0" sz="1100" spc="-1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 </a:t>
            </a:r>
            <a:r>
              <a:rPr dirty="0" sz="1100" spc="-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з</a:t>
            </a:r>
            <a:r>
              <a:rPr dirty="0" sz="1100" spc="-1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</a:t>
            </a:r>
            <a:r>
              <a:rPr dirty="0" sz="1100" spc="-1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1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м</a:t>
            </a:r>
            <a:r>
              <a:rPr dirty="0" sz="1100" spc="-1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-1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</a:t>
            </a:r>
            <a:r>
              <a:rPr dirty="0" sz="1100" spc="-1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1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1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</a:t>
            </a:r>
            <a:r>
              <a:rPr dirty="0" sz="1100" spc="-1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 </a:t>
            </a:r>
            <a:r>
              <a:rPr dirty="0" sz="1100" spc="-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ф</a:t>
            </a:r>
            <a:r>
              <a:rPr dirty="0" sz="1100" spc="-1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1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л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1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1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ф</a:t>
            </a:r>
            <a:r>
              <a:rPr dirty="0" sz="1100" spc="-1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 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Конфуция: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"Если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хочешь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быть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здоров,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делай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здоровыми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других.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Если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хочешь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расти,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заставляй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расти других".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Лижэнь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переводе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китайского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означает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 "делать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других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здоровыми".</a:t>
            </a:r>
            <a:endParaRPr sz="1100">
              <a:latin typeface="Microsoft Sans Serif"/>
              <a:cs typeface="Microsoft Sans Serif"/>
            </a:endParaRPr>
          </a:p>
          <a:p>
            <a:pPr algn="just" marL="2108200">
              <a:lnSpc>
                <a:spcPct val="100000"/>
              </a:lnSpc>
              <a:spcBef>
                <a:spcPts val="459"/>
              </a:spcBef>
            </a:pP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Лижэнь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научился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играть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уже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четыре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года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fld id="{81D60167-4931-47E6-BA6A-407CBD079E47}" type="slidenum">
              <a:rPr dirty="0" spc="-5"/>
              <a:t>22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fld id="{81D60167-4931-47E6-BA6A-407CBD079E47}" type="slidenum">
              <a:rPr dirty="0" spc="-5"/>
              <a:t>22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271834" y="269602"/>
            <a:ext cx="4933315" cy="534352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algn="just" marL="13335" marR="5080">
              <a:lnSpc>
                <a:spcPts val="1230"/>
              </a:lnSpc>
              <a:spcBef>
                <a:spcPts val="215"/>
              </a:spcBef>
            </a:pP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года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базовыми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правилами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его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познакомила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мать.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"В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самом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начале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родители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предлагали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нам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выбрать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между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классическими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китайскими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ами.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Мы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дп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чли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ласси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у",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г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орит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Дин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Лижэнь.</a:t>
            </a:r>
            <a:endParaRPr sz="1100">
              <a:latin typeface="Microsoft Sans Serif"/>
              <a:cs typeface="Microsoft Sans Serif"/>
            </a:endParaRPr>
          </a:p>
          <a:p>
            <a:pPr algn="just" marL="275590">
              <a:lnSpc>
                <a:spcPts val="1155"/>
              </a:lnSpc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3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2009</a:t>
            </a:r>
            <a:r>
              <a:rPr dirty="0" sz="1100" spc="3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году,</a:t>
            </a:r>
            <a:r>
              <a:rPr dirty="0" sz="1100" spc="3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3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возрасте</a:t>
            </a:r>
            <a:r>
              <a:rPr dirty="0" sz="1100" spc="3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16</a:t>
            </a:r>
            <a:r>
              <a:rPr dirty="0" sz="1100" spc="3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лет,</a:t>
            </a:r>
            <a:r>
              <a:rPr dirty="0" sz="1100" spc="3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стал</a:t>
            </a:r>
            <a:r>
              <a:rPr dirty="0" sz="1100" spc="3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самым</a:t>
            </a:r>
            <a:r>
              <a:rPr dirty="0" sz="1100" spc="3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юным</a:t>
            </a:r>
            <a:r>
              <a:rPr dirty="0" sz="1100" spc="3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игроком</a:t>
            </a:r>
            <a:r>
              <a:rPr dirty="0" sz="1100" spc="3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Китая,</a:t>
            </a:r>
            <a:endParaRPr sz="1100">
              <a:latin typeface="Microsoft Sans Serif"/>
              <a:cs typeface="Microsoft Sans Serif"/>
            </a:endParaRPr>
          </a:p>
          <a:p>
            <a:pPr algn="just" marL="13335" marR="5080">
              <a:lnSpc>
                <a:spcPts val="1230"/>
              </a:lnSpc>
              <a:spcBef>
                <a:spcPts val="70"/>
              </a:spcBef>
            </a:pP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победившим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 общенациональных соревнованиях.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Китая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(2009,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2011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2012).</a:t>
            </a:r>
            <a:endParaRPr sz="1100">
              <a:latin typeface="Microsoft Sans Serif"/>
              <a:cs typeface="Microsoft Sans Serif"/>
            </a:endParaRPr>
          </a:p>
          <a:p>
            <a:pPr algn="just" marL="231140">
              <a:lnSpc>
                <a:spcPts val="1155"/>
              </a:lnSpc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сентябре</a:t>
            </a:r>
            <a:r>
              <a:rPr dirty="0" sz="1100" spc="2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2017</a:t>
            </a:r>
            <a:r>
              <a:rPr dirty="0" sz="1100" spc="2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года</a:t>
            </a:r>
            <a:r>
              <a:rPr dirty="0" sz="1100" spc="2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стал</a:t>
            </a:r>
            <a:r>
              <a:rPr dirty="0" sz="1100" spc="1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первым</a:t>
            </a:r>
            <a:r>
              <a:rPr dirty="0" sz="1100" spc="1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китайским</a:t>
            </a:r>
            <a:r>
              <a:rPr dirty="0" sz="1100" spc="1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шахматистом,</a:t>
            </a:r>
            <a:r>
              <a:rPr dirty="0" sz="1100" spc="2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который</a:t>
            </a:r>
            <a:endParaRPr sz="1100">
              <a:latin typeface="Microsoft Sans Serif"/>
              <a:cs typeface="Microsoft Sans Serif"/>
            </a:endParaRPr>
          </a:p>
          <a:p>
            <a:pPr algn="just" marL="13335" marR="5080">
              <a:lnSpc>
                <a:spcPts val="1230"/>
              </a:lnSpc>
              <a:spcBef>
                <a:spcPts val="70"/>
              </a:spcBef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вышел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турнир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претендентов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шахматам.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На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этом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турнире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стал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единственным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игроком, который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не проиграл ни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одной партии,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но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занял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лишь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четвёртое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место.</a:t>
            </a:r>
            <a:endParaRPr sz="1100">
              <a:latin typeface="Microsoft Sans Serif"/>
              <a:cs typeface="Microsoft Sans Serif"/>
            </a:endParaRPr>
          </a:p>
          <a:p>
            <a:pPr algn="just" marL="142240">
              <a:lnSpc>
                <a:spcPts val="1155"/>
              </a:lnSpc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10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августа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2017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года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10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ноября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2018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года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Дин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Лижэнь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не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проигрывал</a:t>
            </a:r>
            <a:endParaRPr sz="1100">
              <a:latin typeface="Microsoft Sans Serif"/>
              <a:cs typeface="Microsoft Sans Serif"/>
            </a:endParaRPr>
          </a:p>
          <a:p>
            <a:pPr algn="just" marL="13335" marR="5080">
              <a:lnSpc>
                <a:spcPts val="1230"/>
              </a:lnSpc>
              <a:spcBef>
                <a:spcPts val="70"/>
              </a:spcBef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ни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одной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классической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партии.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Эта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беспроигрышная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серия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составила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ровно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100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партий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закончилась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турнире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Шэньчжэне,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где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Дин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Лижэнь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проиграл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Максиму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Вашье-Лаграву.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Благодаря этому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достижению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Дин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Лижэнь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достиг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максимального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карьере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рейтинга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2816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очков,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это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10-й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результат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истории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шахмат.</a:t>
            </a:r>
            <a:endParaRPr sz="1100">
              <a:latin typeface="Microsoft Sans Serif"/>
              <a:cs typeface="Microsoft Sans Serif"/>
            </a:endParaRPr>
          </a:p>
          <a:p>
            <a:pPr algn="just" marL="193040">
              <a:lnSpc>
                <a:spcPts val="1155"/>
              </a:lnSpc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турнире</a:t>
            </a:r>
            <a:r>
              <a:rPr dirty="0" sz="1100" spc="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претендентов</a:t>
            </a:r>
            <a:r>
              <a:rPr dirty="0" sz="1100" spc="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2022</a:t>
            </a:r>
            <a:r>
              <a:rPr dirty="0" sz="1100" spc="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Мадриде,</a:t>
            </a:r>
            <a:r>
              <a:rPr dirty="0" sz="1100" spc="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будучи</a:t>
            </a:r>
            <a:r>
              <a:rPr dirty="0" sz="1100" spc="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рейтинг-фаворитом,</a:t>
            </a:r>
            <a:endParaRPr sz="1100">
              <a:latin typeface="Microsoft Sans Serif"/>
              <a:cs typeface="Microsoft Sans Serif"/>
            </a:endParaRPr>
          </a:p>
          <a:p>
            <a:pPr algn="just" marL="12700" marR="6350">
              <a:lnSpc>
                <a:spcPts val="1230"/>
              </a:lnSpc>
              <a:spcBef>
                <a:spcPts val="70"/>
              </a:spcBef>
            </a:pP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занял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первом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круге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4-6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место,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проиграв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первом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туре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Яну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Непомнящему.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Во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втором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круге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разделил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1-2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место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Теймуром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Раджабовым, одержав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последней игре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важнейшую победу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над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своим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прямым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конкурентом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Хикару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Накамурой,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находившимся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перед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14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туром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чистом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2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месте.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Таким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образом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итогам всего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турнира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занял второе место, что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дало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ему право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принять участие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матче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за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звание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чемпиона мира по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шахматам,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вместо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завше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г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ося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защиты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ти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у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ла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М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агн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у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са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Ка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р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лсена.</a:t>
            </a:r>
            <a:endParaRPr sz="1100">
              <a:latin typeface="Microsoft Sans Serif"/>
              <a:cs typeface="Microsoft Sans Serif"/>
            </a:endParaRPr>
          </a:p>
          <a:p>
            <a:pPr algn="just" marL="261620">
              <a:lnSpc>
                <a:spcPts val="1150"/>
              </a:lnSpc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апреле</a:t>
            </a:r>
            <a:r>
              <a:rPr dirty="0" sz="1100" spc="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2023 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года</a:t>
            </a:r>
            <a:r>
              <a:rPr dirty="0" sz="1100" spc="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матче</a:t>
            </a:r>
            <a:r>
              <a:rPr dirty="0" sz="1100" spc="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за</a:t>
            </a:r>
            <a:r>
              <a:rPr dirty="0" sz="1100" spc="2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звание</a:t>
            </a:r>
            <a:r>
              <a:rPr dirty="0" sz="1100" spc="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чемпиона</a:t>
            </a:r>
            <a:r>
              <a:rPr dirty="0" sz="1100" spc="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</a:t>
            </a:r>
            <a:r>
              <a:rPr dirty="0" sz="1100" spc="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против</a:t>
            </a:r>
            <a:r>
              <a:rPr dirty="0" sz="1100" spc="2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Яна</a:t>
            </a:r>
            <a:endParaRPr sz="1100">
              <a:latin typeface="Microsoft Sans Serif"/>
              <a:cs typeface="Microsoft Sans Serif"/>
            </a:endParaRPr>
          </a:p>
          <a:p>
            <a:pPr algn="just" marL="12700" marR="5715">
              <a:lnSpc>
                <a:spcPts val="1230"/>
              </a:lnSpc>
              <a:spcBef>
                <a:spcPts val="70"/>
              </a:spcBef>
            </a:pP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Непомнящего победил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общим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счётом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9,5:8,5 (7:7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основным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партиям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2,5:1,5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тай-брейке)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стал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17-м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чемпионом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первым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истории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чемпионом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из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Китая.</a:t>
            </a:r>
            <a:endParaRPr sz="1100">
              <a:latin typeface="Microsoft Sans Serif"/>
              <a:cs typeface="Microsoft Sans Serif"/>
            </a:endParaRPr>
          </a:p>
          <a:p>
            <a:pPr algn="just" marL="216535">
              <a:lnSpc>
                <a:spcPts val="1155"/>
              </a:lnSpc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спортивных</a:t>
            </a:r>
            <a:r>
              <a:rPr dirty="0" sz="1100" spc="1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играх</a:t>
            </a:r>
            <a:r>
              <a:rPr dirty="0" sz="1100" spc="1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Дин</a:t>
            </a:r>
            <a:r>
              <a:rPr dirty="0" sz="1100" spc="1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Лижэнь</a:t>
            </a:r>
            <a:r>
              <a:rPr dirty="0" sz="1100" spc="1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предпочитает</a:t>
            </a:r>
            <a:r>
              <a:rPr dirty="0" sz="1100" spc="1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баскетбол</a:t>
            </a:r>
            <a:r>
              <a:rPr dirty="0" sz="1100" spc="1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1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футбол.</a:t>
            </a:r>
            <a:r>
              <a:rPr dirty="0" sz="1100" spc="1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endParaRPr sz="1100">
              <a:latin typeface="Microsoft Sans Serif"/>
              <a:cs typeface="Microsoft Sans Serif"/>
            </a:endParaRPr>
          </a:p>
          <a:p>
            <a:pPr algn="just" marL="12700" marR="5715">
              <a:lnSpc>
                <a:spcPts val="1230"/>
              </a:lnSpc>
              <a:spcBef>
                <a:spcPts val="70"/>
              </a:spcBef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футболе он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болеет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за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мюнхенскую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"Баварию" и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туринский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"Ювентус", но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персонально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за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игроками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не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следит.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Из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музыки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предпочитает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фолк,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народные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китайские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песни.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Из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книг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китайскую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литературу,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изучение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которой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считает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одним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из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своих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главных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хобби.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Также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любит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велопрогулки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2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посещает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музеи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разных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странах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мира.</a:t>
            </a:r>
            <a:endParaRPr sz="11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307" y="302933"/>
            <a:ext cx="1799998" cy="245216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74238" y="264832"/>
            <a:ext cx="4938395" cy="702627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algn="just" marL="2011680" marR="15240" indent="275590">
              <a:lnSpc>
                <a:spcPts val="1230"/>
              </a:lnSpc>
              <a:spcBef>
                <a:spcPts val="215"/>
              </a:spcBef>
            </a:pPr>
            <a:r>
              <a:rPr dirty="0" sz="1100" spc="5" b="1">
                <a:solidFill>
                  <a:srgbClr val="151616"/>
                </a:solidFill>
                <a:latin typeface="Arial"/>
                <a:cs typeface="Arial"/>
              </a:rPr>
              <a:t>Пол</a:t>
            </a:r>
            <a:r>
              <a:rPr dirty="0" sz="1100" spc="10" b="1">
                <a:solidFill>
                  <a:srgbClr val="151616"/>
                </a:solidFill>
                <a:latin typeface="Arial"/>
                <a:cs typeface="Arial"/>
              </a:rPr>
              <a:t> Чарльз</a:t>
            </a:r>
            <a:r>
              <a:rPr dirty="0" sz="1100" spc="15" b="1">
                <a:solidFill>
                  <a:srgbClr val="151616"/>
                </a:solidFill>
                <a:latin typeface="Arial"/>
                <a:cs typeface="Arial"/>
              </a:rPr>
              <a:t> Морфи</a:t>
            </a:r>
            <a:r>
              <a:rPr dirty="0" sz="1100" spc="2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американский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шахматист;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сильнейший в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мире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середине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XIX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века.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Юрист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 образованию, окончил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Л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уизианский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уни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ерси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-125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.</a:t>
            </a:r>
            <a:endParaRPr sz="1100">
              <a:latin typeface="Microsoft Sans Serif"/>
              <a:cs typeface="Microsoft Sans Serif"/>
            </a:endParaRPr>
          </a:p>
          <a:p>
            <a:pPr algn="just" marL="2178050">
              <a:lnSpc>
                <a:spcPts val="1155"/>
              </a:lnSpc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Пол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Морфи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родился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1837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году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Новом</a:t>
            </a:r>
            <a:endParaRPr sz="1100">
              <a:latin typeface="Microsoft Sans Serif"/>
              <a:cs typeface="Microsoft Sans Serif"/>
            </a:endParaRPr>
          </a:p>
          <a:p>
            <a:pPr algn="just" marL="2011045" marR="14604">
              <a:lnSpc>
                <a:spcPts val="1230"/>
              </a:lnSpc>
              <a:spcBef>
                <a:spcPts val="70"/>
              </a:spcBef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14">
                <a:solidFill>
                  <a:srgbClr val="151616"/>
                </a:solidFill>
                <a:latin typeface="Microsoft Sans Serif"/>
                <a:cs typeface="Microsoft Sans Serif"/>
              </a:rPr>
              <a:t>р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л</a:t>
            </a:r>
            <a:r>
              <a:rPr dirty="0" sz="1100" spc="-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-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</a:t>
            </a:r>
            <a:r>
              <a:rPr dirty="0" sz="1100" spc="-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-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,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 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 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30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ч</a:t>
            </a:r>
            <a:r>
              <a:rPr dirty="0" sz="1100" spc="-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-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</a:t>
            </a:r>
            <a:r>
              <a:rPr dirty="0" sz="1100" spc="-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ь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 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б</a:t>
            </a:r>
            <a:r>
              <a:rPr dirty="0" sz="1100" spc="-1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-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</a:t>
            </a:r>
            <a:r>
              <a:rPr dirty="0" sz="1100" spc="-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14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ч</a:t>
            </a:r>
            <a:r>
              <a:rPr dirty="0" sz="1100" spc="-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-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</a:t>
            </a:r>
            <a:r>
              <a:rPr dirty="0" sz="1100" spc="-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</a:t>
            </a:r>
            <a:r>
              <a:rPr dirty="0" sz="1100" spc="-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й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 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образованной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семье.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Его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отец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был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юристом,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мать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композитором.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Полу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никогда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не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0">
                <a:solidFill>
                  <a:srgbClr val="151616"/>
                </a:solidFill>
                <a:latin typeface="Microsoft Sans Serif"/>
                <a:cs typeface="Microsoft Sans Serif"/>
              </a:rPr>
              <a:t>приходилось </a:t>
            </a:r>
            <a:r>
              <a:rPr dirty="0" sz="1100" spc="95">
                <a:solidFill>
                  <a:srgbClr val="151616"/>
                </a:solidFill>
                <a:latin typeface="Microsoft Sans Serif"/>
                <a:cs typeface="Microsoft Sans Serif"/>
              </a:rPr>
              <a:t>испытывать</a:t>
            </a:r>
            <a:r>
              <a:rPr dirty="0" sz="1100" spc="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85">
                <a:solidFill>
                  <a:srgbClr val="151616"/>
                </a:solidFill>
                <a:latin typeface="Microsoft Sans Serif"/>
                <a:cs typeface="Microsoft Sans Serif"/>
              </a:rPr>
              <a:t>проблем</a:t>
            </a:r>
            <a:r>
              <a:rPr dirty="0" sz="1100" spc="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деньгами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или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пробивать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себе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дорогу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высшее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общество.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У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него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рождения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было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все,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но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при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этом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он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был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обязан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оправдывать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большие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надежды,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которые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возлагала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на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не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г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семья.</a:t>
            </a:r>
            <a:endParaRPr sz="1100">
              <a:latin typeface="Microsoft Sans Serif"/>
              <a:cs typeface="Microsoft Sans Serif"/>
            </a:endParaRPr>
          </a:p>
          <a:p>
            <a:pPr algn="just" marL="2160270">
              <a:lnSpc>
                <a:spcPts val="1060"/>
              </a:lnSpc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семье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многие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играли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шахматы: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дядя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endParaRPr sz="1100">
              <a:latin typeface="Microsoft Sans Serif"/>
              <a:cs typeface="Microsoft Sans Serif"/>
            </a:endParaRPr>
          </a:p>
          <a:p>
            <a:pPr algn="just" marL="2002155">
              <a:lnSpc>
                <a:spcPts val="1275"/>
              </a:lnSpc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Эрнесто</a:t>
            </a:r>
            <a:r>
              <a:rPr dirty="0" sz="1100" spc="2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Морфи,</a:t>
            </a:r>
            <a:r>
              <a:rPr dirty="0" sz="1100" spc="2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отец</a:t>
            </a:r>
            <a:r>
              <a:rPr dirty="0" sz="1100" spc="2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Алонсо</a:t>
            </a:r>
            <a:r>
              <a:rPr dirty="0" sz="1100" spc="2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Морфи,</a:t>
            </a:r>
            <a:r>
              <a:rPr dirty="0" sz="1100" spc="2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дед</a:t>
            </a:r>
            <a:endParaRPr sz="1100">
              <a:latin typeface="Microsoft Sans Serif"/>
              <a:cs typeface="Microsoft Sans Serif"/>
            </a:endParaRPr>
          </a:p>
          <a:p>
            <a:pPr algn="just" marL="24130" marR="5080">
              <a:lnSpc>
                <a:spcPts val="1230"/>
              </a:lnSpc>
              <a:spcBef>
                <a:spcPts val="120"/>
              </a:spcBef>
            </a:pP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по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матери Жозе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Карпантье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дядя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Шарль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Карпантье.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Пола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никто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не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учил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играть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шахматы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специально.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Мальчик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просто наблюдал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за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тем, 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как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играли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старшие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члены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его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семьи.</a:t>
            </a:r>
            <a:endParaRPr sz="1100">
              <a:latin typeface="Microsoft Sans Serif"/>
              <a:cs typeface="Microsoft Sans Serif"/>
            </a:endParaRPr>
          </a:p>
          <a:p>
            <a:pPr algn="just" marL="152400">
              <a:lnSpc>
                <a:spcPts val="1100"/>
              </a:lnSpc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1855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году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Морфи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поступил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Луизианский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университет,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закончил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его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за</a:t>
            </a:r>
            <a:endParaRPr sz="1100">
              <a:latin typeface="Microsoft Sans Serif"/>
              <a:cs typeface="Microsoft Sans Serif"/>
            </a:endParaRPr>
          </a:p>
          <a:p>
            <a:pPr algn="just" marL="13335">
              <a:lnSpc>
                <a:spcPts val="1220"/>
              </a:lnSpc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д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г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да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лучил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дип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л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ом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ад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а.</a:t>
            </a:r>
            <a:endParaRPr sz="1100">
              <a:latin typeface="Microsoft Sans Serif"/>
              <a:cs typeface="Microsoft Sans Serif"/>
            </a:endParaRPr>
          </a:p>
          <a:p>
            <a:pPr algn="just" marL="13335" marR="19050" indent="275590">
              <a:lnSpc>
                <a:spcPts val="1220"/>
              </a:lnSpc>
              <a:spcBef>
                <a:spcPts val="75"/>
              </a:spcBef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При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этом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Морфи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никогда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не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относился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-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шахматам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всерьез.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Его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интересовало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получение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образования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последующая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юридическая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практика.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Пол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досрочно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получил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степень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бакалавра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лет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мог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наизусть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процитиро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ть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есь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Г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ражданский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де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ш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Л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уизиана.</a:t>
            </a:r>
            <a:endParaRPr sz="1100">
              <a:latin typeface="Microsoft Sans Serif"/>
              <a:cs typeface="Microsoft Sans Serif"/>
            </a:endParaRPr>
          </a:p>
          <a:p>
            <a:pPr algn="just" marL="13335" marR="19685" indent="113664">
              <a:lnSpc>
                <a:spcPts val="1220"/>
              </a:lnSpc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Своей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мировой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славе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шахматный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гений</a:t>
            </a:r>
            <a:r>
              <a:rPr dirty="0" sz="1100" spc="-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был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обязан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юридическому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казусу: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досрочно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закончив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обучение,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он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еще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год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не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мог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открыть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собственную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практику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из-за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юного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возраста.</a:t>
            </a:r>
            <a:endParaRPr sz="1100">
              <a:latin typeface="Microsoft Sans Serif"/>
              <a:cs typeface="Microsoft Sans Serif"/>
            </a:endParaRPr>
          </a:p>
          <a:p>
            <a:pPr algn="just" marL="12700" marR="19685" indent="126364">
              <a:lnSpc>
                <a:spcPts val="1220"/>
              </a:lnSpc>
            </a:pP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Чтобы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занять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время,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он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отправился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Первый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американский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шахматный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турнир.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Сначала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Пол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отказался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от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приглашения,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но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дядя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уговорил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его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попробовать.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1857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году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Морфи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получил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первый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приз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на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первом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Всеамериканском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шахматном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 конгрессе.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Покорив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Америку,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юный 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шахматист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решил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пойти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дальше.</a:t>
            </a:r>
            <a:endParaRPr sz="1100">
              <a:latin typeface="Microsoft Sans Serif"/>
              <a:cs typeface="Microsoft Sans Serif"/>
            </a:endParaRPr>
          </a:p>
          <a:p>
            <a:pPr algn="r" marL="12700" marR="19685" indent="127000">
              <a:lnSpc>
                <a:spcPts val="1220"/>
              </a:lnSpc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Отправившись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Европу,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он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бросил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вызов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британскому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чемпиону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Говарду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Стаунтону,</a:t>
            </a:r>
            <a:r>
              <a:rPr dirty="0" sz="1100" spc="1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которого</a:t>
            </a:r>
            <a:r>
              <a:rPr dirty="0" sz="1100" spc="1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Морфи</a:t>
            </a:r>
            <a:r>
              <a:rPr dirty="0" sz="1100" spc="1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считал</a:t>
            </a:r>
            <a:r>
              <a:rPr dirty="0" sz="1100" spc="1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лучшим</a:t>
            </a:r>
            <a:r>
              <a:rPr dirty="0" sz="1100" spc="1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шахматистом</a:t>
            </a:r>
            <a:r>
              <a:rPr dirty="0" sz="1100" spc="1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мира.</a:t>
            </a:r>
            <a:r>
              <a:rPr dirty="0" sz="1100" spc="1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Стаунтон </a:t>
            </a:r>
            <a:r>
              <a:rPr dirty="0" sz="1100" spc="-2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под</a:t>
            </a:r>
            <a:r>
              <a:rPr dirty="0" sz="1100" spc="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разными</a:t>
            </a:r>
            <a:r>
              <a:rPr dirty="0" sz="1100" spc="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предлогами</a:t>
            </a:r>
            <a:r>
              <a:rPr dirty="0" sz="1100" spc="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отказывался</a:t>
            </a:r>
            <a:r>
              <a:rPr dirty="0" sz="1100" spc="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от</a:t>
            </a:r>
            <a:r>
              <a:rPr dirty="0" sz="1100" spc="1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матча</a:t>
            </a:r>
            <a:r>
              <a:rPr dirty="0" sz="1100" spc="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(как</a:t>
            </a:r>
            <a:r>
              <a:rPr dirty="0" sz="1100" spc="1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полагали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современники,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он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просто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не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хотел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запятнать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свою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биографию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проигрышем). </a:t>
            </a:r>
            <a:r>
              <a:rPr dirty="0" sz="1100" spc="-2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Матс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со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Стаунтоном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так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не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состоялся,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но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вместо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этого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Пол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выиграл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у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лучших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шахматистов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Франции,</a:t>
            </a:r>
            <a:r>
              <a:rPr dirty="0" sz="1100" spc="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Британии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Германии,</a:t>
            </a:r>
            <a:r>
              <a:rPr dirty="0" sz="1100" spc="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также</a:t>
            </a:r>
            <a:r>
              <a:rPr dirty="0" sz="1100" spc="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провел</a:t>
            </a:r>
            <a:endParaRPr sz="1100">
              <a:latin typeface="Microsoft Sans Serif"/>
              <a:cs typeface="Microsoft Sans Serif"/>
            </a:endParaRPr>
          </a:p>
          <a:p>
            <a:pPr algn="just" marL="12700">
              <a:lnSpc>
                <a:spcPts val="1145"/>
              </a:lnSpc>
            </a:pP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множество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сеансов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одновременной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игры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вслепую.</a:t>
            </a:r>
            <a:endParaRPr sz="1100">
              <a:latin typeface="Microsoft Sans Serif"/>
              <a:cs typeface="Microsoft Sans Serif"/>
            </a:endParaRPr>
          </a:p>
          <a:p>
            <a:pPr algn="just" marL="12700" marR="20320" indent="143510">
              <a:lnSpc>
                <a:spcPts val="1220"/>
              </a:lnSpc>
              <a:spcBef>
                <a:spcPts val="70"/>
              </a:spcBef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При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этом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Морфи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всегда отказывался от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гонораров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за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победу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сказалось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влияние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отца,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считавшего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азартные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игры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недостойным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занятием.</a:t>
            </a:r>
            <a:endParaRPr sz="1100">
              <a:latin typeface="Microsoft Sans Serif"/>
              <a:cs typeface="Microsoft Sans Serif"/>
            </a:endParaRPr>
          </a:p>
          <a:p>
            <a:pPr algn="just" marL="12700" marR="20320" indent="201930">
              <a:lnSpc>
                <a:spcPts val="1220"/>
              </a:lnSpc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1858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году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Морфи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сыграл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случайную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партию,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которая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стала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широко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известной,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против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Карла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Брауншвейгского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графа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Изуара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Театре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итальянской</a:t>
            </a:r>
            <a:r>
              <a:rPr dirty="0" sz="1100" spc="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оперы</a:t>
            </a:r>
            <a:r>
              <a:rPr dirty="0" sz="1100" spc="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Париже.</a:t>
            </a:r>
            <a:r>
              <a:rPr dirty="0" sz="1100" spc="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этом</a:t>
            </a:r>
            <a:r>
              <a:rPr dirty="0" sz="1100" spc="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же</a:t>
            </a:r>
            <a:r>
              <a:rPr dirty="0" sz="1100" spc="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году</a:t>
            </a:r>
            <a:r>
              <a:rPr dirty="0" sz="1100" spc="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Европе</a:t>
            </a:r>
            <a:r>
              <a:rPr dirty="0" sz="1100" spc="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состоялись</a:t>
            </a:r>
            <a:r>
              <a:rPr dirty="0" sz="1100" spc="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матчи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fld id="{81D60167-4931-47E6-BA6A-407CBD079E47}" type="slidenum">
              <a:rPr dirty="0" spc="-5"/>
              <a:t>22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799" y="1524265"/>
            <a:ext cx="1800000" cy="245216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71426" y="260063"/>
            <a:ext cx="4934585" cy="703389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algn="just" marL="16510" marR="12700">
              <a:lnSpc>
                <a:spcPts val="1230"/>
              </a:lnSpc>
              <a:spcBef>
                <a:spcPts val="215"/>
              </a:spcBef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Морфи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известными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британскими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шахматистами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Барнсом,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Оуэном,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также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выдающимся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германским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шахматистом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Андерсеном,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которые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закончились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б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дой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М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орфи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за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явным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преи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м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у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щ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ест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ом.</a:t>
            </a:r>
            <a:endParaRPr sz="1100">
              <a:latin typeface="Microsoft Sans Serif"/>
              <a:cs typeface="Microsoft Sans Serif"/>
            </a:endParaRPr>
          </a:p>
          <a:p>
            <a:pPr algn="just" marL="169545">
              <a:lnSpc>
                <a:spcPts val="1155"/>
              </a:lnSpc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1859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году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Морфи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вернулся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США,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где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был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восторженно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встречен.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Он</a:t>
            </a:r>
            <a:endParaRPr sz="1100">
              <a:latin typeface="Microsoft Sans Serif"/>
              <a:cs typeface="Microsoft Sans Serif"/>
            </a:endParaRPr>
          </a:p>
          <a:p>
            <a:pPr algn="just" marL="15875" marR="13335">
              <a:lnSpc>
                <a:spcPts val="1230"/>
              </a:lnSpc>
              <a:spcBef>
                <a:spcPts val="70"/>
              </a:spcBef>
            </a:pP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заявил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готовности играть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любым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шахматистом мира,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давая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тому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фору: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пешку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очередь хода (ход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вперёд).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Однако вскоре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Морфи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отказался от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серьёзной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игры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шахматы.</a:t>
            </a:r>
            <a:endParaRPr sz="1100">
              <a:latin typeface="Microsoft Sans Serif"/>
              <a:cs typeface="Microsoft Sans Serif"/>
            </a:endParaRPr>
          </a:p>
          <a:p>
            <a:pPr algn="r" marL="2009139" marR="27305" indent="635">
              <a:lnSpc>
                <a:spcPct val="100000"/>
              </a:lnSpc>
              <a:spcBef>
                <a:spcPts val="1065"/>
              </a:spcBef>
            </a:pPr>
            <a:r>
              <a:rPr dirty="0" sz="1100" spc="-10" b="1">
                <a:solidFill>
                  <a:srgbClr val="151616"/>
                </a:solidFill>
                <a:latin typeface="Arial"/>
                <a:cs typeface="Arial"/>
              </a:rPr>
              <a:t>Карл</a:t>
            </a:r>
            <a:r>
              <a:rPr dirty="0" sz="1100" spc="2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Эрнст</a:t>
            </a:r>
            <a:r>
              <a:rPr dirty="0" sz="1100" spc="3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151616"/>
                </a:solidFill>
                <a:latin typeface="Arial"/>
                <a:cs typeface="Arial"/>
              </a:rPr>
              <a:t>Адольф</a:t>
            </a:r>
            <a:r>
              <a:rPr dirty="0" sz="1100" spc="2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Андерсен</a:t>
            </a:r>
            <a:r>
              <a:rPr dirty="0" sz="1100" spc="3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немецкий </a:t>
            </a:r>
            <a:r>
              <a:rPr dirty="0" sz="1100" spc="-2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шахматист,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мастер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комбинации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яркий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представитель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комбинационной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школы,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да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г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155">
                <a:solidFill>
                  <a:srgbClr val="151616"/>
                </a:solidFill>
                <a:latin typeface="Microsoft Sans Serif"/>
                <a:cs typeface="Microsoft Sans Serif"/>
              </a:rPr>
              <a:t>г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,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профес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ор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ем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тики,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до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ор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ук. 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Победитель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первого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международного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шахматного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турнира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Лондоне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(1851),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после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которого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считался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лучшим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шахматистом </a:t>
            </a:r>
            <a:r>
              <a:rPr dirty="0" sz="1100" spc="-2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мира,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вплоть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до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проигрыша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матча</a:t>
            </a:r>
            <a:r>
              <a:rPr dirty="0" sz="1100" spc="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Полу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М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орфи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(1858).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Из-за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г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о,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М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орфи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ошёл  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от</a:t>
            </a:r>
            <a:r>
              <a:rPr dirty="0" sz="1100" spc="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шахмат,</a:t>
            </a:r>
            <a:r>
              <a:rPr dirty="0" sz="1100" spc="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после</a:t>
            </a:r>
            <a:r>
              <a:rPr dirty="0" sz="1100" spc="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победы</a:t>
            </a:r>
            <a:r>
              <a:rPr dirty="0" sz="1100" spc="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во</a:t>
            </a:r>
            <a:r>
              <a:rPr dirty="0" sz="1100" spc="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втором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международном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турнире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(1862)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Андерсен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вернул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себе</a:t>
            </a:r>
            <a:r>
              <a:rPr dirty="0" sz="1100" spc="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звание</a:t>
            </a:r>
            <a:r>
              <a:rPr dirty="0" sz="1100" spc="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"некоронованного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чемпиона"</a:t>
            </a:r>
            <a:r>
              <a:rPr dirty="0" sz="1100" spc="4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1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снова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 считался</a:t>
            </a:r>
            <a:r>
              <a:rPr dirty="0" sz="1100" spc="4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лучшим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шахматистом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мира,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пока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не проиграл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матч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Вильгельму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Стейницу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(1866).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Из</a:t>
            </a:r>
            <a:r>
              <a:rPr dirty="0" sz="1100" spc="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четырех</a:t>
            </a:r>
            <a:endParaRPr sz="1100">
              <a:latin typeface="Microsoft Sans Serif"/>
              <a:cs typeface="Microsoft Sans Serif"/>
            </a:endParaRPr>
          </a:p>
          <a:p>
            <a:pPr algn="just" marL="12700" marR="5080">
              <a:lnSpc>
                <a:spcPts val="1180"/>
              </a:lnSpc>
              <a:spcBef>
                <a:spcPts val="90"/>
              </a:spcBef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первых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международных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турниров он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победил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трёх (в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одном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не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смог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участвовать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связи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занятостью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основной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работе).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Создатель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"бессмертной" и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"неувядаемой"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партий,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которые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вошли в историю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шахмат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как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шедевры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комбинационной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игры.</a:t>
            </a:r>
            <a:endParaRPr sz="1100">
              <a:latin typeface="Microsoft Sans Serif"/>
              <a:cs typeface="Microsoft Sans Serif"/>
            </a:endParaRPr>
          </a:p>
          <a:p>
            <a:pPr algn="just" marL="22225" marR="17780" indent="219075">
              <a:lnSpc>
                <a:spcPts val="1220"/>
              </a:lnSpc>
              <a:spcBef>
                <a:spcPts val="65"/>
              </a:spcBef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Адольф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Андерсен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родился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бедной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семье.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Когда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ему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исполнилось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9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лет,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отец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научил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его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играть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шахматы.</a:t>
            </a:r>
            <a:endParaRPr sz="1100">
              <a:latin typeface="Microsoft Sans Serif"/>
              <a:cs typeface="Microsoft Sans Serif"/>
            </a:endParaRPr>
          </a:p>
          <a:p>
            <a:pPr algn="just" marL="21590" marR="17780">
              <a:lnSpc>
                <a:spcPts val="1220"/>
              </a:lnSpc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Учась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гимназии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святой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Елизаветы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родного города Бреслау,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Андерсен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рисовал в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учебниках шахматные диаграммы,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играл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со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своими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друзьями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партии "по переписке" во время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уроков,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что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не помешало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ему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успешно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окончить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гимназию.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Затем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учился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университете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Бреслау,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где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сдал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государственные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экзамены.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Учёную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степень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получал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Берлине,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где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познакомился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сильными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шахматистами.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Андерсен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стал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учителем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немецкого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языка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математики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во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Фридрих-гимназии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родного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города.</a:t>
            </a:r>
            <a:endParaRPr sz="1100">
              <a:latin typeface="Microsoft Sans Serif"/>
              <a:cs typeface="Microsoft Sans Serif"/>
            </a:endParaRPr>
          </a:p>
          <a:p>
            <a:pPr algn="just" marL="21590" marR="18415" indent="182880">
              <a:lnSpc>
                <a:spcPts val="1220"/>
              </a:lnSpc>
              <a:spcBef>
                <a:spcPts val="5"/>
              </a:spcBef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Самой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известной партией Первого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международного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турнира 1851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года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стала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одна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из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побед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Андерсена,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которой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он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провёл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блестящую 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комбинацию,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пожертвовав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слона,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двух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ладей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ферзя.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Мат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соответствует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самым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строгим требованиям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задачной композиции.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Короля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каждое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поле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его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отступления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атакует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только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одна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из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трёх оставшихся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фигур,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ни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одна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фигура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не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оказывается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лишней.</a:t>
            </a:r>
            <a:endParaRPr sz="1100">
              <a:latin typeface="Microsoft Sans Serif"/>
              <a:cs typeface="Microsoft Sans Serif"/>
            </a:endParaRPr>
          </a:p>
          <a:p>
            <a:pPr algn="just" marL="21590" marR="18415" indent="190500">
              <a:lnSpc>
                <a:spcPts val="1220"/>
              </a:lnSpc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Эта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партия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вошла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историю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как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"бессмертная".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Диаграмма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одного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из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положений</a:t>
            </a:r>
            <a:r>
              <a:rPr dirty="0" sz="1100" spc="2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фигур</a:t>
            </a:r>
            <a:r>
              <a:rPr dirty="0" sz="1100" spc="2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2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бессмертной</a:t>
            </a:r>
            <a:r>
              <a:rPr dirty="0" sz="1100" spc="2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партии</a:t>
            </a:r>
            <a:r>
              <a:rPr dirty="0" sz="1100" spc="2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была</a:t>
            </a:r>
            <a:r>
              <a:rPr dirty="0" sz="1100" spc="2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изображена</a:t>
            </a:r>
            <a:r>
              <a:rPr dirty="0" sz="1100" spc="229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2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немецкой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fld id="{81D60167-4931-47E6-BA6A-407CBD079E47}" type="slidenum">
              <a:rPr dirty="0" spc="-5"/>
              <a:t>23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fld id="{81D60167-4931-47E6-BA6A-407CBD079E47}" type="slidenum">
              <a:rPr dirty="0" spc="-5"/>
              <a:t>23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271677" y="241875"/>
            <a:ext cx="4912995" cy="5187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3970">
              <a:lnSpc>
                <a:spcPts val="1275"/>
              </a:lnSpc>
              <a:spcBef>
                <a:spcPts val="100"/>
              </a:spcBef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ден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жной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упюре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оимостью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75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пфенни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г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ов.</a:t>
            </a:r>
            <a:endParaRPr sz="1100">
              <a:latin typeface="Microsoft Sans Serif"/>
              <a:cs typeface="Microsoft Sans Serif"/>
            </a:endParaRPr>
          </a:p>
          <a:p>
            <a:pPr algn="r" marL="13335" marR="5080" indent="104775">
              <a:lnSpc>
                <a:spcPts val="1230"/>
              </a:lnSpc>
              <a:spcBef>
                <a:spcPts val="70"/>
              </a:spcBef>
            </a:pP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Через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год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Андерсен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сыграл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Берлине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товарищескую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партию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Дюфренем,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которую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Вильгельм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Стейниц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назвал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"неувядаемой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лавровом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венке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знаменитых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немецких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мастеров".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Михаил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Чигорин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оценил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комбинацию,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которая</a:t>
            </a:r>
            <a:r>
              <a:rPr dirty="0" sz="1100" spc="2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завершила</a:t>
            </a:r>
            <a:r>
              <a:rPr dirty="0" sz="1100" spc="20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партию,</a:t>
            </a:r>
            <a:r>
              <a:rPr dirty="0" sz="1100" spc="20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как</a:t>
            </a:r>
            <a:r>
              <a:rPr dirty="0" sz="1100" spc="20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"одну</a:t>
            </a:r>
            <a:r>
              <a:rPr dirty="0" sz="1100" spc="20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из</a:t>
            </a:r>
            <a:r>
              <a:rPr dirty="0" sz="1100" spc="20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самых</a:t>
            </a:r>
            <a:r>
              <a:rPr dirty="0" sz="1100" spc="20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блестящих</a:t>
            </a:r>
            <a:r>
              <a:rPr dirty="0" sz="1100" spc="20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комбинаций,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какие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когда-либо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встречались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практических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партиях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знаменитых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игроков".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Пожертвованы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были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ферзь,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ладья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два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коня,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белые,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которыми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играл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Андерсен,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сами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могут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получить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мат</a:t>
            </a:r>
            <a:r>
              <a:rPr dirty="0" sz="1100" spc="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один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ход.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Но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это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невозможно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благодаря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постоянным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шахам,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сначала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жертвами,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потом</a:t>
            </a:r>
            <a:r>
              <a:rPr dirty="0" sz="1100" spc="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без.</a:t>
            </a:r>
            <a:r>
              <a:rPr dirty="0" sz="1100" spc="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endParaRPr sz="1100">
              <a:latin typeface="Microsoft Sans Serif"/>
              <a:cs typeface="Microsoft Sans Serif"/>
            </a:endParaRPr>
          </a:p>
          <a:p>
            <a:pPr algn="just" marL="13335">
              <a:lnSpc>
                <a:spcPts val="1150"/>
              </a:lnSpc>
            </a:pP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неи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з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б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жен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ороны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б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лых.</a:t>
            </a:r>
            <a:endParaRPr sz="1100">
              <a:latin typeface="Microsoft Sans Serif"/>
              <a:cs typeface="Microsoft Sans Serif"/>
            </a:endParaRPr>
          </a:p>
          <a:p>
            <a:pPr algn="just" marL="12700" marR="5080">
              <a:lnSpc>
                <a:spcPts val="1230"/>
              </a:lnSpc>
              <a:spcBef>
                <a:spcPts val="70"/>
              </a:spcBef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Получив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1858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году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двухнедельный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отпуск,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Андерсен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приехал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Париж,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потому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что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стало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известно,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что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юный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Пол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Морфи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прибыл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Европу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побеждает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лучших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мастеров Старого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Света.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матче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Андерсена и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Морфи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первую партию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выиграл Андерсен,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вторая закончилась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вничью, но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затем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Морфи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выиграл пять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партий подряд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этим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решил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исход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матча.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Завершив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поединок,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Андерсен</a:t>
            </a:r>
            <a:r>
              <a:rPr dirty="0" sz="1100" spc="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Морфи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сыграли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шесть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"лёгких"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партий, 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договорившись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применять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только королевский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гамбит.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Андерсен выиграл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одну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партию,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Морфи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пять.</a:t>
            </a:r>
            <a:endParaRPr sz="1100">
              <a:latin typeface="Microsoft Sans Serif"/>
              <a:cs typeface="Microsoft Sans Serif"/>
            </a:endParaRPr>
          </a:p>
          <a:p>
            <a:pPr algn="just" marL="128905">
              <a:lnSpc>
                <a:spcPts val="1150"/>
              </a:lnSpc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матче</a:t>
            </a:r>
            <a:r>
              <a:rPr dirty="0" sz="1100" spc="-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Морфи,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играя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белыми,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Андерсен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трижды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начал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партию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ходом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1.</a:t>
            </a:r>
            <a:endParaRPr sz="1100">
              <a:latin typeface="Microsoft Sans Serif"/>
              <a:cs typeface="Microsoft Sans Serif"/>
            </a:endParaRPr>
          </a:p>
          <a:p>
            <a:pPr algn="just" marL="12700" marR="5715">
              <a:lnSpc>
                <a:spcPts val="1230"/>
              </a:lnSpc>
              <a:spcBef>
                <a:spcPts val="70"/>
              </a:spcBef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а3,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что привело 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к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возникновению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дебюта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Андерсена,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который, впрочем,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не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используется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современных турнирах. Сам Андерсен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позже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назвал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ход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1.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а3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"сумасшедшим".</a:t>
            </a:r>
            <a:endParaRPr sz="1100">
              <a:latin typeface="Microsoft Sans Serif"/>
              <a:cs typeface="Microsoft Sans Serif"/>
            </a:endParaRPr>
          </a:p>
          <a:p>
            <a:pPr algn="just" marL="288290">
              <a:lnSpc>
                <a:spcPts val="1155"/>
              </a:lnSpc>
            </a:pP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Свой 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проигрыш 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Морфи 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со 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счётом</a:t>
            </a:r>
            <a:r>
              <a:rPr dirty="0" sz="1100" spc="3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-7 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+2 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=2 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Андерсен 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объяснил</a:t>
            </a:r>
            <a:endParaRPr sz="1100">
              <a:latin typeface="Microsoft Sans Serif"/>
              <a:cs typeface="Microsoft Sans Serif"/>
            </a:endParaRPr>
          </a:p>
          <a:p>
            <a:pPr algn="just" marL="12700" marR="5715">
              <a:lnSpc>
                <a:spcPts val="1230"/>
              </a:lnSpc>
              <a:spcBef>
                <a:spcPts val="70"/>
              </a:spcBef>
            </a:pP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превосходством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соперника,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не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пытаясь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"объяснить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своё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поражение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плохой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формой,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з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доровьем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или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случайностью…".</a:t>
            </a:r>
            <a:endParaRPr sz="1100">
              <a:latin typeface="Microsoft Sans Serif"/>
              <a:cs typeface="Microsoft Sans Serif"/>
            </a:endParaRPr>
          </a:p>
          <a:p>
            <a:pPr algn="just" marL="288290">
              <a:lnSpc>
                <a:spcPts val="1155"/>
              </a:lnSpc>
            </a:pP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Андерсен 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вошёл 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3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историю 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шахмат 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как</a:t>
            </a:r>
            <a:r>
              <a:rPr dirty="0" sz="1100" spc="3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главный 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представитель</a:t>
            </a:r>
            <a:endParaRPr sz="1100">
              <a:latin typeface="Microsoft Sans Serif"/>
              <a:cs typeface="Microsoft Sans Serif"/>
            </a:endParaRPr>
          </a:p>
          <a:p>
            <a:pPr algn="just" marL="12700" marR="5715">
              <a:lnSpc>
                <a:spcPts val="1230"/>
              </a:lnSpc>
              <a:spcBef>
                <a:spcPts val="70"/>
              </a:spcBef>
            </a:pP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комбинационной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школы.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Его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называли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называют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шахматным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романтиком.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Сам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Андерсен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любил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известную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пословицу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"Лучшая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защита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это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атака!".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Но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атаку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следующую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за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ней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комбинацию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он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наиболее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удачных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своих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партиях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начинал, добившись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преимущества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над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соперником при помощи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захвата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центра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стратегически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важных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полей,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достигнув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перевеса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развитии.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Он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умело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использовал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не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только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тактические,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но и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позиционные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ошибки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соперников.</a:t>
            </a:r>
            <a:endParaRPr sz="11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861" y="300744"/>
            <a:ext cx="1800000" cy="24521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71270" y="260009"/>
            <a:ext cx="4942205" cy="696785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algn="just" marL="2014220" marR="13335" indent="223520">
              <a:lnSpc>
                <a:spcPts val="1230"/>
              </a:lnSpc>
              <a:spcBef>
                <a:spcPts val="215"/>
              </a:spcBef>
            </a:pP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Михаил </a:t>
            </a:r>
            <a:r>
              <a:rPr dirty="0" sz="1100" spc="-5" b="1">
                <a:solidFill>
                  <a:srgbClr val="151616"/>
                </a:solidFill>
                <a:latin typeface="Arial"/>
                <a:cs typeface="Arial"/>
              </a:rPr>
              <a:t>Иванович Чигорин</a:t>
            </a: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русский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шахматист,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сильнейший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шахматист России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на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рубеже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XIX-XX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веков.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Первый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российский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тис</a:t>
            </a:r>
            <a:r>
              <a:rPr dirty="0" sz="1100" spc="-125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,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участ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авший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тче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за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з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ание 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чемпиона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мира.</a:t>
            </a:r>
            <a:endParaRPr sz="1100">
              <a:latin typeface="Microsoft Sans Serif"/>
              <a:cs typeface="Microsoft Sans Serif"/>
            </a:endParaRPr>
          </a:p>
          <a:p>
            <a:pPr algn="just" marL="2225675">
              <a:lnSpc>
                <a:spcPts val="1155"/>
              </a:lnSpc>
            </a:pP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Детство</a:t>
            </a:r>
            <a:r>
              <a:rPr dirty="0" sz="1100" spc="1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Михаила</a:t>
            </a:r>
            <a:r>
              <a:rPr dirty="0" sz="1100" spc="1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было</a:t>
            </a:r>
            <a:r>
              <a:rPr dirty="0" sz="1100" spc="1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полно</a:t>
            </a:r>
            <a:r>
              <a:rPr dirty="0" sz="1100" spc="1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невзгод</a:t>
            </a:r>
            <a:r>
              <a:rPr dirty="0" sz="1100" spc="1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endParaRPr sz="1100">
              <a:latin typeface="Microsoft Sans Serif"/>
              <a:cs typeface="Microsoft Sans Serif"/>
            </a:endParaRPr>
          </a:p>
          <a:p>
            <a:pPr algn="just" marL="2014220" marR="13335">
              <a:lnSpc>
                <a:spcPts val="1230"/>
              </a:lnSpc>
              <a:spcBef>
                <a:spcPts val="70"/>
              </a:spcBef>
            </a:pP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лишений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он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рано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потерял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родителей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воспитывался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Гатчинском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 сиротском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институте,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где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научился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играть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шахматы.</a:t>
            </a:r>
            <a:endParaRPr sz="1100">
              <a:latin typeface="Microsoft Sans Serif"/>
              <a:cs typeface="Microsoft Sans Serif"/>
            </a:endParaRPr>
          </a:p>
          <a:p>
            <a:pPr algn="just" marL="2005964" marR="5080" indent="116205">
              <a:lnSpc>
                <a:spcPts val="1230"/>
              </a:lnSpc>
              <a:spcBef>
                <a:spcPts val="195"/>
              </a:spcBef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1871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году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поступил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службу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писарем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-1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р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б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у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р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у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ю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 </a:t>
            </a:r>
            <a:r>
              <a:rPr dirty="0" sz="1100" spc="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л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ц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ю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,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 </a:t>
            </a:r>
            <a:r>
              <a:rPr dirty="0" sz="1100" spc="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л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у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ж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л 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столоначальником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уездной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пригородной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полиции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до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1883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года.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Петербурге,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кафе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"Доминик",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 часто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успешно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играл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шахматы </a:t>
            </a:r>
            <a:r>
              <a:rPr dirty="0" sz="1100" spc="2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на </a:t>
            </a:r>
            <a:r>
              <a:rPr dirty="0" sz="1100" spc="2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деньги. </a:t>
            </a:r>
            <a:r>
              <a:rPr dirty="0" sz="1100" spc="1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Атмосфера </a:t>
            </a:r>
            <a:r>
              <a:rPr dirty="0" sz="1100" spc="1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кафе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"</a:t>
            </a:r>
            <a:r>
              <a:rPr dirty="0" sz="1100" spc="-1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Д</a:t>
            </a:r>
            <a:r>
              <a:rPr dirty="0" sz="1100" spc="-1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2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100">
                <a:solidFill>
                  <a:srgbClr val="151616"/>
                </a:solidFill>
                <a:latin typeface="Microsoft Sans Serif"/>
                <a:cs typeface="Microsoft Sans Serif"/>
              </a:rPr>
              <a:t>м</a:t>
            </a:r>
            <a:r>
              <a:rPr dirty="0" sz="1100" spc="12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125">
                <a:solidFill>
                  <a:srgbClr val="151616"/>
                </a:solidFill>
                <a:latin typeface="Microsoft Sans Serif"/>
                <a:cs typeface="Microsoft Sans Serif"/>
              </a:rPr>
              <a:t>н</a:t>
            </a:r>
            <a:r>
              <a:rPr dirty="0" sz="1100" spc="12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130">
                <a:solidFill>
                  <a:srgbClr val="151616"/>
                </a:solidFill>
                <a:latin typeface="Microsoft Sans Serif"/>
                <a:cs typeface="Microsoft Sans Serif"/>
              </a:rPr>
              <a:t>"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,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25">
                <a:solidFill>
                  <a:srgbClr val="151616"/>
                </a:solidFill>
                <a:latin typeface="Microsoft Sans Serif"/>
                <a:cs typeface="Microsoft Sans Serif"/>
              </a:rPr>
              <a:t>б</a:t>
            </a:r>
            <a:r>
              <a:rPr dirty="0" sz="1100" spc="130">
                <a:solidFill>
                  <a:srgbClr val="151616"/>
                </a:solidFill>
                <a:latin typeface="Microsoft Sans Serif"/>
                <a:cs typeface="Microsoft Sans Serif"/>
              </a:rPr>
              <a:t>ы</a:t>
            </a:r>
            <a:r>
              <a:rPr dirty="0" sz="1100" spc="13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30">
                <a:solidFill>
                  <a:srgbClr val="151616"/>
                </a:solidFill>
                <a:latin typeface="Microsoft Sans Serif"/>
                <a:cs typeface="Microsoft Sans Serif"/>
              </a:rPr>
              <a:t>ш</a:t>
            </a:r>
            <a:r>
              <a:rPr dirty="0" sz="1100" spc="12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85">
                <a:solidFill>
                  <a:srgbClr val="151616"/>
                </a:solidFill>
                <a:latin typeface="Microsoft Sans Serif"/>
                <a:cs typeface="Microsoft Sans Serif"/>
              </a:rPr>
              <a:t>г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14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12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г</a:t>
            </a:r>
            <a:r>
              <a:rPr dirty="0" sz="1100" spc="130">
                <a:solidFill>
                  <a:srgbClr val="151616"/>
                </a:solidFill>
                <a:latin typeface="Microsoft Sans Serif"/>
                <a:cs typeface="Microsoft Sans Serif"/>
              </a:rPr>
              <a:t>д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10">
                <a:solidFill>
                  <a:srgbClr val="151616"/>
                </a:solidFill>
                <a:latin typeface="Microsoft Sans Serif"/>
                <a:cs typeface="Microsoft Sans Serif"/>
              </a:rPr>
              <a:t>ц</a:t>
            </a:r>
            <a:r>
              <a:rPr dirty="0" sz="1100" spc="12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125">
                <a:solidFill>
                  <a:srgbClr val="151616"/>
                </a:solidFill>
                <a:latin typeface="Microsoft Sans Serif"/>
                <a:cs typeface="Microsoft Sans Serif"/>
              </a:rPr>
              <a:t>н</a:t>
            </a:r>
            <a:r>
              <a:rPr dirty="0" sz="1100" spc="130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125">
                <a:solidFill>
                  <a:srgbClr val="151616"/>
                </a:solidFill>
                <a:latin typeface="Microsoft Sans Serif"/>
                <a:cs typeface="Microsoft Sans Serif"/>
              </a:rPr>
              <a:t>ро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м</a:t>
            </a:r>
            <a:endParaRPr sz="1100">
              <a:latin typeface="Microsoft Sans Serif"/>
              <a:cs typeface="Microsoft Sans Serif"/>
            </a:endParaRPr>
          </a:p>
          <a:p>
            <a:pPr algn="just" marL="12700">
              <a:lnSpc>
                <a:spcPts val="1155"/>
              </a:lnSpc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шахматной</a:t>
            </a:r>
            <a:r>
              <a:rPr dirty="0" sz="1100" spc="3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жизни</a:t>
            </a:r>
            <a:r>
              <a:rPr dirty="0" sz="1100" spc="3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Петербурга,</a:t>
            </a:r>
            <a:r>
              <a:rPr dirty="0" sz="1100" spc="3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его</a:t>
            </a:r>
            <a:r>
              <a:rPr dirty="0" sz="1100" spc="3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увлекла</a:t>
            </a:r>
            <a:r>
              <a:rPr dirty="0" sz="1100" spc="3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3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со 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временем</a:t>
            </a:r>
            <a:r>
              <a:rPr dirty="0" sz="1100" spc="3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полностью</a:t>
            </a:r>
            <a:endParaRPr sz="1100">
              <a:latin typeface="Microsoft Sans Serif"/>
              <a:cs typeface="Microsoft Sans Serif"/>
            </a:endParaRPr>
          </a:p>
          <a:p>
            <a:pPr algn="just" marL="12700" marR="23495">
              <a:lnSpc>
                <a:spcPts val="1230"/>
              </a:lnSpc>
              <a:spcBef>
                <a:spcPts val="70"/>
              </a:spcBef>
            </a:pP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перевернула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его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жизнь.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Вскоре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Чигорин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завоевывает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репутацию 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сильнейшего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игрока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кафе, а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затем,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спустя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десятилетие ради страсти всей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жизни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оставляет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стабильную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работу.</a:t>
            </a:r>
            <a:endParaRPr sz="1100">
              <a:latin typeface="Microsoft Sans Serif"/>
              <a:cs typeface="Microsoft Sans Serif"/>
            </a:endParaRPr>
          </a:p>
          <a:p>
            <a:pPr algn="just" marL="13970" marR="22860" indent="116205">
              <a:lnSpc>
                <a:spcPts val="1290"/>
              </a:lnSpc>
              <a:spcBef>
                <a:spcPts val="75"/>
              </a:spcBef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1879</a:t>
            </a:r>
            <a:r>
              <a:rPr dirty="0" sz="1100" spc="-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году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Петербурге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выиграл</a:t>
            </a:r>
            <a:r>
              <a:rPr dirty="0" sz="1100" spc="-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сильнейший</a:t>
            </a:r>
            <a:r>
              <a:rPr dirty="0" sz="1100" spc="-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турнир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России,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победив</a:t>
            </a:r>
            <a:r>
              <a:rPr dirty="0" sz="1100" spc="-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дополнительном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поединке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Семёна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Алапина.</a:t>
            </a:r>
            <a:endParaRPr sz="1100">
              <a:latin typeface="Microsoft Sans Serif"/>
              <a:cs typeface="Microsoft Sans Serif"/>
            </a:endParaRPr>
          </a:p>
          <a:p>
            <a:pPr algn="just" marL="13970" marR="22860" indent="247015">
              <a:lnSpc>
                <a:spcPts val="1290"/>
              </a:lnSpc>
              <a:spcBef>
                <a:spcPts val="5"/>
              </a:spcBef>
            </a:pP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Далее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Михаил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Чигорин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завоевывает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международное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признание.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Он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занимает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первое место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крупнейшем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турнире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американского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конгресса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(1889),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при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этом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трижды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сокрушает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Вильгельма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Стейница,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который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1886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году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стал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чемпионом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мира.</a:t>
            </a:r>
            <a:endParaRPr sz="1100">
              <a:latin typeface="Microsoft Sans Serif"/>
              <a:cs typeface="Microsoft Sans Serif"/>
            </a:endParaRPr>
          </a:p>
          <a:p>
            <a:pPr algn="just" marL="13970" marR="22860" indent="127635">
              <a:lnSpc>
                <a:spcPts val="1290"/>
              </a:lnSpc>
              <a:spcBef>
                <a:spcPts val="10"/>
              </a:spcBef>
            </a:pP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Знаменитыми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стали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две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победные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партии,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которые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Чигорин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играл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против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Стейница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телеграфу.</a:t>
            </a:r>
            <a:endParaRPr sz="1100">
              <a:latin typeface="Microsoft Sans Serif"/>
              <a:cs typeface="Microsoft Sans Serif"/>
            </a:endParaRPr>
          </a:p>
          <a:p>
            <a:pPr algn="just" marL="13970" marR="22860" indent="181610">
              <a:lnSpc>
                <a:spcPts val="1290"/>
              </a:lnSpc>
              <a:spcBef>
                <a:spcPts val="5"/>
              </a:spcBef>
            </a:pP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Дважды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играл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матчи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 первенство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 против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Стейница.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Оба матча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выиграл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Стейниц.</a:t>
            </a:r>
            <a:endParaRPr sz="1100">
              <a:latin typeface="Microsoft Sans Serif"/>
              <a:cs typeface="Microsoft Sans Serif"/>
            </a:endParaRPr>
          </a:p>
          <a:p>
            <a:pPr algn="just" marL="13970" marR="22860" indent="160655">
              <a:lnSpc>
                <a:spcPts val="1290"/>
              </a:lnSpc>
              <a:spcBef>
                <a:spcPts val="5"/>
              </a:spcBef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 турнире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Гастингсе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1895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году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занял второе место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(вслед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за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Гарри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Пильсбери, опередив,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частности,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чемпиона мира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Ласкера,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Тарраша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Стейница).</a:t>
            </a:r>
            <a:endParaRPr sz="1100">
              <a:latin typeface="Microsoft Sans Serif"/>
              <a:cs typeface="Microsoft Sans Serif"/>
            </a:endParaRPr>
          </a:p>
          <a:p>
            <a:pPr algn="just" marL="13970" marR="22860">
              <a:lnSpc>
                <a:spcPts val="1290"/>
              </a:lnSpc>
              <a:spcBef>
                <a:spcPts val="10"/>
              </a:spcBef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России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Чигорин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организовывал шахматные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турниры, играл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заочные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шахматы,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издавал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журналы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"Шахматный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листок"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(работал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нём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качестве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издателя,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редактора, выпускающего,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корректора,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экспедитора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автора)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"Шахматный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вестник",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писал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статьи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на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шахматные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темы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ежедневных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газетах.</a:t>
            </a:r>
            <a:endParaRPr sz="1100">
              <a:latin typeface="Microsoft Sans Serif"/>
              <a:cs typeface="Microsoft Sans Serif"/>
            </a:endParaRPr>
          </a:p>
          <a:p>
            <a:pPr algn="just" marL="13335" marR="23495" indent="275590">
              <a:lnSpc>
                <a:spcPts val="1290"/>
              </a:lnSpc>
              <a:spcBef>
                <a:spcPts val="10"/>
              </a:spcBef>
            </a:pP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Михаил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Чигорин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считается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одним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из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основоположников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русской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шахматной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школы.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Чигорин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внёс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большой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вклад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теорию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шахматных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д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б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ю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ов.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Мно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г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д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б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ю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тных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ариан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ов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носят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имя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Чи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г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орина.</a:t>
            </a:r>
            <a:endParaRPr sz="1100">
              <a:latin typeface="Microsoft Sans Serif"/>
              <a:cs typeface="Microsoft Sans Serif"/>
            </a:endParaRPr>
          </a:p>
          <a:p>
            <a:pPr algn="just" marL="13335" marR="23495" indent="168275">
              <a:lnSpc>
                <a:spcPts val="1290"/>
              </a:lnSpc>
              <a:spcBef>
                <a:spcPts val="10"/>
              </a:spcBef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Среди них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вариант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Ферзевом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гамбите, который называется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"Защита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Чигорина":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fld id="{81D60167-4931-47E6-BA6A-407CBD079E47}" type="slidenum">
              <a:rPr dirty="0" spc="-5"/>
              <a:t>23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9152" y="1213510"/>
            <a:ext cx="1800225" cy="2603500"/>
            <a:chOff x="289152" y="1213510"/>
            <a:chExt cx="1800225" cy="2603500"/>
          </a:xfrm>
        </p:grpSpPr>
        <p:sp>
          <p:nvSpPr>
            <p:cNvPr id="3" name="object 3"/>
            <p:cNvSpPr/>
            <p:nvPr/>
          </p:nvSpPr>
          <p:spPr>
            <a:xfrm>
              <a:off x="289152" y="1213510"/>
              <a:ext cx="1800225" cy="2603500"/>
            </a:xfrm>
            <a:custGeom>
              <a:avLst/>
              <a:gdLst/>
              <a:ahLst/>
              <a:cxnLst/>
              <a:rect l="l" t="t" r="r" b="b"/>
              <a:pathLst>
                <a:path w="1800225" h="2603500">
                  <a:moveTo>
                    <a:pt x="1800000" y="0"/>
                  </a:moveTo>
                  <a:lnTo>
                    <a:pt x="0" y="0"/>
                  </a:lnTo>
                  <a:lnTo>
                    <a:pt x="0" y="2603073"/>
                  </a:lnTo>
                  <a:lnTo>
                    <a:pt x="1800000" y="2603073"/>
                  </a:lnTo>
                  <a:lnTo>
                    <a:pt x="1800000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152" y="1615046"/>
              <a:ext cx="1800000" cy="18000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64485" y="257612"/>
            <a:ext cx="4939030" cy="7011034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8905" marR="273050" indent="-116839">
              <a:lnSpc>
                <a:spcPts val="1230"/>
              </a:lnSpc>
              <a:spcBef>
                <a:spcPts val="215"/>
              </a:spcBef>
              <a:buClr>
                <a:srgbClr val="151616"/>
              </a:buClr>
              <a:buFont typeface="Microsoft Sans Serif"/>
              <a:buAutoNum type="arabicPeriod"/>
              <a:tabLst>
                <a:tab pos="168275" algn="l"/>
              </a:tabLst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d2-d4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d7-d5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2.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c2-c4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Кb8-c6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(Чигорин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ценил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коней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выше,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чем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слонов)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Вариант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Чигорина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во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Французской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защите: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ts val="1155"/>
              </a:lnSpc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1.e2-e4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e7-e6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2.Фd1-e2</a:t>
            </a:r>
            <a:endParaRPr sz="1100">
              <a:latin typeface="Microsoft Sans Serif"/>
              <a:cs typeface="Microsoft Sans Serif"/>
            </a:endParaRPr>
          </a:p>
          <a:p>
            <a:pPr marL="128905">
              <a:lnSpc>
                <a:spcPts val="1275"/>
              </a:lnSpc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Вариант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Чигорина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Испанской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партии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Славянской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защите.</a:t>
            </a: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2011680" marR="86995">
              <a:lnSpc>
                <a:spcPts val="1230"/>
              </a:lnSpc>
            </a:pP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Итальянская</a:t>
            </a:r>
            <a:r>
              <a:rPr dirty="0" sz="1100" spc="-5" b="1">
                <a:solidFill>
                  <a:srgbClr val="151616"/>
                </a:solidFill>
                <a:latin typeface="Arial"/>
                <a:cs typeface="Arial"/>
              </a:rPr>
              <a:t> партия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(итал.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Giuoco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piano)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 </a:t>
            </a:r>
            <a:r>
              <a:rPr dirty="0" sz="1100" spc="-2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шахматный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дебют,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начинающийся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ходами: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1.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e2-e4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e7-e5</a:t>
            </a:r>
            <a:endParaRPr sz="1100">
              <a:latin typeface="Microsoft Sans Serif"/>
              <a:cs typeface="Microsoft Sans Serif"/>
            </a:endParaRPr>
          </a:p>
          <a:p>
            <a:pPr marL="2167255" indent="-156210">
              <a:lnSpc>
                <a:spcPts val="1155"/>
              </a:lnSpc>
              <a:buAutoNum type="arabicPeriod" startAt="2"/>
              <a:tabLst>
                <a:tab pos="2167890" algn="l"/>
              </a:tabLst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Kg1-f3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Kb8-c6</a:t>
            </a:r>
            <a:endParaRPr sz="1100">
              <a:latin typeface="Microsoft Sans Serif"/>
              <a:cs typeface="Microsoft Sans Serif"/>
            </a:endParaRPr>
          </a:p>
          <a:p>
            <a:pPr marL="2011680">
              <a:lnSpc>
                <a:spcPts val="1230"/>
              </a:lnSpc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3.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Cf1-c4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Cf8-c5.</a:t>
            </a:r>
            <a:endParaRPr sz="1100">
              <a:latin typeface="Microsoft Sans Serif"/>
              <a:cs typeface="Microsoft Sans Serif"/>
            </a:endParaRPr>
          </a:p>
          <a:p>
            <a:pPr marL="2011680">
              <a:lnSpc>
                <a:spcPts val="1275"/>
              </a:lnSpc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Относится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открытым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началам.</a:t>
            </a:r>
            <a:endParaRPr sz="1100">
              <a:latin typeface="Microsoft Sans Serif"/>
              <a:cs typeface="Microsoft Sans Serif"/>
            </a:endParaRPr>
          </a:p>
          <a:p>
            <a:pPr algn="just" marL="2007235" marR="5080" indent="114300">
              <a:lnSpc>
                <a:spcPts val="1230"/>
              </a:lnSpc>
              <a:spcBef>
                <a:spcPts val="210"/>
              </a:spcBef>
            </a:pP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Один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из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старейших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шахматных дебютов.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На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итальянском звучит 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как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Giuoco piano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("джуоко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пьяно"),</a:t>
            </a:r>
            <a:r>
              <a:rPr dirty="0" sz="1100" spc="1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то </a:t>
            </a:r>
            <a:r>
              <a:rPr dirty="0" sz="1100" spc="2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есть </a:t>
            </a:r>
            <a:r>
              <a:rPr dirty="0" sz="1100" spc="1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"тихая </a:t>
            </a:r>
            <a:r>
              <a:rPr dirty="0" sz="1100" spc="1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игра". </a:t>
            </a:r>
            <a:r>
              <a:rPr dirty="0" sz="1100" spc="1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Анализы </a:t>
            </a:r>
            <a:r>
              <a:rPr dirty="0" sz="1100" spc="-2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л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ь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я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х  </a:t>
            </a:r>
            <a:r>
              <a:rPr dirty="0" sz="1100" spc="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м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р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,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 </a:t>
            </a:r>
            <a:r>
              <a:rPr dirty="0" sz="1100" spc="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у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ш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 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применявших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его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практике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(главным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образом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Педро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Дамиано),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появились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уже</a:t>
            </a:r>
            <a:r>
              <a:rPr dirty="0" sz="1100" spc="229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XVI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веке.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намерения белых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обычно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входит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быстрое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образование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сильного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пешечного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центра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помощью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c2-c3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d2-d4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создание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угроз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слабому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пункту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"f7".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Однако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постепенно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за</a:t>
            </a:r>
            <a:r>
              <a:rPr dirty="0" sz="1100" spc="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чёрных</a:t>
            </a:r>
            <a:r>
              <a:rPr dirty="0" sz="1100" spc="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были</a:t>
            </a:r>
            <a:r>
              <a:rPr dirty="0" sz="1100" spc="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найдены</a:t>
            </a:r>
            <a:r>
              <a:rPr dirty="0" sz="1100" spc="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успешные</a:t>
            </a:r>
            <a:r>
              <a:rPr dirty="0" sz="1100" spc="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способы</a:t>
            </a:r>
            <a:endParaRPr sz="1100">
              <a:latin typeface="Microsoft Sans Serif"/>
              <a:cs typeface="Microsoft Sans Serif"/>
            </a:endParaRPr>
          </a:p>
          <a:p>
            <a:pPr algn="just" marL="22225">
              <a:lnSpc>
                <a:spcPct val="100000"/>
              </a:lnSpc>
              <a:spcBef>
                <a:spcPts val="55"/>
              </a:spcBef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борьбы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этим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планом.</a:t>
            </a:r>
            <a:endParaRPr sz="1100">
              <a:latin typeface="Microsoft Sans Serif"/>
              <a:cs typeface="Microsoft Sans Serif"/>
            </a:endParaRPr>
          </a:p>
          <a:p>
            <a:pPr marL="143510">
              <a:lnSpc>
                <a:spcPts val="1250"/>
              </a:lnSpc>
              <a:spcBef>
                <a:spcPts val="300"/>
              </a:spcBef>
            </a:pP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Основные</a:t>
            </a:r>
            <a:r>
              <a:rPr dirty="0" sz="1100" spc="-2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151616"/>
                </a:solidFill>
                <a:latin typeface="Arial"/>
                <a:cs typeface="Arial"/>
              </a:rPr>
              <a:t>продолжения</a:t>
            </a:r>
            <a:endParaRPr sz="1100">
              <a:latin typeface="Arial"/>
              <a:cs typeface="Arial"/>
            </a:endParaRPr>
          </a:p>
          <a:p>
            <a:pPr marL="26670">
              <a:lnSpc>
                <a:spcPts val="1180"/>
              </a:lnSpc>
            </a:pP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Игра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может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развиваться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трём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основным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направлениям.</a:t>
            </a:r>
            <a:endParaRPr sz="1100">
              <a:latin typeface="Microsoft Sans Serif"/>
              <a:cs typeface="Microsoft Sans Serif"/>
            </a:endParaRPr>
          </a:p>
          <a:p>
            <a:pPr marL="26670" marR="41275">
              <a:lnSpc>
                <a:spcPts val="1180"/>
              </a:lnSpc>
              <a:spcBef>
                <a:spcPts val="85"/>
              </a:spcBef>
              <a:buAutoNum type="arabicParenR"/>
              <a:tabLst>
                <a:tab pos="190500" algn="l"/>
              </a:tabLst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Белые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стремятся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быстрее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развить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свои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фигуры,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не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предпринимая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пока </a:t>
            </a:r>
            <a:r>
              <a:rPr dirty="0" sz="1100" spc="-2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никаких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активных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действий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центре.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4.</a:t>
            </a:r>
            <a:r>
              <a:rPr dirty="0" sz="1100" spc="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d2-d3 d7-d6 5.</a:t>
            </a:r>
            <a:r>
              <a:rPr dirty="0" sz="1100" spc="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151616"/>
                </a:solidFill>
                <a:latin typeface="Arial"/>
                <a:cs typeface="Arial"/>
              </a:rPr>
              <a:t>Kb1-c3</a:t>
            </a: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151616"/>
                </a:solidFill>
                <a:latin typeface="Arial"/>
                <a:cs typeface="Arial"/>
              </a:rPr>
              <a:t>Kg8-f6</a:t>
            </a:r>
            <a:r>
              <a:rPr dirty="0" sz="1100" spc="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6. </a:t>
            </a:r>
            <a:r>
              <a:rPr dirty="0" sz="1100" spc="-5" b="1">
                <a:solidFill>
                  <a:srgbClr val="151616"/>
                </a:solidFill>
                <a:latin typeface="Arial"/>
                <a:cs typeface="Arial"/>
              </a:rPr>
              <a:t>0- </a:t>
            </a:r>
            <a:r>
              <a:rPr dirty="0" sz="1100" spc="-29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151616"/>
                </a:solidFill>
                <a:latin typeface="Arial"/>
                <a:cs typeface="Arial"/>
              </a:rPr>
              <a:t>0</a:t>
            </a: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151616"/>
                </a:solidFill>
                <a:latin typeface="Arial"/>
                <a:cs typeface="Arial"/>
              </a:rPr>
              <a:t>0-0</a:t>
            </a: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Это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продолжение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надёжно,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однако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оно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не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ставит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перед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чёрными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сложных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задач.</a:t>
            </a:r>
            <a:endParaRPr sz="1100">
              <a:latin typeface="Microsoft Sans Serif"/>
              <a:cs typeface="Microsoft Sans Serif"/>
            </a:endParaRPr>
          </a:p>
          <a:p>
            <a:pPr marL="26670" marR="127000">
              <a:lnSpc>
                <a:spcPts val="1180"/>
              </a:lnSpc>
              <a:buAutoNum type="arabicParenR"/>
              <a:tabLst>
                <a:tab pos="190500" algn="l"/>
              </a:tabLst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Белые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стремятся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захватить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центр.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4.</a:t>
            </a:r>
            <a:r>
              <a:rPr dirty="0" sz="1100" spc="-5" b="1">
                <a:solidFill>
                  <a:srgbClr val="151616"/>
                </a:solidFill>
                <a:latin typeface="Arial"/>
                <a:cs typeface="Arial"/>
              </a:rPr>
              <a:t> c2-c3</a:t>
            </a: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 Kg8-f6!</a:t>
            </a:r>
            <a:r>
              <a:rPr dirty="0" sz="1100" spc="-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Ход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чёрных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Kf6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не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даёт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белым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покоя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пешка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e4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атакована.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5.</a:t>
            </a:r>
            <a:r>
              <a:rPr dirty="0" sz="1100" spc="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d2-d4</a:t>
            </a:r>
            <a:r>
              <a:rPr dirty="0" sz="1100" spc="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151616"/>
                </a:solidFill>
                <a:latin typeface="Arial"/>
                <a:cs typeface="Arial"/>
              </a:rPr>
              <a:t>e5:d4</a:t>
            </a:r>
            <a:r>
              <a:rPr dirty="0" sz="1100" spc="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6.</a:t>
            </a:r>
            <a:r>
              <a:rPr dirty="0" sz="1100" spc="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151616"/>
                </a:solidFill>
                <a:latin typeface="Arial"/>
                <a:cs typeface="Arial"/>
              </a:rPr>
              <a:t>c3:d4</a:t>
            </a:r>
            <a:r>
              <a:rPr dirty="0" sz="1100" spc="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151616"/>
                </a:solidFill>
                <a:latin typeface="Arial"/>
                <a:cs typeface="Arial"/>
              </a:rPr>
              <a:t>Cc5-b4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+ </a:t>
            </a:r>
            <a:r>
              <a:rPr dirty="0" sz="1100" spc="-2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Атакованный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слон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уходит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без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потери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времени.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Если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бы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он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отошёл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b6, </a:t>
            </a:r>
            <a:r>
              <a:rPr dirty="0" sz="1100" spc="-2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то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после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7. </a:t>
            </a:r>
            <a:r>
              <a:rPr dirty="0" sz="1100" spc="-5" b="1">
                <a:solidFill>
                  <a:srgbClr val="151616"/>
                </a:solidFill>
                <a:latin typeface="Arial"/>
                <a:cs typeface="Arial"/>
              </a:rPr>
              <a:t>d5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,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пешки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белых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стали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бы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теснить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неприятельские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фигуры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чёрных.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7. </a:t>
            </a:r>
            <a:r>
              <a:rPr dirty="0" sz="1100" spc="-5" b="1">
                <a:solidFill>
                  <a:srgbClr val="151616"/>
                </a:solidFill>
                <a:latin typeface="Arial"/>
                <a:cs typeface="Arial"/>
              </a:rPr>
              <a:t>Cc1-d2</a:t>
            </a: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 Cb4:d2+</a:t>
            </a:r>
            <a:r>
              <a:rPr dirty="0" sz="1100" spc="-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8. Kb1:d2 d7-d5!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Преобладание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белых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центре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ликвидировано.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Чёрные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своевременным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выпадом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уравнивают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шансы.</a:t>
            </a:r>
            <a:endParaRPr sz="1100">
              <a:latin typeface="Microsoft Sans Serif"/>
              <a:cs typeface="Microsoft Sans Serif"/>
            </a:endParaRPr>
          </a:p>
          <a:p>
            <a:pPr marL="26670" marR="75565">
              <a:lnSpc>
                <a:spcPts val="1180"/>
              </a:lnSpc>
              <a:spcBef>
                <a:spcPts val="5"/>
              </a:spcBef>
              <a:buAutoNum type="arabicParenR"/>
              <a:tabLst>
                <a:tab pos="190500" algn="l"/>
              </a:tabLst>
            </a:pP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Третье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направление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гамбитное.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Продолжая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4. </a:t>
            </a:r>
            <a:r>
              <a:rPr dirty="0" sz="1100" spc="-5" b="1">
                <a:solidFill>
                  <a:srgbClr val="151616"/>
                </a:solidFill>
                <a:latin typeface="Arial"/>
                <a:cs typeface="Arial"/>
              </a:rPr>
              <a:t>c2-c3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,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при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правильной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игре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за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чёрных,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белые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не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успевают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построить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сильный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пешечный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центр.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Поэтому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начале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XIX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века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английский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шахматист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Эванс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предложил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гамбитный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ход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4.</a:t>
            </a:r>
            <a:r>
              <a:rPr dirty="0" sz="1100" spc="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151616"/>
                </a:solidFill>
                <a:latin typeface="Arial"/>
                <a:cs typeface="Arial"/>
              </a:rPr>
              <a:t>b2-b4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,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отдавая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пешку.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Это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продолжение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было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названо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2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его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честь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гамбитом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Эванса.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4.</a:t>
            </a:r>
            <a:r>
              <a:rPr dirty="0" sz="1100" spc="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b2-b4</a:t>
            </a:r>
            <a:r>
              <a:rPr dirty="0" sz="1100" spc="1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151616"/>
                </a:solidFill>
                <a:latin typeface="Arial"/>
                <a:cs typeface="Arial"/>
              </a:rPr>
              <a:t>Cc5:b4</a:t>
            </a:r>
            <a:r>
              <a:rPr dirty="0" sz="1100" spc="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Принятие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жертвы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считается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лучшим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продолжением.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Если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чёрные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отклонят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гамбит,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то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белые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сохранят </a:t>
            </a:r>
            <a:r>
              <a:rPr dirty="0" sz="1100" spc="-2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инициативу,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пешку.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5.</a:t>
            </a:r>
            <a:r>
              <a:rPr dirty="0" sz="1100" spc="1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151616"/>
                </a:solidFill>
                <a:latin typeface="Arial"/>
                <a:cs typeface="Arial"/>
              </a:rPr>
              <a:t>c2-c3</a:t>
            </a:r>
            <a:r>
              <a:rPr dirty="0" sz="1100" spc="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Жертва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пешки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позволяет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белым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выиграть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время,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необходимое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для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захвата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центра.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95915" y="7294447"/>
            <a:ext cx="137160" cy="16446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00" spc="-20">
                <a:solidFill>
                  <a:srgbClr val="AFB0B0"/>
                </a:solidFill>
                <a:latin typeface="Microsoft Sans Serif"/>
                <a:cs typeface="Microsoft Sans Serif"/>
              </a:rPr>
              <a:t>2</a:t>
            </a:r>
            <a:r>
              <a:rPr dirty="0" sz="800" spc="-5">
                <a:solidFill>
                  <a:srgbClr val="AFB0B0"/>
                </a:solidFill>
                <a:latin typeface="Microsoft Sans Serif"/>
                <a:cs typeface="Microsoft Sans Serif"/>
              </a:rPr>
              <a:t>6</a:t>
            </a:r>
            <a:endParaRPr sz="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9633" y="299112"/>
            <a:ext cx="1800225" cy="2603500"/>
            <a:chOff x="279633" y="299112"/>
            <a:chExt cx="1800225" cy="2603500"/>
          </a:xfrm>
        </p:grpSpPr>
        <p:sp>
          <p:nvSpPr>
            <p:cNvPr id="3" name="object 3"/>
            <p:cNvSpPr/>
            <p:nvPr/>
          </p:nvSpPr>
          <p:spPr>
            <a:xfrm>
              <a:off x="279633" y="299112"/>
              <a:ext cx="1800225" cy="2603500"/>
            </a:xfrm>
            <a:custGeom>
              <a:avLst/>
              <a:gdLst/>
              <a:ahLst/>
              <a:cxnLst/>
              <a:rect l="l" t="t" r="r" b="b"/>
              <a:pathLst>
                <a:path w="1800225" h="2603500">
                  <a:moveTo>
                    <a:pt x="1800000" y="0"/>
                  </a:moveTo>
                  <a:lnTo>
                    <a:pt x="0" y="0"/>
                  </a:lnTo>
                  <a:lnTo>
                    <a:pt x="0" y="2603074"/>
                  </a:lnTo>
                  <a:lnTo>
                    <a:pt x="1800000" y="2603074"/>
                  </a:lnTo>
                  <a:lnTo>
                    <a:pt x="1800000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9633" y="697115"/>
              <a:ext cx="1800000" cy="180707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78067" y="4667440"/>
            <a:ext cx="1800225" cy="2603500"/>
            <a:chOff x="278067" y="4667440"/>
            <a:chExt cx="1800225" cy="2603500"/>
          </a:xfrm>
        </p:grpSpPr>
        <p:sp>
          <p:nvSpPr>
            <p:cNvPr id="6" name="object 6"/>
            <p:cNvSpPr/>
            <p:nvPr/>
          </p:nvSpPr>
          <p:spPr>
            <a:xfrm>
              <a:off x="278067" y="4667440"/>
              <a:ext cx="1800225" cy="2603500"/>
            </a:xfrm>
            <a:custGeom>
              <a:avLst/>
              <a:gdLst/>
              <a:ahLst/>
              <a:cxnLst/>
              <a:rect l="l" t="t" r="r" b="b"/>
              <a:pathLst>
                <a:path w="1800225" h="2603500">
                  <a:moveTo>
                    <a:pt x="1800000" y="0"/>
                  </a:moveTo>
                  <a:lnTo>
                    <a:pt x="0" y="0"/>
                  </a:lnTo>
                  <a:lnTo>
                    <a:pt x="0" y="2603073"/>
                  </a:lnTo>
                  <a:lnTo>
                    <a:pt x="1800000" y="2603073"/>
                  </a:lnTo>
                  <a:lnTo>
                    <a:pt x="1800000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8067" y="5059192"/>
              <a:ext cx="1800000" cy="181956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76876" y="226655"/>
            <a:ext cx="4939665" cy="706755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985010" marR="9525" indent="116205">
              <a:lnSpc>
                <a:spcPts val="1230"/>
              </a:lnSpc>
              <a:spcBef>
                <a:spcPts val="215"/>
              </a:spcBef>
            </a:pP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Испанская</a:t>
            </a:r>
            <a:r>
              <a:rPr dirty="0" sz="1100" spc="-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151616"/>
                </a:solidFill>
                <a:latin typeface="Arial"/>
                <a:cs typeface="Arial"/>
              </a:rPr>
              <a:t>партия</a:t>
            </a:r>
            <a:r>
              <a:rPr dirty="0" sz="1100" spc="-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дебют,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начинающийся </a:t>
            </a:r>
            <a:r>
              <a:rPr dirty="0" sz="1100" spc="-2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ходами:</a:t>
            </a:r>
            <a:endParaRPr sz="1100">
              <a:latin typeface="Microsoft Sans Serif"/>
              <a:cs typeface="Microsoft Sans Serif"/>
            </a:endParaRPr>
          </a:p>
          <a:p>
            <a:pPr marL="1985010">
              <a:lnSpc>
                <a:spcPts val="1155"/>
              </a:lnSpc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1.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e2-e4 e7-e5</a:t>
            </a:r>
            <a:endParaRPr sz="1100">
              <a:latin typeface="Microsoft Sans Serif"/>
              <a:cs typeface="Microsoft Sans Serif"/>
            </a:endParaRPr>
          </a:p>
          <a:p>
            <a:pPr marL="1985010" marR="1921510">
              <a:lnSpc>
                <a:spcPts val="1230"/>
              </a:lnSpc>
              <a:spcBef>
                <a:spcPts val="70"/>
              </a:spcBef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2.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Кg1-f3 Кb8-c6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3. Сf1-b5.</a:t>
            </a:r>
            <a:endParaRPr sz="1100">
              <a:latin typeface="Microsoft Sans Serif"/>
              <a:cs typeface="Microsoft Sans Serif"/>
            </a:endParaRPr>
          </a:p>
          <a:p>
            <a:pPr marL="1985010">
              <a:lnSpc>
                <a:spcPts val="1200"/>
              </a:lnSpc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Относится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открытым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началам.</a:t>
            </a:r>
            <a:endParaRPr sz="1100">
              <a:latin typeface="Microsoft Sans Serif"/>
              <a:cs typeface="Microsoft Sans Serif"/>
            </a:endParaRPr>
          </a:p>
          <a:p>
            <a:pPr algn="just" marL="1989455" marR="5080" indent="275590">
              <a:lnSpc>
                <a:spcPct val="100000"/>
              </a:lnSpc>
              <a:spcBef>
                <a:spcPts val="409"/>
              </a:spcBef>
            </a:pP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Испанская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партия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один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из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самых 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популярных</a:t>
            </a:r>
            <a:r>
              <a:rPr dirty="0" sz="1100" spc="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дебютов,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 применяемых</a:t>
            </a:r>
            <a:r>
              <a:rPr dirty="0" sz="1100" spc="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партиях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гроссмейстеров.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Изобретателем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"Испанской партии"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считается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Руй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Лопес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(в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зарубежной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литературе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данный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дебют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з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ан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г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честь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"д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б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ю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ом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Руй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Лопеса",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исп. 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Ruy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L?pez),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однако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первое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упоминание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об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этом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дебюте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встречается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руководстве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испанского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шахматиста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XV-XVI веков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Луиса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Р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амиреса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де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Л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у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сены.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65">
                <a:solidFill>
                  <a:srgbClr val="151616"/>
                </a:solidFill>
                <a:latin typeface="Microsoft Sans Serif"/>
                <a:cs typeface="Microsoft Sans Serif"/>
              </a:rPr>
              <a:t>Д</a:t>
            </a:r>
            <a:r>
              <a:rPr dirty="0" sz="1100" spc="-6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б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ю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х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ара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ери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з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у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ся</a:t>
            </a:r>
            <a:endParaRPr sz="1100">
              <a:latin typeface="Microsoft Sans Serif"/>
              <a:cs typeface="Microsoft Sans Serif"/>
            </a:endParaRPr>
          </a:p>
          <a:p>
            <a:pPr algn="just" marL="12700" marR="5080">
              <a:lnSpc>
                <a:spcPts val="1230"/>
              </a:lnSpc>
              <a:spcBef>
                <a:spcPts val="125"/>
              </a:spcBef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сложностью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разнообразием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схем.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Ему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посвящены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многочисленные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анализы.</a:t>
            </a:r>
            <a:r>
              <a:rPr dirty="0" sz="1100" spc="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Большую</a:t>
            </a:r>
            <a:r>
              <a:rPr dirty="0" sz="1100" spc="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роль</a:t>
            </a:r>
            <a:r>
              <a:rPr dirty="0" sz="1100" spc="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разработке</a:t>
            </a:r>
            <a:r>
              <a:rPr dirty="0" sz="1100" spc="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теории</a:t>
            </a:r>
            <a:r>
              <a:rPr dirty="0" sz="1100" spc="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дебюта</a:t>
            </a:r>
            <a:r>
              <a:rPr dirty="0" sz="1100" spc="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сыграли</a:t>
            </a:r>
            <a:r>
              <a:rPr dirty="0" sz="1100" spc="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В.</a:t>
            </a:r>
            <a:r>
              <a:rPr dirty="0" sz="1100" spc="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Стейниц,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К.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Яниш, М.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Чигорин, 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Ф.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Маршалл,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З.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Тарраш,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А.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Алехин,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М.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Эйве,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П.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Керес,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.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м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ы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л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,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.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Б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л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л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ий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,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.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З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й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ц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,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.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Ф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у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р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м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н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,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.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ар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п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,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75">
                <a:solidFill>
                  <a:srgbClr val="151616"/>
                </a:solidFill>
                <a:latin typeface="Microsoft Sans Serif"/>
                <a:cs typeface="Microsoft Sans Serif"/>
              </a:rPr>
              <a:t>Г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.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п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аро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многие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другие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выдающиеся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шахматисты.</a:t>
            </a:r>
            <a:endParaRPr sz="1100">
              <a:latin typeface="Microsoft Sans Serif"/>
              <a:cs typeface="Microsoft Sans Serif"/>
            </a:endParaRPr>
          </a:p>
          <a:p>
            <a:pPr marL="207010">
              <a:lnSpc>
                <a:spcPct val="100000"/>
              </a:lnSpc>
              <a:spcBef>
                <a:spcPts val="90"/>
              </a:spcBef>
            </a:pP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Идея</a:t>
            </a:r>
            <a:r>
              <a:rPr dirty="0" sz="1100" spc="-4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151616"/>
                </a:solidFill>
                <a:latin typeface="Arial"/>
                <a:cs typeface="Arial"/>
              </a:rPr>
              <a:t>дебюта</a:t>
            </a:r>
            <a:endParaRPr sz="1100">
              <a:latin typeface="Arial"/>
              <a:cs typeface="Arial"/>
            </a:endParaRPr>
          </a:p>
          <a:p>
            <a:pPr algn="just" marL="26034" marR="8890" indent="176530">
              <a:lnSpc>
                <a:spcPts val="1230"/>
              </a:lnSpc>
              <a:spcBef>
                <a:spcPts val="215"/>
              </a:spcBef>
            </a:pP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Идея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испанской партии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заключается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постоянной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угрозе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взятия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и/или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связке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чёрного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коня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c6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белым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слоном,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что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ряде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вариантов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может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сделать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чёрную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пешку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e5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уязвимой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целью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для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белых.</a:t>
            </a: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Microsoft Sans Serif"/>
              <a:cs typeface="Microsoft Sans Serif"/>
            </a:endParaRPr>
          </a:p>
          <a:p>
            <a:pPr marL="1979930" marR="359410">
              <a:lnSpc>
                <a:spcPts val="1230"/>
              </a:lnSpc>
            </a:pPr>
            <a:r>
              <a:rPr dirty="0" sz="1100" spc="-5" b="1">
                <a:solidFill>
                  <a:srgbClr val="151616"/>
                </a:solidFill>
                <a:latin typeface="Arial"/>
                <a:cs typeface="Arial"/>
              </a:rPr>
              <a:t>Ферзевый</a:t>
            </a:r>
            <a:r>
              <a:rPr dirty="0" sz="1100" spc="-1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151616"/>
                </a:solidFill>
                <a:latin typeface="Arial"/>
                <a:cs typeface="Arial"/>
              </a:rPr>
              <a:t>гамбит</a:t>
            </a:r>
            <a:r>
              <a:rPr dirty="0" sz="1100" spc="-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дебют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шахматах, </a:t>
            </a:r>
            <a:r>
              <a:rPr dirty="0" sz="1100" spc="-2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начинающийся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ходами:</a:t>
            </a:r>
            <a:endParaRPr sz="1100">
              <a:latin typeface="Microsoft Sans Serif"/>
              <a:cs typeface="Microsoft Sans Serif"/>
            </a:endParaRPr>
          </a:p>
          <a:p>
            <a:pPr marL="1979930">
              <a:lnSpc>
                <a:spcPts val="1155"/>
              </a:lnSpc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1.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d2-d4 d7-d5</a:t>
            </a:r>
            <a:endParaRPr sz="1100">
              <a:latin typeface="Microsoft Sans Serif"/>
              <a:cs typeface="Microsoft Sans Serif"/>
            </a:endParaRPr>
          </a:p>
          <a:p>
            <a:pPr marL="1979930">
              <a:lnSpc>
                <a:spcPts val="1230"/>
              </a:lnSpc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2.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c2-c4.</a:t>
            </a:r>
            <a:endParaRPr sz="1100">
              <a:latin typeface="Microsoft Sans Serif"/>
              <a:cs typeface="Microsoft Sans Serif"/>
            </a:endParaRPr>
          </a:p>
          <a:p>
            <a:pPr algn="just" marL="1979930" marR="13970" indent="133985">
              <a:lnSpc>
                <a:spcPts val="1230"/>
              </a:lnSpc>
              <a:spcBef>
                <a:spcPts val="75"/>
              </a:spcBef>
            </a:pP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Ферзевый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гамбит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имеет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богатую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историю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является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одним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из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старейших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дебютов.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Первое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упоминание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нем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встречается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шахматной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рукописи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неизвестного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автора,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хранящейся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архиве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университета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Геттинген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известной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как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"Геттингенский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манускрипт".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Она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была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написана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во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2-й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половине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XV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века.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Всего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несколько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десятилетий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прошло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со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времени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великой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шахматной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реформы,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результате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которой ферзь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из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самой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слабой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фигуры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превратился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самую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сильную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опасную! И первый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теоретик,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осмысливая её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итоги,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рекомендовал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играть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этот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гамбит.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67527" y="7291483"/>
            <a:ext cx="191135" cy="16764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4064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dirty="0" sz="800" spc="-5">
                <a:solidFill>
                  <a:srgbClr val="AFB0B0"/>
                </a:solidFill>
                <a:latin typeface="Microsoft Sans Serif"/>
                <a:cs typeface="Microsoft Sans Serif"/>
              </a:rPr>
              <a:t>27</a:t>
            </a:fld>
            <a:endParaRPr sz="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0461" y="260787"/>
            <a:ext cx="4912995" cy="684657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algn="just" marL="13335" marR="5080" indent="169545">
              <a:lnSpc>
                <a:spcPts val="1230"/>
              </a:lnSpc>
              <a:spcBef>
                <a:spcPts val="215"/>
              </a:spcBef>
            </a:pP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Однако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вплоть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до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конца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XIX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века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белые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редко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начинали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партию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ходом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ферзевой пешки. Лишь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ближе 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-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концу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XIX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столетия крепнущая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оборона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чёрных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открытых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началах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(прежде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всего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Испанской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партии)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послужила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толчком 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-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развитию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Ферзевого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гамбита. Его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взяли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вооружение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такие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выдающиеся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мастера,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как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Цукерторт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Пильсбери.</a:t>
            </a:r>
            <a:endParaRPr sz="1100">
              <a:latin typeface="Microsoft Sans Serif"/>
              <a:cs typeface="Microsoft Sans Serif"/>
            </a:endParaRPr>
          </a:p>
          <a:p>
            <a:pPr marL="13335">
              <a:lnSpc>
                <a:spcPts val="1155"/>
              </a:lnSpc>
            </a:pP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Ферзевый</a:t>
            </a:r>
            <a:r>
              <a:rPr dirty="0" sz="1100" spc="2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гамбит</a:t>
            </a:r>
            <a:r>
              <a:rPr dirty="0" sz="1100" spc="2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является</a:t>
            </a:r>
            <a:r>
              <a:rPr dirty="0" sz="1100" spc="2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одним</a:t>
            </a:r>
            <a:r>
              <a:rPr dirty="0" sz="1100" spc="2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из</a:t>
            </a:r>
            <a:r>
              <a:rPr dirty="0" sz="1100" spc="2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самых</a:t>
            </a:r>
            <a:r>
              <a:rPr dirty="0" sz="1100" spc="2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распространённых</a:t>
            </a:r>
            <a:r>
              <a:rPr dirty="0" sz="1100" spc="2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дебютов</a:t>
            </a:r>
            <a:endParaRPr sz="1100">
              <a:latin typeface="Microsoft Sans Serif"/>
              <a:cs typeface="Microsoft Sans Serif"/>
            </a:endParaRPr>
          </a:p>
          <a:p>
            <a:pPr marL="13335">
              <a:lnSpc>
                <a:spcPts val="1230"/>
              </a:lnSpc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современности.</a:t>
            </a:r>
            <a:endParaRPr sz="1100">
              <a:latin typeface="Microsoft Sans Serif"/>
              <a:cs typeface="Microsoft Sans Serif"/>
            </a:endParaRPr>
          </a:p>
          <a:p>
            <a:pPr marL="13335">
              <a:lnSpc>
                <a:spcPts val="1230"/>
              </a:lnSpc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зависимости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от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того,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примут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чёрные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жертву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пешки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или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нет,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различают:</a:t>
            </a:r>
            <a:endParaRPr sz="1100">
              <a:latin typeface="Microsoft Sans Serif"/>
              <a:cs typeface="Microsoft Sans Serif"/>
            </a:endParaRPr>
          </a:p>
          <a:p>
            <a:pPr marL="83185" indent="-70485">
              <a:lnSpc>
                <a:spcPts val="1230"/>
              </a:lnSpc>
              <a:buChar char="-"/>
              <a:tabLst>
                <a:tab pos="83820" algn="l"/>
              </a:tabLst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Принятый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фе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р</a:t>
            </a:r>
            <a:r>
              <a:rPr dirty="0" sz="1100" spc="-65">
                <a:solidFill>
                  <a:srgbClr val="151616"/>
                </a:solidFill>
                <a:latin typeface="Microsoft Sans Serif"/>
                <a:cs typeface="Microsoft Sans Serif"/>
              </a:rPr>
              <a:t>з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евый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г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м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бит</a:t>
            </a:r>
            <a:endParaRPr sz="1100">
              <a:latin typeface="Microsoft Sans Serif"/>
              <a:cs typeface="Microsoft Sans Serif"/>
            </a:endParaRPr>
          </a:p>
          <a:p>
            <a:pPr marL="83185" indent="-70485">
              <a:lnSpc>
                <a:spcPts val="1230"/>
              </a:lnSpc>
              <a:buChar char="-"/>
              <a:tabLst>
                <a:tab pos="83820" algn="l"/>
              </a:tabLst>
            </a:pP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От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занный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фе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р</a:t>
            </a:r>
            <a:r>
              <a:rPr dirty="0" sz="1100" spc="-65">
                <a:solidFill>
                  <a:srgbClr val="151616"/>
                </a:solidFill>
                <a:latin typeface="Microsoft Sans Serif"/>
                <a:cs typeface="Microsoft Sans Serif"/>
              </a:rPr>
              <a:t>з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евый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г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м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бит</a:t>
            </a:r>
            <a:endParaRPr sz="1100">
              <a:latin typeface="Microsoft Sans Serif"/>
              <a:cs typeface="Microsoft Sans Serif"/>
            </a:endParaRPr>
          </a:p>
          <a:p>
            <a:pPr marL="114300">
              <a:lnSpc>
                <a:spcPts val="1230"/>
              </a:lnSpc>
            </a:pP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Принятый</a:t>
            </a:r>
            <a:r>
              <a:rPr dirty="0" sz="1100" spc="-12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151616"/>
                </a:solidFill>
                <a:latin typeface="Arial"/>
                <a:cs typeface="Arial"/>
              </a:rPr>
              <a:t>ферзевый</a:t>
            </a:r>
            <a:r>
              <a:rPr dirty="0" sz="1100" spc="-12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151616"/>
                </a:solidFill>
                <a:latin typeface="Arial"/>
                <a:cs typeface="Arial"/>
              </a:rPr>
              <a:t>гамбит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шахматный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дебют,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начинающийся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ходами:</a:t>
            </a:r>
            <a:endParaRPr sz="1100">
              <a:latin typeface="Microsoft Sans Serif"/>
              <a:cs typeface="Microsoft Sans Serif"/>
            </a:endParaRPr>
          </a:p>
          <a:p>
            <a:pPr marL="114300">
              <a:lnSpc>
                <a:spcPts val="1230"/>
              </a:lnSpc>
            </a:pP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1.d2-d4-d7-d5</a:t>
            </a:r>
            <a:endParaRPr sz="1100">
              <a:latin typeface="Arial"/>
              <a:cs typeface="Arial"/>
            </a:endParaRPr>
          </a:p>
          <a:p>
            <a:pPr marL="114300">
              <a:lnSpc>
                <a:spcPts val="1230"/>
              </a:lnSpc>
            </a:pP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2.</a:t>
            </a:r>
            <a:r>
              <a:rPr dirty="0" sz="1100" spc="-12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151616"/>
                </a:solidFill>
                <a:latin typeface="Arial"/>
                <a:cs typeface="Arial"/>
              </a:rPr>
              <a:t>c2-c4-d5:c4.</a:t>
            </a:r>
            <a:endParaRPr sz="1100">
              <a:latin typeface="Arial"/>
              <a:cs typeface="Arial"/>
            </a:endParaRPr>
          </a:p>
          <a:p>
            <a:pPr algn="just" marL="13335">
              <a:lnSpc>
                <a:spcPts val="1230"/>
              </a:lnSpc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Относи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ся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закрытым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чалам.</a:t>
            </a:r>
            <a:endParaRPr sz="1100">
              <a:latin typeface="Microsoft Sans Serif"/>
              <a:cs typeface="Microsoft Sans Serif"/>
            </a:endParaRPr>
          </a:p>
          <a:p>
            <a:pPr algn="just" marL="12700" marR="5080" indent="74930">
              <a:lnSpc>
                <a:spcPts val="1230"/>
              </a:lnSpc>
              <a:spcBef>
                <a:spcPts val="70"/>
              </a:spcBef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дебюте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белые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стремятся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-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созданию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прочного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пешечного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центра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с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попыткой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атаки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королевском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фланге.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Чёрные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намерены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оказать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фигурное воздействие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 центр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белых,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создавая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ряде вариантов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острые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тактические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осложнения. Принятый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ферзевый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гамбит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обогатили ценными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идеями: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А.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Алехин,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М.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Ботвинник,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В.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Смыслов,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65">
                <a:solidFill>
                  <a:srgbClr val="151616"/>
                </a:solidFill>
                <a:latin typeface="Microsoft Sans Serif"/>
                <a:cs typeface="Microsoft Sans Serif"/>
              </a:rPr>
              <a:t>Т.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Петросян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другие.</a:t>
            </a:r>
            <a:endParaRPr sz="1100">
              <a:latin typeface="Microsoft Sans Serif"/>
              <a:cs typeface="Microsoft Sans Serif"/>
            </a:endParaRPr>
          </a:p>
          <a:p>
            <a:pPr algn="just" marL="12700">
              <a:lnSpc>
                <a:spcPts val="1155"/>
              </a:lnSpc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Отказанный</a:t>
            </a:r>
            <a:r>
              <a:rPr dirty="0" sz="1100" spc="3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ферзевый</a:t>
            </a:r>
            <a:r>
              <a:rPr dirty="0" sz="1100" spc="3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гамбит</a:t>
            </a:r>
            <a:r>
              <a:rPr dirty="0" sz="1100" spc="3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3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разновидность</a:t>
            </a:r>
            <a:r>
              <a:rPr dirty="0" sz="1100" spc="3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ферзевого</a:t>
            </a:r>
            <a:r>
              <a:rPr dirty="0" sz="1100" spc="3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гамбита,</a:t>
            </a:r>
            <a:r>
              <a:rPr dirty="0" sz="1100" spc="3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endParaRPr sz="1100">
              <a:latin typeface="Microsoft Sans Serif"/>
              <a:cs typeface="Microsoft Sans Serif"/>
            </a:endParaRPr>
          </a:p>
          <a:p>
            <a:pPr algn="just" marL="12700" marR="5715">
              <a:lnSpc>
                <a:spcPts val="1230"/>
              </a:lnSpc>
              <a:spcBef>
                <a:spcPts val="70"/>
              </a:spcBef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которой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чёрные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не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принимают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жертву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пешки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с4,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защищают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свою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центральную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пешку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d5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ходами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e6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и/или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с6.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Отказанный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ферзевый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гамбит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начале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XX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века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был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одним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из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популярнейших,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ввиду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господствующего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тогда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убеждения,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что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единственным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путём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-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достижению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равной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позиции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чёрными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является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борьба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за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центр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помощью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пешек.</a:t>
            </a: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Microsoft Sans Serif"/>
              <a:cs typeface="Microsoft Sans Serif"/>
            </a:endParaRPr>
          </a:p>
          <a:p>
            <a:pPr algn="just" marL="2039620" marR="5080" indent="127000">
              <a:lnSpc>
                <a:spcPts val="1230"/>
              </a:lnSpc>
            </a:pPr>
            <a:r>
              <a:rPr dirty="0" sz="1100" spc="-10" b="1">
                <a:solidFill>
                  <a:srgbClr val="151616"/>
                </a:solidFill>
                <a:latin typeface="Arial"/>
                <a:cs typeface="Arial"/>
              </a:rPr>
              <a:t>Королевский</a:t>
            </a:r>
            <a:r>
              <a:rPr dirty="0" sz="1100" spc="-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151616"/>
                </a:solidFill>
                <a:latin typeface="Arial"/>
                <a:cs typeface="Arial"/>
              </a:rPr>
              <a:t>гамбит</a:t>
            </a:r>
            <a:r>
              <a:rPr dirty="0" sz="1100" spc="-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шахматный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дебют,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чинающийся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х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дами:</a:t>
            </a:r>
            <a:endParaRPr sz="1100">
              <a:latin typeface="Microsoft Sans Serif"/>
              <a:cs typeface="Microsoft Sans Serif"/>
            </a:endParaRPr>
          </a:p>
          <a:p>
            <a:pPr marL="2140585">
              <a:lnSpc>
                <a:spcPts val="1155"/>
              </a:lnSpc>
            </a:pPr>
            <a:r>
              <a:rPr dirty="0" sz="1100" spc="-5" b="1">
                <a:solidFill>
                  <a:srgbClr val="151616"/>
                </a:solidFill>
                <a:latin typeface="Arial"/>
                <a:cs typeface="Arial"/>
              </a:rPr>
              <a:t>1.e2-e4-e7-e5</a:t>
            </a:r>
            <a:endParaRPr sz="1100">
              <a:latin typeface="Arial"/>
              <a:cs typeface="Arial"/>
            </a:endParaRPr>
          </a:p>
          <a:p>
            <a:pPr marL="2140585">
              <a:lnSpc>
                <a:spcPts val="1230"/>
              </a:lnSpc>
            </a:pP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2.</a:t>
            </a:r>
            <a:r>
              <a:rPr dirty="0" sz="1100" spc="-12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f2-f4.</a:t>
            </a:r>
            <a:endParaRPr sz="1100">
              <a:latin typeface="Arial"/>
              <a:cs typeface="Arial"/>
            </a:endParaRPr>
          </a:p>
          <a:p>
            <a:pPr algn="just" marL="2039620" marR="5080" indent="81280">
              <a:lnSpc>
                <a:spcPts val="1230"/>
              </a:lnSpc>
              <a:spcBef>
                <a:spcPts val="70"/>
              </a:spcBef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зависимости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от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того,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примут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чёрные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же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р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у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пешки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или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-125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,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р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65">
                <a:solidFill>
                  <a:srgbClr val="151616"/>
                </a:solidFill>
                <a:latin typeface="Microsoft Sans Serif"/>
                <a:cs typeface="Microsoft Sans Serif"/>
              </a:rPr>
              <a:t>з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лича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ю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т:</a:t>
            </a:r>
            <a:endParaRPr sz="1100">
              <a:latin typeface="Microsoft Sans Serif"/>
              <a:cs typeface="Microsoft Sans Serif"/>
            </a:endParaRPr>
          </a:p>
          <a:p>
            <a:pPr algn="just" lvl="1" marL="2109470" indent="-70485">
              <a:lnSpc>
                <a:spcPts val="1155"/>
              </a:lnSpc>
              <a:buChar char="-"/>
              <a:tabLst>
                <a:tab pos="2110105" algn="l"/>
              </a:tabLst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Принятый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ор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ле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ский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г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м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бит</a:t>
            </a:r>
            <a:endParaRPr sz="1100">
              <a:latin typeface="Microsoft Sans Serif"/>
              <a:cs typeface="Microsoft Sans Serif"/>
            </a:endParaRPr>
          </a:p>
          <a:p>
            <a:pPr algn="just" lvl="1" marL="2108835" indent="-69850">
              <a:lnSpc>
                <a:spcPts val="1230"/>
              </a:lnSpc>
              <a:buChar char="-"/>
              <a:tabLst>
                <a:tab pos="2109470" algn="l"/>
              </a:tabLst>
            </a:pP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От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занный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ор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ле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ский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г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м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би</a:t>
            </a:r>
            <a:r>
              <a:rPr dirty="0" sz="1100" spc="-125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.</a:t>
            </a:r>
            <a:endParaRPr sz="1100">
              <a:latin typeface="Microsoft Sans Serif"/>
              <a:cs typeface="Microsoft Sans Serif"/>
            </a:endParaRPr>
          </a:p>
          <a:p>
            <a:pPr algn="just" marL="2038985" marR="5080" indent="116839">
              <a:lnSpc>
                <a:spcPts val="1230"/>
              </a:lnSpc>
              <a:spcBef>
                <a:spcPts val="70"/>
              </a:spcBef>
            </a:pP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Кор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ле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ский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г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м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бит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дин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из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самых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острых 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сложных дебютов.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Относится 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к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открытым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началам.</a:t>
            </a:r>
            <a:endParaRPr sz="1100">
              <a:latin typeface="Microsoft Sans Serif"/>
              <a:cs typeface="Microsoft Sans Serif"/>
            </a:endParaRPr>
          </a:p>
          <a:p>
            <a:pPr algn="just" marL="2314575">
              <a:lnSpc>
                <a:spcPts val="1155"/>
              </a:lnSpc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1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л</a:t>
            </a:r>
            <a:r>
              <a:rPr dirty="0" sz="1100" spc="-1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1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1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 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"</a:t>
            </a:r>
            <a:r>
              <a:rPr dirty="0" sz="1100" spc="-1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</a:t>
            </a:r>
            <a:r>
              <a:rPr dirty="0" sz="1100" spc="-1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1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м</a:t>
            </a:r>
            <a:r>
              <a:rPr dirty="0" sz="1100" spc="-1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б</a:t>
            </a:r>
            <a:r>
              <a:rPr dirty="0" sz="1100" spc="-1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1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1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"  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</a:t>
            </a:r>
            <a:r>
              <a:rPr dirty="0" sz="1100" spc="-1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р</a:t>
            </a:r>
            <a:r>
              <a:rPr dirty="0" sz="1100" spc="-1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1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1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1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х</a:t>
            </a:r>
            <a:r>
              <a:rPr dirty="0" sz="1100" spc="-1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1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д</a:t>
            </a:r>
            <a:r>
              <a:rPr dirty="0" sz="1100" spc="-1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1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т  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1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endParaRPr sz="1100">
              <a:latin typeface="Microsoft Sans Serif"/>
              <a:cs typeface="Microsoft Sans Serif"/>
            </a:endParaRPr>
          </a:p>
          <a:p>
            <a:pPr algn="just" marL="2038985" marR="5080">
              <a:lnSpc>
                <a:spcPts val="1230"/>
              </a:lnSpc>
              <a:spcBef>
                <a:spcPts val="70"/>
              </a:spcBef>
            </a:pP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итальянского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"dare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il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gambetto" -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поставить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подножку,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сути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это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означает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начало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партии,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при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котором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 одна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из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сторон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жертвует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материал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для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быстрого развития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фигур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или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других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позиционных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выгод.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9152" y="4442494"/>
            <a:ext cx="1800225" cy="2603500"/>
            <a:chOff x="289152" y="4442494"/>
            <a:chExt cx="1800225" cy="2603500"/>
          </a:xfrm>
        </p:grpSpPr>
        <p:sp>
          <p:nvSpPr>
            <p:cNvPr id="4" name="object 4"/>
            <p:cNvSpPr/>
            <p:nvPr/>
          </p:nvSpPr>
          <p:spPr>
            <a:xfrm>
              <a:off x="289152" y="4442494"/>
              <a:ext cx="1800225" cy="2603500"/>
            </a:xfrm>
            <a:custGeom>
              <a:avLst/>
              <a:gdLst/>
              <a:ahLst/>
              <a:cxnLst/>
              <a:rect l="l" t="t" r="r" b="b"/>
              <a:pathLst>
                <a:path w="1800225" h="2603500">
                  <a:moveTo>
                    <a:pt x="1800000" y="0"/>
                  </a:moveTo>
                  <a:lnTo>
                    <a:pt x="0" y="0"/>
                  </a:lnTo>
                  <a:lnTo>
                    <a:pt x="0" y="2603073"/>
                  </a:lnTo>
                  <a:lnTo>
                    <a:pt x="1800000" y="2603073"/>
                  </a:lnTo>
                  <a:lnTo>
                    <a:pt x="1800000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152" y="4853764"/>
              <a:ext cx="1800000" cy="178053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667527" y="7291483"/>
            <a:ext cx="191135" cy="16764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4064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dirty="0" sz="800" spc="-5">
                <a:solidFill>
                  <a:srgbClr val="AFB0B0"/>
                </a:solidFill>
                <a:latin typeface="Microsoft Sans Serif"/>
                <a:cs typeface="Microsoft Sans Serif"/>
              </a:rPr>
              <a:t>27</a:t>
            </a:fld>
            <a:endParaRPr sz="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8677" y="2499394"/>
            <a:ext cx="1800225" cy="2603500"/>
            <a:chOff x="298677" y="2499394"/>
            <a:chExt cx="1800225" cy="2603500"/>
          </a:xfrm>
        </p:grpSpPr>
        <p:sp>
          <p:nvSpPr>
            <p:cNvPr id="3" name="object 3"/>
            <p:cNvSpPr/>
            <p:nvPr/>
          </p:nvSpPr>
          <p:spPr>
            <a:xfrm>
              <a:off x="298677" y="2499394"/>
              <a:ext cx="1800225" cy="2603500"/>
            </a:xfrm>
            <a:custGeom>
              <a:avLst/>
              <a:gdLst/>
              <a:ahLst/>
              <a:cxnLst/>
              <a:rect l="l" t="t" r="r" b="b"/>
              <a:pathLst>
                <a:path w="1800225" h="2603500">
                  <a:moveTo>
                    <a:pt x="1800000" y="0"/>
                  </a:moveTo>
                  <a:lnTo>
                    <a:pt x="0" y="0"/>
                  </a:lnTo>
                  <a:lnTo>
                    <a:pt x="0" y="2603073"/>
                  </a:lnTo>
                  <a:lnTo>
                    <a:pt x="1800000" y="2603073"/>
                  </a:lnTo>
                  <a:lnTo>
                    <a:pt x="1800000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677" y="2891149"/>
              <a:ext cx="1800000" cy="181956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69212" y="256942"/>
            <a:ext cx="4947285" cy="677227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algn="just" marL="128905">
              <a:lnSpc>
                <a:spcPct val="100000"/>
              </a:lnSpc>
              <a:spcBef>
                <a:spcPts val="190"/>
              </a:spcBef>
            </a:pP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Идеи</a:t>
            </a: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 д</a:t>
            </a:r>
            <a:r>
              <a:rPr dirty="0" sz="1100" spc="-20" b="1">
                <a:solidFill>
                  <a:srgbClr val="151616"/>
                </a:solidFill>
                <a:latin typeface="Arial"/>
                <a:cs typeface="Arial"/>
              </a:rPr>
              <a:t>е</a:t>
            </a: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б</a:t>
            </a:r>
            <a:r>
              <a:rPr dirty="0" sz="1100" spc="-30" b="1">
                <a:solidFill>
                  <a:srgbClr val="151616"/>
                </a:solidFill>
                <a:latin typeface="Arial"/>
                <a:cs typeface="Arial"/>
              </a:rPr>
              <a:t>ю</a:t>
            </a: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та</a:t>
            </a:r>
            <a:endParaRPr sz="1100">
              <a:latin typeface="Arial"/>
              <a:cs typeface="Arial"/>
            </a:endParaRPr>
          </a:p>
          <a:p>
            <a:pPr algn="just" marL="12700" marR="9525" indent="116205">
              <a:lnSpc>
                <a:spcPts val="1230"/>
              </a:lnSpc>
              <a:spcBef>
                <a:spcPts val="204"/>
              </a:spcBef>
            </a:pP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Белые,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жертвуя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пешку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f4,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хотят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1) выманить чёрную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пешку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е5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из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центра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полностью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его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захватить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ходом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d4;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2)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вскрыть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вертикаль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"f",по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которой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после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рокировки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может</a:t>
            </a:r>
            <a:r>
              <a:rPr dirty="0" sz="1100" spc="229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действовать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ладья;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3)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создать возможность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атаки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пункт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f7.</a:t>
            </a:r>
            <a:endParaRPr sz="1100">
              <a:latin typeface="Microsoft Sans Serif"/>
              <a:cs typeface="Microsoft Sans Serif"/>
            </a:endParaRPr>
          </a:p>
          <a:p>
            <a:pPr algn="r" marL="13970" marR="13335" indent="128270">
              <a:lnSpc>
                <a:spcPct val="94300"/>
              </a:lnSpc>
              <a:spcBef>
                <a:spcPts val="5"/>
              </a:spcBef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XIX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веке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Королевский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гамбит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был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одним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из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самых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популярных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дебютов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у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шахматистов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остроатакующего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стиля,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которые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стремились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быстрейшему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развитию</a:t>
            </a:r>
            <a:r>
              <a:rPr dirty="0" sz="1100" spc="1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фигур,</a:t>
            </a:r>
            <a:r>
              <a:rPr dirty="0" sz="1100" spc="1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не</a:t>
            </a:r>
            <a:r>
              <a:rPr dirty="0" sz="1100" spc="1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считаясь</a:t>
            </a:r>
            <a:r>
              <a:rPr dirty="0" sz="1100" spc="1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1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материальными</a:t>
            </a:r>
            <a:r>
              <a:rPr dirty="0" sz="1100" spc="1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жертвами.</a:t>
            </a:r>
            <a:r>
              <a:rPr dirty="0" sz="1100" spc="1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Знаменитая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"бессмертная"</a:t>
            </a:r>
            <a:r>
              <a:rPr dirty="0" sz="1100" spc="20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партия</a:t>
            </a:r>
            <a:r>
              <a:rPr dirty="0" sz="1100" spc="20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Андерсен</a:t>
            </a:r>
            <a:r>
              <a:rPr dirty="0" sz="1100" spc="20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2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Кизерицкий,</a:t>
            </a:r>
            <a:r>
              <a:rPr dirty="0" sz="1100" spc="2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игранная</a:t>
            </a:r>
            <a:r>
              <a:rPr dirty="0" sz="1100" spc="2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королевским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гамбитом</a:t>
            </a:r>
            <a:r>
              <a:rPr dirty="0" sz="1100" spc="2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надолго </a:t>
            </a:r>
            <a:r>
              <a:rPr dirty="0" sz="1100" spc="20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становится </a:t>
            </a:r>
            <a:r>
              <a:rPr dirty="0" sz="1100" spc="2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эталоном </a:t>
            </a:r>
            <a:r>
              <a:rPr dirty="0" sz="1100" spc="20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прекрасного </a:t>
            </a:r>
            <a:r>
              <a:rPr dirty="0" sz="1100" spc="2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шахматах.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XX</a:t>
            </a:r>
            <a:r>
              <a:rPr dirty="0" sz="1100" spc="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XXI</a:t>
            </a:r>
            <a:r>
              <a:rPr dirty="0" sz="1100" spc="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веках</a:t>
            </a:r>
            <a:r>
              <a:rPr dirty="0" sz="1100" spc="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Королевский</a:t>
            </a:r>
            <a:r>
              <a:rPr dirty="0" sz="1100" spc="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гамбит</a:t>
            </a:r>
            <a:r>
              <a:rPr dirty="0" sz="1100" spc="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успешно</a:t>
            </a:r>
            <a:r>
              <a:rPr dirty="0" sz="1100" spc="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применяли</a:t>
            </a:r>
            <a:r>
              <a:rPr dirty="0" sz="1100" spc="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Керес,</a:t>
            </a:r>
            <a:endParaRPr sz="1100">
              <a:latin typeface="Microsoft Sans Serif"/>
              <a:cs typeface="Microsoft Sans Serif"/>
            </a:endParaRPr>
          </a:p>
          <a:p>
            <a:pPr algn="just" marL="24130">
              <a:lnSpc>
                <a:spcPts val="1230"/>
              </a:lnSpc>
            </a:pP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Бронштейн,</a:t>
            </a:r>
            <a:r>
              <a:rPr dirty="0" sz="1100" spc="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Спасский,</a:t>
            </a:r>
            <a:r>
              <a:rPr dirty="0" sz="1100" spc="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Фишер,</a:t>
            </a:r>
            <a:r>
              <a:rPr dirty="0" sz="1100" spc="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Морозевич,</a:t>
            </a:r>
            <a:r>
              <a:rPr dirty="0" sz="1100" spc="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Непомнящий.</a:t>
            </a: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Microsoft Sans Serif"/>
              <a:cs typeface="Microsoft Sans Serif"/>
            </a:endParaRPr>
          </a:p>
          <a:p>
            <a:pPr marL="2054860" marR="389890" indent="116205">
              <a:lnSpc>
                <a:spcPts val="1230"/>
              </a:lnSpc>
              <a:spcBef>
                <a:spcPts val="5"/>
              </a:spcBef>
            </a:pPr>
            <a:r>
              <a:rPr dirty="0" sz="1100" spc="-5" b="1">
                <a:solidFill>
                  <a:srgbClr val="151616"/>
                </a:solidFill>
                <a:latin typeface="Arial"/>
                <a:cs typeface="Arial"/>
              </a:rPr>
              <a:t>Гамбит</a:t>
            </a:r>
            <a:r>
              <a:rPr dirty="0" sz="1100" spc="-1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151616"/>
                </a:solidFill>
                <a:latin typeface="Arial"/>
                <a:cs typeface="Arial"/>
              </a:rPr>
              <a:t>Эванса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шахматный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дебют, </a:t>
            </a:r>
            <a:r>
              <a:rPr dirty="0" sz="1100" spc="-2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начинающийся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ходами:</a:t>
            </a:r>
            <a:endParaRPr sz="1100">
              <a:latin typeface="Microsoft Sans Serif"/>
              <a:cs typeface="Microsoft Sans Serif"/>
            </a:endParaRPr>
          </a:p>
          <a:p>
            <a:pPr marL="2054860">
              <a:lnSpc>
                <a:spcPts val="1155"/>
              </a:lnSpc>
            </a:pP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1.</a:t>
            </a:r>
            <a:r>
              <a:rPr dirty="0" sz="1100" spc="-2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151616"/>
                </a:solidFill>
                <a:latin typeface="Arial"/>
                <a:cs typeface="Arial"/>
              </a:rPr>
              <a:t>e2-e4</a:t>
            </a:r>
            <a:r>
              <a:rPr dirty="0" sz="1100" spc="-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151616"/>
                </a:solidFill>
                <a:latin typeface="Arial"/>
                <a:cs typeface="Arial"/>
              </a:rPr>
              <a:t>e7-e5</a:t>
            </a:r>
            <a:endParaRPr sz="1100">
              <a:latin typeface="Arial"/>
              <a:cs typeface="Arial"/>
            </a:endParaRPr>
          </a:p>
          <a:p>
            <a:pPr marL="2209800" indent="-155575">
              <a:lnSpc>
                <a:spcPts val="1230"/>
              </a:lnSpc>
              <a:buAutoNum type="arabicPeriod" startAt="2"/>
              <a:tabLst>
                <a:tab pos="2210435" algn="l"/>
              </a:tabLst>
            </a:pPr>
            <a:r>
              <a:rPr dirty="0" sz="1100" spc="-5" b="1">
                <a:solidFill>
                  <a:srgbClr val="151616"/>
                </a:solidFill>
                <a:latin typeface="Arial"/>
                <a:cs typeface="Arial"/>
              </a:rPr>
              <a:t>Kg1-f3</a:t>
            </a:r>
            <a:r>
              <a:rPr dirty="0" sz="1100" spc="-2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151616"/>
                </a:solidFill>
                <a:latin typeface="Arial"/>
                <a:cs typeface="Arial"/>
              </a:rPr>
              <a:t>Kb8-c6</a:t>
            </a:r>
            <a:endParaRPr sz="1100">
              <a:latin typeface="Arial"/>
              <a:cs typeface="Arial"/>
            </a:endParaRPr>
          </a:p>
          <a:p>
            <a:pPr marL="2054860" marR="304800">
              <a:lnSpc>
                <a:spcPts val="1230"/>
              </a:lnSpc>
              <a:spcBef>
                <a:spcPts val="70"/>
              </a:spcBef>
              <a:buAutoNum type="arabicPeriod" startAt="2"/>
              <a:tabLst>
                <a:tab pos="2210435" algn="l"/>
              </a:tabLst>
            </a:pPr>
            <a:r>
              <a:rPr dirty="0" sz="1100" spc="-5" b="1">
                <a:solidFill>
                  <a:srgbClr val="151616"/>
                </a:solidFill>
                <a:latin typeface="Arial"/>
                <a:cs typeface="Arial"/>
              </a:rPr>
              <a:t>Cf1-c4</a:t>
            </a:r>
            <a:r>
              <a:rPr dirty="0" sz="1100" spc="-1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151616"/>
                </a:solidFill>
                <a:latin typeface="Arial"/>
                <a:cs typeface="Arial"/>
              </a:rPr>
              <a:t>Cf8-c5</a:t>
            </a:r>
            <a:r>
              <a:rPr dirty="0" sz="1100" spc="-1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(итальянская</a:t>
            </a:r>
            <a:r>
              <a:rPr dirty="0" sz="1100" spc="-5" b="1">
                <a:solidFill>
                  <a:srgbClr val="151616"/>
                </a:solidFill>
                <a:latin typeface="Arial"/>
                <a:cs typeface="Arial"/>
              </a:rPr>
              <a:t> партия) </a:t>
            </a:r>
            <a:r>
              <a:rPr dirty="0" sz="1100" spc="-29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4.</a:t>
            </a:r>
            <a:r>
              <a:rPr dirty="0" sz="1100" spc="-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b2-b4.</a:t>
            </a:r>
            <a:endParaRPr sz="1100">
              <a:latin typeface="Arial"/>
              <a:cs typeface="Arial"/>
            </a:endParaRPr>
          </a:p>
          <a:p>
            <a:pPr algn="just" marL="2054225" marR="5080" indent="203200">
              <a:lnSpc>
                <a:spcPts val="1200"/>
              </a:lnSpc>
              <a:spcBef>
                <a:spcPts val="375"/>
              </a:spcBef>
            </a:pP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Этот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гамбит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был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изобретён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1824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году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англичанином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Уильямом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Эвансом.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Эванс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был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приз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ан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мо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р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я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ом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ф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л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endParaRPr sz="1100">
              <a:latin typeface="Microsoft Sans Serif"/>
              <a:cs typeface="Microsoft Sans Serif"/>
            </a:endParaRPr>
          </a:p>
          <a:p>
            <a:pPr algn="just" marL="2054225">
              <a:lnSpc>
                <a:spcPts val="1105"/>
              </a:lnSpc>
            </a:pP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во </a:t>
            </a:r>
            <a:r>
              <a:rPr dirty="0" sz="1100" spc="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85">
                <a:solidFill>
                  <a:srgbClr val="151616"/>
                </a:solidFill>
                <a:latin typeface="Microsoft Sans Serif"/>
                <a:cs typeface="Microsoft Sans Serif"/>
              </a:rPr>
              <a:t>время</a:t>
            </a:r>
            <a:r>
              <a:rPr dirty="0" sz="1100" spc="459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85">
                <a:solidFill>
                  <a:srgbClr val="151616"/>
                </a:solidFill>
                <a:latin typeface="Microsoft Sans Serif"/>
                <a:cs typeface="Microsoft Sans Serif"/>
              </a:rPr>
              <a:t>морских</a:t>
            </a:r>
            <a:r>
              <a:rPr dirty="0" sz="1100" spc="459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0">
                <a:solidFill>
                  <a:srgbClr val="151616"/>
                </a:solidFill>
                <a:latin typeface="Microsoft Sans Serif"/>
                <a:cs typeface="Microsoft Sans Serif"/>
              </a:rPr>
              <a:t>походов</a:t>
            </a:r>
            <a:r>
              <a:rPr dirty="0" sz="1100" spc="459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0">
                <a:solidFill>
                  <a:srgbClr val="151616"/>
                </a:solidFill>
                <a:latin typeface="Microsoft Sans Serif"/>
                <a:cs typeface="Microsoft Sans Serif"/>
              </a:rPr>
              <a:t>изобрел</a:t>
            </a:r>
            <a:endParaRPr sz="1100">
              <a:latin typeface="Microsoft Sans Serif"/>
              <a:cs typeface="Microsoft Sans Serif"/>
            </a:endParaRPr>
          </a:p>
          <a:p>
            <a:pPr algn="just" marL="2054225" marR="5080">
              <a:lnSpc>
                <a:spcPts val="1200"/>
              </a:lnSpc>
              <a:spcBef>
                <a:spcPts val="80"/>
              </a:spcBef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специальную систему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ночной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подсветки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судах,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которая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помогала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кораблям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эскадры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избегать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столкновений.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За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это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новшество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он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получил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крупную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премию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от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английского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правительства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ценный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подарок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от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русского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царя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Российская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империя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была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союзником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Англии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коалиции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против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Наполеона.</a:t>
            </a:r>
            <a:endParaRPr sz="1100">
              <a:latin typeface="Microsoft Sans Serif"/>
              <a:cs typeface="Microsoft Sans Serif"/>
            </a:endParaRPr>
          </a:p>
          <a:p>
            <a:pPr algn="just" marL="24130" marR="24130" indent="110489">
              <a:lnSpc>
                <a:spcPts val="1230"/>
              </a:lnSpc>
              <a:spcBef>
                <a:spcPts val="5"/>
              </a:spcBef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Первой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известной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партией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гамбите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Эванса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является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партия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Эванс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Мак-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Доннелл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(Лондон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1827).</a:t>
            </a:r>
            <a:endParaRPr sz="1100">
              <a:latin typeface="Microsoft Sans Serif"/>
              <a:cs typeface="Microsoft Sans Serif"/>
            </a:endParaRPr>
          </a:p>
          <a:p>
            <a:pPr algn="just" marL="171450">
              <a:lnSpc>
                <a:spcPts val="1155"/>
              </a:lnSpc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Во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второй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половине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XIX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века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гамбит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Эванса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был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очень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популярен.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Его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endParaRPr sz="1100">
              <a:latin typeface="Microsoft Sans Serif"/>
              <a:cs typeface="Microsoft Sans Serif"/>
            </a:endParaRPr>
          </a:p>
          <a:p>
            <a:pPr algn="just" marL="23495" marR="24130">
              <a:lnSpc>
                <a:spcPts val="1230"/>
              </a:lnSpc>
              <a:spcBef>
                <a:spcPts val="75"/>
              </a:spcBef>
            </a:pP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успехом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применяли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блестящие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мастера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атаки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Пол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Морфи,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Адольф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Андерсен,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Михаил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Чигорин.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Этим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гамбитом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была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сыграна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известная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"неувядаемая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партия"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между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Адольфом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Андерсеном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Жаном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Дюфренем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Берлине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1852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году.</a:t>
            </a:r>
            <a:endParaRPr sz="1100">
              <a:latin typeface="Microsoft Sans Serif"/>
              <a:cs typeface="Microsoft Sans Serif"/>
            </a:endParaRPr>
          </a:p>
          <a:p>
            <a:pPr algn="just" marL="23495">
              <a:lnSpc>
                <a:spcPts val="1155"/>
              </a:lnSpc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рубеже</a:t>
            </a:r>
            <a:r>
              <a:rPr dirty="0" sz="1100" spc="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XIX</a:t>
            </a:r>
            <a:r>
              <a:rPr dirty="0" sz="1100" spc="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XX</a:t>
            </a:r>
            <a:r>
              <a:rPr dirty="0" sz="1100" spc="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веков</a:t>
            </a:r>
            <a:r>
              <a:rPr dirty="0" sz="1100" spc="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Эмануил</a:t>
            </a:r>
            <a:r>
              <a:rPr dirty="0" sz="1100" spc="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Ласкер</a:t>
            </a:r>
            <a:r>
              <a:rPr dirty="0" sz="1100" spc="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предложил</a:t>
            </a:r>
            <a:r>
              <a:rPr dirty="0" sz="1100" spc="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хорошую</a:t>
            </a:r>
            <a:r>
              <a:rPr dirty="0" sz="1100" spc="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систему</a:t>
            </a:r>
            <a:endParaRPr sz="1100">
              <a:latin typeface="Microsoft Sans Serif"/>
              <a:cs typeface="Microsoft Sans Serif"/>
            </a:endParaRPr>
          </a:p>
          <a:p>
            <a:pPr algn="just" marL="23495" marR="24130">
              <a:lnSpc>
                <a:spcPts val="1230"/>
              </a:lnSpc>
              <a:spcBef>
                <a:spcPts val="70"/>
              </a:spcBef>
            </a:pP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защиты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за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чёрных, и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дебют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почти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исчез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из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практики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мастеров.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Однако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сегодня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он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вновь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иногда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встречается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гроссмейстерском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уровне,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обогащённый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новыми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идеями.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Его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применяли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применяют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такие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игроки,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как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Ян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Тимман,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Джон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Нанн,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Гарри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Каспаров,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Владимир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Крамник.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67527" y="7291483"/>
            <a:ext cx="191135" cy="16764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4064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dirty="0" sz="800" spc="-5">
                <a:solidFill>
                  <a:srgbClr val="AFB0B0"/>
                </a:solidFill>
                <a:latin typeface="Microsoft Sans Serif"/>
                <a:cs typeface="Microsoft Sans Serif"/>
              </a:rPr>
              <a:t>27</a:t>
            </a:fld>
            <a:endParaRPr sz="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929" y="988265"/>
            <a:ext cx="1799998" cy="245216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8001" y="240349"/>
            <a:ext cx="4947285" cy="702564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algn="just" marL="39370" marR="33020">
              <a:lnSpc>
                <a:spcPts val="1230"/>
              </a:lnSpc>
              <a:spcBef>
                <a:spcPts val="215"/>
              </a:spcBef>
            </a:pP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из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сторон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добилась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такого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преимущества.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Ласкер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неоднократно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успехом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жертвовал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ферзя,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забирая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взамен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ладью,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слона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пешку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соперника,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вследствие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чего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подобная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позиционная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жертва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получила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название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"ласкеровская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компенсация".</a:t>
            </a:r>
            <a:endParaRPr sz="1100">
              <a:latin typeface="Microsoft Sans Serif"/>
              <a:cs typeface="Microsoft Sans Serif"/>
            </a:endParaRPr>
          </a:p>
          <a:p>
            <a:pPr algn="just" marL="2035810" marR="5080" indent="262890">
              <a:lnSpc>
                <a:spcPts val="1230"/>
              </a:lnSpc>
              <a:spcBef>
                <a:spcPts val="695"/>
              </a:spcBef>
            </a:pPr>
            <a:r>
              <a:rPr dirty="0" sz="1100" spc="-20" b="1">
                <a:solidFill>
                  <a:srgbClr val="151616"/>
                </a:solidFill>
                <a:latin typeface="Arial"/>
                <a:cs typeface="Arial"/>
              </a:rPr>
              <a:t>Хосе</a:t>
            </a:r>
            <a:r>
              <a:rPr dirty="0" sz="1100" spc="-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151616"/>
                </a:solidFill>
                <a:latin typeface="Arial"/>
                <a:cs typeface="Arial"/>
              </a:rPr>
              <a:t>Рауль</a:t>
            </a:r>
            <a:r>
              <a:rPr dirty="0" sz="1100" spc="-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151616"/>
                </a:solidFill>
                <a:latin typeface="Arial"/>
                <a:cs typeface="Arial"/>
              </a:rPr>
              <a:t>Капабланка-и-Граупера</a:t>
            </a:r>
            <a:r>
              <a:rPr dirty="0" sz="1100" spc="-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кубинский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шахматист,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шахматный литератор,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дипломат,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3-й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мира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шахматам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(завоевал звание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матче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Ласкером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1921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году,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проиграл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Алехину</a:t>
            </a:r>
            <a:r>
              <a:rPr dirty="0" sz="1100" spc="2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2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1927</a:t>
            </a:r>
            <a:r>
              <a:rPr dirty="0" sz="1100" spc="2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году),</a:t>
            </a:r>
            <a:r>
              <a:rPr dirty="0" sz="1100" spc="2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один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из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сильнейших</a:t>
            </a:r>
            <a:r>
              <a:rPr dirty="0" sz="1100" spc="2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шахматистов</a:t>
            </a:r>
            <a:r>
              <a:rPr dirty="0" sz="1100" spc="2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мира</a:t>
            </a:r>
            <a:r>
              <a:rPr dirty="0" sz="1100" spc="25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1910</a:t>
            </a:r>
            <a:r>
              <a:rPr dirty="0" sz="1100" spc="2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</a:t>
            </a:r>
            <a:r>
              <a:rPr dirty="0" sz="1100" spc="-1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9</a:t>
            </a:r>
            <a:r>
              <a:rPr dirty="0" sz="1100" spc="-1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3</a:t>
            </a:r>
            <a:r>
              <a:rPr dirty="0" sz="1100" spc="-1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0</a:t>
            </a:r>
            <a:r>
              <a:rPr dirty="0" sz="1100" spc="-1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-1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х  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</a:t>
            </a:r>
            <a:r>
              <a:rPr dirty="0" sz="1100" spc="-1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1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д</a:t>
            </a:r>
            <a:r>
              <a:rPr dirty="0" sz="1100" spc="-1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1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х</a:t>
            </a:r>
            <a:r>
              <a:rPr dirty="0" sz="1100" spc="-1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,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 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</a:t>
            </a:r>
            <a:r>
              <a:rPr dirty="0" sz="1100" spc="-1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1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б</a:t>
            </a:r>
            <a:r>
              <a:rPr dirty="0" sz="1100" spc="-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-1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д</a:t>
            </a:r>
            <a:r>
              <a:rPr dirty="0" sz="1100" spc="-1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1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2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л</a:t>
            </a:r>
            <a:r>
              <a:rPr dirty="0" sz="1100" spc="-1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ь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 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м</a:t>
            </a:r>
            <a:r>
              <a:rPr dirty="0" sz="1100" spc="-1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</a:t>
            </a:r>
            <a:r>
              <a:rPr dirty="0" sz="1100" spc="-1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1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</a:t>
            </a:r>
            <a:r>
              <a:rPr dirty="0" sz="1100" spc="-1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1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х 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международных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турниров.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годы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расцвета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Капабланка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приобрёл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славу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"шахматного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автомата",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одинаково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виртуозно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ведущего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партию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миттельшпиле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эндшпиле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практически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не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допускающего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ошибок.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официальных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встречах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2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высоком</a:t>
            </a:r>
            <a:r>
              <a:rPr dirty="0" sz="1100" spc="2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уровне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(с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1909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года)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Капабланка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проиграл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всего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34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партии,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с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1916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1924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год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оставался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непобеждённым.</a:t>
            </a:r>
            <a:endParaRPr sz="1100">
              <a:latin typeface="Microsoft Sans Serif"/>
              <a:cs typeface="Microsoft Sans Serif"/>
            </a:endParaRPr>
          </a:p>
          <a:p>
            <a:pPr algn="just" marL="294005">
              <a:lnSpc>
                <a:spcPts val="1130"/>
              </a:lnSpc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4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автобиографии </a:t>
            </a:r>
            <a:r>
              <a:rPr dirty="0" sz="1100" spc="1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Капабланка</a:t>
            </a:r>
            <a:r>
              <a:rPr dirty="0" sz="1100" spc="43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рассказывал, </a:t>
            </a:r>
            <a:r>
              <a:rPr dirty="0" sz="1100" spc="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что</a:t>
            </a:r>
            <a:r>
              <a:rPr dirty="0" sz="1100" spc="43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научился </a:t>
            </a:r>
            <a:r>
              <a:rPr dirty="0" sz="1100" spc="1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играть</a:t>
            </a:r>
            <a:endParaRPr sz="1100">
              <a:latin typeface="Microsoft Sans Serif"/>
              <a:cs typeface="Microsoft Sans Serif"/>
            </a:endParaRPr>
          </a:p>
          <a:p>
            <a:pPr algn="just" marL="21590" marR="12065">
              <a:lnSpc>
                <a:spcPts val="1230"/>
              </a:lnSpc>
              <a:spcBef>
                <a:spcPts val="70"/>
              </a:spcBef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шахматы</a:t>
            </a:r>
            <a:r>
              <a:rPr dirty="0" sz="1100" spc="1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четырёхлетнем</a:t>
            </a:r>
            <a:r>
              <a:rPr dirty="0" sz="1100" spc="1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возрасте,</a:t>
            </a:r>
            <a:r>
              <a:rPr dirty="0" sz="1100" spc="1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наблюдая</a:t>
            </a:r>
            <a:r>
              <a:rPr dirty="0" sz="1100" spc="1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за</a:t>
            </a:r>
            <a:r>
              <a:rPr dirty="0" sz="1100" spc="1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игрой</a:t>
            </a:r>
            <a:r>
              <a:rPr dirty="0" sz="1100" spc="1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своего</a:t>
            </a:r>
            <a:r>
              <a:rPr dirty="0" sz="1100" spc="1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отца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сослуживцем.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На третий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день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он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выучил,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как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ходят фигуры,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во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время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одной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из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партий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обратил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внимание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отца,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что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тот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сделал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ход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не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правилам.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тот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же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день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он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сыграл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отцом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партию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обыграл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его.</a:t>
            </a:r>
            <a:endParaRPr sz="1100">
              <a:latin typeface="Microsoft Sans Serif"/>
              <a:cs typeface="Microsoft Sans Serif"/>
            </a:endParaRPr>
          </a:p>
          <a:p>
            <a:pPr algn="just" marL="207010">
              <a:lnSpc>
                <a:spcPts val="1145"/>
              </a:lnSpc>
            </a:pP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Вскоре</a:t>
            </a:r>
            <a:r>
              <a:rPr dirty="0" sz="1100" spc="1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отец</a:t>
            </a:r>
            <a:r>
              <a:rPr dirty="0" sz="1100" spc="1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1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его</a:t>
            </a:r>
            <a:r>
              <a:rPr dirty="0" sz="1100" spc="1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друзья</a:t>
            </a:r>
            <a:r>
              <a:rPr dirty="0" sz="1100" spc="1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отвели</a:t>
            </a:r>
            <a:r>
              <a:rPr dirty="0" sz="1100" spc="1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ребёнка</a:t>
            </a:r>
            <a:r>
              <a:rPr dirty="0" sz="1100" spc="1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шахматный</a:t>
            </a:r>
            <a:r>
              <a:rPr dirty="0" sz="1100" spc="1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клуб</a:t>
            </a:r>
            <a:r>
              <a:rPr dirty="0" sz="1100" spc="1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Гаване.</a:t>
            </a:r>
            <a:endParaRPr sz="1100">
              <a:latin typeface="Microsoft Sans Serif"/>
              <a:cs typeface="Microsoft Sans Serif"/>
            </a:endParaRPr>
          </a:p>
          <a:p>
            <a:pPr algn="just" marL="26670" marR="6985">
              <a:lnSpc>
                <a:spcPts val="1230"/>
              </a:lnSpc>
              <a:spcBef>
                <a:spcPts val="70"/>
              </a:spcBef>
            </a:pP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Сохранилась</a:t>
            </a:r>
            <a:r>
              <a:rPr dirty="0" sz="1100" spc="2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запись</a:t>
            </a:r>
            <a:r>
              <a:rPr dirty="0" sz="1100" spc="5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партии,</a:t>
            </a:r>
            <a:r>
              <a:rPr dirty="0" sz="1100" spc="2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которую</a:t>
            </a:r>
            <a:r>
              <a:rPr dirty="0" sz="1100" spc="509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пятилетний</a:t>
            </a:r>
            <a:r>
              <a:rPr dirty="0" sz="1100" spc="5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Капабланка</a:t>
            </a:r>
            <a:r>
              <a:rPr dirty="0" sz="1100" spc="4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выиграл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у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мастера Иглесиаса, получив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ферзя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качестве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форы.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ноябре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декабре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1901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года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Капабланка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выиграл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матч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до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четырех побед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у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чемпиона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Кубы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Корсо.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Затем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после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переезда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США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Капабланка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выиграл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матч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у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чемпиона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страны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одного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из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сильнейших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шахматистов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мира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-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Фрэнка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Маршалла.</a:t>
            </a:r>
            <a:endParaRPr sz="1100">
              <a:latin typeface="Microsoft Sans Serif"/>
              <a:cs typeface="Microsoft Sans Serif"/>
            </a:endParaRPr>
          </a:p>
          <a:p>
            <a:pPr algn="just" marL="17145" marR="13335" indent="133350">
              <a:lnSpc>
                <a:spcPts val="1230"/>
              </a:lnSpc>
              <a:spcBef>
                <a:spcPts val="45"/>
              </a:spcBef>
            </a:pP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После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оглушительной победы в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турнире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Сан-Себастьяне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1911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года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2-го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места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(вслед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за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Ласкером)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представительном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турнире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Санкт-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Петербурге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1914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года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Капабланка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вошел в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элиту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мировых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шахмат и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стал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стремиться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завоеванию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шахматной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короны.</a:t>
            </a:r>
            <a:endParaRPr sz="1100">
              <a:latin typeface="Microsoft Sans Serif"/>
              <a:cs typeface="Microsoft Sans Serif"/>
            </a:endParaRPr>
          </a:p>
          <a:p>
            <a:pPr algn="just" marL="17145" marR="16510" indent="115570">
              <a:lnSpc>
                <a:spcPts val="1230"/>
              </a:lnSpc>
              <a:spcBef>
                <a:spcPts val="75"/>
              </a:spcBef>
            </a:pP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Чемпионский матч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Ласкером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состоялся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1921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году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на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Кубе. Капабланка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тот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период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был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расцвете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сил, а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Ласкер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проводил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матч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не на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своём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уровне.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После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четырнадцатой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партии,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которую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Ласкер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проиграл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результате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грубой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одноходовой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ошибки,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при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счёте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+4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0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=10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пользу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претендента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Ласкер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прекратил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борьбу.</a:t>
            </a:r>
            <a:endParaRPr sz="1100">
              <a:latin typeface="Microsoft Sans Serif"/>
              <a:cs typeface="Microsoft Sans Serif"/>
            </a:endParaRPr>
          </a:p>
          <a:p>
            <a:pPr algn="just" marL="12700" marR="9525" indent="153670">
              <a:lnSpc>
                <a:spcPts val="1230"/>
              </a:lnSpc>
              <a:spcBef>
                <a:spcPts val="140"/>
              </a:spcBef>
            </a:pP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Во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второй половине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1920-х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годов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Капабланка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увлёкся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разработкой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новых,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улучшенных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шахмат.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Он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считал,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что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из-за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прогресса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ведущих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игроков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шахматам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скором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времени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угрожает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ничейная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смерть,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поэтому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необходимо</a:t>
            </a:r>
            <a:r>
              <a:rPr dirty="0" sz="1100" spc="1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изменить</a:t>
            </a:r>
            <a:r>
              <a:rPr dirty="0" sz="1100" spc="1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правила,</a:t>
            </a:r>
            <a:r>
              <a:rPr dirty="0" sz="1100" spc="1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чтобы</a:t>
            </a:r>
            <a:r>
              <a:rPr dirty="0" sz="1100" spc="1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усложнить</a:t>
            </a:r>
            <a:r>
              <a:rPr dirty="0" sz="1100" spc="1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игру.</a:t>
            </a:r>
            <a:r>
              <a:rPr dirty="0" sz="1100" spc="2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Капабланка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70515" y="7294447"/>
            <a:ext cx="132715" cy="16446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fld id="{81D60167-4931-47E6-BA6A-407CBD079E47}" type="slidenum">
              <a:rPr dirty="0" sz="800" spc="-5">
                <a:solidFill>
                  <a:srgbClr val="AFB0B0"/>
                </a:solidFill>
                <a:latin typeface="Microsoft Sans Serif"/>
                <a:cs typeface="Microsoft Sans Serif"/>
              </a:rPr>
              <a:t>2</a:t>
            </a:fld>
            <a:endParaRPr sz="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667527" y="7291483"/>
            <a:ext cx="191135" cy="16764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4064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dirty="0" sz="800" spc="-5">
                <a:solidFill>
                  <a:srgbClr val="AFB0B0"/>
                </a:solidFill>
                <a:latin typeface="Microsoft Sans Serif"/>
                <a:cs typeface="Microsoft Sans Serif"/>
              </a:rPr>
              <a:t>27</a:t>
            </a:fld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71176" y="274128"/>
            <a:ext cx="4906010" cy="20662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7640">
              <a:lnSpc>
                <a:spcPts val="1275"/>
              </a:lnSpc>
              <a:spcBef>
                <a:spcPts val="100"/>
              </a:spcBef>
            </a:pP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Основные </a:t>
            </a: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идеи</a:t>
            </a:r>
            <a:endParaRPr sz="1100">
              <a:latin typeface="Arial"/>
              <a:cs typeface="Arial"/>
            </a:endParaRPr>
          </a:p>
          <a:p>
            <a:pPr marL="12700" marR="5080" indent="116205">
              <a:lnSpc>
                <a:spcPts val="1230"/>
              </a:lnSpc>
              <a:spcBef>
                <a:spcPts val="70"/>
              </a:spcBef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итальянской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партии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белые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близки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своей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цели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созданию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сильного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пешечного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центра,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но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им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не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хватает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буквально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одного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темпа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для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закрепления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перевеса.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связи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этим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достаточно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логична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попытка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путём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жертвы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фланговой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пешки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"b2"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выиграть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время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решить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проблему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захвата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центра.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Таким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образом,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чёрные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такой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редакции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уже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не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успевают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провести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контрудар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центре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ходом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d7-d5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.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ts val="1150"/>
              </a:lnSpc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случае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принятия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гамбита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чёрными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белые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захватывают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центр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ходами</a:t>
            </a:r>
            <a:endParaRPr sz="1100">
              <a:latin typeface="Microsoft Sans Serif"/>
              <a:cs typeface="Microsoft Sans Serif"/>
            </a:endParaRPr>
          </a:p>
          <a:p>
            <a:pPr marL="12700" marR="369570">
              <a:lnSpc>
                <a:spcPts val="1230"/>
              </a:lnSpc>
              <a:spcBef>
                <a:spcPts val="70"/>
              </a:spcBef>
            </a:pPr>
            <a:r>
              <a:rPr dirty="0" sz="1100" spc="-5" b="1">
                <a:solidFill>
                  <a:srgbClr val="151616"/>
                </a:solidFill>
                <a:latin typeface="Arial"/>
                <a:cs typeface="Arial"/>
              </a:rPr>
              <a:t>с2-с3</a:t>
            </a:r>
            <a:r>
              <a:rPr dirty="0" sz="1100" spc="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и</a:t>
            </a:r>
            <a:r>
              <a:rPr dirty="0" sz="1100" spc="1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d2-d4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.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При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возможности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белые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также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могут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сыграть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 b="1">
                <a:solidFill>
                  <a:srgbClr val="151616"/>
                </a:solidFill>
                <a:latin typeface="Arial"/>
                <a:cs typeface="Arial"/>
              </a:rPr>
              <a:t>Фd1-b3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,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развивая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атаку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пункт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f7,</a:t>
            </a:r>
            <a:r>
              <a:rPr dirty="0" sz="1100" spc="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и </a:t>
            </a:r>
            <a:r>
              <a:rPr dirty="0" sz="1100" spc="-5" b="1">
                <a:solidFill>
                  <a:srgbClr val="151616"/>
                </a:solidFill>
                <a:latin typeface="Arial"/>
                <a:cs typeface="Arial"/>
              </a:rPr>
              <a:t>Сc1-а3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,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препятствуя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рокировке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чёрных.</a:t>
            </a:r>
            <a:endParaRPr sz="1100">
              <a:latin typeface="Microsoft Sans Serif"/>
              <a:cs typeface="Microsoft Sans Serif"/>
            </a:endParaRPr>
          </a:p>
          <a:p>
            <a:pPr marL="128905">
              <a:lnSpc>
                <a:spcPts val="1155"/>
              </a:lnSpc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Если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же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чёрные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отклоняют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гамбит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ходом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4.Cc5-b6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,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то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белые</a:t>
            </a:r>
            <a:endParaRPr sz="1100">
              <a:latin typeface="Microsoft Sans Serif"/>
              <a:cs typeface="Microsoft Sans Serif"/>
            </a:endParaRPr>
          </a:p>
          <a:p>
            <a:pPr marL="12700" marR="379095">
              <a:lnSpc>
                <a:spcPts val="1230"/>
              </a:lnSpc>
              <a:spcBef>
                <a:spcPts val="70"/>
              </a:spcBef>
            </a:pP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приобретают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пространственное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преимущество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ферзевом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фланге.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Возможно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продолжение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наступления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посредством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хода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 b="1">
                <a:solidFill>
                  <a:srgbClr val="151616"/>
                </a:solidFill>
                <a:latin typeface="Arial"/>
                <a:cs typeface="Arial"/>
              </a:rPr>
              <a:t>a2-a4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.</a:t>
            </a:r>
            <a:endParaRPr sz="11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076" y="2132474"/>
            <a:ext cx="1800000" cy="245216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70546" y="235540"/>
            <a:ext cx="4944745" cy="691324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algn="just" marL="16510" marR="19050">
              <a:lnSpc>
                <a:spcPts val="1230"/>
              </a:lnSpc>
              <a:spcBef>
                <a:spcPts val="215"/>
              </a:spcBef>
            </a:pP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предлагал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добавить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комплект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две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новые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комбинированные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фигуры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канцлера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(объединяет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ходы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ладьи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коня)</a:t>
            </a:r>
            <a:r>
              <a:rPr dirty="0" sz="1100" spc="229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2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архиепископа</a:t>
            </a:r>
            <a:r>
              <a:rPr dirty="0" sz="1100" spc="229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(объединяет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ходы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слона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коня),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увеличить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число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пешек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до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10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у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каждой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стороны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играть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этими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комплектами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увеличенной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до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8х10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или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даже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10х10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доске.</a:t>
            </a:r>
            <a:endParaRPr sz="1100">
              <a:latin typeface="Microsoft Sans Serif"/>
              <a:cs typeface="Microsoft Sans Serif"/>
            </a:endParaRPr>
          </a:p>
          <a:p>
            <a:pPr algn="just" marL="13970" marR="17145" indent="184785">
              <a:lnSpc>
                <a:spcPts val="1230"/>
              </a:lnSpc>
              <a:spcBef>
                <a:spcPts val="60"/>
              </a:spcBef>
            </a:pP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Большинство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современников вспоминают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Капабланку 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как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чрезвычайно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воспитанного, вежливого, очень приятного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лёгкого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общении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человека.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Капабланка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хорошо разбирался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театре,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музыке,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балете,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изобразительном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искусстве,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увлекался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теннисом.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По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воспоминаниям,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неожиданно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быстро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выиграв выставочную партию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у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Бернштейна,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он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воскликнул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"Вот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хорошо!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Я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ещё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успею попасть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на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балет!".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Помимо родного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испанского языка,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кубинец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свободно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владел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английским,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французским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немецким.</a:t>
            </a:r>
            <a:endParaRPr sz="1100">
              <a:latin typeface="Microsoft Sans Serif"/>
              <a:cs typeface="Microsoft Sans Serif"/>
            </a:endParaRPr>
          </a:p>
          <a:p>
            <a:pPr algn="just" marL="2026285" marR="5080" indent="190500">
              <a:lnSpc>
                <a:spcPts val="1230"/>
              </a:lnSpc>
              <a:spcBef>
                <a:spcPts val="940"/>
              </a:spcBef>
            </a:pPr>
            <a:r>
              <a:rPr dirty="0" sz="1100" spc="40" b="1">
                <a:solidFill>
                  <a:srgbClr val="151616"/>
                </a:solidFill>
                <a:latin typeface="Arial"/>
                <a:cs typeface="Arial"/>
              </a:rPr>
              <a:t>Александр </a:t>
            </a:r>
            <a:r>
              <a:rPr dirty="0" sz="1100" spc="13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 spc="40" b="1">
                <a:solidFill>
                  <a:srgbClr val="151616"/>
                </a:solidFill>
                <a:latin typeface="Arial"/>
                <a:cs typeface="Arial"/>
              </a:rPr>
              <a:t>Александрович </a:t>
            </a:r>
            <a:r>
              <a:rPr dirty="0" sz="1100" spc="14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 spc="35" b="1">
                <a:solidFill>
                  <a:srgbClr val="151616"/>
                </a:solidFill>
                <a:latin typeface="Arial"/>
                <a:cs typeface="Arial"/>
              </a:rPr>
              <a:t>Алехин </a:t>
            </a:r>
            <a:r>
              <a:rPr dirty="0" sz="1100" spc="-29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(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р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р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р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ё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 </a:t>
            </a:r>
            <a:r>
              <a:rPr dirty="0" sz="1100" spc="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 </a:t>
            </a:r>
            <a:r>
              <a:rPr dirty="0" sz="1100" spc="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произношение</a:t>
            </a:r>
            <a:r>
              <a:rPr dirty="0" sz="1100" spc="2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"Алёхин"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ошибочно)</a:t>
            </a:r>
            <a:r>
              <a:rPr dirty="0" sz="1100" spc="4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 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русский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французский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шахматист,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выступавший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за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Российскую</a:t>
            </a:r>
            <a:r>
              <a:rPr dirty="0" sz="1100" spc="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империю,</a:t>
            </a:r>
            <a:r>
              <a:rPr dirty="0" sz="1100" spc="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Советскую</a:t>
            </a:r>
            <a:r>
              <a:rPr dirty="0" sz="1100" spc="5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Россию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Францию,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четвёртый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чемпион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шахматам.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Алехин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вошёл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число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сильнейших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шахматистов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мира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перед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Первой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мировой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войной,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заняв третье место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на 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петербургском 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турнире 1914 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года,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1920 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году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стал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первым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чемпионом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РСФСР,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1921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году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покинул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Россию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переехал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постоянное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место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жительства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во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Францию,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 гражданином 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которой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стал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1925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65">
                <a:solidFill>
                  <a:srgbClr val="151616"/>
                </a:solidFill>
                <a:latin typeface="Microsoft Sans Serif"/>
                <a:cs typeface="Microsoft Sans Serif"/>
              </a:rPr>
              <a:t>году.</a:t>
            </a:r>
            <a:endParaRPr sz="1100">
              <a:latin typeface="Microsoft Sans Serif"/>
              <a:cs typeface="Microsoft Sans Serif"/>
            </a:endParaRPr>
          </a:p>
          <a:p>
            <a:pPr algn="just" marL="2024380" marR="5715" indent="113664">
              <a:lnSpc>
                <a:spcPts val="1230"/>
              </a:lnSpc>
              <a:spcBef>
                <a:spcPts val="50"/>
              </a:spcBef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1927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году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Алехин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выиграл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матч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за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звание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чемпиона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мира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у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считавшегося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непобедимым</a:t>
            </a:r>
            <a:endParaRPr sz="1100">
              <a:latin typeface="Microsoft Sans Serif"/>
              <a:cs typeface="Microsoft Sans Serif"/>
            </a:endParaRPr>
          </a:p>
          <a:p>
            <a:pPr algn="just" marL="20955" marR="11430">
              <a:lnSpc>
                <a:spcPts val="1230"/>
              </a:lnSpc>
              <a:spcBef>
                <a:spcPts val="25"/>
              </a:spcBef>
            </a:pP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Хосе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Рауля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Капабланки,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затем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течение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нескольких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лет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Алехин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доминировал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соревнованиях, выигрывая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крупнейшие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турниры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своего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времени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большим преимуществом над соперниками.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Дважды,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1929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1934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годах,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Алехин защитил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титул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2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матчах</a:t>
            </a:r>
            <a:r>
              <a:rPr dirty="0" sz="1100" spc="2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против Ефима Боголюбова,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2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1935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году</a:t>
            </a:r>
            <a:r>
              <a:rPr dirty="0" sz="1100" spc="2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он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проиграл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матч</a:t>
            </a:r>
            <a:r>
              <a:rPr dirty="0" sz="1100" spc="2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Максу</a:t>
            </a:r>
            <a:r>
              <a:rPr dirty="0" sz="1100" spc="2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Эйве,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но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через</a:t>
            </a:r>
            <a:r>
              <a:rPr dirty="0" sz="1100" spc="2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два 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года</a:t>
            </a:r>
            <a:r>
              <a:rPr dirty="0" sz="1100" spc="2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победил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матче-реванше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удерживал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звание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чемпиона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мира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до самой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смерти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весной 1946 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г.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Алехин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единственный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шахматист, который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умер,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являясь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действующим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чемпионом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мира.</a:t>
            </a:r>
            <a:endParaRPr sz="1100">
              <a:latin typeface="Microsoft Sans Serif"/>
              <a:cs typeface="Microsoft Sans Serif"/>
            </a:endParaRPr>
          </a:p>
          <a:p>
            <a:pPr algn="just" marL="12700" marR="33655" indent="175895">
              <a:lnSpc>
                <a:spcPts val="1230"/>
              </a:lnSpc>
              <a:spcBef>
                <a:spcPts val="10"/>
              </a:spcBef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1902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году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Москву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посетил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американский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маэстро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Гарри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Пильсбери,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проведший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шахматном клубе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сеанс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одновременной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игры вслепую на 22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досках,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старший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брат Алексей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Алехин сыграл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ним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вничью;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это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событие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произвело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сильнейшее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впечатление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 Александра. По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воспоминаниям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одноклассников,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уроках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он постоянно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был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погружён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шахматы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 решал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задачи,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играл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вслепую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или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обдумывал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ходы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игре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переписке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шахматистами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со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всего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мира.</a:t>
            </a:r>
            <a:endParaRPr sz="1100">
              <a:latin typeface="Microsoft Sans Serif"/>
              <a:cs typeface="Microsoft Sans Serif"/>
            </a:endParaRPr>
          </a:p>
          <a:p>
            <a:pPr algn="just" marL="337185">
              <a:lnSpc>
                <a:spcPct val="100000"/>
              </a:lnSpc>
              <a:spcBef>
                <a:spcPts val="50"/>
              </a:spcBef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3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1916</a:t>
            </a:r>
            <a:r>
              <a:rPr dirty="0" sz="1100" spc="3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году</a:t>
            </a:r>
            <a:r>
              <a:rPr dirty="0" sz="1100" spc="3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3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самый</a:t>
            </a:r>
            <a:r>
              <a:rPr dirty="0" sz="1100" spc="3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разгар</a:t>
            </a:r>
            <a:r>
              <a:rPr dirty="0" sz="1100" spc="3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Первой</a:t>
            </a:r>
            <a:r>
              <a:rPr dirty="0" sz="1100" spc="3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мировой</a:t>
            </a:r>
            <a:r>
              <a:rPr dirty="0" sz="1100" spc="3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войны</a:t>
            </a:r>
            <a:r>
              <a:rPr dirty="0" sz="1100" spc="3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отправился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9140" y="7106042"/>
            <a:ext cx="4963160" cy="353060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ctr" marR="30480">
              <a:lnSpc>
                <a:spcPct val="100000"/>
              </a:lnSpc>
              <a:spcBef>
                <a:spcPts val="145"/>
              </a:spcBef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добровольцем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фронт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качестве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помощника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начальника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передвижного</a:t>
            </a:r>
            <a:endParaRPr sz="1100">
              <a:latin typeface="Microsoft Sans Serif"/>
              <a:cs typeface="Microsoft Sans Serif"/>
            </a:endParaRPr>
          </a:p>
          <a:p>
            <a:pPr algn="ctr" marR="19685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dirty="0" sz="800" spc="-5">
                <a:solidFill>
                  <a:srgbClr val="AFB0B0"/>
                </a:solidFill>
                <a:latin typeface="Microsoft Sans Serif"/>
                <a:cs typeface="Microsoft Sans Serif"/>
              </a:rPr>
              <a:t>4</a:t>
            </a:fld>
            <a:endParaRPr sz="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241" y="3880458"/>
            <a:ext cx="1800000" cy="245216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7972" y="228441"/>
            <a:ext cx="4963795" cy="708279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algn="just" marL="15875" marR="31750">
              <a:lnSpc>
                <a:spcPts val="1230"/>
              </a:lnSpc>
              <a:spcBef>
                <a:spcPts val="215"/>
              </a:spcBef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санитарного отряда, участвовавшего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сражениях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брусиловского прорыва.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Алехин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лично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выносил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раненых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поля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боя,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был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награждён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двумя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Георгиевскими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медалями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представлен 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к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награждению орденом Святого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Станислава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3-й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степени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мечами,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но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представление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уже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не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было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рассмотрено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из-за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свержения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монархии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феврале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1917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года.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Он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был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дважды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контужен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после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второй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контузии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несколько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недель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был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помещён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госпиталь,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где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играл вслепую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навещавшими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его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местными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шахматистами,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том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числе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дал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сеанс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вслепую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пяти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досках.</a:t>
            </a:r>
            <a:endParaRPr sz="1100">
              <a:latin typeface="Microsoft Sans Serif"/>
              <a:cs typeface="Microsoft Sans Serif"/>
            </a:endParaRPr>
          </a:p>
          <a:p>
            <a:pPr algn="just" marL="26670" marR="34290" indent="165100">
              <a:lnSpc>
                <a:spcPts val="1230"/>
              </a:lnSpc>
              <a:spcBef>
                <a:spcPts val="30"/>
              </a:spcBef>
            </a:pP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Чтобы</a:t>
            </a:r>
            <a:r>
              <a:rPr dirty="0" sz="1100" spc="1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достать</a:t>
            </a:r>
            <a:r>
              <a:rPr dirty="0" sz="1100" spc="1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деньги</a:t>
            </a:r>
            <a:r>
              <a:rPr dirty="0" sz="1100" spc="1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1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матч</a:t>
            </a:r>
            <a:r>
              <a:rPr dirty="0" sz="1100" spc="1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1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Капабланкой,</a:t>
            </a:r>
            <a:r>
              <a:rPr dirty="0" sz="1100" spc="1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Алехин</a:t>
            </a:r>
            <a:r>
              <a:rPr dirty="0" sz="1100" spc="1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много</a:t>
            </a:r>
            <a:r>
              <a:rPr dirty="0" sz="1100" spc="1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выступал </a:t>
            </a:r>
            <a:r>
              <a:rPr dirty="0" sz="1100" spc="-2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сеансами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одновременной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игры.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1920-х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годах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он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дважды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поставил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мировой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рекорд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игры вслепую: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1924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году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Нью-Йорке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Алехин сыграл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одновременно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26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партий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результатом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+16 -5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=5,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через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год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Париже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побил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свой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предыдущий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рекорд,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сыграв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вслепую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27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партий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результатом</a:t>
            </a:r>
            <a:endParaRPr sz="1100">
              <a:latin typeface="Microsoft Sans Serif"/>
              <a:cs typeface="Microsoft Sans Serif"/>
            </a:endParaRPr>
          </a:p>
          <a:p>
            <a:pPr algn="just" marL="26670">
              <a:lnSpc>
                <a:spcPts val="1155"/>
              </a:lnSpc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+22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-2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=3.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Последний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рекорд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Алехина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сеанс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вслепую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32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досках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1933</a:t>
            </a:r>
            <a:endParaRPr sz="1100">
              <a:latin typeface="Microsoft Sans Serif"/>
              <a:cs typeface="Microsoft Sans Serif"/>
            </a:endParaRPr>
          </a:p>
          <a:p>
            <a:pPr marL="26670">
              <a:lnSpc>
                <a:spcPts val="1275"/>
              </a:lnSpc>
            </a:pP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году.</a:t>
            </a:r>
            <a:endParaRPr sz="1100">
              <a:latin typeface="Microsoft Sans Serif"/>
              <a:cs typeface="Microsoft Sans Serif"/>
            </a:endParaRPr>
          </a:p>
          <a:p>
            <a:pPr algn="just" marL="26670" marR="46355" indent="231140">
              <a:lnSpc>
                <a:spcPts val="1230"/>
              </a:lnSpc>
              <a:spcBef>
                <a:spcPts val="190"/>
              </a:spcBef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Алехин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был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большим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любителем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кошек.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Его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сиамский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кот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Чесс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(в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переводе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англ.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 "Шахматы")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постоянно присутствовал на соревнованиях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как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талисман. Во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время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первого матча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Эйве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кот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обнюхивал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доску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перед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каждой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партией.</a:t>
            </a:r>
            <a:endParaRPr sz="1100">
              <a:latin typeface="Microsoft Sans Serif"/>
              <a:cs typeface="Microsoft Sans Serif"/>
            </a:endParaRPr>
          </a:p>
          <a:p>
            <a:pPr algn="just" marL="22225" marR="55880" indent="266065">
              <a:lnSpc>
                <a:spcPts val="1230"/>
              </a:lnSpc>
              <a:spcBef>
                <a:spcPts val="75"/>
              </a:spcBef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1920-х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годах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Алехин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был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среди первых шахматистов, игравших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двухходовые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("марсельские") шахматы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(вариант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шахмат,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котором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каждый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игрок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передвигает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свои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фигуры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два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раза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за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ход).</a:t>
            </a:r>
            <a:endParaRPr sz="1100">
              <a:latin typeface="Microsoft Sans Serif"/>
              <a:cs typeface="Microsoft Sans Serif"/>
            </a:endParaRPr>
          </a:p>
          <a:p>
            <a:pPr algn="just" marL="1971675" marR="32384" indent="208279">
              <a:lnSpc>
                <a:spcPts val="1230"/>
              </a:lnSpc>
              <a:spcBef>
                <a:spcPts val="1110"/>
              </a:spcBef>
            </a:pPr>
            <a:r>
              <a:rPr dirty="0" sz="1100" spc="-25" b="1">
                <a:solidFill>
                  <a:srgbClr val="151616"/>
                </a:solidFill>
                <a:latin typeface="Arial"/>
                <a:cs typeface="Arial"/>
              </a:rPr>
              <a:t>Махгилис (Макс) </a:t>
            </a:r>
            <a:r>
              <a:rPr dirty="0" sz="1100" spc="-30" b="1">
                <a:solidFill>
                  <a:srgbClr val="151616"/>
                </a:solidFill>
                <a:latin typeface="Arial"/>
                <a:cs typeface="Arial"/>
              </a:rPr>
              <a:t>Эйве</a:t>
            </a:r>
            <a:r>
              <a:rPr dirty="0" sz="1100" spc="-2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нидерландский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шахматист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математик,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пятый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мира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шахматам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(1935-1937),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международный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гроссмейстер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(1950).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Эйве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стал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чемпионом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мира,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победив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матче</a:t>
            </a:r>
            <a:r>
              <a:rPr dirty="0" sz="1100" spc="2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Александра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Алехина,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но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через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два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года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проиграл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ему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матче-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5">
                <a:solidFill>
                  <a:srgbClr val="151616"/>
                </a:solidFill>
                <a:latin typeface="Microsoft Sans Serif"/>
                <a:cs typeface="Microsoft Sans Serif"/>
              </a:rPr>
              <a:t>реванше.</a:t>
            </a:r>
            <a:r>
              <a:rPr dirty="0" sz="1100" spc="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80">
                <a:solidFill>
                  <a:srgbClr val="151616"/>
                </a:solidFill>
                <a:latin typeface="Microsoft Sans Serif"/>
                <a:cs typeface="Microsoft Sans Serif"/>
              </a:rPr>
              <a:t>Эйве</a:t>
            </a:r>
            <a:r>
              <a:rPr dirty="0" sz="1100" spc="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0">
                <a:solidFill>
                  <a:srgbClr val="151616"/>
                </a:solidFill>
                <a:latin typeface="Microsoft Sans Serif"/>
                <a:cs typeface="Microsoft Sans Serif"/>
              </a:rPr>
              <a:t>оставался</a:t>
            </a:r>
            <a:r>
              <a:rPr dirty="0" sz="1100" spc="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80">
                <a:solidFill>
                  <a:srgbClr val="151616"/>
                </a:solidFill>
                <a:latin typeface="Microsoft Sans Serif"/>
                <a:cs typeface="Microsoft Sans Serif"/>
              </a:rPr>
              <a:t>одним</a:t>
            </a:r>
            <a:r>
              <a:rPr dirty="0" sz="1100" spc="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из 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сильнейших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шахматистов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мира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до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конца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1940-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х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годов,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по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окончании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карьеры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на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высшем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уровне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занялся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исследованиями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области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информатики.</a:t>
            </a:r>
            <a:endParaRPr sz="1100">
              <a:latin typeface="Microsoft Sans Serif"/>
              <a:cs typeface="Microsoft Sans Serif"/>
            </a:endParaRPr>
          </a:p>
          <a:p>
            <a:pPr algn="just" marL="1974850" marR="26034" indent="117475">
              <a:lnSpc>
                <a:spcPts val="1230"/>
              </a:lnSpc>
              <a:spcBef>
                <a:spcPts val="50"/>
              </a:spcBef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1970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году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Эйве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был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избран президентом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ФИДЕ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занимал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эту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должность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два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срока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(1970-1978).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период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его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президентства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пришлись скандальный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матч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на первенство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мира</a:t>
            </a:r>
            <a:r>
              <a:rPr dirty="0" sz="1100" spc="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между</a:t>
            </a:r>
            <a:r>
              <a:rPr dirty="0" sz="1100" spc="1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Борисом</a:t>
            </a:r>
            <a:r>
              <a:rPr dirty="0" sz="1100" spc="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Спасским</a:t>
            </a:r>
            <a:r>
              <a:rPr dirty="0" sz="1100" spc="1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1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Робертом</a:t>
            </a:r>
            <a:endParaRPr sz="1100">
              <a:latin typeface="Microsoft Sans Serif"/>
              <a:cs typeface="Microsoft Sans Serif"/>
            </a:endParaRPr>
          </a:p>
          <a:p>
            <a:pPr algn="just" marL="24130">
              <a:lnSpc>
                <a:spcPts val="1100"/>
              </a:lnSpc>
            </a:pP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Фишером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(Рейкьявик,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1972)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не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увенчавшиеся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успехом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переговоры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endParaRPr sz="1100">
              <a:latin typeface="Microsoft Sans Serif"/>
              <a:cs typeface="Microsoft Sans Serif"/>
            </a:endParaRPr>
          </a:p>
          <a:p>
            <a:pPr algn="just" marL="23495">
              <a:lnSpc>
                <a:spcPts val="1230"/>
              </a:lnSpc>
            </a:pP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проведении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матча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Фишер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Карпов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(1975).</a:t>
            </a:r>
            <a:endParaRPr sz="1100">
              <a:latin typeface="Microsoft Sans Serif"/>
              <a:cs typeface="Microsoft Sans Serif"/>
            </a:endParaRPr>
          </a:p>
          <a:p>
            <a:pPr algn="just" marL="12700" marR="5080" indent="151130">
              <a:lnSpc>
                <a:spcPts val="1230"/>
              </a:lnSpc>
              <a:spcBef>
                <a:spcPts val="70"/>
              </a:spcBef>
            </a:pP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Игра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Эйве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отличалась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логичностью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точным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расчётом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вариантов.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Эйве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был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известен 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как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сильный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тактик,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также знаток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дебютной теории.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Его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перу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принадлежит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большое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количество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книг,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наиболее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известны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из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которых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шахматные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учебники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дебютные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справочники.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95915" y="7294447"/>
            <a:ext cx="81915" cy="16446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00" spc="-5">
                <a:solidFill>
                  <a:srgbClr val="AFB0B0"/>
                </a:solidFill>
                <a:latin typeface="Microsoft Sans Serif"/>
                <a:cs typeface="Microsoft Sans Serif"/>
              </a:rPr>
              <a:t>5</a:t>
            </a:r>
            <a:endParaRPr sz="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136" y="4943797"/>
            <a:ext cx="1690574" cy="230310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81580" y="253420"/>
            <a:ext cx="4951730" cy="706374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algn="just" marL="13335" marR="5080" indent="231775">
              <a:lnSpc>
                <a:spcPts val="1230"/>
              </a:lnSpc>
              <a:spcBef>
                <a:spcPts val="215"/>
              </a:spcBef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Эйве родился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в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семье учителя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младших классов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церковной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школы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Корнелиуса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Эйве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его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жены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Элизабет.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У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Макса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была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большая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семья: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братья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Виллем,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Кеес,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Боб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сёстры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Анни и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Тини.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Супруги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Эйве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любили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шахматы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раз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неделю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устраивали турниры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для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знакомых. Макс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научился игре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четыре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года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скоро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начал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обыгрывать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родителей.</a:t>
            </a:r>
            <a:endParaRPr sz="1100">
              <a:latin typeface="Microsoft Sans Serif"/>
              <a:cs typeface="Microsoft Sans Serif"/>
            </a:endParaRPr>
          </a:p>
          <a:p>
            <a:pPr algn="just" marL="288925">
              <a:lnSpc>
                <a:spcPts val="1155"/>
              </a:lnSpc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3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1929</a:t>
            </a:r>
            <a:r>
              <a:rPr dirty="0" sz="1100" spc="3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году</a:t>
            </a:r>
            <a:r>
              <a:rPr dirty="0" sz="1100" spc="3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Эйве</a:t>
            </a:r>
            <a:r>
              <a:rPr dirty="0" sz="1100" spc="3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опубликовал</a:t>
            </a:r>
            <a:r>
              <a:rPr dirty="0" sz="1100" spc="3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математическую</a:t>
            </a:r>
            <a:r>
              <a:rPr dirty="0" sz="1100" spc="3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работу,</a:t>
            </a:r>
            <a:r>
              <a:rPr dirty="0" sz="1100" spc="3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3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которой</a:t>
            </a:r>
            <a:endParaRPr sz="1100">
              <a:latin typeface="Microsoft Sans Serif"/>
              <a:cs typeface="Microsoft Sans Serif"/>
            </a:endParaRPr>
          </a:p>
          <a:p>
            <a:pPr algn="just" marL="13335" marR="5080">
              <a:lnSpc>
                <a:spcPts val="1230"/>
              </a:lnSpc>
              <a:spcBef>
                <a:spcPts val="70"/>
              </a:spcBef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продемонстрировал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бесконечную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последовательность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нулей и единиц,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которой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не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встречалось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трёх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одинаковых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последовательностей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подряд.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Таким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образом,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он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показал,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что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существовавшие на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тот момент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шахматные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правила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(ничья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автоматически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фиксировалась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при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троекратном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повторении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серии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ходов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подряд)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допускали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бесконечную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партию.</a:t>
            </a:r>
            <a:endParaRPr sz="1100">
              <a:latin typeface="Microsoft Sans Serif"/>
              <a:cs typeface="Microsoft Sans Serif"/>
            </a:endParaRPr>
          </a:p>
          <a:p>
            <a:pPr algn="just" marL="153670">
              <a:lnSpc>
                <a:spcPts val="1155"/>
              </a:lnSpc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1950-х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Эйве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занялся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изучением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компьютерных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технологий.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1956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году</a:t>
            </a:r>
            <a:endParaRPr sz="1100">
              <a:latin typeface="Microsoft Sans Serif"/>
              <a:cs typeface="Microsoft Sans Serif"/>
            </a:endParaRPr>
          </a:p>
          <a:p>
            <a:pPr algn="just" marL="12700" marR="5080">
              <a:lnSpc>
                <a:spcPts val="1230"/>
              </a:lnSpc>
              <a:spcBef>
                <a:spcPts val="70"/>
              </a:spcBef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он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был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назначен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консультантом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нидерландском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отделении американской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компании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Remington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Rand,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разработчика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ЭВМ.</a:t>
            </a:r>
            <a:endParaRPr sz="1100">
              <a:latin typeface="Microsoft Sans Serif"/>
              <a:cs typeface="Microsoft Sans Serif"/>
            </a:endParaRPr>
          </a:p>
          <a:p>
            <a:pPr algn="just" marL="181610">
              <a:lnSpc>
                <a:spcPts val="1155"/>
              </a:lnSpc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1959</a:t>
            </a:r>
            <a:r>
              <a:rPr dirty="0" sz="1100" spc="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году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Эйве</a:t>
            </a:r>
            <a:r>
              <a:rPr dirty="0" sz="1100" spc="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назначили</a:t>
            </a:r>
            <a:r>
              <a:rPr dirty="0" sz="1100" spc="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директором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Исследовательского</a:t>
            </a:r>
            <a:r>
              <a:rPr dirty="0" sz="1100" spc="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центра</a:t>
            </a:r>
            <a:r>
              <a:rPr dirty="0" sz="1100" spc="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</a:t>
            </a:r>
            <a:endParaRPr sz="1100">
              <a:latin typeface="Microsoft Sans Serif"/>
              <a:cs typeface="Microsoft Sans Serif"/>
            </a:endParaRPr>
          </a:p>
          <a:p>
            <a:pPr algn="just" marL="12700" marR="5080">
              <a:lnSpc>
                <a:spcPts val="1230"/>
              </a:lnSpc>
              <a:spcBef>
                <a:spcPts val="70"/>
              </a:spcBef>
            </a:pP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автоматической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обработке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данных, а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через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два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года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главой учреждённой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Евратомом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комиссии,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изучавшей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способности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компьютера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игре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шахматы.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1964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года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Эйве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занимал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должность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профессора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Высшей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экономической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школе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Роттердаме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читал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курс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автоматической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обработке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данных, а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з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днее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ал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профес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ором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ил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б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у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р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г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ом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уни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ерси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е.</a:t>
            </a:r>
            <a:endParaRPr sz="1100">
              <a:latin typeface="Microsoft Sans Serif"/>
              <a:cs typeface="Microsoft Sans Serif"/>
            </a:endParaRPr>
          </a:p>
          <a:p>
            <a:pPr algn="just" marL="280670">
              <a:lnSpc>
                <a:spcPts val="1155"/>
              </a:lnSpc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3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1970</a:t>
            </a:r>
            <a:r>
              <a:rPr dirty="0" sz="1100" spc="3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году</a:t>
            </a:r>
            <a:r>
              <a:rPr dirty="0" sz="1100" spc="3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Эйве,</a:t>
            </a:r>
            <a:r>
              <a:rPr dirty="0" sz="1100" spc="3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выдвинутый</a:t>
            </a:r>
            <a:r>
              <a:rPr dirty="0" sz="1100" spc="3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группой</a:t>
            </a:r>
            <a:r>
              <a:rPr dirty="0" sz="1100" spc="3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ведущих</a:t>
            </a:r>
            <a:r>
              <a:rPr dirty="0" sz="1100" spc="3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гроссмейстеров</a:t>
            </a:r>
            <a:r>
              <a:rPr dirty="0" sz="1100" spc="3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endParaRPr sz="1100">
              <a:latin typeface="Microsoft Sans Serif"/>
              <a:cs typeface="Microsoft Sans Serif"/>
            </a:endParaRPr>
          </a:p>
          <a:p>
            <a:pPr algn="just" marL="12700" marR="5715">
              <a:lnSpc>
                <a:spcPts val="1230"/>
              </a:lnSpc>
              <a:spcBef>
                <a:spcPts val="70"/>
              </a:spcBef>
            </a:pP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поддержанный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советской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федерацией,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был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единогласно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избран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 пост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президента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ФИДЕ.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Как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президент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ФИДЕ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Эйве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внёс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большой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вклад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в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развитие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пропаганду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шахмат,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способствовал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укреплению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международных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спортивных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связей.</a:t>
            </a:r>
            <a:endParaRPr sz="1100">
              <a:latin typeface="Microsoft Sans Serif"/>
              <a:cs typeface="Microsoft Sans Serif"/>
            </a:endParaRPr>
          </a:p>
          <a:p>
            <a:pPr algn="just" marL="206375">
              <a:lnSpc>
                <a:spcPts val="1155"/>
              </a:lnSpc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центре</a:t>
            </a:r>
            <a:r>
              <a:rPr dirty="0" sz="1100" spc="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Амстердама</a:t>
            </a:r>
            <a:r>
              <a:rPr dirty="0" sz="1100" spc="1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есть</a:t>
            </a:r>
            <a:r>
              <a:rPr dirty="0" sz="1100" spc="1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площадь</a:t>
            </a:r>
            <a:r>
              <a:rPr dirty="0" sz="1100" spc="1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Макса</a:t>
            </a:r>
            <a:r>
              <a:rPr dirty="0" sz="1100" spc="1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Эйве</a:t>
            </a:r>
            <a:r>
              <a:rPr dirty="0" sz="1100" spc="1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(Max</a:t>
            </a:r>
            <a:r>
              <a:rPr dirty="0" sz="1100" spc="1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Euwe</a:t>
            </a:r>
            <a:r>
              <a:rPr dirty="0" sz="1100" spc="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Plein).</a:t>
            </a:r>
            <a:r>
              <a:rPr dirty="0" sz="1100" spc="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endParaRPr sz="1100">
              <a:latin typeface="Microsoft Sans Serif"/>
              <a:cs typeface="Microsoft Sans Serif"/>
            </a:endParaRPr>
          </a:p>
          <a:p>
            <a:pPr algn="just" marL="12700" marR="5715">
              <a:lnSpc>
                <a:spcPts val="1230"/>
              </a:lnSpc>
              <a:spcBef>
                <a:spcPts val="70"/>
              </a:spcBef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площади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расположен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Центр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Макса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Эйве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музеем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библиотекой.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Перед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входом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Центр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находятся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открытый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2004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году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памятник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Эйве и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б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льшая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тная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дос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д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ткрытым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бом.</a:t>
            </a:r>
            <a:endParaRPr sz="1100">
              <a:latin typeface="Microsoft Sans Serif"/>
              <a:cs typeface="Microsoft Sans Serif"/>
            </a:endParaRPr>
          </a:p>
          <a:p>
            <a:pPr algn="just" marL="1851660" marR="33655" indent="152400">
              <a:lnSpc>
                <a:spcPts val="1230"/>
              </a:lnSpc>
              <a:spcBef>
                <a:spcPts val="1195"/>
              </a:spcBef>
            </a:pP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Михаил Моисеевич </a:t>
            </a:r>
            <a:r>
              <a:rPr dirty="0" sz="1100" spc="-5" b="1">
                <a:solidFill>
                  <a:srgbClr val="151616"/>
                </a:solidFill>
                <a:latin typeface="Arial"/>
                <a:cs typeface="Arial"/>
              </a:rPr>
              <a:t>Ботвинник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советский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шахматист,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6-й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истории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шахмат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1-й 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советский</a:t>
            </a:r>
            <a:r>
              <a:rPr dirty="0" sz="1100" spc="3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 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мира 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(1948-1957, 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1958-</a:t>
            </a:r>
            <a:endParaRPr sz="1100">
              <a:latin typeface="Microsoft Sans Serif"/>
              <a:cs typeface="Microsoft Sans Serif"/>
            </a:endParaRPr>
          </a:p>
          <a:p>
            <a:pPr algn="just" marL="1851660">
              <a:lnSpc>
                <a:spcPts val="1155"/>
              </a:lnSpc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1960,</a:t>
            </a:r>
            <a:r>
              <a:rPr dirty="0" sz="1100" spc="1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1961-1963).</a:t>
            </a:r>
            <a:r>
              <a:rPr dirty="0" sz="1100" spc="1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Гроссмейстер</a:t>
            </a:r>
            <a:r>
              <a:rPr dirty="0" sz="1100" spc="1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СССР</a:t>
            </a:r>
            <a:r>
              <a:rPr dirty="0" sz="1100" spc="1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(1935),</a:t>
            </a:r>
            <a:endParaRPr sz="1100">
              <a:latin typeface="Microsoft Sans Serif"/>
              <a:cs typeface="Microsoft Sans Serif"/>
            </a:endParaRPr>
          </a:p>
          <a:p>
            <a:pPr algn="just" marL="1851660" marR="33655">
              <a:lnSpc>
                <a:spcPts val="1230"/>
              </a:lnSpc>
              <a:spcBef>
                <a:spcPts val="70"/>
              </a:spcBef>
            </a:pP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международный гроссмейстер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(1950) и арбитр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 шахматной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композиции, 6-кратный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СССР</a:t>
            </a:r>
            <a:r>
              <a:rPr dirty="0" sz="1100" spc="3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(1931,</a:t>
            </a:r>
            <a:r>
              <a:rPr dirty="0" sz="1100" spc="3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1933,</a:t>
            </a:r>
            <a:r>
              <a:rPr dirty="0" sz="1100" spc="3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1939,</a:t>
            </a:r>
            <a:r>
              <a:rPr dirty="0" sz="1100" spc="3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1944,</a:t>
            </a:r>
            <a:r>
              <a:rPr dirty="0" sz="1100" spc="3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1945,</a:t>
            </a:r>
            <a:r>
              <a:rPr dirty="0" sz="1100" spc="3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1952),</a:t>
            </a:r>
            <a:endParaRPr sz="1100">
              <a:latin typeface="Microsoft Sans Serif"/>
              <a:cs typeface="Microsoft Sans Serif"/>
            </a:endParaRPr>
          </a:p>
          <a:p>
            <a:pPr algn="just" marL="1851660">
              <a:lnSpc>
                <a:spcPts val="1155"/>
              </a:lnSpc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абсолютный</a:t>
            </a:r>
            <a:r>
              <a:rPr dirty="0" sz="1100" spc="25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</a:t>
            </a:r>
            <a:r>
              <a:rPr dirty="0" sz="1100" spc="25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СССР</a:t>
            </a:r>
            <a:r>
              <a:rPr dirty="0" sz="1100" spc="2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(1941).</a:t>
            </a:r>
            <a:r>
              <a:rPr dirty="0" sz="1100" spc="2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</a:t>
            </a:r>
            <a:endParaRPr sz="1100">
              <a:latin typeface="Microsoft Sans Serif"/>
              <a:cs typeface="Microsoft Sans Serif"/>
            </a:endParaRPr>
          </a:p>
          <a:p>
            <a:pPr algn="just" marL="1851025" marR="33655">
              <a:lnSpc>
                <a:spcPts val="1230"/>
              </a:lnSpc>
              <a:spcBef>
                <a:spcPts val="70"/>
              </a:spcBef>
            </a:pP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Москвы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(1943/44). Шестикратный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победитель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Шахматных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Олимпиад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составе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команды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СССР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(двукратный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победитель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личном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зачёте).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Доктор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технических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наук,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профессор.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"П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триа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р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х"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ой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тной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ш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лы.</a:t>
            </a:r>
            <a:endParaRPr sz="1100">
              <a:latin typeface="Microsoft Sans Serif"/>
              <a:cs typeface="Microsoft Sans Serif"/>
            </a:endParaRPr>
          </a:p>
          <a:p>
            <a:pPr algn="just" marL="1851660" marR="41910" indent="153670">
              <a:lnSpc>
                <a:spcPts val="1230"/>
              </a:lnSpc>
              <a:spcBef>
                <a:spcPts val="55"/>
              </a:spcBef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сентябре 1923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года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возрасте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двенадцати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лет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знакомится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шахматами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это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же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время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70515" y="7294447"/>
            <a:ext cx="132715" cy="16446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fld id="{81D60167-4931-47E6-BA6A-407CBD079E47}" type="slidenum">
              <a:rPr dirty="0" sz="800" spc="-5">
                <a:solidFill>
                  <a:srgbClr val="AFB0B0"/>
                </a:solidFill>
                <a:latin typeface="Microsoft Sans Serif"/>
                <a:cs typeface="Microsoft Sans Serif"/>
              </a:rPr>
              <a:t>6</a:t>
            </a:fld>
            <a:endParaRPr sz="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670515" y="7294447"/>
            <a:ext cx="132715" cy="16446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fld id="{81D60167-4931-47E6-BA6A-407CBD079E47}" type="slidenum">
              <a:rPr dirty="0" sz="800" spc="-5">
                <a:solidFill>
                  <a:srgbClr val="AFB0B0"/>
                </a:solidFill>
                <a:latin typeface="Microsoft Sans Serif"/>
                <a:cs typeface="Microsoft Sans Serif"/>
              </a:rPr>
              <a:t>6</a:t>
            </a:fld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75069" y="231892"/>
            <a:ext cx="4924425" cy="606806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algn="just" marL="24765" marR="5715">
              <a:lnSpc>
                <a:spcPts val="1230"/>
              </a:lnSpc>
              <a:spcBef>
                <a:spcPts val="215"/>
              </a:spcBef>
            </a:pP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года 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впервые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участвует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школьном 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турнире.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дальнейшем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начинает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заниматься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по книгам.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Во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время гастролей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Эм.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Ласкера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Ленинграде 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записывает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его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сыгранные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партии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со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своими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комментариями.</a:t>
            </a:r>
            <a:endParaRPr sz="1100">
              <a:latin typeface="Microsoft Sans Serif"/>
              <a:cs typeface="Microsoft Sans Serif"/>
            </a:endParaRPr>
          </a:p>
          <a:p>
            <a:pPr algn="just" marL="14604" marR="5080" indent="148590">
              <a:lnSpc>
                <a:spcPts val="1280"/>
              </a:lnSpc>
              <a:spcBef>
                <a:spcPts val="130"/>
              </a:spcBef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"АВРО-турнир" (1938),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где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Ботвинник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занял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3-е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место,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выиграв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партии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у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Алехина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Капабланки,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подтвердил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его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право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на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матч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чемпионом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мира.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Алехин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принял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вызов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Ботвинника,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но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начало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2-й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мировой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войны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1939-1945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помешало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проведению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матча.</a:t>
            </a:r>
            <a:endParaRPr sz="1100">
              <a:latin typeface="Microsoft Sans Serif"/>
              <a:cs typeface="Microsoft Sans Serif"/>
            </a:endParaRPr>
          </a:p>
          <a:p>
            <a:pPr algn="just" marL="13970" marR="5080" indent="177800">
              <a:lnSpc>
                <a:spcPts val="1280"/>
              </a:lnSpc>
              <a:spcBef>
                <a:spcPts val="20"/>
              </a:spcBef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годы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Великой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Отечественной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войны 1941-1945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Ботвинник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работал в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Перми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инженером-электриком.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Успешные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выступления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чемпионатах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страны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(1944-1945)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командном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радиоматче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шахматистами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США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(1945) </a:t>
            </a:r>
            <a:r>
              <a:rPr dirty="0" sz="1100" spc="-2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показали, что Ботвинник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готов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сражаться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за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титул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чемпиона мира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(матч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Алехиным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не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состоялся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из-за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неожиданной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смерти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чемпиона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мира),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победы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крупных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международных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турнирах в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Гронингене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(1946)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памяти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М.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Чигорина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Москве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(1947)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подтвердили,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что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Ботвинник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основной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претендент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звание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чемпиона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мира.</a:t>
            </a:r>
            <a:endParaRPr sz="1100">
              <a:latin typeface="Microsoft Sans Serif"/>
              <a:cs typeface="Microsoft Sans Serif"/>
            </a:endParaRPr>
          </a:p>
          <a:p>
            <a:pPr algn="just" marL="13970" marR="5715" indent="199390">
              <a:lnSpc>
                <a:spcPts val="1280"/>
              </a:lnSpc>
              <a:spcBef>
                <a:spcPts val="35"/>
              </a:spcBef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Матч-турнир на первенство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мира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(Гаага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Москва)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(1948) завершился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победой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Ботвинника,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который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блестящем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стиле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завоевал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звание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м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н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,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ер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д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2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г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р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з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ёр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н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3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.</a:t>
            </a:r>
            <a:endParaRPr sz="1100">
              <a:latin typeface="Microsoft Sans Serif"/>
              <a:cs typeface="Microsoft Sans Serif"/>
            </a:endParaRPr>
          </a:p>
          <a:p>
            <a:pPr algn="just" marL="13970" marR="5715" indent="201930">
              <a:lnSpc>
                <a:spcPts val="1280"/>
              </a:lnSpc>
              <a:spcBef>
                <a:spcPts val="15"/>
              </a:spcBef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1951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году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Ботвинник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сыграл вничью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матч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на первенство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мира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 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Д. 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Бронштейном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сохранил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звание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чемпиона.</a:t>
            </a:r>
            <a:endParaRPr sz="1100">
              <a:latin typeface="Microsoft Sans Serif"/>
              <a:cs typeface="Microsoft Sans Serif"/>
            </a:endParaRPr>
          </a:p>
          <a:p>
            <a:pPr algn="just" marL="13335" marR="6350" indent="219710">
              <a:lnSpc>
                <a:spcPts val="1280"/>
              </a:lnSpc>
              <a:spcBef>
                <a:spcPts val="10"/>
              </a:spcBef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Матч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на первенство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мира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 В. Смысловым (1954)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также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закончился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вничью.</a:t>
            </a:r>
            <a:endParaRPr sz="1100">
              <a:latin typeface="Microsoft Sans Serif"/>
              <a:cs typeface="Microsoft Sans Serif"/>
            </a:endParaRPr>
          </a:p>
          <a:p>
            <a:pPr algn="just" marL="13335" marR="6350">
              <a:lnSpc>
                <a:spcPts val="1280"/>
              </a:lnSpc>
              <a:spcBef>
                <a:spcPts val="10"/>
              </a:spcBef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1957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году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2-й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матч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мировое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первенство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закончился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победой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Смыслова,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но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спустя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Ботвинник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взял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реванш.</a:t>
            </a:r>
            <a:endParaRPr sz="1100">
              <a:latin typeface="Microsoft Sans Serif"/>
              <a:cs typeface="Microsoft Sans Serif"/>
            </a:endParaRPr>
          </a:p>
          <a:p>
            <a:pPr algn="just" marL="13335" marR="6350" indent="103505">
              <a:lnSpc>
                <a:spcPts val="1280"/>
              </a:lnSpc>
              <a:spcBef>
                <a:spcPts val="10"/>
              </a:spcBef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поединке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М.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Талем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(1960)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Ботвинник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вторично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уступил</a:t>
            </a:r>
            <a:r>
              <a:rPr dirty="0" sz="1100" spc="-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титул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чемпиона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мира,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но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матч-реванше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убедительно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переиграл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молодого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соперника.</a:t>
            </a:r>
            <a:endParaRPr sz="1100">
              <a:latin typeface="Microsoft Sans Serif"/>
              <a:cs typeface="Microsoft Sans Serif"/>
            </a:endParaRPr>
          </a:p>
          <a:p>
            <a:pPr algn="just" marL="13335" marR="6350">
              <a:lnSpc>
                <a:spcPts val="1280"/>
              </a:lnSpc>
              <a:spcBef>
                <a:spcPts val="10"/>
              </a:spcBef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Проиграл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матч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первенство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мира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Т.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Петросяну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(1963)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(по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правилам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ФИДЕ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матч-реванши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были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отменены).</a:t>
            </a:r>
            <a:endParaRPr sz="1100">
              <a:latin typeface="Microsoft Sans Serif"/>
              <a:cs typeface="Microsoft Sans Serif"/>
            </a:endParaRPr>
          </a:p>
          <a:p>
            <a:pPr algn="just" marL="13335" marR="6350" indent="196215">
              <a:lnSpc>
                <a:spcPts val="1280"/>
              </a:lnSpc>
              <a:spcBef>
                <a:spcPts val="10"/>
              </a:spcBef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Начиная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 1960-х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годов Ботвинник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проводил исследования 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области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использования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искусственного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интеллекта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для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игры</a:t>
            </a:r>
            <a:r>
              <a:rPr dirty="0" sz="1100" spc="-10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шахматы.</a:t>
            </a:r>
            <a:endParaRPr sz="1100">
              <a:latin typeface="Microsoft Sans Serif"/>
              <a:cs typeface="Microsoft Sans Serif"/>
            </a:endParaRPr>
          </a:p>
          <a:p>
            <a:pPr algn="just" marL="12700" marR="6985">
              <a:lnSpc>
                <a:spcPts val="1280"/>
              </a:lnSpc>
              <a:spcBef>
                <a:spcPts val="5"/>
              </a:spcBef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Михаил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Ботвинник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первым уделил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особое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внимание вопросам тренировки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шахматистов, создал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свой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метод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подготовки 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к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соревнованиям, в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котором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важное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место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уделялось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физическим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упражнениям,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укреплению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психологической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устойчивости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т.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п.</a:t>
            </a:r>
            <a:endParaRPr sz="1100">
              <a:latin typeface="Microsoft Sans Serif"/>
              <a:cs typeface="Microsoft Sans Serif"/>
            </a:endParaRPr>
          </a:p>
          <a:p>
            <a:pPr algn="just" marL="12700" marR="6985" indent="195580">
              <a:lnSpc>
                <a:spcPts val="1280"/>
              </a:lnSpc>
              <a:spcBef>
                <a:spcPts val="20"/>
              </a:spcBef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Внёс ценный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вклад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теорию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многочисленных начал, разработал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ряд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оригинальных</a:t>
            </a:r>
            <a:r>
              <a:rPr dirty="0" sz="1100" spc="4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дебютных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систем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(например,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вариант</a:t>
            </a:r>
            <a:r>
              <a:rPr dirty="0" sz="1100" spc="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Ботвинника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славянской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защите,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вариант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Ботвинника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защите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Грюнфельда).</a:t>
            </a:r>
            <a:endParaRPr sz="11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6078" y="310864"/>
            <a:ext cx="1799998" cy="245216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72520" y="267313"/>
            <a:ext cx="4944745" cy="676465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algn="just" marL="2012950" marR="5080" indent="289560">
              <a:lnSpc>
                <a:spcPts val="1230"/>
              </a:lnSpc>
              <a:spcBef>
                <a:spcPts val="215"/>
              </a:spcBef>
            </a:pPr>
            <a:r>
              <a:rPr dirty="0" sz="1100" spc="45" b="1">
                <a:solidFill>
                  <a:srgbClr val="151616"/>
                </a:solidFill>
                <a:latin typeface="Arial"/>
                <a:cs typeface="Arial"/>
              </a:rPr>
              <a:t>Василий</a:t>
            </a:r>
            <a:r>
              <a:rPr dirty="0" sz="1100" spc="50" b="1">
                <a:solidFill>
                  <a:srgbClr val="151616"/>
                </a:solidFill>
                <a:latin typeface="Arial"/>
                <a:cs typeface="Arial"/>
              </a:rPr>
              <a:t> Васильевич</a:t>
            </a:r>
            <a:r>
              <a:rPr dirty="0" sz="1100" spc="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 spc="45" b="1">
                <a:solidFill>
                  <a:srgbClr val="151616"/>
                </a:solidFill>
                <a:latin typeface="Arial"/>
                <a:cs typeface="Arial"/>
              </a:rPr>
              <a:t>Смыслов</a:t>
            </a:r>
            <a:r>
              <a:rPr dirty="0" sz="1100" spc="5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советский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российский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шахматист.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7-й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мира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шахматам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(1957-1958).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СССР (1949).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Трёхкратный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Москвы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(1938, 1942, 1944/45).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Девятикратный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14">
                <a:solidFill>
                  <a:srgbClr val="151616"/>
                </a:solidFill>
                <a:latin typeface="Microsoft Sans Serif"/>
                <a:cs typeface="Microsoft Sans Serif"/>
              </a:rPr>
              <a:t>п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1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14">
                <a:solidFill>
                  <a:srgbClr val="151616"/>
                </a:solidFill>
                <a:latin typeface="Microsoft Sans Serif"/>
                <a:cs typeface="Microsoft Sans Serif"/>
              </a:rPr>
              <a:t>б</a:t>
            </a:r>
            <a:r>
              <a:rPr dirty="0" sz="1100" spc="10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135">
                <a:solidFill>
                  <a:srgbClr val="151616"/>
                </a:solidFill>
                <a:latin typeface="Microsoft Sans Serif"/>
                <a:cs typeface="Microsoft Sans Serif"/>
              </a:rPr>
              <a:t>д</a:t>
            </a:r>
            <a:r>
              <a:rPr dirty="0" sz="1100" spc="130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125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9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145">
                <a:solidFill>
                  <a:srgbClr val="151616"/>
                </a:solidFill>
                <a:latin typeface="Microsoft Sans Serif"/>
                <a:cs typeface="Microsoft Sans Serif"/>
              </a:rPr>
              <a:t>л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ь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1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1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-1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5">
                <a:solidFill>
                  <a:srgbClr val="151616"/>
                </a:solidFill>
                <a:latin typeface="Microsoft Sans Serif"/>
                <a:cs typeface="Microsoft Sans Serif"/>
              </a:rPr>
              <a:t>м</a:t>
            </a:r>
            <a:r>
              <a:rPr dirty="0" sz="1100" spc="130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р</a:t>
            </a:r>
            <a:r>
              <a:rPr dirty="0" sz="1100" spc="-1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</a:t>
            </a:r>
            <a:r>
              <a:rPr dirty="0" sz="1100" spc="-1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35">
                <a:solidFill>
                  <a:srgbClr val="151616"/>
                </a:solidFill>
                <a:latin typeface="Microsoft Sans Serif"/>
                <a:cs typeface="Microsoft Sans Serif"/>
              </a:rPr>
              <a:t>ы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х 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95">
                <a:solidFill>
                  <a:srgbClr val="151616"/>
                </a:solidFill>
                <a:latin typeface="Microsoft Sans Serif"/>
                <a:cs typeface="Microsoft Sans Serif"/>
              </a:rPr>
              <a:t>Ш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1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х</a:t>
            </a:r>
            <a:r>
              <a:rPr dirty="0" sz="1100" spc="-1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5">
                <a:solidFill>
                  <a:srgbClr val="151616"/>
                </a:solidFill>
                <a:latin typeface="Microsoft Sans Serif"/>
                <a:cs typeface="Microsoft Sans Serif"/>
              </a:rPr>
              <a:t>м</a:t>
            </a:r>
            <a:r>
              <a:rPr dirty="0" sz="1100" spc="10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1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</a:t>
            </a:r>
            <a:r>
              <a:rPr dirty="0" sz="1100" spc="-15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35">
                <a:solidFill>
                  <a:srgbClr val="151616"/>
                </a:solidFill>
                <a:latin typeface="Microsoft Sans Serif"/>
                <a:cs typeface="Microsoft Sans Serif"/>
              </a:rPr>
              <a:t>ы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х 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Олимпиад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составе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команды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СССР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(1952,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1954,</a:t>
            </a:r>
            <a:r>
              <a:rPr dirty="0" sz="1100" spc="3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1956,</a:t>
            </a:r>
            <a:r>
              <a:rPr dirty="0" sz="1100" spc="3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1958,</a:t>
            </a:r>
            <a:r>
              <a:rPr dirty="0" sz="1100" spc="3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1960,</a:t>
            </a:r>
            <a:r>
              <a:rPr dirty="0" sz="1100" spc="3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1964,</a:t>
            </a:r>
            <a:r>
              <a:rPr dirty="0" sz="1100" spc="3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1968,</a:t>
            </a:r>
            <a:r>
              <a:rPr dirty="0" sz="1100" spc="3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1970,</a:t>
            </a:r>
            <a:endParaRPr sz="1100">
              <a:latin typeface="Microsoft Sans Serif"/>
              <a:cs typeface="Microsoft Sans Serif"/>
            </a:endParaRPr>
          </a:p>
          <a:p>
            <a:pPr algn="just" marL="2012950">
              <a:lnSpc>
                <a:spcPts val="1150"/>
              </a:lnSpc>
            </a:pP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1972).</a:t>
            </a:r>
            <a:r>
              <a:rPr dirty="0" sz="1100" spc="1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Международный</a:t>
            </a:r>
            <a:r>
              <a:rPr dirty="0" sz="1100" spc="1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гроссмейстер</a:t>
            </a:r>
            <a:r>
              <a:rPr dirty="0" sz="1100" spc="1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(1950),</a:t>
            </a:r>
            <a:endParaRPr sz="1100">
              <a:latin typeface="Microsoft Sans Serif"/>
              <a:cs typeface="Microsoft Sans Serif"/>
            </a:endParaRPr>
          </a:p>
          <a:p>
            <a:pPr algn="just" marL="2012950">
              <a:lnSpc>
                <a:spcPts val="1240"/>
              </a:lnSpc>
            </a:pP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шахматный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теоретик.</a:t>
            </a:r>
            <a:endParaRPr sz="1100">
              <a:latin typeface="Microsoft Sans Serif"/>
              <a:cs typeface="Microsoft Sans Serif"/>
            </a:endParaRPr>
          </a:p>
          <a:p>
            <a:pPr algn="just" marL="2010410" marR="12700" indent="116205">
              <a:lnSpc>
                <a:spcPts val="1230"/>
              </a:lnSpc>
              <a:spcBef>
                <a:spcPts val="80"/>
              </a:spcBef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Василий начал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заниматься шахматами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6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лет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под руководством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отца.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Отец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детства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привил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 Василию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любовь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-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"простым" 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позициям,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где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участвовало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не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так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много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фигур,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он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смог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прочувствовать,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на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что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способна</a:t>
            </a:r>
            <a:r>
              <a:rPr dirty="0" sz="1100" spc="1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каждая</a:t>
            </a:r>
            <a:r>
              <a:rPr dirty="0" sz="1100" spc="1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из</a:t>
            </a:r>
            <a:r>
              <a:rPr dirty="0" sz="1100" spc="1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них.</a:t>
            </a:r>
            <a:r>
              <a:rPr dirty="0" sz="1100" spc="1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будущем</a:t>
            </a:r>
            <a:r>
              <a:rPr dirty="0" sz="1100" spc="1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это</a:t>
            </a:r>
            <a:endParaRPr sz="1100">
              <a:latin typeface="Microsoft Sans Serif"/>
              <a:cs typeface="Microsoft Sans Serif"/>
            </a:endParaRPr>
          </a:p>
          <a:p>
            <a:pPr algn="just" marL="22225" marR="12700" indent="635">
              <a:lnSpc>
                <a:spcPts val="1230"/>
              </a:lnSpc>
              <a:spcBef>
                <a:spcPts val="25"/>
              </a:spcBef>
            </a:pP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сыграло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огромную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роль 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как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его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мастерстве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эндшпиле, </a:t>
            </a:r>
            <a:r>
              <a:rPr dirty="0" sz="1100" spc="-45">
                <a:solidFill>
                  <a:srgbClr val="151616"/>
                </a:solidFill>
                <a:latin typeface="Microsoft Sans Serif"/>
                <a:cs typeface="Microsoft Sans Serif"/>
              </a:rPr>
              <a:t>так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его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чувстве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гармонии, применительно 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к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шахматам.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Смыслов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нутром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чуял,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куда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ставить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фигуры, 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как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они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лучше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взаимодействуют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друг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другом.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Поэтому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особенно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уверенно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себя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чувствовал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Смыслов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окончаниях,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что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точно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подметил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Ботвинник,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сказав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об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эндшпиле 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как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его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родной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стихии. 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Так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считал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сам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Василий Васильевич: "Шахматист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должен прежде всего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совершенствоваться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не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дебюте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и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миттельшпиле,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эндшпиле".</a:t>
            </a:r>
            <a:endParaRPr sz="1100">
              <a:latin typeface="Microsoft Sans Serif"/>
              <a:cs typeface="Microsoft Sans Serif"/>
            </a:endParaRPr>
          </a:p>
          <a:p>
            <a:pPr algn="just" marL="12700" marR="15240" indent="107314">
              <a:lnSpc>
                <a:spcPts val="1230"/>
              </a:lnSpc>
              <a:spcBef>
                <a:spcPts val="70"/>
              </a:spcBef>
            </a:pP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Заняв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3-е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место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Гронингенском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турнире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(1946),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Смыслов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был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включён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число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участников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матч-турнира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1948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первенство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(2-е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место);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этого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времени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входит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группу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сильнейших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шахматистов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мира.</a:t>
            </a:r>
            <a:endParaRPr sz="1100">
              <a:latin typeface="Microsoft Sans Serif"/>
              <a:cs typeface="Microsoft Sans Serif"/>
            </a:endParaRPr>
          </a:p>
          <a:p>
            <a:pPr algn="just" marL="220345">
              <a:lnSpc>
                <a:spcPts val="1155"/>
              </a:lnSpc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середине</a:t>
            </a:r>
            <a:r>
              <a:rPr dirty="0" sz="1100" spc="1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1950-х</a:t>
            </a:r>
            <a:r>
              <a:rPr dirty="0" sz="1100" spc="1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гг.</a:t>
            </a:r>
            <a:r>
              <a:rPr dirty="0" sz="1100" spc="1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Смыслов</a:t>
            </a:r>
            <a:r>
              <a:rPr dirty="0" sz="1100" spc="1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добился</a:t>
            </a:r>
            <a:r>
              <a:rPr dirty="0" sz="1100" spc="1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наивысших</a:t>
            </a:r>
            <a:r>
              <a:rPr dirty="0" sz="1100" spc="1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успехов:</a:t>
            </a:r>
            <a:r>
              <a:rPr dirty="0" sz="1100" spc="1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выиграл</a:t>
            </a:r>
            <a:endParaRPr sz="1100">
              <a:latin typeface="Microsoft Sans Serif"/>
              <a:cs typeface="Microsoft Sans Serif"/>
            </a:endParaRPr>
          </a:p>
          <a:p>
            <a:pPr algn="just" marL="12700" marR="15240">
              <a:lnSpc>
                <a:spcPts val="1230"/>
              </a:lnSpc>
              <a:spcBef>
                <a:spcPts val="70"/>
              </a:spcBef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турниры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претендентов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(1953</a:t>
            </a:r>
            <a:r>
              <a:rPr dirty="0" sz="1100" spc="-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1956)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сыграл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три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матча</a:t>
            </a:r>
            <a:r>
              <a:rPr dirty="0" sz="1100" spc="-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первенство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Ботвинником: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ничья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(1954),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победа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(1957,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завоевал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звание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чемпиона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мира),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поражение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матче-реванше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(1958).</a:t>
            </a:r>
            <a:endParaRPr sz="1100">
              <a:latin typeface="Microsoft Sans Serif"/>
              <a:cs typeface="Microsoft Sans Serif"/>
            </a:endParaRPr>
          </a:p>
          <a:p>
            <a:pPr algn="just" marL="205104">
              <a:lnSpc>
                <a:spcPts val="1155"/>
              </a:lnSpc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Василий</a:t>
            </a:r>
            <a:r>
              <a:rPr dirty="0" sz="1100" spc="1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Смыслов</a:t>
            </a:r>
            <a:r>
              <a:rPr dirty="0" sz="1100" spc="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14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возрастной</a:t>
            </a:r>
            <a:r>
              <a:rPr dirty="0" sz="1100" spc="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рекордсмен</a:t>
            </a:r>
            <a:r>
              <a:rPr dirty="0" sz="1100" spc="1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среди</a:t>
            </a:r>
            <a:r>
              <a:rPr dirty="0" sz="1100" spc="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участников</a:t>
            </a:r>
            <a:r>
              <a:rPr dirty="0" sz="1100" spc="1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турнира</a:t>
            </a:r>
            <a:endParaRPr sz="1100">
              <a:latin typeface="Microsoft Sans Serif"/>
              <a:cs typeface="Microsoft Sans Serif"/>
            </a:endParaRPr>
          </a:p>
          <a:p>
            <a:pPr algn="just" marL="12700" marR="15240">
              <a:lnSpc>
                <a:spcPts val="1230"/>
              </a:lnSpc>
              <a:spcBef>
                <a:spcPts val="70"/>
              </a:spcBef>
            </a:pP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претендентов.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момент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финального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матча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претендентов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Каспаровым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(1984 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г.)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ему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исполнилось 62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года.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Если учесть,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что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свой первый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матч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первенство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Смыслов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провел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возрасте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27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лет,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то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здесь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он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установил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своеобразный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рекорд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оставался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претендентом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долгие 35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лет.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Выступал в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шахматных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соревнованиях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до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80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лет.</a:t>
            </a:r>
            <a:endParaRPr sz="1100">
              <a:latin typeface="Microsoft Sans Serif"/>
              <a:cs typeface="Microsoft Sans Serif"/>
            </a:endParaRPr>
          </a:p>
          <a:p>
            <a:pPr algn="just" marL="229235">
              <a:lnSpc>
                <a:spcPts val="1155"/>
              </a:lnSpc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Смыслов</a:t>
            </a:r>
            <a:r>
              <a:rPr dirty="0" sz="1100" spc="1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был</a:t>
            </a:r>
            <a:r>
              <a:rPr dirty="0" sz="1100" spc="2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оперным</a:t>
            </a:r>
            <a:r>
              <a:rPr dirty="0" sz="1100" spc="2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певцом.</a:t>
            </a:r>
            <a:r>
              <a:rPr dirty="0" sz="1100" spc="2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Всю</a:t>
            </a:r>
            <a:r>
              <a:rPr dirty="0" sz="1100" spc="1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жизнь</a:t>
            </a:r>
            <a:r>
              <a:rPr dirty="0" sz="1100" spc="2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Смыслов</a:t>
            </a:r>
            <a:r>
              <a:rPr dirty="0" sz="1100" spc="2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был</a:t>
            </a:r>
            <a:r>
              <a:rPr dirty="0" sz="1100" spc="2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фанатично</a:t>
            </a:r>
            <a:endParaRPr sz="1100">
              <a:latin typeface="Microsoft Sans Serif"/>
              <a:cs typeface="Microsoft Sans Serif"/>
            </a:endParaRPr>
          </a:p>
          <a:p>
            <a:pPr algn="just" marL="12700" marR="15240">
              <a:lnSpc>
                <a:spcPts val="1230"/>
              </a:lnSpc>
              <a:spcBef>
                <a:spcPts val="70"/>
              </a:spcBef>
            </a:pP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предан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искусству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пения,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занимался вокалом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до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старости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сохранил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свой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прекрасный,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звучный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баритон, что позволило ему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75-летнем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возрасте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спеть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сольный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концерт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симфоническим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оркестром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зале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Московской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консерватории,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также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записать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две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пластинки,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ставшие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раритетами.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О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себе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он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говорил,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что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"всегда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жил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между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музыкой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шахматами".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молодости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Смыслов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занимался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боксом.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70515" y="7294447"/>
            <a:ext cx="132715" cy="16446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fld id="{81D60167-4931-47E6-BA6A-407CBD079E47}" type="slidenum">
              <a:rPr dirty="0" sz="800" spc="-5">
                <a:solidFill>
                  <a:srgbClr val="AFB0B0"/>
                </a:solidFill>
                <a:latin typeface="Microsoft Sans Serif"/>
                <a:cs typeface="Microsoft Sans Serif"/>
              </a:rPr>
              <a:t>6</a:t>
            </a:fld>
            <a:endParaRPr sz="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731" y="298922"/>
            <a:ext cx="1800000" cy="245217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76882" y="270042"/>
            <a:ext cx="4932680" cy="702754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algn="just" marL="2056130" marR="28575" indent="203835">
              <a:lnSpc>
                <a:spcPts val="1230"/>
              </a:lnSpc>
              <a:spcBef>
                <a:spcPts val="215"/>
              </a:spcBef>
            </a:pP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Михаил </a:t>
            </a:r>
            <a:r>
              <a:rPr dirty="0" sz="1100" spc="-10" b="1">
                <a:solidFill>
                  <a:srgbClr val="151616"/>
                </a:solidFill>
                <a:latin typeface="Arial"/>
                <a:cs typeface="Arial"/>
              </a:rPr>
              <a:t>Нехемьевич Таль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советский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шахматист,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гроссмейстер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(1957),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восьмой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</a:t>
            </a:r>
            <a:r>
              <a:rPr dirty="0" sz="1100" spc="2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</a:t>
            </a:r>
            <a:r>
              <a:rPr dirty="0" sz="1100" spc="2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2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шахматам</a:t>
            </a:r>
            <a:r>
              <a:rPr dirty="0" sz="1100" spc="2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(1960-1961),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ч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м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м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р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б</a:t>
            </a:r>
            <a:r>
              <a:rPr dirty="0" sz="1100" spc="-1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л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ц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у 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(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9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8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8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)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, 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шестикратный</a:t>
            </a:r>
            <a:r>
              <a:rPr dirty="0" sz="1100" spc="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</a:t>
            </a:r>
            <a:r>
              <a:rPr dirty="0" sz="1100" spc="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СССР</a:t>
            </a:r>
            <a:r>
              <a:rPr dirty="0" sz="1100" spc="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(1957,</a:t>
            </a:r>
            <a:r>
              <a:rPr dirty="0" sz="1100" spc="1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1958,</a:t>
            </a:r>
            <a:endParaRPr sz="1100">
              <a:latin typeface="Microsoft Sans Serif"/>
              <a:cs typeface="Microsoft Sans Serif"/>
            </a:endParaRPr>
          </a:p>
          <a:p>
            <a:pPr algn="just" marL="2056130">
              <a:lnSpc>
                <a:spcPts val="1155"/>
              </a:lnSpc>
            </a:pP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1967, 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1972, 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1974, 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1978), 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участник 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двух</a:t>
            </a:r>
            <a:endParaRPr sz="1100">
              <a:latin typeface="Microsoft Sans Serif"/>
              <a:cs typeface="Microsoft Sans Serif"/>
            </a:endParaRPr>
          </a:p>
          <a:p>
            <a:pPr algn="just" marL="2056130" marR="28575">
              <a:lnSpc>
                <a:spcPts val="1230"/>
              </a:lnSpc>
              <a:spcBef>
                <a:spcPts val="70"/>
              </a:spcBef>
            </a:pP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матчей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 первенство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семи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матчей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</a:t>
            </a:r>
            <a:r>
              <a:rPr dirty="0" sz="1100" spc="-50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енден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ов.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обр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65">
                <a:solidFill>
                  <a:srgbClr val="151616"/>
                </a:solidFill>
                <a:latin typeface="Microsoft Sans Serif"/>
                <a:cs typeface="Microsoft Sans Serif"/>
              </a:rPr>
              <a:t>з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анию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фи</a:t>
            </a:r>
            <a:r>
              <a:rPr dirty="0" sz="1100" spc="10">
                <a:solidFill>
                  <a:srgbClr val="151616"/>
                </a:solidFill>
                <a:latin typeface="Microsoft Sans Serif"/>
                <a:cs typeface="Microsoft Sans Serif"/>
              </a:rPr>
              <a:t>л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л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-155">
                <a:solidFill>
                  <a:srgbClr val="151616"/>
                </a:solidFill>
                <a:latin typeface="Microsoft Sans Serif"/>
                <a:cs typeface="Microsoft Sans Serif"/>
              </a:rPr>
              <a:t>г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.</a:t>
            </a:r>
            <a:endParaRPr sz="1100">
              <a:latin typeface="Microsoft Sans Serif"/>
              <a:cs typeface="Microsoft Sans Serif"/>
            </a:endParaRPr>
          </a:p>
          <a:p>
            <a:pPr algn="just" marL="2195195">
              <a:lnSpc>
                <a:spcPts val="1155"/>
              </a:lnSpc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От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рождения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у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Михаила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было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три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пальца</a:t>
            </a:r>
            <a:endParaRPr sz="1100">
              <a:latin typeface="Microsoft Sans Serif"/>
              <a:cs typeface="Microsoft Sans Serif"/>
            </a:endParaRPr>
          </a:p>
          <a:p>
            <a:pPr algn="just" marL="2056130" marR="29209">
              <a:lnSpc>
                <a:spcPts val="1230"/>
              </a:lnSpc>
              <a:spcBef>
                <a:spcPts val="70"/>
              </a:spcBef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правой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руке.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возрасте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полугода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он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перенёс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менингит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тяж</a:t>
            </a:r>
            <a:r>
              <a:rPr dirty="0" sz="1100" spc="-5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л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ой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форме.</a:t>
            </a:r>
            <a:endParaRPr sz="1100">
              <a:latin typeface="Microsoft Sans Serif"/>
              <a:cs typeface="Microsoft Sans Serif"/>
            </a:endParaRPr>
          </a:p>
          <a:p>
            <a:pPr algn="just" marL="2162810">
              <a:lnSpc>
                <a:spcPts val="1155"/>
              </a:lnSpc>
            </a:pP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Читать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научился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три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года,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уже</a:t>
            </a:r>
            <a:r>
              <a:rPr dirty="0" sz="1100" spc="-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возрасте</a:t>
            </a:r>
            <a:endParaRPr sz="1100">
              <a:latin typeface="Microsoft Sans Serif"/>
              <a:cs typeface="Microsoft Sans Serif"/>
            </a:endParaRPr>
          </a:p>
          <a:p>
            <a:pPr algn="just" marL="2056130" marR="29209">
              <a:lnSpc>
                <a:spcPts val="1230"/>
              </a:lnSpc>
              <a:spcBef>
                <a:spcPts val="70"/>
              </a:spcBef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4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л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проя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лял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спо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обности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70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ем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ти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е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(в 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пять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лет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перемножал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уме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трёхзначные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числа).</a:t>
            </a:r>
            <a:endParaRPr sz="1100">
              <a:latin typeface="Microsoft Sans Serif"/>
              <a:cs typeface="Microsoft Sans Serif"/>
            </a:endParaRPr>
          </a:p>
          <a:p>
            <a:pPr algn="just" marL="2056130">
              <a:lnSpc>
                <a:spcPts val="1200"/>
              </a:lnSpc>
            </a:pP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Когда </a:t>
            </a:r>
            <a:r>
              <a:rPr dirty="0" sz="1100" spc="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Михаилу</a:t>
            </a:r>
            <a:r>
              <a:rPr dirty="0" sz="1100" spc="4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было</a:t>
            </a:r>
            <a:r>
              <a:rPr dirty="0" sz="1100" spc="4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семь </a:t>
            </a:r>
            <a:r>
              <a:rPr dirty="0" sz="1100" spc="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лет, </a:t>
            </a:r>
            <a:r>
              <a:rPr dirty="0" sz="1100" spc="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151616"/>
                </a:solidFill>
                <a:latin typeface="Microsoft Sans Serif"/>
                <a:cs typeface="Microsoft Sans Serif"/>
              </a:rPr>
              <a:t>отец</a:t>
            </a:r>
            <a:endParaRPr sz="1100">
              <a:latin typeface="Microsoft Sans Serif"/>
              <a:cs typeface="Microsoft Sans Serif"/>
            </a:endParaRPr>
          </a:p>
          <a:p>
            <a:pPr algn="just" marL="22860" marR="7620">
              <a:lnSpc>
                <a:spcPts val="1230"/>
              </a:lnSpc>
              <a:spcBef>
                <a:spcPts val="125"/>
              </a:spcBef>
            </a:pP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научил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его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играть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шахматы.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17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лет Таль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стал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чемпионом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Латвийской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 республики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получил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звание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мастера.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1956 </a:t>
            </a:r>
            <a:r>
              <a:rPr dirty="0" sz="1100" spc="-35">
                <a:solidFill>
                  <a:srgbClr val="151616"/>
                </a:solidFill>
                <a:latin typeface="Microsoft Sans Serif"/>
                <a:cs typeface="Microsoft Sans Serif"/>
              </a:rPr>
              <a:t>году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Таль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выиграл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Чемпионат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60">
                <a:solidFill>
                  <a:srgbClr val="151616"/>
                </a:solidFill>
                <a:latin typeface="Microsoft Sans Serif"/>
                <a:cs typeface="Microsoft Sans Serif"/>
              </a:rPr>
              <a:t>СССР.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За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этот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успех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ему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было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присвоено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звание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гроссмейстера. Игру Таля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отличали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агрессивный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стиль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готовность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идти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риск,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что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привлекало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болельщиков.</a:t>
            </a:r>
            <a:endParaRPr sz="1100">
              <a:latin typeface="Microsoft Sans Serif"/>
              <a:cs typeface="Microsoft Sans Serif"/>
            </a:endParaRPr>
          </a:p>
          <a:p>
            <a:pPr algn="just" marL="13335" marR="5080" indent="108585">
              <a:lnSpc>
                <a:spcPts val="1260"/>
              </a:lnSpc>
              <a:spcBef>
                <a:spcPts val="165"/>
              </a:spcBef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турнире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претендентов</a:t>
            </a:r>
            <a:r>
              <a:rPr dirty="0" sz="1100" spc="25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1959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года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Таль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одержал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победу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завоевал</a:t>
            </a:r>
            <a:r>
              <a:rPr dirty="0" sz="1100" spc="-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право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матч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чемпионом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Ботвинником.</a:t>
            </a:r>
            <a:endParaRPr sz="1100">
              <a:latin typeface="Microsoft Sans Serif"/>
              <a:cs typeface="Microsoft Sans Serif"/>
            </a:endParaRPr>
          </a:p>
          <a:p>
            <a:pPr algn="just" marL="255270">
              <a:lnSpc>
                <a:spcPts val="1195"/>
              </a:lnSpc>
            </a:pP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Этот</a:t>
            </a:r>
            <a:r>
              <a:rPr dirty="0" sz="1100" spc="2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матч</a:t>
            </a:r>
            <a:r>
              <a:rPr dirty="0" sz="1100" spc="2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23-летний</a:t>
            </a:r>
            <a:r>
              <a:rPr dirty="0" sz="1100" spc="2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Михаил</a:t>
            </a:r>
            <a:r>
              <a:rPr dirty="0" sz="1100" spc="2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Таль</a:t>
            </a:r>
            <a:r>
              <a:rPr dirty="0" sz="1100" spc="2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выиграл</a:t>
            </a:r>
            <a:r>
              <a:rPr dirty="0" sz="1100" spc="2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2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стал</a:t>
            </a:r>
            <a:r>
              <a:rPr dirty="0" sz="1100" spc="2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самым</a:t>
            </a:r>
            <a:r>
              <a:rPr dirty="0" sz="1100" spc="26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молодым</a:t>
            </a:r>
            <a:endParaRPr sz="1100">
              <a:latin typeface="Microsoft Sans Serif"/>
              <a:cs typeface="Microsoft Sans Serif"/>
            </a:endParaRPr>
          </a:p>
          <a:p>
            <a:pPr algn="just" marL="12700" marR="5080">
              <a:lnSpc>
                <a:spcPts val="1260"/>
              </a:lnSpc>
              <a:spcBef>
                <a:spcPts val="65"/>
              </a:spcBef>
            </a:pP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чемпионом</a:t>
            </a:r>
            <a:r>
              <a:rPr dirty="0" sz="1100" spc="-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1960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0">
                <a:solidFill>
                  <a:srgbClr val="151616"/>
                </a:solidFill>
                <a:latin typeface="Microsoft Sans Serif"/>
                <a:cs typeface="Microsoft Sans Serif"/>
              </a:rPr>
              <a:t>году,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только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1985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году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его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рекорд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превзошёл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Гарри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Каспаров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во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втором матче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А.Карповым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13-м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чемпионом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Каспаров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стал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22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года.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Нового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чемпиона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Риге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встретили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толпы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людей.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 Успех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Таля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объясняли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тем,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что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он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навязывал Ботвиннику неудобные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для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него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позиции, </a:t>
            </a:r>
            <a:r>
              <a:rPr dirty="0" sz="1100" spc="-2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вынуждая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сходить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с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проложенных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рельс.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Ради усложнения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игры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Таль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шёл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 материальные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жертвы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или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на ухудшение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позиции,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но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за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доской это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неоднократно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срабатывало,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151616"/>
                </a:solidFill>
                <a:latin typeface="Microsoft Sans Serif"/>
                <a:cs typeface="Microsoft Sans Serif"/>
              </a:rPr>
              <a:t>Ботвинник</a:t>
            </a:r>
            <a:r>
              <a:rPr dirty="0" sz="1100" spc="6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выбирал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151616"/>
                </a:solidFill>
                <a:latin typeface="Microsoft Sans Serif"/>
                <a:cs typeface="Microsoft Sans Serif"/>
              </a:rPr>
              <a:t>неоптимальные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продолжения,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тратил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много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времени на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обдумывание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попадал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25">
                <a:solidFill>
                  <a:srgbClr val="151616"/>
                </a:solidFill>
                <a:latin typeface="Microsoft Sans Serif"/>
                <a:cs typeface="Microsoft Sans Serif"/>
              </a:rPr>
              <a:t>цейтнот,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чем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Таль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пользовался.</a:t>
            </a:r>
            <a:endParaRPr sz="1100">
              <a:latin typeface="Microsoft Sans Serif"/>
              <a:cs typeface="Microsoft Sans Serif"/>
            </a:endParaRPr>
          </a:p>
          <a:p>
            <a:pPr algn="just" marL="228600">
              <a:lnSpc>
                <a:spcPts val="1195"/>
              </a:lnSpc>
            </a:pP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матче-реванше</a:t>
            </a:r>
            <a:r>
              <a:rPr dirty="0" sz="1100" spc="2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Таль</a:t>
            </a:r>
            <a:r>
              <a:rPr dirty="0" sz="1100" spc="1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уступил</a:t>
            </a:r>
            <a:r>
              <a:rPr dirty="0" sz="1100" spc="1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отлично</a:t>
            </a:r>
            <a:r>
              <a:rPr dirty="0" sz="1100" spc="1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игравшему</a:t>
            </a:r>
            <a:r>
              <a:rPr dirty="0" sz="1100" spc="19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М.М.Ботвиннику</a:t>
            </a:r>
            <a:r>
              <a:rPr dirty="0" sz="1100" spc="19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-</a:t>
            </a:r>
            <a:endParaRPr sz="1100">
              <a:latin typeface="Microsoft Sans Serif"/>
              <a:cs typeface="Microsoft Sans Serif"/>
            </a:endParaRPr>
          </a:p>
          <a:p>
            <a:pPr algn="just" marL="12700" marR="5080">
              <a:lnSpc>
                <a:spcPts val="1260"/>
              </a:lnSpc>
              <a:spcBef>
                <a:spcPts val="60"/>
              </a:spcBef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проиграл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ему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10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партий,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выиграл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лишь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5.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Вничью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кончились</a:t>
            </a:r>
            <a:r>
              <a:rPr dirty="0" sz="1100" spc="-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6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партий.</a:t>
            </a:r>
            <a:r>
              <a:rPr dirty="0" sz="1100" spc="-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Таким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образом,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чемпионом</a:t>
            </a:r>
            <a:r>
              <a:rPr dirty="0" sz="1100" spc="-114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мира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Таль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был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всего</a:t>
            </a:r>
            <a:r>
              <a:rPr dirty="0" sz="1100" spc="-1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год.</a:t>
            </a:r>
            <a:endParaRPr sz="1100">
              <a:latin typeface="Microsoft Sans Serif"/>
              <a:cs typeface="Microsoft Sans Serif"/>
            </a:endParaRPr>
          </a:p>
          <a:p>
            <a:pPr algn="just" marL="288290">
              <a:lnSpc>
                <a:spcPts val="1195"/>
              </a:lnSpc>
            </a:pP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Таль 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больше 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всего 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151616"/>
                </a:solidFill>
                <a:latin typeface="Microsoft Sans Serif"/>
                <a:cs typeface="Microsoft Sans Serif"/>
              </a:rPr>
              <a:t>известен </a:t>
            </a:r>
            <a:r>
              <a:rPr dirty="0" sz="1100" spc="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51616"/>
                </a:solidFill>
                <a:latin typeface="Microsoft Sans Serif"/>
                <a:cs typeface="Microsoft Sans Serif"/>
              </a:rPr>
              <a:t>как</a:t>
            </a:r>
            <a:r>
              <a:rPr dirty="0" sz="1100" spc="3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мастер 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комбинационной 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игры,</a:t>
            </a:r>
            <a:endParaRPr sz="1100">
              <a:latin typeface="Microsoft Sans Serif"/>
              <a:cs typeface="Microsoft Sans Serif"/>
            </a:endParaRPr>
          </a:p>
          <a:p>
            <a:pPr algn="just" marL="12700" marR="5080">
              <a:lnSpc>
                <a:spcPts val="1260"/>
              </a:lnSpc>
              <a:spcBef>
                <a:spcPts val="60"/>
              </a:spcBef>
            </a:pP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обладавший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огромным талантом, неповторимым "романтическим"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стилем,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80">
                <a:solidFill>
                  <a:srgbClr val="151616"/>
                </a:solidFill>
                <a:latin typeface="Microsoft Sans Serif"/>
                <a:cs typeface="Microsoft Sans Serif"/>
              </a:rPr>
              <a:t>способностью</a:t>
            </a:r>
            <a:r>
              <a:rPr dirty="0" sz="1100" spc="8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быстро</a:t>
            </a:r>
            <a:r>
              <a:rPr dirty="0" sz="1100" spc="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просчитывать</a:t>
            </a:r>
            <a:r>
              <a:rPr dirty="0" sz="1100" spc="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151616"/>
                </a:solidFill>
                <a:latin typeface="Microsoft Sans Serif"/>
                <a:cs typeface="Microsoft Sans Serif"/>
              </a:rPr>
              <a:t>многоходовые</a:t>
            </a:r>
            <a:r>
              <a:rPr dirty="0" sz="1100" spc="75">
                <a:solidFill>
                  <a:srgbClr val="151616"/>
                </a:solidFill>
                <a:latin typeface="Microsoft Sans Serif"/>
                <a:cs typeface="Microsoft Sans Serif"/>
              </a:rPr>
              <a:t> варианты</a:t>
            </a:r>
            <a:r>
              <a:rPr dirty="0" sz="1100" spc="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28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исключительной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интуицией.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Журналисты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называли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его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"волшебником",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"пиратом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черно-белых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полей",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"шахматным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Паганини",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гроссмейстеры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Владимир </a:t>
            </a:r>
            <a:r>
              <a:rPr dirty="0" sz="1100" spc="-30">
                <a:solidFill>
                  <a:srgbClr val="151616"/>
                </a:solidFill>
                <a:latin typeface="Microsoft Sans Serif"/>
                <a:cs typeface="Microsoft Sans Serif"/>
              </a:rPr>
              <a:t>Крамник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Сергей </a:t>
            </a:r>
            <a:r>
              <a:rPr dirty="0" sz="1100" spc="5">
                <a:solidFill>
                  <a:srgbClr val="151616"/>
                </a:solidFill>
                <a:latin typeface="Microsoft Sans Serif"/>
                <a:cs typeface="Microsoft Sans Serif"/>
              </a:rPr>
              <a:t>Шипов,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говоря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об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одновременном сочетании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исключительного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таланта</a:t>
            </a:r>
            <a:r>
              <a:rPr dirty="0" sz="1100" spc="3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и</a:t>
            </a:r>
            <a:r>
              <a:rPr dirty="0" sz="110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яркой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игры,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характеризовали</a:t>
            </a:r>
            <a:r>
              <a:rPr dirty="0" sz="1100" spc="3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151616"/>
                </a:solidFill>
                <a:latin typeface="Microsoft Sans Serif"/>
                <a:cs typeface="Microsoft Sans Serif"/>
              </a:rPr>
              <a:t>Таля</a:t>
            </a:r>
            <a:r>
              <a:rPr dirty="0" sz="1100" spc="25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5">
                <a:solidFill>
                  <a:srgbClr val="151616"/>
                </a:solidFill>
                <a:latin typeface="Microsoft Sans Serif"/>
                <a:cs typeface="Microsoft Sans Serif"/>
              </a:rPr>
              <a:t>как </a:t>
            </a:r>
            <a:r>
              <a:rPr dirty="0" sz="1100" spc="-10">
                <a:solidFill>
                  <a:srgbClr val="151616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151616"/>
                </a:solidFill>
                <a:latin typeface="Microsoft Sans Serif"/>
                <a:cs typeface="Microsoft Sans Serif"/>
              </a:rPr>
              <a:t>"инопланетянина".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70515" y="7294447"/>
            <a:ext cx="132715" cy="16446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fld id="{81D60167-4931-47E6-BA6A-407CBD079E47}" type="slidenum">
              <a:rPr dirty="0" sz="800" spc="-5">
                <a:solidFill>
                  <a:srgbClr val="AFB0B0"/>
                </a:solidFill>
                <a:latin typeface="Microsoft Sans Serif"/>
                <a:cs typeface="Microsoft Sans Serif"/>
              </a:rPr>
              <a:t>6</a:t>
            </a:fld>
            <a:endParaRPr sz="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dc:title>инструкция.cdr</dc:title>
  <dcterms:created xsi:type="dcterms:W3CDTF">2024-08-20T02:45:23Z</dcterms:created>
  <dcterms:modified xsi:type="dcterms:W3CDTF">2024-08-20T02:45:23Z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2024-06-21T00:00:00Z</vt:filetime>
  </property>
  <property fmtid="{D5CDD505-2E9C-101B-9397-08002B2CF9AE}" pid="3" name="Creator">
    <vt:lpwstr>CorelDRAW 2020</vt:lpwstr>
  </property>
  <property fmtid="{D5CDD505-2E9C-101B-9397-08002B2CF9AE}" pid="4" name="LastSaved">
    <vt:filetime>2024-08-20T00:00:00Z</vt:filetime>
  </property>
</Properties>
</file>