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5" r:id="rId2"/>
    <p:sldMasterId id="2147483667" r:id="rId3"/>
    <p:sldMasterId id="2147483674" r:id="rId4"/>
  </p:sldMasterIdLst>
  <p:notesMasterIdLst>
    <p:notesMasterId r:id="rId54"/>
  </p:notesMasterIdLst>
  <p:sldIdLst>
    <p:sldId id="297" r:id="rId5"/>
    <p:sldId id="256" r:id="rId6"/>
    <p:sldId id="298" r:id="rId7"/>
    <p:sldId id="371" r:id="rId8"/>
    <p:sldId id="375" r:id="rId9"/>
    <p:sldId id="398" r:id="rId10"/>
    <p:sldId id="399" r:id="rId11"/>
    <p:sldId id="376" r:id="rId12"/>
    <p:sldId id="377" r:id="rId13"/>
    <p:sldId id="400" r:id="rId14"/>
    <p:sldId id="374" r:id="rId15"/>
    <p:sldId id="389" r:id="rId16"/>
    <p:sldId id="351" r:id="rId17"/>
    <p:sldId id="353" r:id="rId18"/>
    <p:sldId id="352" r:id="rId19"/>
    <p:sldId id="354" r:id="rId20"/>
    <p:sldId id="390" r:id="rId21"/>
    <p:sldId id="391" r:id="rId22"/>
    <p:sldId id="370" r:id="rId23"/>
    <p:sldId id="379" r:id="rId24"/>
    <p:sldId id="380" r:id="rId25"/>
    <p:sldId id="383" r:id="rId26"/>
    <p:sldId id="378" r:id="rId27"/>
    <p:sldId id="394" r:id="rId28"/>
    <p:sldId id="395" r:id="rId29"/>
    <p:sldId id="396" r:id="rId30"/>
    <p:sldId id="397" r:id="rId31"/>
    <p:sldId id="387" r:id="rId32"/>
    <p:sldId id="372" r:id="rId33"/>
    <p:sldId id="392" r:id="rId34"/>
    <p:sldId id="393" r:id="rId35"/>
    <p:sldId id="373" r:id="rId36"/>
    <p:sldId id="388" r:id="rId37"/>
    <p:sldId id="401" r:id="rId38"/>
    <p:sldId id="320" r:id="rId39"/>
    <p:sldId id="381" r:id="rId40"/>
    <p:sldId id="382" r:id="rId41"/>
    <p:sldId id="402" r:id="rId42"/>
    <p:sldId id="403" r:id="rId43"/>
    <p:sldId id="404" r:id="rId44"/>
    <p:sldId id="405" r:id="rId45"/>
    <p:sldId id="406" r:id="rId46"/>
    <p:sldId id="407" r:id="rId47"/>
    <p:sldId id="408" r:id="rId48"/>
    <p:sldId id="409" r:id="rId49"/>
    <p:sldId id="410" r:id="rId50"/>
    <p:sldId id="411" r:id="rId51"/>
    <p:sldId id="412" r:id="rId52"/>
    <p:sldId id="275" r:id="rId53"/>
  </p:sldIdLst>
  <p:sldSz cx="9144000" cy="5143500" type="screen16x9"/>
  <p:notesSz cx="6858000" cy="9144000"/>
  <p:embeddedFontLst>
    <p:embeddedFont>
      <p:font typeface="Segoe UI Symbol" panose="020B0502040204020203" pitchFamily="34" charset="0"/>
      <p:regular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Tahoma" panose="020B0604030504040204" pitchFamily="34" charset="0"/>
      <p:regular r:id="rId58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1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49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4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6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2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5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1497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15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f2de29f6bb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g2f2de29f6bb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rPr>
              <a:t>Комментарий Рустама:</a:t>
            </a: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rPr>
              <a:t>Кратко о сервисных обновлениях (чат-боты, сервисные коллабы с партнерами) </a:t>
            </a: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rPr>
              <a:t>Далее (другой слайд) – текст + QR на серию сервиса. Посыл: решение боли пользователя через сервис </a:t>
            </a: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rPr>
              <a:t>Сверка QR – что работает, что нет? На что даем QR, на что иное? </a:t>
            </a: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rPr>
              <a:t>QR не рабочие, все ведут на дашборд</a:t>
            </a: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781126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f0fe2920be_0_9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g2f0fe2920be_0_9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254674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f0fe2920be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2f0fe2920be_0_998:notes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rPr>
              <a:t>https://me.sferum.ru/?p=messages&amp;peerId=-226609743</a:t>
            </a: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756483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f0fe2920be_0_10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f0fe2920be_0_10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633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f0fe2920be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g2f0fe2920be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57057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f0fe2920be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g2f0fe2920be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684154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f0fe2920be_0_1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g2f0fe2920be_0_1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50">
              <a:solidFill>
                <a:srgbClr val="444746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245077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f0fe2920be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2f0fe2920be_0_10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  <p:sp>
        <p:nvSpPr>
          <p:cNvPr id="566" name="Google Shape;566;g2f0fe2920be_0_10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rPr>
              <a:t>47</a:t>
            </a:fld>
            <a:endParaRPr sz="1400" b="0" i="0" u="none" strike="noStrike" cap="none">
              <a:solidFill>
                <a:srgbClr val="000000"/>
              </a:solidFill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169165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f401dec4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g2f401dec46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  <p:sp>
        <p:nvSpPr>
          <p:cNvPr id="580" name="Google Shape;580;g2f401dec46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rPr>
              <a:t>48</a:t>
            </a:fld>
            <a:endParaRPr sz="1400" b="0" i="0" u="none" strike="noStrike" cap="none">
              <a:solidFill>
                <a:srgbClr val="000000"/>
              </a:solidFill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411414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ce2af5b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ce2af5b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05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 txBox="1">
            <a:spLocks noGrp="1"/>
          </p:cNvSpPr>
          <p:nvPr>
            <p:ph type="sldNum" sz="quarter"/>
          </p:nvPr>
        </p:nvSpPr>
        <p:spPr>
          <a:xfrm>
            <a:off x="3259138" y="15976600"/>
            <a:ext cx="2489200" cy="8302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buFontTx/>
              <a:buChar char="•"/>
              <a:tabLst>
                <a:tab pos="0" algn="l"/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  <a:tab pos="3594100" algn="l"/>
                <a:tab pos="4043680" algn="l"/>
                <a:tab pos="4492625" algn="l"/>
                <a:tab pos="4942205" algn="l"/>
                <a:tab pos="5391150" algn="l"/>
                <a:tab pos="5840730" algn="l"/>
                <a:tab pos="6289675" algn="l"/>
                <a:tab pos="6739255" algn="l"/>
                <a:tab pos="7188200" algn="l"/>
                <a:tab pos="7637780" algn="l"/>
                <a:tab pos="8086725" algn="l"/>
                <a:tab pos="8536305" algn="l"/>
                <a:tab pos="8985250" algn="l"/>
                <a:tab pos="9434830" algn="l"/>
                <a:tab pos="9883775" algn="l"/>
                <a:tab pos="10333355" algn="l"/>
                <a:tab pos="10782300" algn="l"/>
              </a:tabLst>
            </a:pPr>
            <a:fld id="{9A0DB2DC-4C9A-4742-B13C-FB6460FD3503}" type="slidenum">
              <a:rPr lang="ru-RU" altLang="ru-RU" sz="1400" dirty="0">
                <a:cs typeface="Tahoma" panose="020B0604030504040204" pitchFamily="34" charset="0"/>
              </a:rPr>
              <a:t>4</a:t>
            </a:fld>
            <a:endParaRPr lang="ru-RU" altLang="ru-RU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19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727325" y="1277938"/>
            <a:ext cx="11209338" cy="630555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20" name="Rectangle 2"/>
          <p:cNvSpPr>
            <a:spLocks noGrp="1"/>
          </p:cNvSpPr>
          <p:nvPr>
            <p:ph type="body" idx="1"/>
          </p:nvPr>
        </p:nvSpPr>
        <p:spPr>
          <a:xfrm>
            <a:off x="576263" y="7988300"/>
            <a:ext cx="4605337" cy="7567613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51365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 txBox="1">
            <a:spLocks noGrp="1"/>
          </p:cNvSpPr>
          <p:nvPr>
            <p:ph type="sldNum" sz="quarter"/>
          </p:nvPr>
        </p:nvSpPr>
        <p:spPr>
          <a:xfrm>
            <a:off x="3259138" y="15976600"/>
            <a:ext cx="2489200" cy="8302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buFontTx/>
              <a:buChar char="•"/>
              <a:tabLst>
                <a:tab pos="0" algn="l"/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  <a:tab pos="3594100" algn="l"/>
                <a:tab pos="4043680" algn="l"/>
                <a:tab pos="4492625" algn="l"/>
                <a:tab pos="4942205" algn="l"/>
                <a:tab pos="5391150" algn="l"/>
                <a:tab pos="5840730" algn="l"/>
                <a:tab pos="6289675" algn="l"/>
                <a:tab pos="6739255" algn="l"/>
                <a:tab pos="7188200" algn="l"/>
                <a:tab pos="7637780" algn="l"/>
                <a:tab pos="8086725" algn="l"/>
                <a:tab pos="8536305" algn="l"/>
                <a:tab pos="8985250" algn="l"/>
                <a:tab pos="9434830" algn="l"/>
                <a:tab pos="9883775" algn="l"/>
                <a:tab pos="10333355" algn="l"/>
                <a:tab pos="10782300" algn="l"/>
              </a:tabLst>
            </a:pPr>
            <a:fld id="{9A0DB2DC-4C9A-4742-B13C-FB6460FD3503}" type="slidenum">
              <a:rPr lang="ru-RU" altLang="ru-RU" sz="1400" dirty="0">
                <a:cs typeface="Tahoma" panose="020B0604030504040204" pitchFamily="34" charset="0"/>
              </a:rPr>
              <a:t>5</a:t>
            </a:fld>
            <a:endParaRPr lang="ru-RU" altLang="ru-RU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79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727325" y="1277938"/>
            <a:ext cx="11209338" cy="630555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4580" name="Rectangle 2"/>
          <p:cNvSpPr>
            <a:spLocks noGrp="1"/>
          </p:cNvSpPr>
          <p:nvPr>
            <p:ph type="body" idx="1"/>
          </p:nvPr>
        </p:nvSpPr>
        <p:spPr>
          <a:xfrm>
            <a:off x="576263" y="7988300"/>
            <a:ext cx="4605337" cy="7567613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9932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1"/>
          <p:cNvSpPr txBox="1">
            <a:spLocks noGrp="1"/>
          </p:cNvSpPr>
          <p:nvPr>
            <p:ph type="sldNum" sz="quarter"/>
          </p:nvPr>
        </p:nvSpPr>
        <p:spPr>
          <a:xfrm>
            <a:off x="3259138" y="15976600"/>
            <a:ext cx="2489200" cy="8302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buFontTx/>
              <a:buChar char="•"/>
              <a:tabLst>
                <a:tab pos="0" algn="l"/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  <a:tab pos="3594100" algn="l"/>
                <a:tab pos="4043680" algn="l"/>
                <a:tab pos="4492625" algn="l"/>
                <a:tab pos="4942205" algn="l"/>
                <a:tab pos="5391150" algn="l"/>
                <a:tab pos="5840730" algn="l"/>
                <a:tab pos="6289675" algn="l"/>
                <a:tab pos="6739255" algn="l"/>
                <a:tab pos="7188200" algn="l"/>
                <a:tab pos="7637780" algn="l"/>
                <a:tab pos="8086725" algn="l"/>
                <a:tab pos="8536305" algn="l"/>
                <a:tab pos="8985250" algn="l"/>
                <a:tab pos="9434830" algn="l"/>
                <a:tab pos="9883775" algn="l"/>
                <a:tab pos="10333355" algn="l"/>
                <a:tab pos="10782300" algn="l"/>
              </a:tabLst>
            </a:pPr>
            <a:fld id="{9A0DB2DC-4C9A-4742-B13C-FB6460FD3503}" type="slidenum">
              <a:rPr lang="ru-RU" altLang="ru-RU" sz="1400" dirty="0">
                <a:cs typeface="Tahoma" panose="020B0604030504040204" pitchFamily="34" charset="0"/>
              </a:rPr>
              <a:t>8</a:t>
            </a:fld>
            <a:endParaRPr lang="ru-RU" altLang="ru-RU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27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727325" y="1277938"/>
            <a:ext cx="11209338" cy="630555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6628" name="Rectangle 2"/>
          <p:cNvSpPr>
            <a:spLocks noGrp="1"/>
          </p:cNvSpPr>
          <p:nvPr>
            <p:ph type="body" idx="1"/>
          </p:nvPr>
        </p:nvSpPr>
        <p:spPr>
          <a:xfrm>
            <a:off x="576263" y="7988300"/>
            <a:ext cx="4605337" cy="7567613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3799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 txBox="1">
            <a:spLocks noGrp="1"/>
          </p:cNvSpPr>
          <p:nvPr>
            <p:ph type="sldNum" sz="quarter"/>
          </p:nvPr>
        </p:nvSpPr>
        <p:spPr>
          <a:xfrm>
            <a:off x="3259138" y="15976600"/>
            <a:ext cx="2489200" cy="8302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buFontTx/>
              <a:buChar char="•"/>
              <a:tabLst>
                <a:tab pos="0" algn="l"/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  <a:tab pos="3594100" algn="l"/>
                <a:tab pos="4043680" algn="l"/>
                <a:tab pos="4492625" algn="l"/>
                <a:tab pos="4942205" algn="l"/>
                <a:tab pos="5391150" algn="l"/>
                <a:tab pos="5840730" algn="l"/>
                <a:tab pos="6289675" algn="l"/>
                <a:tab pos="6739255" algn="l"/>
                <a:tab pos="7188200" algn="l"/>
                <a:tab pos="7637780" algn="l"/>
                <a:tab pos="8086725" algn="l"/>
                <a:tab pos="8536305" algn="l"/>
                <a:tab pos="8985250" algn="l"/>
                <a:tab pos="9434830" algn="l"/>
                <a:tab pos="9883775" algn="l"/>
                <a:tab pos="10333355" algn="l"/>
                <a:tab pos="10782300" algn="l"/>
              </a:tabLst>
            </a:pPr>
            <a:fld id="{9A0DB2DC-4C9A-4742-B13C-FB6460FD3503}" type="slidenum">
              <a:rPr lang="ru-RU" altLang="ru-RU" sz="1400" dirty="0">
                <a:cs typeface="Tahoma" panose="020B0604030504040204" pitchFamily="34" charset="0"/>
              </a:rPr>
              <a:t>9</a:t>
            </a:fld>
            <a:endParaRPr lang="ru-RU" altLang="ru-RU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75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727325" y="1277938"/>
            <a:ext cx="11209338" cy="630555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8676" name="Rectangle 2"/>
          <p:cNvSpPr>
            <a:spLocks noGrp="1"/>
          </p:cNvSpPr>
          <p:nvPr>
            <p:ph type="body" idx="1"/>
          </p:nvPr>
        </p:nvSpPr>
        <p:spPr>
          <a:xfrm>
            <a:off x="576263" y="7988300"/>
            <a:ext cx="4605337" cy="7567613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9189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1"/>
          <p:cNvSpPr txBox="1">
            <a:spLocks noGrp="1"/>
          </p:cNvSpPr>
          <p:nvPr>
            <p:ph type="sldNum" sz="quarter"/>
          </p:nvPr>
        </p:nvSpPr>
        <p:spPr>
          <a:xfrm>
            <a:off x="3259138" y="15976600"/>
            <a:ext cx="2489200" cy="8302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buFontTx/>
              <a:buChar char="•"/>
              <a:tabLst>
                <a:tab pos="0" algn="l"/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  <a:tab pos="3594100" algn="l"/>
                <a:tab pos="4043680" algn="l"/>
                <a:tab pos="4492625" algn="l"/>
                <a:tab pos="4942205" algn="l"/>
                <a:tab pos="5391150" algn="l"/>
                <a:tab pos="5840730" algn="l"/>
                <a:tab pos="6289675" algn="l"/>
                <a:tab pos="6739255" algn="l"/>
                <a:tab pos="7188200" algn="l"/>
                <a:tab pos="7637780" algn="l"/>
                <a:tab pos="8086725" algn="l"/>
                <a:tab pos="8536305" algn="l"/>
                <a:tab pos="8985250" algn="l"/>
                <a:tab pos="9434830" algn="l"/>
                <a:tab pos="9883775" algn="l"/>
                <a:tab pos="10333355" algn="l"/>
                <a:tab pos="10782300" algn="l"/>
              </a:tabLst>
            </a:pPr>
            <a:fld id="{9A0DB2DC-4C9A-4742-B13C-FB6460FD3503}" type="slidenum">
              <a:rPr lang="ru-RU" altLang="ru-RU" sz="1400" dirty="0">
                <a:cs typeface="Tahoma" panose="020B0604030504040204" pitchFamily="34" charset="0"/>
              </a:rPr>
              <a:t>11</a:t>
            </a:fld>
            <a:endParaRPr lang="ru-RU" altLang="ru-RU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531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727325" y="1277938"/>
            <a:ext cx="11209338" cy="630555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2532" name="Rectangle 2"/>
          <p:cNvSpPr>
            <a:spLocks noGrp="1"/>
          </p:cNvSpPr>
          <p:nvPr>
            <p:ph type="body" idx="1"/>
          </p:nvPr>
        </p:nvSpPr>
        <p:spPr>
          <a:xfrm>
            <a:off x="576263" y="7988300"/>
            <a:ext cx="4605337" cy="7567613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05980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 txBox="1">
            <a:spLocks noGrp="1"/>
          </p:cNvSpPr>
          <p:nvPr>
            <p:ph type="sldNum" sz="quarter"/>
          </p:nvPr>
        </p:nvSpPr>
        <p:spPr>
          <a:xfrm>
            <a:off x="3259138" y="15976600"/>
            <a:ext cx="2489200" cy="8302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buFontTx/>
              <a:buChar char="•"/>
              <a:tabLst>
                <a:tab pos="0" algn="l"/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  <a:tab pos="3594100" algn="l"/>
                <a:tab pos="4043680" algn="l"/>
                <a:tab pos="4492625" algn="l"/>
                <a:tab pos="4942205" algn="l"/>
                <a:tab pos="5391150" algn="l"/>
                <a:tab pos="5840730" algn="l"/>
                <a:tab pos="6289675" algn="l"/>
                <a:tab pos="6739255" algn="l"/>
                <a:tab pos="7188200" algn="l"/>
                <a:tab pos="7637780" algn="l"/>
                <a:tab pos="8086725" algn="l"/>
                <a:tab pos="8536305" algn="l"/>
                <a:tab pos="8985250" algn="l"/>
                <a:tab pos="9434830" algn="l"/>
                <a:tab pos="9883775" algn="l"/>
                <a:tab pos="10333355" algn="l"/>
                <a:tab pos="10782300" algn="l"/>
              </a:tabLst>
            </a:pPr>
            <a:fld id="{9A0DB2DC-4C9A-4742-B13C-FB6460FD3503}" type="slidenum">
              <a:rPr lang="ru-RU" altLang="ru-RU" sz="1400" dirty="0">
                <a:cs typeface="Tahoma" panose="020B0604030504040204" pitchFamily="34" charset="0"/>
              </a:rPr>
              <a:t>32</a:t>
            </a:fld>
            <a:endParaRPr lang="ru-RU" altLang="ru-RU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87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727325" y="1277938"/>
            <a:ext cx="11209338" cy="630555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88" name="Rectangle 2"/>
          <p:cNvSpPr>
            <a:spLocks noGrp="1"/>
          </p:cNvSpPr>
          <p:nvPr>
            <p:ph type="body" idx="1"/>
          </p:nvPr>
        </p:nvSpPr>
        <p:spPr>
          <a:xfrm>
            <a:off x="576263" y="7988300"/>
            <a:ext cx="4605337" cy="7567613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4373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f0fe2920be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2f0fe2920be_0_9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174514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f0fe2920be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4" name="Google Shape;434;g2f0fe2920be_0_9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  <p:sp>
        <p:nvSpPr>
          <p:cNvPr id="435" name="Google Shape;435;g2f0fe2920be_0_9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rPr>
              <a:t>39</a:t>
            </a:fld>
            <a:endParaRPr sz="1400" b="0" i="0" u="none" strike="noStrike" cap="none">
              <a:solidFill>
                <a:srgbClr val="000000"/>
              </a:solidFill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36808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265750" y="960600"/>
            <a:ext cx="4612500" cy="3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 dirty="0"/>
          </a:p>
        </p:txBody>
      </p:sp>
      <p:sp>
        <p:nvSpPr>
          <p:cNvPr id="60" name="Google Shape;60;p8"/>
          <p:cNvSpPr/>
          <p:nvPr/>
        </p:nvSpPr>
        <p:spPr>
          <a:xfrm flipH="1">
            <a:off x="7182852" y="2791325"/>
            <a:ext cx="1961147" cy="2349699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241450"/>
            <a:ext cx="1313225" cy="596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390725" y="2227725"/>
            <a:ext cx="9225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3989250" y="4604000"/>
            <a:ext cx="2913300" cy="393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" name="Google Shape;65;p8"/>
          <p:cNvCxnSpPr/>
          <p:nvPr/>
        </p:nvCxnSpPr>
        <p:spPr>
          <a:xfrm flipH="1">
            <a:off x="390725" y="4800500"/>
            <a:ext cx="8169925" cy="2416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8"/>
          <p:cNvSpPr/>
          <p:nvPr/>
        </p:nvSpPr>
        <p:spPr>
          <a:xfrm>
            <a:off x="8206925" y="1583508"/>
            <a:ext cx="707400" cy="16395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8"/>
          <p:cNvCxnSpPr>
            <a:stCxn id="59" idx="0"/>
          </p:cNvCxnSpPr>
          <p:nvPr/>
        </p:nvCxnSpPr>
        <p:spPr>
          <a:xfrm>
            <a:off x="8560625" y="1583508"/>
            <a:ext cx="0" cy="356399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4;p8"/>
          <p:cNvCxnSpPr/>
          <p:nvPr userDrawn="1"/>
        </p:nvCxnSpPr>
        <p:spPr>
          <a:xfrm>
            <a:off x="830179" y="241450"/>
            <a:ext cx="2161" cy="501033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458825" y="539500"/>
            <a:ext cx="61858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 hasCustomPrompt="1"/>
          </p:nvPr>
        </p:nvSpPr>
        <p:spPr>
          <a:xfrm>
            <a:off x="1445800" y="2749375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 hasCustomPrompt="1"/>
          </p:nvPr>
        </p:nvSpPr>
        <p:spPr>
          <a:xfrm>
            <a:off x="5201800" y="2743192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458825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5201800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0" y="0"/>
            <a:ext cx="722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 flipH="1">
            <a:off x="8102406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606775" y="2715125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496750" y="0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5"/>
          <p:cNvCxnSpPr/>
          <p:nvPr/>
        </p:nvCxnSpPr>
        <p:spPr>
          <a:xfrm flipH="1">
            <a:off x="8790075" y="2526625"/>
            <a:ext cx="3000" cy="2602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5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>
            <a:spLocks noGrp="1"/>
          </p:cNvSpPr>
          <p:nvPr>
            <p:ph type="title"/>
          </p:nvPr>
        </p:nvSpPr>
        <p:spPr>
          <a:xfrm>
            <a:off x="1229497" y="539500"/>
            <a:ext cx="63376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7" name="Google Shape;157;p18"/>
          <p:cNvSpPr txBox="1">
            <a:spLocks noGrp="1"/>
          </p:cNvSpPr>
          <p:nvPr>
            <p:ph type="subTitle" idx="1"/>
          </p:nvPr>
        </p:nvSpPr>
        <p:spPr>
          <a:xfrm>
            <a:off x="2664288" y="133777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subTitle" idx="2"/>
          </p:nvPr>
        </p:nvSpPr>
        <p:spPr>
          <a:xfrm>
            <a:off x="2664288" y="186697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3"/>
          </p:nvPr>
        </p:nvSpPr>
        <p:spPr>
          <a:xfrm>
            <a:off x="2664288" y="246272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4"/>
          </p:nvPr>
        </p:nvSpPr>
        <p:spPr>
          <a:xfrm>
            <a:off x="2664288" y="299192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subTitle" idx="5"/>
          </p:nvPr>
        </p:nvSpPr>
        <p:spPr>
          <a:xfrm>
            <a:off x="2664288" y="358767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subTitle" idx="6"/>
          </p:nvPr>
        </p:nvSpPr>
        <p:spPr>
          <a:xfrm>
            <a:off x="2664288" y="411687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 panose="020005030000000000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9pPr>
          </a:lstStyle>
          <a:p>
            <a:endParaRPr/>
          </a:p>
        </p:txBody>
      </p:sp>
      <p:sp>
        <p:nvSpPr>
          <p:cNvPr id="163" name="Google Shape;163;p18"/>
          <p:cNvSpPr/>
          <p:nvPr/>
        </p:nvSpPr>
        <p:spPr>
          <a:xfrm rot="-5400000">
            <a:off x="8103050" y="4102500"/>
            <a:ext cx="1041000" cy="10410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1164476" y="188261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5"/>
          </p:nvPr>
        </p:nvSpPr>
        <p:spPr>
          <a:xfrm>
            <a:off x="1164460" y="2809589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1164481" y="373656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3"/>
          </p:nvPr>
        </p:nvSpPr>
        <p:spPr>
          <a:xfrm>
            <a:off x="5055065" y="184505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4"/>
          </p:nvPr>
        </p:nvSpPr>
        <p:spPr>
          <a:xfrm>
            <a:off x="5055049" y="2772025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5"/>
          </p:nvPr>
        </p:nvSpPr>
        <p:spPr>
          <a:xfrm>
            <a:off x="5055070" y="369900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8392125" y="2227725"/>
            <a:ext cx="7518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10800000" flipH="1">
            <a:off x="-25" y="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6230700" y="0"/>
            <a:ext cx="2913300" cy="5289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8627325" y="83755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" name="Google Shape;105;p13"/>
          <p:cNvCxnSpPr/>
          <p:nvPr/>
        </p:nvCxnSpPr>
        <p:spPr>
          <a:xfrm>
            <a:off x="8810625" y="837550"/>
            <a:ext cx="0" cy="4290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3"/>
          <p:cNvCxnSpPr/>
          <p:nvPr/>
        </p:nvCxnSpPr>
        <p:spPr>
          <a:xfrm rot="10800000">
            <a:off x="0" y="4772300"/>
            <a:ext cx="880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3"/>
          <p:cNvCxnSpPr/>
          <p:nvPr/>
        </p:nvCxnSpPr>
        <p:spPr>
          <a:xfrm rot="10800000">
            <a:off x="0" y="253050"/>
            <a:ext cx="6230700" cy="11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3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marL="0" marR="0" lvl="0" indent="0" algn="ctr" defTabSz="449580" rtl="0" eaLnBrk="1" fontAlgn="base" latinLnBrk="0" hangingPunct="0">
              <a:lnSpc>
                <a:spcPct val="100000"/>
              </a:lnSpc>
              <a:spcBef>
                <a:spcPts val="75"/>
              </a:spcBef>
              <a:spcAft>
                <a:spcPts val="75"/>
              </a:spcAft>
              <a:buClrTx/>
              <a:buSzPct val="100000"/>
              <a:buFontTx/>
              <a:buNone/>
              <a:tabLst>
                <a:tab pos="0" algn="l"/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9434195" algn="l"/>
                <a:tab pos="9883775" algn="l"/>
                <a:tab pos="10332720" algn="l"/>
                <a:tab pos="10782300" algn="l"/>
              </a:tabLst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75"/>
              </a:spcBef>
              <a:spcAft>
                <a:spcPts val="75"/>
              </a:spcAft>
              <a:buClrTx/>
              <a:buSzPct val="100000"/>
              <a:buFontTx/>
              <a:buNone/>
              <a:tabLst>
                <a:tab pos="0" algn="l"/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9434195" algn="l"/>
                <a:tab pos="9883775" algn="l"/>
                <a:tab pos="10332720" algn="l"/>
                <a:tab pos="10782300" algn="l"/>
              </a:tabLst>
              <a:defRPr/>
            </a:pPr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+mn-lt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ts val="75"/>
              </a:spcBef>
              <a:spcAft>
                <a:spcPts val="75"/>
              </a:spcAft>
              <a:buClrTx/>
              <a:buSzPct val="100000"/>
              <a:buFontTx/>
              <a:buNone/>
              <a:tabLst>
                <a:tab pos="0" algn="l"/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9434195" algn="l"/>
                <a:tab pos="9883775" algn="l"/>
                <a:tab pos="10332720" algn="l"/>
                <a:tab pos="10782300" algn="l"/>
              </a:tabLst>
              <a:defRPr/>
            </a:pPr>
            <a:fld id="{42416A0D-4B9D-4188-BB83-039D5892D7F1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+mn-lt"/>
              <a:ea typeface="+mn-ea"/>
              <a:cs typeface="Tahom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450503" y="4447448"/>
            <a:ext cx="8239127" cy="23886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452436" y="965622"/>
            <a:ext cx="8239127" cy="1743076"/>
          </a:xfrm>
          <a:prstGeom prst="rect">
            <a:avLst/>
          </a:prstGeom>
        </p:spPr>
        <p:txBody>
          <a:bodyPr anchor="b"/>
          <a:lstStyle>
            <a:lvl1pPr>
              <a:defRPr sz="435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3" y="2708696"/>
            <a:ext cx="8239126" cy="7143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065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065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065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065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065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изображением">
  <p:cSld name="Титульный слайд с изображением">
    <p:bg>
      <p:bgPr>
        <a:gradFill>
          <a:gsLst>
            <a:gs pos="0">
              <a:srgbClr val="3549FF"/>
            </a:gs>
            <a:gs pos="50000">
              <a:srgbClr val="8742EE"/>
            </a:gs>
            <a:gs pos="100000">
              <a:srgbClr val="DD42EE"/>
            </a:gs>
          </a:gsLst>
          <a:lin ang="18900044" scaled="0"/>
        </a:gra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ctrTitle"/>
          </p:nvPr>
        </p:nvSpPr>
        <p:spPr>
          <a:xfrm>
            <a:off x="552050" y="538375"/>
            <a:ext cx="4488000" cy="1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 Medium"/>
              <a:buNone/>
              <a:defRPr sz="3600" b="0" i="0" u="none" strike="noStrike" cap="none">
                <a:solidFill>
                  <a:schemeClr val="lt1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 panose="020B0604020202020204"/>
              <a:buNone/>
              <a:defRPr sz="4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 panose="020B0604020202020204"/>
              <a:buNone/>
              <a:defRPr sz="4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 panose="020B0604020202020204"/>
              <a:buNone/>
              <a:defRPr sz="4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 panose="020B0604020202020204"/>
              <a:buNone/>
              <a:defRPr sz="4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 panose="020B0604020202020204"/>
              <a:buNone/>
              <a:defRPr sz="4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 panose="020B0604020202020204"/>
              <a:buNone/>
              <a:defRPr sz="4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 panose="020B0604020202020204"/>
              <a:buNone/>
              <a:defRPr sz="4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 panose="020B0604020202020204"/>
              <a:buNone/>
              <a:defRPr sz="4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552050" y="2250000"/>
            <a:ext cx="4488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 panose="02000503000000020004"/>
              <a:buNone/>
              <a:defRPr sz="1400" b="0" i="0" u="none" strike="noStrike" cap="none">
                <a:solidFill>
                  <a:schemeClr val="lt1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 panose="02000503000000020004"/>
              <a:buNone/>
              <a:defRPr sz="1800" b="0" i="0" u="none" strike="noStrike" cap="none">
                <a:solidFill>
                  <a:schemeClr val="lt1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 panose="02000503000000020004"/>
              <a:buNone/>
              <a:defRPr sz="1800" b="0" i="0" u="none" strike="noStrike" cap="none">
                <a:solidFill>
                  <a:schemeClr val="lt1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 panose="02000503000000020004"/>
              <a:buNone/>
              <a:defRPr sz="1800" b="0" i="0" u="none" strike="noStrike" cap="none">
                <a:solidFill>
                  <a:schemeClr val="lt1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 panose="02000503000000020004"/>
              <a:buNone/>
              <a:defRPr sz="1800" b="0" i="0" u="none" strike="noStrike" cap="none">
                <a:solidFill>
                  <a:schemeClr val="lt1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 panose="02000503000000020004"/>
              <a:buNone/>
              <a:defRPr sz="1800" b="0" i="0" u="none" strike="noStrike" cap="none">
                <a:solidFill>
                  <a:schemeClr val="lt1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 panose="02000503000000020004"/>
              <a:buNone/>
              <a:defRPr sz="1800" b="0" i="0" u="none" strike="noStrike" cap="none">
                <a:solidFill>
                  <a:schemeClr val="lt1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 panose="02000503000000020004"/>
              <a:buNone/>
              <a:defRPr sz="1800" b="0" i="0" u="none" strike="noStrike" cap="none">
                <a:solidFill>
                  <a:schemeClr val="lt1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 panose="02000503000000020004"/>
              <a:buNone/>
              <a:defRPr sz="1800" b="0" i="0" u="none" strike="noStrike" cap="none">
                <a:solidFill>
                  <a:schemeClr val="lt1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defRPr>
            </a:lvl9pPr>
          </a:lstStyle>
          <a:p>
            <a:endParaRPr/>
          </a:p>
        </p:txBody>
      </p:sp>
      <p:sp>
        <p:nvSpPr>
          <p:cNvPr id="116" name="Google Shape;116;p11"/>
          <p:cNvSpPr>
            <a:spLocks noGrp="1"/>
          </p:cNvSpPr>
          <p:nvPr>
            <p:ph type="pic" idx="2"/>
          </p:nvPr>
        </p:nvSpPr>
        <p:spPr>
          <a:xfrm>
            <a:off x="5940000" y="553050"/>
            <a:ext cx="2700000" cy="4127100"/>
          </a:xfrm>
          <a:prstGeom prst="roundRect">
            <a:avLst>
              <a:gd name="adj" fmla="val 10642"/>
            </a:avLst>
          </a:prstGeom>
          <a:noFill/>
          <a:ln>
            <a:noFill/>
          </a:ln>
        </p:spPr>
      </p:sp>
      <p:sp>
        <p:nvSpPr>
          <p:cNvPr id="117" name="Google Shape;117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 с заголовком" type="secHead">
  <p:cSld name="SECTION_HEADER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4"/>
          <p:cNvSpPr txBox="1">
            <a:spLocks noGrp="1"/>
          </p:cNvSpPr>
          <p:nvPr>
            <p:ph type="title"/>
          </p:nvPr>
        </p:nvSpPr>
        <p:spPr>
          <a:xfrm>
            <a:off x="510019" y="277672"/>
            <a:ext cx="7623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/>
              <a:buNone/>
              <a:defRPr sz="2400" b="0" i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/>
              <a:buNone/>
              <a:defRPr sz="3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/>
              <a:buNone/>
              <a:defRPr sz="3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/>
              <a:buNone/>
              <a:defRPr sz="3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/>
              <a:buNone/>
              <a:defRPr sz="3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/>
              <a:buNone/>
              <a:defRPr sz="3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/>
              <a:buNone/>
              <a:defRPr sz="3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/>
              <a:buNone/>
              <a:defRPr sz="3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/>
              <a:buNone/>
              <a:defRPr sz="3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20" name="Google Shape;320;p44"/>
          <p:cNvSpPr txBox="1">
            <a:spLocks noGrp="1"/>
          </p:cNvSpPr>
          <p:nvPr>
            <p:ph type="sldNum" idx="12"/>
          </p:nvPr>
        </p:nvSpPr>
        <p:spPr>
          <a:xfrm>
            <a:off x="8357016" y="4751882"/>
            <a:ext cx="5322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111" name="Google Shape;111;p14"/>
          <p:cNvSpPr/>
          <p:nvPr/>
        </p:nvSpPr>
        <p:spPr>
          <a:xfrm rot="5400000">
            <a:off x="2500" y="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8705400" y="2221800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3" name="Google Shape;113;p14"/>
          <p:cNvCxnSpPr/>
          <p:nvPr/>
        </p:nvCxnSpPr>
        <p:spPr>
          <a:xfrm>
            <a:off x="8924700" y="22218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4"/>
          <p:cNvSpPr/>
          <p:nvPr/>
        </p:nvSpPr>
        <p:spPr>
          <a:xfrm>
            <a:off x="6078000" y="0"/>
            <a:ext cx="3066000" cy="3192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0" y="4656900"/>
            <a:ext cx="1494300" cy="4866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 rot="5400000" flipH="1">
            <a:off x="-558300" y="1143375"/>
            <a:ext cx="1483200" cy="36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7" name="Google Shape;117;p14"/>
          <p:cNvCxnSpPr/>
          <p:nvPr/>
        </p:nvCxnSpPr>
        <p:spPr>
          <a:xfrm flipV="1">
            <a:off x="180474" y="5475"/>
            <a:ext cx="2826" cy="56132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52;p7"/>
          <p:cNvSpPr>
            <a:spLocks noGrp="1"/>
          </p:cNvSpPr>
          <p:nvPr>
            <p:ph type="pic" idx="2"/>
          </p:nvPr>
        </p:nvSpPr>
        <p:spPr>
          <a:xfrm>
            <a:off x="722375" y="1455821"/>
            <a:ext cx="7699200" cy="3068054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>
            <a:spLocks noGrp="1"/>
          </p:cNvSpPr>
          <p:nvPr>
            <p:ph type="pic" idx="2"/>
          </p:nvPr>
        </p:nvSpPr>
        <p:spPr>
          <a:xfrm>
            <a:off x="120316" y="108284"/>
            <a:ext cx="8867273" cy="4896853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5042725" y="539500"/>
            <a:ext cx="3378900" cy="519279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ysClr val="windowText" lastClr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8109284" y="-2439"/>
            <a:ext cx="1034716" cy="153045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/>
          <p:nvPr/>
        </p:nvSpPr>
        <p:spPr>
          <a:xfrm rot="10800000" flipH="1">
            <a:off x="7362134" y="141678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75;p9"/>
          <p:cNvCxnSpPr/>
          <p:nvPr/>
        </p:nvCxnSpPr>
        <p:spPr>
          <a:xfrm flipH="1">
            <a:off x="7362134" y="329373"/>
            <a:ext cx="149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070125" y="539500"/>
            <a:ext cx="4351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4070125" y="1896000"/>
            <a:ext cx="43515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>
            <a:spLocks noGrp="1"/>
          </p:cNvSpPr>
          <p:nvPr>
            <p:ph type="pic" idx="2"/>
          </p:nvPr>
        </p:nvSpPr>
        <p:spPr>
          <a:xfrm>
            <a:off x="722375" y="539500"/>
            <a:ext cx="2827200" cy="40644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3" name="Google Shape;53;p7"/>
          <p:cNvSpPr/>
          <p:nvPr/>
        </p:nvSpPr>
        <p:spPr>
          <a:xfrm>
            <a:off x="8421625" y="0"/>
            <a:ext cx="4353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-5400000">
            <a:off x="7352250" y="3353250"/>
            <a:ext cx="6702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" name="Google Shape;55;p7"/>
          <p:cNvCxnSpPr/>
          <p:nvPr/>
        </p:nvCxnSpPr>
        <p:spPr>
          <a:xfrm rot="10800000">
            <a:off x="6230700" y="4809900"/>
            <a:ext cx="2913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56;p7"/>
          <p:cNvCxnSpPr/>
          <p:nvPr/>
        </p:nvCxnSpPr>
        <p:spPr>
          <a:xfrm>
            <a:off x="8648125" y="0"/>
            <a:ext cx="0" cy="520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0" hasCustomPrompt="1"/>
          </p:nvPr>
        </p:nvSpPr>
        <p:spPr>
          <a:xfrm>
            <a:off x="842295" y="1997242"/>
            <a:ext cx="2538579" cy="2526716"/>
          </a:xfrm>
          <a:prstGeom prst="snip1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Рисунок</a:t>
            </a:r>
          </a:p>
        </p:txBody>
      </p:sp>
      <p:sp>
        <p:nvSpPr>
          <p:cNvPr id="4" name="Объект 2"/>
          <p:cNvSpPr>
            <a:spLocks noGrp="1"/>
          </p:cNvSpPr>
          <p:nvPr>
            <p:ph sz="quarter" idx="11" hasCustomPrompt="1"/>
          </p:nvPr>
        </p:nvSpPr>
        <p:spPr>
          <a:xfrm>
            <a:off x="3946443" y="252663"/>
            <a:ext cx="3777832" cy="4271295"/>
          </a:xfrm>
          <a:prstGeom prst="snip1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Рисунок</a:t>
            </a:r>
          </a:p>
        </p:txBody>
      </p:sp>
      <p:sp>
        <p:nvSpPr>
          <p:cNvPr id="5" name="Google Shape;79;p10"/>
          <p:cNvSpPr txBox="1">
            <a:spLocks noGrp="1"/>
          </p:cNvSpPr>
          <p:nvPr>
            <p:ph type="title"/>
          </p:nvPr>
        </p:nvSpPr>
        <p:spPr>
          <a:xfrm>
            <a:off x="842295" y="1080921"/>
            <a:ext cx="3378900" cy="519279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Title and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722375" y="3569600"/>
            <a:ext cx="23796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5"/>
          <p:cNvSpPr>
            <a:spLocks noGrp="1"/>
          </p:cNvSpPr>
          <p:nvPr>
            <p:ph type="pic" idx="3"/>
          </p:nvPr>
        </p:nvSpPr>
        <p:spPr>
          <a:xfrm>
            <a:off x="3382212" y="1183100"/>
            <a:ext cx="2379600" cy="3420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3" name="Google Shape;123;p15"/>
          <p:cNvSpPr>
            <a:spLocks noGrp="1"/>
          </p:cNvSpPr>
          <p:nvPr>
            <p:ph type="pic" idx="4"/>
          </p:nvPr>
        </p:nvSpPr>
        <p:spPr>
          <a:xfrm>
            <a:off x="6042024" y="1183100"/>
            <a:ext cx="2379600" cy="3420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4" name="Google Shape;124;p15"/>
          <p:cNvSpPr/>
          <p:nvPr/>
        </p:nvSpPr>
        <p:spPr>
          <a:xfrm>
            <a:off x="0" y="2227700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5" name="Google Shape;125;p15"/>
          <p:cNvCxnSpPr/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5"/>
          <p:cNvSpPr/>
          <p:nvPr/>
        </p:nvSpPr>
        <p:spPr>
          <a:xfrm rot="-5400000" flipH="1">
            <a:off x="8103050" y="0"/>
            <a:ext cx="1041000" cy="10410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5"/>
          <p:cNvSpPr/>
          <p:nvPr/>
        </p:nvSpPr>
        <p:spPr>
          <a:xfrm rot="-5400000">
            <a:off x="7779225" y="1579800"/>
            <a:ext cx="2367900" cy="36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8" name="Google Shape;128;p15"/>
          <p:cNvCxnSpPr/>
          <p:nvPr/>
        </p:nvCxnSpPr>
        <p:spPr>
          <a:xfrm rot="10800000">
            <a:off x="8963175" y="5650"/>
            <a:ext cx="0" cy="4845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2;p15"/>
          <p:cNvSpPr>
            <a:spLocks noGrp="1"/>
          </p:cNvSpPr>
          <p:nvPr>
            <p:ph type="pic" idx="10"/>
          </p:nvPr>
        </p:nvSpPr>
        <p:spPr>
          <a:xfrm>
            <a:off x="760852" y="1383632"/>
            <a:ext cx="2341123" cy="1949343"/>
          </a:xfrm>
          <a:prstGeom prst="round1Rect">
            <a:avLst>
              <a:gd name="adj" fmla="val 4259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"/>
          <p:cNvSpPr/>
          <p:nvPr/>
        </p:nvSpPr>
        <p:spPr>
          <a:xfrm flipH="1">
            <a:off x="809625" y="4594550"/>
            <a:ext cx="2913300" cy="4422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3"/>
          <p:cNvSpPr/>
          <p:nvPr/>
        </p:nvSpPr>
        <p:spPr>
          <a:xfrm flipH="1">
            <a:off x="8421625" y="442200"/>
            <a:ext cx="722400" cy="1433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" name="Google Shape;216;p23"/>
          <p:cNvCxnSpPr/>
          <p:nvPr/>
        </p:nvCxnSpPr>
        <p:spPr>
          <a:xfrm rot="10800000">
            <a:off x="-190275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3"/>
          <p:cNvSpPr/>
          <p:nvPr/>
        </p:nvSpPr>
        <p:spPr>
          <a:xfrm flipH="1">
            <a:off x="7312200" y="4594550"/>
            <a:ext cx="1831800" cy="442200"/>
          </a:xfrm>
          <a:prstGeom prst="round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3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9" name="Google Shape;219;p23"/>
          <p:cNvCxnSpPr/>
          <p:nvPr/>
        </p:nvCxnSpPr>
        <p:spPr>
          <a:xfrm rot="10800000">
            <a:off x="7312200" y="481565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 rot="-5400000">
            <a:off x="8421625" y="44211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0" y="0"/>
            <a:ext cx="3000300" cy="539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4"/>
          <p:cNvSpPr/>
          <p:nvPr/>
        </p:nvSpPr>
        <p:spPr>
          <a:xfrm rot="-5400000" flipH="1">
            <a:off x="7779275" y="3197100"/>
            <a:ext cx="2367900" cy="36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" name="Google Shape;224;p24"/>
          <p:cNvCxnSpPr/>
          <p:nvPr/>
        </p:nvCxnSpPr>
        <p:spPr>
          <a:xfrm>
            <a:off x="8963225" y="2196450"/>
            <a:ext cx="0" cy="294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4"/>
          <p:cNvSpPr/>
          <p:nvPr/>
        </p:nvSpPr>
        <p:spPr>
          <a:xfrm>
            <a:off x="0" y="2234504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24"/>
          <p:cNvCxnSpPr/>
          <p:nvPr/>
        </p:nvCxnSpPr>
        <p:spPr>
          <a:xfrm>
            <a:off x="219300" y="2234504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4"/>
          <p:cNvSpPr/>
          <p:nvPr/>
        </p:nvSpPr>
        <p:spPr>
          <a:xfrm>
            <a:off x="7796900" y="0"/>
            <a:ext cx="1349700" cy="204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логотипом КУМ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>
          <a:xfrm>
            <a:off x="7455758" y="4767263"/>
            <a:ext cx="1490534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algn="r"/>
            <a:r>
              <a:rPr lang="ru-RU" dirty="0" smtClean="0"/>
              <a:t>г. Барнаул, 2024 г.</a:t>
            </a:r>
            <a:endParaRPr lang="ru-RU" dirty="0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298357" y="4767263"/>
            <a:ext cx="4967416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Отдел научно-методического сопровождения краевого УМО </a:t>
            </a:r>
          </a:p>
          <a:p>
            <a:r>
              <a:rPr lang="ru-RU" dirty="0" smtClean="0"/>
              <a:t>в системе общего образования Алтайского края</a:t>
            </a:r>
            <a:endParaRPr lang="ru-RU" dirty="0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33632" y="4767263"/>
            <a:ext cx="1774739" cy="274637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Чтим традиции,</a:t>
            </a:r>
          </a:p>
          <a:p>
            <a:r>
              <a:rPr lang="ru-RU" dirty="0" smtClean="0"/>
              <a:t>внедряем инновации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46" y="195444"/>
            <a:ext cx="1293654" cy="97024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426446" cy="99377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08750" y="1202685"/>
            <a:ext cx="4326600" cy="22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 hasCustomPrompt="1"/>
          </p:nvPr>
        </p:nvSpPr>
        <p:spPr>
          <a:xfrm>
            <a:off x="2408663" y="3559536"/>
            <a:ext cx="4326600" cy="44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ru-RU" dirty="0" smtClean="0"/>
              <a:t>Подзаголовок слайда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idx="10"/>
          </p:nvPr>
        </p:nvSpPr>
        <p:spPr>
          <a:xfrm>
            <a:off x="3108960" y="4782073"/>
            <a:ext cx="2917440" cy="247671"/>
          </a:xfrm>
        </p:spPr>
        <p:txBody>
          <a:bodyPr/>
          <a:lstStyle/>
          <a:p>
            <a:pPr marL="0" marR="0" lvl="0" indent="0" algn="ctr" defTabSz="449580" rtl="0" eaLnBrk="1" fontAlgn="base" latinLnBrk="0" hangingPunct="0">
              <a:lnSpc>
                <a:spcPct val="100000"/>
              </a:lnSpc>
              <a:spcBef>
                <a:spcPts val="75"/>
              </a:spcBef>
              <a:spcAft>
                <a:spcPts val="75"/>
              </a:spcAft>
              <a:buClrTx/>
              <a:buSzPct val="100000"/>
              <a:buFontTx/>
              <a:buNone/>
              <a:tabLst>
                <a:tab pos="0" algn="l"/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9434195" algn="l"/>
                <a:tab pos="9883775" algn="l"/>
                <a:tab pos="10332720" algn="l"/>
                <a:tab pos="10782300" algn="l"/>
              </a:tabLst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idx="11"/>
          </p:nvPr>
        </p:nvSpPr>
        <p:spPr>
          <a:xfrm>
            <a:off x="456480" y="4782073"/>
            <a:ext cx="2093760" cy="247671"/>
          </a:xfrm>
        </p:spPr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75"/>
              </a:spcBef>
              <a:spcAft>
                <a:spcPts val="75"/>
              </a:spcAft>
              <a:buClrTx/>
              <a:buSzPct val="100000"/>
              <a:buFontTx/>
              <a:buNone/>
              <a:tabLst>
                <a:tab pos="0" algn="l"/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9434195" algn="l"/>
                <a:tab pos="9883775" algn="l"/>
                <a:tab pos="10332720" algn="l"/>
                <a:tab pos="10782300" algn="l"/>
              </a:tabLst>
              <a:defRPr/>
            </a:pPr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+mn-lt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idx="12"/>
          </p:nvPr>
        </p:nvSpPr>
        <p:spPr>
          <a:xfrm>
            <a:off x="6583680" y="4782073"/>
            <a:ext cx="2093760" cy="247671"/>
          </a:xfrm>
        </p:spPr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ts val="75"/>
              </a:spcBef>
              <a:spcAft>
                <a:spcPts val="75"/>
              </a:spcAft>
              <a:buClrTx/>
              <a:buSzPct val="100000"/>
              <a:buFontTx/>
              <a:buNone/>
              <a:tabLst>
                <a:tab pos="0" algn="l"/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9434195" algn="l"/>
                <a:tab pos="9883775" algn="l"/>
                <a:tab pos="10332720" algn="l"/>
                <a:tab pos="10782300" algn="l"/>
              </a:tabLst>
              <a:defRPr/>
            </a:pPr>
            <a:fld id="{42416A0D-4B9D-4188-BB83-039D5892D7F1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+mn-lt"/>
              <a:ea typeface="+mn-ea"/>
              <a:cs typeface="Tahom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0"/>
          </p:nvPr>
        </p:nvSpPr>
        <p:spPr>
          <a:xfrm>
            <a:off x="3108960" y="4782073"/>
            <a:ext cx="2917440" cy="247671"/>
          </a:xfrm>
        </p:spPr>
        <p:txBody>
          <a:bodyPr/>
          <a:lstStyle/>
          <a:p>
            <a:pPr marL="0" marR="0" lvl="0" indent="0" algn="ctr" defTabSz="449580" rtl="0" eaLnBrk="1" fontAlgn="base" latinLnBrk="0" hangingPunct="0">
              <a:lnSpc>
                <a:spcPct val="100000"/>
              </a:lnSpc>
              <a:spcBef>
                <a:spcPts val="75"/>
              </a:spcBef>
              <a:spcAft>
                <a:spcPts val="75"/>
              </a:spcAft>
              <a:buClrTx/>
              <a:buSzPct val="100000"/>
              <a:buFontTx/>
              <a:buNone/>
              <a:tabLst>
                <a:tab pos="0" algn="l"/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9434195" algn="l"/>
                <a:tab pos="9883775" algn="l"/>
                <a:tab pos="10332720" algn="l"/>
                <a:tab pos="10782300" algn="l"/>
              </a:tabLst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1"/>
          </p:nvPr>
        </p:nvSpPr>
        <p:spPr>
          <a:xfrm>
            <a:off x="456480" y="4782073"/>
            <a:ext cx="2093760" cy="247671"/>
          </a:xfrm>
        </p:spPr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ts val="75"/>
              </a:spcBef>
              <a:spcAft>
                <a:spcPts val="75"/>
              </a:spcAft>
              <a:buClrTx/>
              <a:buSzPct val="100000"/>
              <a:buFontTx/>
              <a:buNone/>
              <a:tabLst>
                <a:tab pos="0" algn="l"/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9434195" algn="l"/>
                <a:tab pos="9883775" algn="l"/>
                <a:tab pos="10332720" algn="l"/>
                <a:tab pos="10782300" algn="l"/>
              </a:tabLst>
              <a:defRPr/>
            </a:pPr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+mn-lt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2"/>
          </p:nvPr>
        </p:nvSpPr>
        <p:spPr>
          <a:xfrm>
            <a:off x="6583680" y="4782073"/>
            <a:ext cx="2093760" cy="247671"/>
          </a:xfrm>
        </p:spPr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ts val="75"/>
              </a:spcBef>
              <a:spcAft>
                <a:spcPts val="75"/>
              </a:spcAft>
              <a:buClrTx/>
              <a:buSzPct val="100000"/>
              <a:buFontTx/>
              <a:buNone/>
              <a:tabLst>
                <a:tab pos="0" algn="l"/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9434195" algn="l"/>
                <a:tab pos="9883775" algn="l"/>
                <a:tab pos="10332720" algn="l"/>
                <a:tab pos="10782300" algn="l"/>
              </a:tabLst>
              <a:defRPr/>
            </a:pPr>
            <a:fld id="{42416A0D-4B9D-4188-BB83-039D5892D7F1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+mn-lt"/>
              <a:ea typeface="+mn-ea"/>
              <a:cs typeface="Tahom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115EC2EC-D144-443C-ABC3-9EB239EB1DB7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9B73D74-686F-4C4D-A43D-FFD8285063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/>
          <p:nvPr/>
        </p:nvSpPr>
        <p:spPr>
          <a:xfrm flipH="1">
            <a:off x="8421600" y="44186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0" y="0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7649700" y="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" name="Google Shape;46;p6"/>
          <p:cNvCxnSpPr/>
          <p:nvPr/>
        </p:nvCxnSpPr>
        <p:spPr>
          <a:xfrm>
            <a:off x="219300" y="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6"/>
          <p:cNvSpPr/>
          <p:nvPr/>
        </p:nvSpPr>
        <p:spPr>
          <a:xfrm>
            <a:off x="6196950" y="4776900"/>
            <a:ext cx="2367900" cy="3666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6"/>
          <p:cNvCxnSpPr/>
          <p:nvPr/>
        </p:nvCxnSpPr>
        <p:spPr>
          <a:xfrm>
            <a:off x="6196950" y="4960200"/>
            <a:ext cx="2941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/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 panose="02000503000000000000"/>
              <a:buNone/>
              <a:defRPr sz="3600" b="0" i="0" u="none" strike="noStrike" cap="none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 panose="02000503000000000000"/>
              <a:buNone/>
              <a:defRPr sz="3600" b="1" i="0" u="none" strike="noStrike" cap="none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 panose="02000503000000000000"/>
              <a:buNone/>
              <a:defRPr sz="3600" b="1" i="0" u="none" strike="noStrike" cap="none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 panose="02000503000000000000"/>
              <a:buNone/>
              <a:defRPr sz="3600" b="1" i="0" u="none" strike="noStrike" cap="none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 panose="02000503000000000000"/>
              <a:buNone/>
              <a:defRPr sz="3600" b="1" i="0" u="none" strike="noStrike" cap="none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 panose="02000503000000000000"/>
              <a:buNone/>
              <a:defRPr sz="3600" b="1" i="0" u="none" strike="noStrike" cap="none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 panose="02000503000000000000"/>
              <a:buNone/>
              <a:defRPr sz="3600" b="1" i="0" u="none" strike="noStrike" cap="none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 panose="02000503000000000000"/>
              <a:buNone/>
              <a:defRPr sz="3600" b="1" i="0" u="none" strike="noStrike" cap="none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 panose="02000503000000000000"/>
              <a:buNone/>
              <a:defRPr sz="3600" b="1" i="0" u="none" strike="noStrike" cap="none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слайда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 panose="02000503000000000000"/>
              <a:buNone/>
              <a:defRPr sz="3000" b="1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 panose="02000503000000000000"/>
              <a:buNone/>
              <a:defRPr sz="3000" b="1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 panose="02000503000000000000"/>
              <a:buNone/>
              <a:defRPr sz="3000" b="1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 panose="02000503000000000000"/>
              <a:buNone/>
              <a:defRPr sz="3000" b="1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 panose="02000503000000000000"/>
              <a:buNone/>
              <a:defRPr sz="3000" b="1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 panose="02000503000000000000"/>
              <a:buNone/>
              <a:defRPr sz="3000" b="1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 panose="02000503000000000000"/>
              <a:buNone/>
              <a:defRPr sz="3000" b="1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 panose="02000503000000000000"/>
              <a:buNone/>
              <a:defRPr sz="3000" b="1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 panose="02000503000000000000"/>
              <a:buNone/>
              <a:defRPr sz="3000" b="1">
                <a:solidFill>
                  <a:schemeClr val="dk1"/>
                </a:solidFill>
                <a:latin typeface="Abhaya Libre" panose="02000503000000000000"/>
                <a:ea typeface="Abhaya Libre" panose="02000503000000000000"/>
                <a:cs typeface="Abhaya Libre" panose="02000503000000000000"/>
                <a:sym typeface="Abhaya Libre" panose="02000503000000000000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+mj-lt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 smtClean="0"/>
              <a:t>Чтим традиции,</a:t>
            </a:r>
          </a:p>
          <a:p>
            <a:r>
              <a:rPr lang="ru-RU" dirty="0" smtClean="0"/>
              <a:t>внедряем инновации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 dirty="0" smtClean="0"/>
          </a:p>
          <a:p>
            <a:r>
              <a:rPr lang="ru-RU" dirty="0" smtClean="0">
                <a:solidFill>
                  <a:schemeClr val="accent1"/>
                </a:solidFill>
              </a:rPr>
              <a:t>Отдел научно-методического сопровождения краевого УМО 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в системе общего образования Алтайского края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 smtClean="0"/>
              <a:t>г. Барнаул, 2024 г.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3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3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reports/map_k08_xls.php?key=Array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56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me.sferum.ru/?p=messages&amp;peerId=-226609743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9.png"/><Relationship Id="rId7" Type="http://schemas.openxmlformats.org/officeDocument/2006/relationships/hyperlink" Target="https://cc.sferum.ru/cz4Xq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8.jpe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823" y="865917"/>
            <a:ext cx="2980177" cy="4277583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10" name="Google Shape;633;p48"/>
          <p:cNvSpPr/>
          <p:nvPr/>
        </p:nvSpPr>
        <p:spPr>
          <a:xfrm rot="10800000">
            <a:off x="8110936" y="753855"/>
            <a:ext cx="1033063" cy="94690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EC4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2365" y="995680"/>
            <a:ext cx="4799965" cy="2846705"/>
          </a:xfrm>
        </p:spPr>
        <p:txBody>
          <a:bodyPr/>
          <a:lstStyle/>
          <a:p>
            <a:r>
              <a:rPr lang="ru-RU" dirty="0" smtClean="0"/>
              <a:t>Новый учебный год: перспективные задачи и направления деятельности</a:t>
            </a:r>
            <a:br>
              <a:rPr lang="ru-RU" dirty="0" smtClean="0"/>
            </a:br>
            <a:r>
              <a:rPr lang="ru-RU" dirty="0" smtClean="0"/>
              <a:t>отделения  по информатике и ИКТ  краевого УМО</a:t>
            </a:r>
            <a:endParaRPr lang="ru-RU" dirty="0" smtClean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21305" y="4043680"/>
            <a:ext cx="3342640" cy="1042670"/>
          </a:xfrm>
        </p:spPr>
        <p:txBody>
          <a:bodyPr/>
          <a:lstStyle/>
          <a:p>
            <a:pPr algn="l"/>
            <a:r>
              <a:rPr lang="ru-RU" sz="1200" dirty="0" smtClean="0"/>
              <a:t>       Стёпкина Ирина Евгеньевна – </a:t>
            </a:r>
            <a:r>
              <a:rPr lang="ru-RU" sz="1200" dirty="0" smtClean="0"/>
              <a:t>заместитель руководителя отделения по информатике и ИКТ краевого УМО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2" y="145651"/>
            <a:ext cx="983795" cy="715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9" y="-148306"/>
            <a:ext cx="2256590" cy="12693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47" y="-27007"/>
            <a:ext cx="1553581" cy="11651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3A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1" y="193925"/>
            <a:ext cx="1138658" cy="960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88" y="369713"/>
            <a:ext cx="8288655" cy="1060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</a:rPr>
              <a:t>ПОРТАЛ «ЕДИНОЕ СОДЕРЖАНИЕ ОБЩЕГО ОБРАЗОВАНИЯ»</a:t>
            </a:r>
          </a:p>
          <a:p>
            <a:r>
              <a:rPr lang="en-US" sz="2100" dirty="0">
                <a:solidFill>
                  <a:schemeClr val="bg1"/>
                </a:solidFill>
              </a:rPr>
              <a:t>https://edsoo.ru/</a:t>
            </a:r>
            <a:endParaRPr lang="ru-RU" sz="2100" dirty="0">
              <a:solidFill>
                <a:schemeClr val="bg1"/>
              </a:solidFill>
            </a:endParaRPr>
          </a:p>
          <a:p>
            <a:endParaRPr lang="ru-RU" sz="21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8" y="1277830"/>
            <a:ext cx="4767314" cy="37367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09241" y="1277829"/>
            <a:ext cx="4108011" cy="3731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87425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050" b="1" dirty="0">
                <a:solidFill>
                  <a:srgbClr val="1C3A59"/>
                </a:solidFill>
              </a:rPr>
              <a:t>Нормативные документы</a:t>
            </a:r>
          </a:p>
          <a:p>
            <a:pPr marL="987425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050" b="1" dirty="0">
                <a:solidFill>
                  <a:srgbClr val="1C3A59"/>
                </a:solidFill>
              </a:rPr>
              <a:t>Интерактивный ФООП</a:t>
            </a:r>
          </a:p>
          <a:p>
            <a:pPr marL="987425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050" b="1" dirty="0">
                <a:solidFill>
                  <a:srgbClr val="1C3A59"/>
                </a:solidFill>
              </a:rPr>
              <a:t>Методическая поддержка педагогов </a:t>
            </a:r>
            <a:r>
              <a:rPr lang="ru-RU" sz="1050" dirty="0">
                <a:solidFill>
                  <a:srgbClr val="1C3A59"/>
                </a:solidFill>
              </a:rPr>
              <a:t>(материалы, рекомендации, семинары)</a:t>
            </a:r>
          </a:p>
          <a:p>
            <a:pPr marL="987425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050" b="1" dirty="0">
                <a:solidFill>
                  <a:srgbClr val="1C3A59"/>
                </a:solidFill>
              </a:rPr>
              <a:t>Онлайн конструкторы:                                  </a:t>
            </a:r>
            <a:r>
              <a:rPr lang="ru-RU" sz="1050" dirty="0">
                <a:solidFill>
                  <a:srgbClr val="1C3A59"/>
                </a:solidFill>
              </a:rPr>
              <a:t>учебных планов, рабочих программ</a:t>
            </a:r>
          </a:p>
          <a:p>
            <a:pPr marL="987425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050" b="1" dirty="0">
                <a:solidFill>
                  <a:srgbClr val="1C3A59"/>
                </a:solidFill>
              </a:rPr>
              <a:t>Виртуальные лабораторные                                         и практические работы и др.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4659677"/>
            <a:ext cx="6162984" cy="11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Rectangle 1"/>
          <p:cNvSpPr/>
          <p:nvPr/>
        </p:nvSpPr>
        <p:spPr>
          <a:xfrm>
            <a:off x="2155765" y="92157"/>
            <a:ext cx="6988075" cy="332740"/>
          </a:xfrm>
          <a:prstGeom prst="rect">
            <a:avLst/>
          </a:prstGeom>
          <a:noFill/>
          <a:ln w="9525">
            <a:noFill/>
          </a:ln>
        </p:spPr>
        <p:txBody>
          <a:bodyPr lIns="81634" tIns="40817" rIns="81634" bIns="40817">
            <a:spAutoFit/>
          </a:bodyPr>
          <a:lstStyle>
            <a:lvl1pPr marL="342900" indent="-342900" algn="l" defTabSz="449580" rtl="0" eaLnBrk="0" fontAlgn="base" hangingPunct="0">
              <a:lnSpc>
                <a:spcPct val="83000"/>
              </a:lnSpc>
              <a:spcBef>
                <a:spcPts val="16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lnSpc>
                <a:spcPct val="83000"/>
              </a:lnSpc>
              <a:spcBef>
                <a:spcPts val="13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580" rtl="0" eaLnBrk="0" fontAlgn="base" hangingPunct="0">
              <a:lnSpc>
                <a:spcPct val="83000"/>
              </a:lnSpc>
              <a:spcBef>
                <a:spcPts val="101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580" rtl="0" eaLnBrk="0" fontAlgn="base" hangingPunct="0">
              <a:lnSpc>
                <a:spcPct val="83000"/>
              </a:lnSpc>
              <a:spcBef>
                <a:spcPts val="70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580" rtl="0" eaLnBrk="0" fontAlgn="base" hangingPunct="0">
              <a:lnSpc>
                <a:spcPct val="83000"/>
              </a:lnSpc>
              <a:spcBef>
                <a:spcPts val="39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defTabSz="449580" eaLnBrk="1" hangingPunct="1">
              <a:lnSpc>
                <a:spcPct val="100000"/>
              </a:lnSpc>
              <a:spcBef>
                <a:spcPts val="75"/>
              </a:spcBef>
              <a:buClrTx/>
              <a:buFontTx/>
              <a:buNone/>
              <a:tabLst>
                <a:tab pos="0" algn="l"/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  <a:tab pos="3594100" algn="l"/>
                <a:tab pos="4043680" algn="l"/>
                <a:tab pos="4492625" algn="l"/>
                <a:tab pos="4942205" algn="l"/>
                <a:tab pos="5391150" algn="l"/>
                <a:tab pos="5840730" algn="l"/>
                <a:tab pos="6289675" algn="l"/>
                <a:tab pos="6739255" algn="l"/>
                <a:tab pos="7188200" algn="l"/>
                <a:tab pos="7637780" algn="l"/>
                <a:tab pos="8086725" algn="l"/>
                <a:tab pos="8536305" algn="l"/>
                <a:tab pos="8985250" algn="l"/>
                <a:tab pos="9434830" algn="l"/>
                <a:tab pos="9883775" algn="l"/>
                <a:tab pos="10333355" algn="l"/>
                <a:tab pos="10782300" algn="l"/>
              </a:tabLst>
            </a:pPr>
            <a:r>
              <a:rPr lang="ru-RU" altLang="ru-RU" sz="1635" b="1" dirty="0">
                <a:solidFill>
                  <a:srgbClr val="17375E"/>
                </a:solidFill>
                <a:latin typeface="Times New Roman" panose="02020603050405020304" pitchFamily="18" charset="0"/>
              </a:rPr>
              <a:t>Единое содержание общего образования</a:t>
            </a:r>
          </a:p>
        </p:txBody>
      </p:sp>
      <p:pic>
        <p:nvPicPr>
          <p:cNvPr id="21508" name="Рисунок 2"/>
          <p:cNvPicPr>
            <a:picLocks noChangeAspect="1"/>
          </p:cNvPicPr>
          <p:nvPr/>
        </p:nvPicPr>
        <p:blipFill>
          <a:blip r:embed="rId4"/>
          <a:srcRect l="19286" t="19522" r="38057" b="24602"/>
          <a:stretch>
            <a:fillRect/>
          </a:stretch>
        </p:blipFill>
        <p:spPr>
          <a:xfrm>
            <a:off x="3778588" y="433425"/>
            <a:ext cx="2753184" cy="20288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Рисунок 3"/>
          <p:cNvPicPr>
            <a:picLocks noChangeAspect="1"/>
          </p:cNvPicPr>
          <p:nvPr/>
        </p:nvPicPr>
        <p:blipFill>
          <a:blip r:embed="rId5"/>
          <a:srcRect l="34999" t="22063" r="20712" b="52541"/>
          <a:stretch>
            <a:fillRect/>
          </a:stretch>
        </p:blipFill>
        <p:spPr>
          <a:xfrm>
            <a:off x="5401411" y="1134680"/>
            <a:ext cx="3447239" cy="11116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Рисунок 7"/>
          <p:cNvPicPr>
            <a:picLocks noChangeAspect="1"/>
          </p:cNvPicPr>
          <p:nvPr/>
        </p:nvPicPr>
        <p:blipFill>
          <a:blip r:embed="rId6"/>
          <a:srcRect l="20000" t="20792" r="21426" b="14442"/>
          <a:stretch>
            <a:fillRect/>
          </a:stretch>
        </p:blipFill>
        <p:spPr>
          <a:xfrm>
            <a:off x="4392006" y="2244882"/>
            <a:ext cx="4456644" cy="27733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Рисунок 8"/>
          <p:cNvPicPr>
            <a:picLocks noChangeAspect="1"/>
          </p:cNvPicPr>
          <p:nvPr/>
        </p:nvPicPr>
        <p:blipFill>
          <a:blip r:embed="rId7"/>
          <a:srcRect l="29999" t="10632" r="30713" b="12276"/>
          <a:stretch>
            <a:fillRect/>
          </a:stretch>
        </p:blipFill>
        <p:spPr>
          <a:xfrm>
            <a:off x="96637" y="596139"/>
            <a:ext cx="3591234" cy="39656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Рисунок 9"/>
          <p:cNvPicPr>
            <a:picLocks noChangeAspect="1"/>
          </p:cNvPicPr>
          <p:nvPr/>
        </p:nvPicPr>
        <p:blipFill>
          <a:blip r:embed="rId8"/>
          <a:srcRect l="6425" t="8093" r="80000" b="85558"/>
          <a:stretch>
            <a:fillRect/>
          </a:stretch>
        </p:blipFill>
        <p:spPr>
          <a:xfrm>
            <a:off x="56318" y="24480"/>
            <a:ext cx="2053368" cy="53998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11 профильный класс программа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34795" y="1187450"/>
            <a:ext cx="6073140" cy="3416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35" y="438150"/>
            <a:ext cx="6563360" cy="36918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4700" y="436245"/>
            <a:ext cx="7594600" cy="42716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2895" y="330835"/>
            <a:ext cx="8260080" cy="46469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3985" y="149860"/>
            <a:ext cx="8876665" cy="49936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труд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2630" y="1229360"/>
            <a:ext cx="6073140" cy="3416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8125" y="457835"/>
            <a:ext cx="8113395" cy="45643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0"/>
              <a:t>Изменения в ОГЭ-9</a:t>
            </a: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34795" y="1187450"/>
            <a:ext cx="6073140" cy="3416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1525905" y="962660"/>
            <a:ext cx="6565900" cy="3596005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Повестка:</a:t>
            </a:r>
            <a:br>
              <a:rPr lang="ru-RU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-реализация обновленных ФГОС, ФООП, реализация воспитательного компонента средствами предмета, введение новых предметов;</a:t>
            </a:r>
            <a:br>
              <a:rPr lang="ru-RU" sz="1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-основные результаты оценки компетенций педагогических работников Алтайского края;</a:t>
            </a:r>
            <a:br>
              <a:rPr lang="ru-RU" sz="1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- деятельность отделений в 2024-2025 г.;</a:t>
            </a:r>
            <a:br>
              <a:rPr lang="ru-RU" sz="1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- ответы на вопросы.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47" y="-27007"/>
            <a:ext cx="1553581" cy="1165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2" y="145651"/>
            <a:ext cx="983795" cy="7157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9" y="-148306"/>
            <a:ext cx="2256590" cy="12693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628140" y="1412240"/>
            <a:ext cx="6336030" cy="3073400"/>
          </a:xfrm>
          <a:prstGeom prst="roundRect">
            <a:avLst/>
          </a:prstGeom>
          <a:noFill/>
          <a:ln w="31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785613" y="355531"/>
            <a:ext cx="169365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Чтим традиции, </a:t>
            </a:r>
          </a:p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внедряем инновации</a:t>
            </a:r>
            <a:endParaRPr lang="ru-RU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bhaya Libre" panose="02000503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ВПР по информатике 7-8 класс</a:t>
            </a: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4780" y="1505585"/>
            <a:ext cx="4625340" cy="26022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23035" y="-20196175"/>
            <a:ext cx="13778865" cy="7750810"/>
          </a:xfrm>
          <a:prstGeom prst="rect">
            <a:avLst/>
          </a:prstGeom>
        </p:spPr>
      </p:pic>
      <p:pic>
        <p:nvPicPr>
          <p:cNvPr id="6" name="Замещающее содержимое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36770" y="1338580"/>
            <a:ext cx="4383405" cy="2465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2275" y="960755"/>
            <a:ext cx="4536440" cy="255206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96160" y="2823210"/>
            <a:ext cx="3985260" cy="224155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22215" y="1014730"/>
            <a:ext cx="3848735" cy="21653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2560" y="218440"/>
            <a:ext cx="5798820" cy="326199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49065" y="521970"/>
            <a:ext cx="4956175" cy="278828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26055" y="2514600"/>
            <a:ext cx="4500245" cy="25317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33345" y="1520190"/>
            <a:ext cx="6073140" cy="34163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5340" y="531495"/>
            <a:ext cx="5970270" cy="33585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694" y="205979"/>
            <a:ext cx="5869346" cy="414797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0314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863D"/>
                </a:solidFill>
              </a:rPr>
              <a:t>Лидеры прироста числа участников </a:t>
            </a:r>
            <a:r>
              <a:rPr lang="ru-RU" sz="2400" dirty="0">
                <a:solidFill>
                  <a:srgbClr val="00863D"/>
                </a:solidFill>
              </a:rPr>
              <a:t>ВсОШ в 2023/2024 уч.году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09682" y="897564"/>
          <a:ext cx="5454015" cy="4142716"/>
        </p:xfrm>
        <a:graphic>
          <a:graphicData uri="http://schemas.openxmlformats.org/drawingml/2006/table">
            <a:tbl>
              <a:tblPr/>
              <a:tblGrid>
                <a:gridCol w="497840"/>
                <a:gridCol w="2148205"/>
                <a:gridCol w="897255"/>
                <a:gridCol w="553720"/>
                <a:gridCol w="687070"/>
                <a:gridCol w="669925"/>
              </a:tblGrid>
              <a:tr h="485140">
                <a:tc rowSpan="2">
                  <a:txBody>
                    <a:bodyPr/>
                    <a:lstStyle/>
                    <a:p>
                      <a:pPr algn="ctr"/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7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Муниципалитет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 от общего числа обучающихся в соответствующих параллелях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47625" marB="476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Разница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5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47625" marB="476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47625" marB="476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47625" marB="476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47625" marB="476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Солтонский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48.7 %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31.7 %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Краевые организации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37.4 %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29.7 %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Ребрихинский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21.9 %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46.3 %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24.4 %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Бийск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36.1 %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60.3 %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24.2 %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Благовещенский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36.7 %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60.1 %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23.4 %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АКПЛ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46.3 %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68.1 %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21.8 %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Тогульский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46.1 %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19.6 %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Краснощёковский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33.5 %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52.1 %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18.6 %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Рубцовский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40.7 %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59.3 %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18.6 %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Курьинский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24.4 %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42.8 %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18.4 %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Быстроистокский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36.3 %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54.2 %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17.9 %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Троицкий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46.4 %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18.6 %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35.5 %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16.9 %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Новичихинский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44.5 %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61.3 %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ctr"/>
                      <a:r>
                        <a:rPr lang="ru-RU" sz="7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Бурлинский район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50.6 %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66.8 %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16.2 %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35718" marB="3571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121" name="Picture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4287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601670" y="141481"/>
            <a:ext cx="5829300" cy="378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Изменения в Порядок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42" y="843558"/>
            <a:ext cx="4984737" cy="3952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06" y="323240"/>
            <a:ext cx="5076563" cy="513687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9862" y="932633"/>
            <a:ext cx="2484276" cy="3583334"/>
          </a:xfrm>
        </p:spPr>
        <p:txBody>
          <a:bodyPr>
            <a:noAutofit/>
          </a:bodyPr>
          <a:lstStyle/>
          <a:p>
            <a:pPr algn="ctr"/>
            <a:r>
              <a:rPr lang="ru-RU" sz="1350" b="1" dirty="0"/>
              <a:t>Школьный</a:t>
            </a:r>
            <a:br>
              <a:rPr lang="ru-RU" sz="1350" b="1" dirty="0"/>
            </a:br>
            <a:r>
              <a:rPr lang="ru-RU" sz="1350" b="1" dirty="0"/>
              <a:t> этап ВсОШ в Алтайском крае</a:t>
            </a:r>
            <a:br>
              <a:rPr lang="ru-RU" sz="1350" b="1" dirty="0"/>
            </a:br>
            <a:r>
              <a:rPr lang="ru-RU" sz="1350" b="1" dirty="0"/>
              <a:t>в 2023/2024 уч. году</a:t>
            </a:r>
            <a:r>
              <a:rPr lang="ru-RU" sz="1350" dirty="0"/>
              <a:t/>
            </a:r>
            <a:br>
              <a:rPr lang="ru-RU" sz="1350" dirty="0"/>
            </a:br>
            <a:r>
              <a:rPr lang="ru-RU" sz="1350" dirty="0"/>
              <a:t/>
            </a:r>
            <a:br>
              <a:rPr lang="ru-RU" sz="1350" dirty="0"/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24</a:t>
            </a:r>
            <a:r>
              <a:rPr lang="ru-RU" sz="1350" dirty="0" smtClean="0"/>
              <a:t> </a:t>
            </a:r>
            <a:r>
              <a:rPr lang="ru-RU" sz="1350" dirty="0"/>
              <a:t>предмет</a:t>
            </a:r>
            <a:br>
              <a:rPr lang="ru-RU" sz="1350" dirty="0"/>
            </a:br>
            <a:r>
              <a:rPr lang="ru-RU" sz="1350" dirty="0"/>
              <a:t/>
            </a:r>
            <a:br>
              <a:rPr lang="ru-RU" sz="1350" dirty="0"/>
            </a:br>
            <a:r>
              <a:rPr lang="ru-RU" sz="1350" dirty="0"/>
              <a:t>6 предметов </a:t>
            </a:r>
            <a:r>
              <a:rPr lang="ru-RU" sz="1200" i="1" dirty="0"/>
              <a:t>(астрономия, биология, физика, химия, математика, информатика)</a:t>
            </a:r>
            <a:br>
              <a:rPr lang="ru-RU" sz="1200" i="1" dirty="0"/>
            </a:br>
            <a:r>
              <a:rPr lang="ru-RU" sz="1350" dirty="0"/>
              <a:t>на платформе Сириус-курсы</a:t>
            </a:r>
            <a:br>
              <a:rPr lang="ru-RU" sz="1350" dirty="0"/>
            </a:br>
            <a:r>
              <a:rPr lang="ru-RU" sz="1350" dirty="0"/>
              <a:t/>
            </a:r>
            <a:br>
              <a:rPr lang="ru-RU" sz="1350" dirty="0"/>
            </a:br>
            <a:r>
              <a:rPr lang="ru-RU" sz="1350" dirty="0"/>
              <a:t/>
            </a:r>
            <a:br>
              <a:rPr lang="ru-RU" sz="1350" dirty="0"/>
            </a:br>
            <a:r>
              <a:rPr lang="ru-RU" sz="1350" dirty="0"/>
              <a:t/>
            </a:r>
            <a:br>
              <a:rPr lang="ru-RU" sz="1350" dirty="0"/>
            </a:br>
            <a:r>
              <a:rPr lang="ru-RU" sz="1350" dirty="0"/>
              <a:t/>
            </a:r>
            <a:br>
              <a:rPr lang="ru-RU" sz="1350" dirty="0"/>
            </a:br>
            <a:endParaRPr lang="ru-RU" sz="13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69720" y="1604010"/>
            <a:ext cx="6736080" cy="2487930"/>
          </a:xfrm>
        </p:spPr>
        <p:txBody>
          <a:bodyPr/>
          <a:lstStyle/>
          <a:p>
            <a:pPr algn="ctr"/>
            <a:r>
              <a:rPr lang="ru-RU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-основные результаты оценки компетенций педагогических работников Алтайского края;</a:t>
            </a:r>
            <a:br>
              <a:rPr lang="ru-RU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9" y="-148306"/>
            <a:ext cx="2256590" cy="1269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47" y="-27007"/>
            <a:ext cx="1553581" cy="11651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2" y="145651"/>
            <a:ext cx="983795" cy="7157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anchor="t" anchorCtr="0"/>
          <a:lstStyle/>
          <a:p>
            <a:endParaRPr lang="ru-RU" altLang="ru-RU" dirty="0"/>
          </a:p>
        </p:txBody>
      </p:sp>
      <p:pic>
        <p:nvPicPr>
          <p:cNvPr id="10243" name="Рисунок 3"/>
          <p:cNvPicPr>
            <a:picLocks noChangeAspect="1"/>
          </p:cNvPicPr>
          <p:nvPr/>
        </p:nvPicPr>
        <p:blipFill>
          <a:blip r:embed="rId2"/>
          <a:srcRect l="22858" t="16254" r="8714" b="15430"/>
          <a:stretch>
            <a:fillRect/>
          </a:stretch>
        </p:blipFill>
        <p:spPr>
          <a:xfrm>
            <a:off x="-19999" y="-40319"/>
            <a:ext cx="9163839" cy="518381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69720" y="1604010"/>
            <a:ext cx="6736080" cy="2487930"/>
          </a:xfrm>
        </p:spPr>
        <p:txBody>
          <a:bodyPr/>
          <a:lstStyle/>
          <a:p>
            <a:pPr algn="ctr"/>
            <a:r>
              <a:rPr lang="ru-RU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-реализация обновленных ФГОС, ФООП, реализация воспитательного компонента средствами предмета, введение новых предметов;</a:t>
            </a:r>
            <a:r>
              <a:rPr lang="ru-RU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/>
            </a:r>
            <a:br>
              <a:rPr lang="ru-RU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9" y="-148306"/>
            <a:ext cx="2256590" cy="1269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47" y="-27007"/>
            <a:ext cx="1553581" cy="11651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2" y="145651"/>
            <a:ext cx="983795" cy="7157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Фигура"/>
          <p:cNvSpPr/>
          <p:nvPr/>
        </p:nvSpPr>
        <p:spPr>
          <a:xfrm>
            <a:off x="-126199" y="1645"/>
            <a:ext cx="8181609" cy="5187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gradFill>
            <a:gsLst>
              <a:gs pos="22000">
                <a:srgbClr val="E3CE84"/>
              </a:gs>
              <a:gs pos="62000">
                <a:srgbClr val="C9AE68"/>
              </a:gs>
              <a:gs pos="100000">
                <a:srgbClr val="AF8C4B"/>
              </a:gs>
            </a:gsLst>
            <a:lin ang="5400000" scaled="1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412750"/>
            <a:endParaRPr sz="1200">
              <a:solidFill>
                <a:srgbClr val="5E5E5E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1" name="Фигура"/>
          <p:cNvSpPr/>
          <p:nvPr/>
        </p:nvSpPr>
        <p:spPr>
          <a:xfrm>
            <a:off x="-576352" y="-68429"/>
            <a:ext cx="8181609" cy="5187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4" name="On-trade драйвер продаж"/>
          <p:cNvSpPr txBox="1"/>
          <p:nvPr/>
        </p:nvSpPr>
        <p:spPr>
          <a:xfrm>
            <a:off x="-192816" y="18815"/>
            <a:ext cx="6438835" cy="3765550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/>
          <a:p>
            <a:pPr defTabSz="1219200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3600" b="1" dirty="0">
              <a:solidFill>
                <a:schemeClr val="bg1"/>
              </a:solidFill>
              <a:latin typeface="Phenomena Bold" panose="00000800000000000000" pitchFamily="2" charset="0"/>
              <a:sym typeface="Muller Bold"/>
            </a:endParaRPr>
          </a:p>
          <a:p>
            <a:pPr algn="ctr" defTabSz="1219200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4050" b="1" dirty="0" smtClean="0">
                <a:solidFill>
                  <a:schemeClr val="bg1"/>
                </a:solidFill>
                <a:latin typeface="Phenomena Bold" panose="00000800000000000000" pitchFamily="2" charset="0"/>
                <a:sym typeface="Muller Bold"/>
              </a:rPr>
              <a:t>«О реализации федерального проекта «Школа </a:t>
            </a:r>
            <a:r>
              <a:rPr lang="ru-RU" sz="4050" b="1" dirty="0" err="1" smtClean="0">
                <a:solidFill>
                  <a:schemeClr val="bg1"/>
                </a:solidFill>
                <a:latin typeface="Phenomena Bold" panose="00000800000000000000" pitchFamily="2" charset="0"/>
                <a:sym typeface="Muller Bold"/>
              </a:rPr>
              <a:t>Минпросвещения</a:t>
            </a:r>
            <a:r>
              <a:rPr lang="ru-RU" sz="4050" b="1" dirty="0" smtClean="0">
                <a:solidFill>
                  <a:schemeClr val="bg1"/>
                </a:solidFill>
                <a:latin typeface="Phenomena Bold" panose="00000800000000000000" pitchFamily="2" charset="0"/>
                <a:sym typeface="Muller Bold"/>
              </a:rPr>
              <a:t> России» в общеобразовательных организациях»</a:t>
            </a:r>
            <a:endParaRPr lang="ru-RU" sz="3300" b="1" dirty="0">
              <a:solidFill>
                <a:schemeClr val="bg1"/>
              </a:solidFill>
              <a:latin typeface="Phenomena Bold" panose="00000800000000000000" pitchFamily="2" charset="0"/>
              <a:sym typeface="Muller Bold"/>
            </a:endParaRPr>
          </a:p>
        </p:txBody>
      </p:sp>
      <p:sp>
        <p:nvSpPr>
          <p:cNvPr id="255" name="Динамика продаж по каналам"/>
          <p:cNvSpPr txBox="1"/>
          <p:nvPr/>
        </p:nvSpPr>
        <p:spPr>
          <a:xfrm>
            <a:off x="251521" y="2926465"/>
            <a:ext cx="5190260" cy="37020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/>
          <a:p>
            <a:pPr algn="r" defTabSz="1219200" hangingPunct="0">
              <a:lnSpc>
                <a:spcPct val="80000"/>
              </a:lnSpc>
              <a:spcBef>
                <a:spcPts val="2250"/>
              </a:spcBef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sz="2700" kern="0" spc="70" dirty="0">
              <a:solidFill>
                <a:schemeClr val="bg1"/>
              </a:solidFill>
              <a:latin typeface="Phenomena" panose="00000500000000000000" pitchFamily="2" charset="0"/>
              <a:sym typeface="Muller Light"/>
            </a:endParaRPr>
          </a:p>
        </p:txBody>
      </p:sp>
      <p:sp>
        <p:nvSpPr>
          <p:cNvPr id="16" name="Номер слайда 5"/>
          <p:cNvSpPr txBox="1"/>
          <p:nvPr/>
        </p:nvSpPr>
        <p:spPr>
          <a:xfrm>
            <a:off x="6951869" y="475369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Phenomena" panose="00000500000000000000" charset="-52"/>
              </a:rPr>
              <a:t>2</a:t>
            </a:r>
            <a:endParaRPr lang="ru-RU" sz="900" dirty="0">
              <a:latin typeface="Phenomena" panose="00000500000000000000" charset="-5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90360" y="4792152"/>
            <a:ext cx="451786" cy="25210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7D0BFA-31FF-4593-97A9-6BE861E8BE36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henomena" panose="00000500000000000000" charset="-52"/>
              </a:rPr>
              <a:t>31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Phenomena" panose="00000500000000000000" charset="-52"/>
            </a:endParaRPr>
          </a:p>
        </p:txBody>
      </p:sp>
      <p:sp>
        <p:nvSpPr>
          <p:cNvPr id="20" name="Параллелограмм 19"/>
          <p:cNvSpPr/>
          <p:nvPr/>
        </p:nvSpPr>
        <p:spPr>
          <a:xfrm flipH="1">
            <a:off x="5490188" y="-1308356"/>
            <a:ext cx="6677025" cy="3492693"/>
          </a:xfrm>
          <a:prstGeom prst="parallelogram">
            <a:avLst>
              <a:gd name="adj" fmla="val 98998"/>
            </a:avLst>
          </a:prstGeom>
          <a:solidFill>
            <a:srgbClr val="03458E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5138741" y="527696"/>
            <a:ext cx="545444" cy="553154"/>
          </a:xfrm>
          <a:prstGeom prst="line">
            <a:avLst/>
          </a:prstGeom>
          <a:ln w="25400">
            <a:gradFill>
              <a:gsLst>
                <a:gs pos="15000">
                  <a:srgbClr val="14ECBF"/>
                </a:gs>
                <a:gs pos="30000">
                  <a:srgbClr val="00CAC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75072" y="141480"/>
            <a:ext cx="8317407" cy="1190543"/>
          </a:xfrm>
          <a:prstGeom prst="rect">
            <a:avLst/>
          </a:prstGeom>
          <a:solidFill>
            <a:srgbClr val="03458E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charset="-52"/>
            </a:endParaRPr>
          </a:p>
        </p:txBody>
      </p:sp>
      <p:sp>
        <p:nvSpPr>
          <p:cNvPr id="27" name="Номер слайда 3"/>
          <p:cNvSpPr txBox="1"/>
          <p:nvPr/>
        </p:nvSpPr>
        <p:spPr>
          <a:xfrm>
            <a:off x="8290360" y="4792152"/>
            <a:ext cx="451786" cy="25210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7D0BFA-31FF-4593-97A9-6BE861E8BE36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henomena" panose="00000500000000000000" charset="-52"/>
              </a:rPr>
              <a:t>31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Phenomena" panose="00000500000000000000" charset="-52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1446062" y="2548328"/>
            <a:ext cx="0" cy="358825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0323" y="1366333"/>
            <a:ext cx="2057144" cy="6915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ЗНАНИЕ: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И ОБЪЕКТИВНОСТЬ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5360" y="2005415"/>
            <a:ext cx="1857167" cy="299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henomena" panose="00000500000000000000" charset="-52"/>
                <a:cs typeface="Arial" panose="020B0604020202020204" pitchFamily="34" charset="0"/>
              </a:rPr>
              <a:t>знание добывай</a:t>
            </a:r>
          </a:p>
        </p:txBody>
      </p:sp>
      <p:sp>
        <p:nvSpPr>
          <p:cNvPr id="37" name="Прямоугольник 36"/>
          <p:cNvSpPr/>
          <p:nvPr/>
        </p:nvSpPr>
        <p:spPr>
          <a:xfrm rot="18898832">
            <a:off x="1071445" y="3034162"/>
            <a:ext cx="749234" cy="749234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 rot="18898832">
            <a:off x="2404888" y="2124080"/>
            <a:ext cx="749234" cy="749234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18898832">
            <a:off x="4047317" y="3020890"/>
            <a:ext cx="749234" cy="749234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18898832">
            <a:off x="5441232" y="2227999"/>
            <a:ext cx="749234" cy="749234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charset="-52"/>
            </a:endParaRPr>
          </a:p>
        </p:txBody>
      </p:sp>
      <p:sp>
        <p:nvSpPr>
          <p:cNvPr id="41" name="Прямоугольник 40"/>
          <p:cNvSpPr/>
          <p:nvPr/>
        </p:nvSpPr>
        <p:spPr>
          <a:xfrm rot="18898832">
            <a:off x="7048901" y="2863408"/>
            <a:ext cx="749234" cy="749234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charset="-52"/>
            </a:endParaRPr>
          </a:p>
        </p:txBody>
      </p:sp>
      <p:pic>
        <p:nvPicPr>
          <p:cNvPr id="42" name="Рисунок 41" descr="Академическая шапочка"/>
          <p:cNvPicPr>
            <a:picLocks noChangeAspect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76" y="3164117"/>
            <a:ext cx="555471" cy="529502"/>
          </a:xfrm>
          <a:prstGeom prst="rect">
            <a:avLst/>
          </a:prstGeom>
        </p:spPr>
      </p:pic>
      <p:pic>
        <p:nvPicPr>
          <p:cNvPr id="43" name="Рисунок 42" descr="Сердце"/>
          <p:cNvPicPr>
            <a:picLocks noChangeAspect="1"/>
          </p:cNvPicPr>
          <p:nvPr/>
        </p:nvPicPr>
        <p:blipFill>
          <a:blip r:embed="rId3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88" y="2235591"/>
            <a:ext cx="552020" cy="526211"/>
          </a:xfrm>
          <a:prstGeom prst="rect">
            <a:avLst/>
          </a:prstGeom>
        </p:spPr>
      </p:pic>
      <p:pic>
        <p:nvPicPr>
          <p:cNvPr id="44" name="Рисунок 43" descr="Скрипичный ключ"/>
          <p:cNvPicPr>
            <a:picLocks noChangeAspect="1"/>
          </p:cNvPicPr>
          <p:nvPr/>
        </p:nvPicPr>
        <p:blipFill>
          <a:blip r:embed="rId4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85" y="3047006"/>
            <a:ext cx="685298" cy="653260"/>
          </a:xfrm>
          <a:prstGeom prst="rect">
            <a:avLst/>
          </a:prstGeom>
        </p:spPr>
      </p:pic>
      <p:pic>
        <p:nvPicPr>
          <p:cNvPr id="45" name="Рисунок 44" descr="Семья с мальчиком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65" y="2301301"/>
            <a:ext cx="499678" cy="476318"/>
          </a:xfrm>
          <a:prstGeom prst="rect">
            <a:avLst/>
          </a:prstGeom>
        </p:spPr>
      </p:pic>
      <p:pic>
        <p:nvPicPr>
          <p:cNvPr id="46" name="Рисунок 45" descr="Социальная сеть"/>
          <p:cNvPicPr>
            <a:picLocks noChangeAspect="1"/>
          </p:cNvPicPr>
          <p:nvPr/>
        </p:nvPicPr>
        <p:blipFill>
          <a:blip r:embed="rId6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11" y="2924132"/>
            <a:ext cx="576809" cy="599263"/>
          </a:xfrm>
          <a:prstGeom prst="rect">
            <a:avLst/>
          </a:prstGeom>
        </p:spPr>
      </p:pic>
      <p:cxnSp>
        <p:nvCxnSpPr>
          <p:cNvPr id="47" name="Прямая со стрелкой 46"/>
          <p:cNvCxnSpPr/>
          <p:nvPr/>
        </p:nvCxnSpPr>
        <p:spPr>
          <a:xfrm flipV="1">
            <a:off x="4421933" y="2498696"/>
            <a:ext cx="0" cy="358825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7426611" y="2338332"/>
            <a:ext cx="0" cy="358825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2761201" y="3057983"/>
            <a:ext cx="0" cy="358825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5814138" y="3090438"/>
            <a:ext cx="0" cy="358825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67844" y="1640853"/>
            <a:ext cx="2835315" cy="3168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345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48403" y="1913831"/>
            <a:ext cx="2819740" cy="299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henomena" panose="00000500000000000000" charset="-52"/>
                <a:cs typeface="Arial" panose="020B0604020202020204" pitchFamily="34" charset="0"/>
              </a:rPr>
              <a:t>талант развивай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64311" y="1577285"/>
            <a:ext cx="5054282" cy="3168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345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123916" y="1948430"/>
            <a:ext cx="2656631" cy="299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henomena" panose="00000500000000000000" charset="-52"/>
                <a:cs typeface="Arial" panose="020B0604020202020204" pitchFamily="34" charset="0"/>
              </a:rPr>
              <a:t>профессию выбирай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91196" y="3465220"/>
            <a:ext cx="3545052" cy="3168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345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3388" y="3703728"/>
            <a:ext cx="3256239" cy="299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henomena" panose="00000500000000000000" charset="-52"/>
                <a:cs typeface="Arial" panose="020B0604020202020204" pitchFamily="34" charset="0"/>
              </a:rPr>
              <a:t>сохраняй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47964" y="3449263"/>
            <a:ext cx="3486857" cy="3168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345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261104" y="3732095"/>
            <a:ext cx="3387178" cy="299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henomena" panose="00000500000000000000" charset="-52"/>
                <a:cs typeface="Arial" panose="020B0604020202020204" pitchFamily="34" charset="0"/>
              </a:rPr>
              <a:t>традиции храни и создавай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flipH="1">
            <a:off x="1458766" y="4041956"/>
            <a:ext cx="5563240" cy="13846"/>
          </a:xfrm>
          <a:prstGeom prst="line">
            <a:avLst/>
          </a:prstGeom>
          <a:gradFill>
            <a:gsLst>
              <a:gs pos="67000">
                <a:srgbClr val="098A9F"/>
              </a:gs>
              <a:gs pos="31000">
                <a:srgbClr val="16FFC5"/>
              </a:gs>
              <a:gs pos="98000">
                <a:srgbClr val="018AC9"/>
              </a:gs>
            </a:gsLst>
            <a:lin ang="0" scaled="1"/>
          </a:gradFill>
          <a:ln>
            <a:solidFill>
              <a:srgbClr val="1B3281"/>
            </a:solidFill>
            <a:tailEnd w="med" len="lg"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TextBox 59"/>
          <p:cNvSpPr txBox="1"/>
          <p:nvPr/>
        </p:nvSpPr>
        <p:spPr>
          <a:xfrm>
            <a:off x="575072" y="4045726"/>
            <a:ext cx="2665054" cy="2762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03086" y="4079052"/>
            <a:ext cx="3235088" cy="2762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345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КЛИМАТ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82091" y="4045726"/>
            <a:ext cx="3996443" cy="2762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СРЕДА</a:t>
            </a:r>
          </a:p>
        </p:txBody>
      </p:sp>
      <p:pic>
        <p:nvPicPr>
          <p:cNvPr id="63" name="Picture 26" descr="Делиться бесплатно иконк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94" y="4251936"/>
            <a:ext cx="756818" cy="62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8" descr="Учитель бесплатно иконк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05" y="4256909"/>
            <a:ext cx="571108" cy="53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2" descr="Выпускников бесплатно иконк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00" y="4304516"/>
            <a:ext cx="648072" cy="47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991196" y="4717403"/>
            <a:ext cx="2485475" cy="5302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henomena" panose="00000500000000000000" charset="-52"/>
                <a:cs typeface="Arial" panose="020B0604020202020204" pitchFamily="34" charset="0"/>
              </a:rPr>
              <a:t>Учителями славится Россия!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057507" y="4897895"/>
            <a:ext cx="3608667" cy="299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henomena" panose="00000500000000000000" charset="-52"/>
                <a:cs typeface="Arial" panose="020B0604020202020204" pitchFamily="34" charset="0"/>
              </a:rPr>
              <a:t>Важней всего погода в школе!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326768" y="4717403"/>
            <a:ext cx="2394607" cy="5302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henomena" panose="00000500000000000000" charset="-52"/>
                <a:cs typeface="Arial" panose="020B0604020202020204" pitchFamily="34" charset="0"/>
              </a:rPr>
              <a:t>«Среда» семь дней в неделю!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-6991" y="368130"/>
            <a:ext cx="8899469" cy="75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henomena Black" panose="00000A00000000000000" pitchFamily="50" charset="-52"/>
                <a:ea typeface="Calibri" panose="020F0502020204030204" pitchFamily="34" charset="0"/>
              </a:rPr>
              <a:t>МАГИСТРАЛЬНЫЕ НАПРАВЛЕНИЯ ПРОЕКТА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henomena Black" panose="00000A00000000000000" pitchFamily="50" charset="-52"/>
                <a:ea typeface="Calibri" panose="020F0502020204030204" pitchFamily="34" charset="0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henomena Black" panose="00000A00000000000000" pitchFamily="50" charset="-52"/>
                <a:ea typeface="Calibri" panose="020F0502020204030204" pitchFamily="34" charset="0"/>
              </a:rPr>
              <a:t>«ШКОЛА МИНПРОСВЕЩЕНИЯ РОССИИ» 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518062" y="997130"/>
            <a:ext cx="6993866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henomena" panose="00000500000000000000" charset="-52"/>
                <a:cs typeface="Times New Roman" panose="02020603050405020304" pitchFamily="18" charset="0"/>
              </a:rPr>
              <a:t>НАПРАВЛЕНИЯ ДЕЯТЕЛЬНОСТИ ШКОЛ, ФОРМИРУЮЩИЕ ЕДИНОЕ ОБРАЗОВАТЕЛЬНОЕ ПРОСТРАНСТВО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4659677"/>
            <a:ext cx="6162984" cy="11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Rectangle 1"/>
          <p:cNvSpPr/>
          <p:nvPr/>
        </p:nvSpPr>
        <p:spPr>
          <a:xfrm>
            <a:off x="914528" y="92157"/>
            <a:ext cx="8229312" cy="332740"/>
          </a:xfrm>
          <a:prstGeom prst="rect">
            <a:avLst/>
          </a:prstGeom>
          <a:noFill/>
          <a:ln w="9525">
            <a:noFill/>
          </a:ln>
        </p:spPr>
        <p:txBody>
          <a:bodyPr lIns="81634" tIns="40817" rIns="81634" bIns="40817">
            <a:spAutoFit/>
          </a:bodyPr>
          <a:lstStyle>
            <a:lvl1pPr marL="342900" indent="-342900" algn="l" defTabSz="449580" rtl="0" eaLnBrk="0" fontAlgn="base" hangingPunct="0">
              <a:lnSpc>
                <a:spcPct val="83000"/>
              </a:lnSpc>
              <a:spcBef>
                <a:spcPts val="16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lnSpc>
                <a:spcPct val="83000"/>
              </a:lnSpc>
              <a:spcBef>
                <a:spcPts val="13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580" rtl="0" eaLnBrk="0" fontAlgn="base" hangingPunct="0">
              <a:lnSpc>
                <a:spcPct val="83000"/>
              </a:lnSpc>
              <a:spcBef>
                <a:spcPts val="101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580" rtl="0" eaLnBrk="0" fontAlgn="base" hangingPunct="0">
              <a:lnSpc>
                <a:spcPct val="83000"/>
              </a:lnSpc>
              <a:spcBef>
                <a:spcPts val="70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580" rtl="0" eaLnBrk="0" fontAlgn="base" hangingPunct="0">
              <a:lnSpc>
                <a:spcPct val="83000"/>
              </a:lnSpc>
              <a:spcBef>
                <a:spcPts val="39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defTabSz="449580" eaLnBrk="1" hangingPunct="1">
              <a:lnSpc>
                <a:spcPct val="100000"/>
              </a:lnSpc>
              <a:spcBef>
                <a:spcPts val="75"/>
              </a:spcBef>
              <a:buClrTx/>
              <a:buFontTx/>
              <a:buNone/>
              <a:tabLst>
                <a:tab pos="0" algn="l"/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  <a:tab pos="3594100" algn="l"/>
                <a:tab pos="4043680" algn="l"/>
                <a:tab pos="4492625" algn="l"/>
                <a:tab pos="4942205" algn="l"/>
                <a:tab pos="5391150" algn="l"/>
                <a:tab pos="5840730" algn="l"/>
                <a:tab pos="6289675" algn="l"/>
                <a:tab pos="6739255" algn="l"/>
                <a:tab pos="7188200" algn="l"/>
                <a:tab pos="7637780" algn="l"/>
                <a:tab pos="8086725" algn="l"/>
                <a:tab pos="8536305" algn="l"/>
                <a:tab pos="8985250" algn="l"/>
                <a:tab pos="9434830" algn="l"/>
                <a:tab pos="9883775" algn="l"/>
                <a:tab pos="10333355" algn="l"/>
                <a:tab pos="10782300" algn="l"/>
              </a:tabLst>
            </a:pPr>
            <a:r>
              <a:rPr lang="ru-RU" altLang="ru-RU" sz="1635" b="1" dirty="0">
                <a:solidFill>
                  <a:srgbClr val="17375E"/>
                </a:solidFill>
                <a:latin typeface="Times New Roman" panose="02020603050405020304" pitchFamily="18" charset="0"/>
              </a:rPr>
              <a:t>Оценка профессиональных компетенций педагогических работников</a:t>
            </a:r>
            <a:endParaRPr lang="ru-RU" altLang="ru-RU" sz="1635" b="1" dirty="0">
              <a:solidFill>
                <a:srgbClr val="37609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" name="Прямоугольник 1"/>
          <p:cNvSpPr/>
          <p:nvPr/>
        </p:nvSpPr>
        <p:spPr>
          <a:xfrm>
            <a:off x="3853465" y="902849"/>
            <a:ext cx="5225578" cy="18186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49580" rtl="0" eaLnBrk="0" fontAlgn="base" hangingPunct="0">
              <a:lnSpc>
                <a:spcPct val="83000"/>
              </a:lnSpc>
              <a:spcBef>
                <a:spcPts val="16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lnSpc>
                <a:spcPct val="83000"/>
              </a:lnSpc>
              <a:spcBef>
                <a:spcPts val="13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580" rtl="0" eaLnBrk="0" fontAlgn="base" hangingPunct="0">
              <a:lnSpc>
                <a:spcPct val="83000"/>
              </a:lnSpc>
              <a:spcBef>
                <a:spcPts val="101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580" rtl="0" eaLnBrk="0" fontAlgn="base" hangingPunct="0">
              <a:lnSpc>
                <a:spcPct val="83000"/>
              </a:lnSpc>
              <a:spcBef>
                <a:spcPts val="70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580" rtl="0" eaLnBrk="0" fontAlgn="base" hangingPunct="0">
              <a:lnSpc>
                <a:spcPct val="83000"/>
              </a:lnSpc>
              <a:spcBef>
                <a:spcPts val="39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449580" algn="just" eaLnBrk="1">
              <a:lnSpc>
                <a:spcPct val="107000"/>
              </a:lnSpc>
              <a:spcBef>
                <a:spcPts val="75"/>
              </a:spcBef>
              <a:spcAft>
                <a:spcPct val="0"/>
              </a:spcAft>
            </a:pPr>
            <a:r>
              <a:rPr lang="ru-RU" altLang="ru-RU" sz="1450" b="1" dirty="0">
                <a:solidFill>
                  <a:srgbClr val="17375E"/>
                </a:solidFill>
                <a:latin typeface="Times New Roman" panose="02020603050405020304" pitchFamily="18" charset="0"/>
              </a:rPr>
              <a:t>Диагностику компетенций прошли 3 164 чел.:</a:t>
            </a:r>
          </a:p>
          <a:p>
            <a:pPr marL="0" lvl="0" indent="449580" algn="just" eaLnBrk="1">
              <a:lnSpc>
                <a:spcPct val="107000"/>
              </a:lnSpc>
              <a:spcBef>
                <a:spcPts val="75"/>
              </a:spcBef>
              <a:spcAft>
                <a:spcPct val="0"/>
              </a:spcAft>
            </a:pPr>
            <a:r>
              <a:rPr lang="ru-RU" altLang="ru-RU" sz="1450" b="1" dirty="0">
                <a:solidFill>
                  <a:srgbClr val="17375E"/>
                </a:solidFill>
                <a:latin typeface="Times New Roman" panose="02020603050405020304" pitchFamily="18" charset="0"/>
              </a:rPr>
              <a:t>     </a:t>
            </a:r>
            <a:r>
              <a:rPr lang="ru-RU" altLang="ru-RU" sz="1450" dirty="0">
                <a:solidFill>
                  <a:srgbClr val="17375E"/>
                </a:solidFill>
                <a:latin typeface="Times New Roman" panose="02020603050405020304" pitchFamily="18" charset="0"/>
              </a:rPr>
              <a:t>618 руководителей и заместителей;</a:t>
            </a:r>
          </a:p>
          <a:p>
            <a:pPr marL="0" lvl="0" indent="449580" algn="just" eaLnBrk="1">
              <a:lnSpc>
                <a:spcPct val="107000"/>
              </a:lnSpc>
              <a:spcBef>
                <a:spcPts val="75"/>
              </a:spcBef>
              <a:spcAft>
                <a:spcPct val="0"/>
              </a:spcAft>
            </a:pPr>
            <a:r>
              <a:rPr lang="ru-RU" altLang="ru-RU" sz="1450" dirty="0">
                <a:solidFill>
                  <a:srgbClr val="17375E"/>
                </a:solidFill>
                <a:latin typeface="Times New Roman" panose="02020603050405020304" pitchFamily="18" charset="0"/>
              </a:rPr>
              <a:t>     396 биологов;</a:t>
            </a:r>
          </a:p>
          <a:p>
            <a:pPr marL="0" lvl="0" indent="449580" algn="just" eaLnBrk="1">
              <a:lnSpc>
                <a:spcPct val="107000"/>
              </a:lnSpc>
              <a:spcBef>
                <a:spcPts val="75"/>
              </a:spcBef>
              <a:spcAft>
                <a:spcPct val="0"/>
              </a:spcAft>
            </a:pPr>
            <a:r>
              <a:rPr lang="ru-RU" altLang="ru-RU" sz="1450" dirty="0">
                <a:solidFill>
                  <a:srgbClr val="17375E"/>
                </a:solidFill>
                <a:latin typeface="Times New Roman" panose="02020603050405020304" pitchFamily="18" charset="0"/>
              </a:rPr>
              <a:t>     291 физик;</a:t>
            </a:r>
          </a:p>
          <a:p>
            <a:pPr marL="0" lvl="0" indent="449580" algn="just" eaLnBrk="1">
              <a:lnSpc>
                <a:spcPct val="107000"/>
              </a:lnSpc>
              <a:spcBef>
                <a:spcPts val="75"/>
              </a:spcBef>
              <a:spcAft>
                <a:spcPct val="0"/>
              </a:spcAft>
            </a:pPr>
            <a:r>
              <a:rPr lang="ru-RU" altLang="ru-RU" sz="1450" dirty="0">
                <a:solidFill>
                  <a:srgbClr val="17375E"/>
                </a:solidFill>
                <a:latin typeface="Times New Roman" panose="02020603050405020304" pitchFamily="18" charset="0"/>
              </a:rPr>
              <a:t>     253 химика;</a:t>
            </a:r>
          </a:p>
          <a:p>
            <a:pPr marL="0" lvl="0" indent="449580" algn="just" eaLnBrk="1">
              <a:lnSpc>
                <a:spcPct val="107000"/>
              </a:lnSpc>
              <a:spcBef>
                <a:spcPts val="75"/>
              </a:spcBef>
              <a:spcAft>
                <a:spcPct val="0"/>
              </a:spcAft>
            </a:pPr>
            <a:r>
              <a:rPr lang="ru-RU" altLang="ru-RU" sz="1450" dirty="0">
                <a:solidFill>
                  <a:srgbClr val="17375E"/>
                </a:solidFill>
                <a:latin typeface="Times New Roman" panose="02020603050405020304" pitchFamily="18" charset="0"/>
              </a:rPr>
              <a:t>     664 математика;</a:t>
            </a:r>
          </a:p>
          <a:p>
            <a:pPr marL="0" lvl="0" indent="449580" algn="just" eaLnBrk="1">
              <a:lnSpc>
                <a:spcPct val="107000"/>
              </a:lnSpc>
              <a:spcBef>
                <a:spcPts val="75"/>
              </a:spcBef>
              <a:spcAft>
                <a:spcPct val="0"/>
              </a:spcAft>
            </a:pPr>
            <a:r>
              <a:rPr lang="ru-RU" altLang="ru-RU" sz="1450" dirty="0">
                <a:solidFill>
                  <a:srgbClr val="17375E"/>
                </a:solidFill>
                <a:latin typeface="Times New Roman" panose="02020603050405020304" pitchFamily="18" charset="0"/>
              </a:rPr>
              <a:t>     942 педагогических и руководящих работника по ИКТ.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4284" t="39841" r="48572" b="28411"/>
          <a:stretch>
            <a:fillRect/>
          </a:stretch>
        </p:blipFill>
        <p:spPr>
          <a:xfrm>
            <a:off x="5617042" y="2836449"/>
            <a:ext cx="2873869" cy="175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4286" t="42380" r="50714" b="52541"/>
          <a:stretch>
            <a:fillRect/>
          </a:stretch>
        </p:blipFill>
        <p:spPr>
          <a:xfrm>
            <a:off x="6792717" y="2970026"/>
            <a:ext cx="788939" cy="45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7" name="Прямоугольник 5"/>
          <p:cNvSpPr/>
          <p:nvPr/>
        </p:nvSpPr>
        <p:spPr>
          <a:xfrm>
            <a:off x="77917" y="1426991"/>
            <a:ext cx="4102417" cy="32143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ru-RU" altLang="ru-RU" sz="1270" dirty="0">
                <a:solidFill>
                  <a:srgbClr val="17375E"/>
                </a:solidFill>
                <a:latin typeface="Times New Roman" panose="02020603050405020304" pitchFamily="18" charset="0"/>
              </a:rPr>
              <a:t>       </a:t>
            </a:r>
            <a:r>
              <a:rPr lang="ru-RU" altLang="ru-RU" sz="1270" i="1" dirty="0">
                <a:solidFill>
                  <a:srgbClr val="17375E"/>
                </a:solidFill>
                <a:latin typeface="Times New Roman" panose="02020603050405020304" pitchFamily="18" charset="0"/>
              </a:rPr>
              <a:t>Индивидуальный образовательный маршрут (ИОМ) педагога – это технология профессионального развития для разработки эффективной и структурированной образовательной программы, направленной на достижение личного профессионального роста и мастерства, инструмент для оценки своих профессиональных достижений, который помогает совершенствовать навыки и проходить аттестацию. ИОМ не является обязательным документом.</a:t>
            </a:r>
          </a:p>
          <a:p>
            <a:pPr algn="just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ru-RU" altLang="ru-RU" sz="1270" i="1" dirty="0">
                <a:solidFill>
                  <a:srgbClr val="17375E"/>
                </a:solidFill>
                <a:latin typeface="Times New Roman" panose="02020603050405020304" pitchFamily="18" charset="0"/>
              </a:rPr>
              <a:t>       Разработка индивидуального образовательного маршрута педагога основывается на ст.47 закона об образовании № 273-ФЗ , а также на регламентах ФГОС и профстандарта. </a:t>
            </a:r>
          </a:p>
          <a:p>
            <a:pPr algn="just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ru-RU" altLang="ru-RU" sz="1270" i="1" dirty="0">
                <a:solidFill>
                  <a:srgbClr val="17375E"/>
                </a:solidFill>
                <a:latin typeface="Times New Roman" panose="02020603050405020304" pitchFamily="18" charset="0"/>
              </a:rPr>
              <a:t>       Педагог имеет право самостоятельно выбирать методы воспитания и обучения, а также составлять и внедрять собственные образовательные методики.</a:t>
            </a:r>
          </a:p>
        </p:txBody>
      </p:sp>
      <p:pic>
        <p:nvPicPr>
          <p:cNvPr id="15368" name="Рисунок 9"/>
          <p:cNvPicPr>
            <a:picLocks noChangeAspect="1"/>
          </p:cNvPicPr>
          <p:nvPr/>
        </p:nvPicPr>
        <p:blipFill>
          <a:blip r:embed="rId6"/>
          <a:srcRect l="6425" t="8093" r="80000" b="85558"/>
          <a:stretch>
            <a:fillRect/>
          </a:stretch>
        </p:blipFill>
        <p:spPr>
          <a:xfrm>
            <a:off x="56318" y="24480"/>
            <a:ext cx="2053368" cy="53998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69720" y="1604010"/>
            <a:ext cx="6736080" cy="2487930"/>
          </a:xfrm>
        </p:spPr>
        <p:txBody>
          <a:bodyPr/>
          <a:lstStyle/>
          <a:p>
            <a:pPr algn="ctr"/>
            <a:r>
              <a:rPr lang="ru-RU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- деятельность </a:t>
            </a:r>
            <a:r>
              <a:rPr lang="ru-RU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отделения</a:t>
            </a:r>
            <a:br>
              <a:rPr lang="ru-RU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</a:br>
            <a:r>
              <a:rPr lang="ru-RU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 </a:t>
            </a:r>
            <a:r>
              <a:rPr lang="ru-RU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в 2024-2025 г.;</a:t>
            </a:r>
            <a:br>
              <a:rPr lang="ru-RU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</a:br>
            <a:r>
              <a:rPr lang="ru-RU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- ответы на вопросы.</a:t>
            </a:r>
            <a:br>
              <a:rPr lang="ru-RU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9" y="-148306"/>
            <a:ext cx="2256590" cy="1269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47" y="-27007"/>
            <a:ext cx="1553581" cy="11651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2" y="145651"/>
            <a:ext cx="983795" cy="71572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6685" y="316820"/>
            <a:ext cx="3692975" cy="314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ru-RU" sz="1800" b="1" dirty="0">
                <a:solidFill>
                  <a:srgbClr val="1C3A59"/>
                </a:solidFill>
              </a:rPr>
              <a:t>Важные ближайшие мероприятия для педагогов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6685" y="1251367"/>
            <a:ext cx="3877329" cy="531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rgbClr val="1C3A59"/>
                </a:solidFill>
              </a:rPr>
              <a:t>Конференция КУМО «Качество образования в Алтайском крае: вызовы и новые условия»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C3A59"/>
                </a:solidFill>
              </a:rPr>
              <a:t>пленарная часть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C3A59"/>
                </a:solidFill>
              </a:rPr>
              <a:t>работа секций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342" y="1"/>
            <a:ext cx="4269658" cy="18798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44994" y="3094949"/>
            <a:ext cx="6304935" cy="531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rgbClr val="1C3A59"/>
                </a:solidFill>
              </a:rPr>
              <a:t>Ключевые содержательные направления работы учебно-методического объединения (краевого, муниципального, школьного):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C3A59"/>
                </a:solidFill>
              </a:rPr>
              <a:t>новое и обновленное предметное содержание;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C3A59"/>
                </a:solidFill>
              </a:rPr>
              <a:t>использование нового оборудование в учебном процессе;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C3A59"/>
                </a:solidFill>
              </a:rPr>
              <a:t>качество образовательных результатов независимых оценочных процедур (ВПР, ГИА, оценка функциональной грамотности и др.).</a:t>
            </a: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03" y="2761523"/>
            <a:ext cx="1815689" cy="10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Пользователь ПК???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Рабочая группа для составления заданий?</a:t>
            </a:r>
          </a:p>
          <a:p>
            <a:r>
              <a:rPr lang="ru-RU" dirty="0"/>
              <a:t>Рабочая группа для проверки работ?</a:t>
            </a:r>
          </a:p>
        </p:txBody>
      </p:sp>
      <p:pic>
        <p:nvPicPr>
          <p:cNvPr id="2" name="Изображение 1" descr="1646408856_4-kartinkin-net-p-kartinki-dlya-prezentatsii-chelovechki-bez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025" y="2755900"/>
            <a:ext cx="1908175" cy="1721485"/>
          </a:xfrm>
          <a:prstGeom prst="rect">
            <a:avLst/>
          </a:prstGeom>
        </p:spPr>
      </p:pic>
      <p:grpSp>
        <p:nvGrpSpPr>
          <p:cNvPr id="144" name="Google Shape;7577;p66"/>
          <p:cNvGrpSpPr/>
          <p:nvPr/>
        </p:nvGrpSpPr>
        <p:grpSpPr>
          <a:xfrm>
            <a:off x="1509200" y="735894"/>
            <a:ext cx="424195" cy="419659"/>
            <a:chOff x="-5611575" y="3272950"/>
            <a:chExt cx="294600" cy="291450"/>
          </a:xfrm>
          <a:solidFill>
            <a:srgbClr val="12716B"/>
          </a:solidFill>
        </p:grpSpPr>
        <p:sp>
          <p:nvSpPr>
            <p:cNvPr id="145" name="Google Shape;7578;p66"/>
            <p:cNvSpPr/>
            <p:nvPr>
              <p:custDataLst>
                <p:tags r:id="rId1"/>
              </p:custDataLst>
            </p:nvPr>
          </p:nvSpPr>
          <p:spPr>
            <a:xfrm>
              <a:off x="-5594250" y="3273750"/>
              <a:ext cx="85875" cy="84300"/>
            </a:xfrm>
            <a:custGeom>
              <a:avLst/>
              <a:gdLst/>
              <a:ahLst/>
              <a:cxnLst/>
              <a:rect l="l" t="t" r="r" b="b"/>
              <a:pathLst>
                <a:path w="3435" h="3372" extrusionOk="0">
                  <a:moveTo>
                    <a:pt x="1734" y="0"/>
                  </a:moveTo>
                  <a:cubicBezTo>
                    <a:pt x="788" y="0"/>
                    <a:pt x="32" y="756"/>
                    <a:pt x="32" y="1702"/>
                  </a:cubicBezTo>
                  <a:cubicBezTo>
                    <a:pt x="1" y="2678"/>
                    <a:pt x="820" y="3371"/>
                    <a:pt x="1702" y="3371"/>
                  </a:cubicBezTo>
                  <a:cubicBezTo>
                    <a:pt x="2269" y="3371"/>
                    <a:pt x="2899" y="3025"/>
                    <a:pt x="3214" y="2426"/>
                  </a:cubicBezTo>
                  <a:cubicBezTo>
                    <a:pt x="3340" y="2206"/>
                    <a:pt x="3435" y="1922"/>
                    <a:pt x="3435" y="1702"/>
                  </a:cubicBezTo>
                  <a:cubicBezTo>
                    <a:pt x="3435" y="756"/>
                    <a:pt x="2679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579;p66"/>
            <p:cNvSpPr/>
            <p:nvPr>
              <p:custDataLst>
                <p:tags r:id="rId2"/>
              </p:custDataLst>
            </p:nvPr>
          </p:nvSpPr>
          <p:spPr>
            <a:xfrm>
              <a:off x="-5457200" y="3324950"/>
              <a:ext cx="67775" cy="67750"/>
            </a:xfrm>
            <a:custGeom>
              <a:avLst/>
              <a:gdLst/>
              <a:ahLst/>
              <a:cxnLst/>
              <a:rect l="l" t="t" r="r" b="b"/>
              <a:pathLst>
                <a:path w="2711" h="2710" extrusionOk="0">
                  <a:moveTo>
                    <a:pt x="1009" y="0"/>
                  </a:moveTo>
                  <a:cubicBezTo>
                    <a:pt x="410" y="158"/>
                    <a:pt x="1" y="662"/>
                    <a:pt x="1" y="1323"/>
                  </a:cubicBezTo>
                  <a:cubicBezTo>
                    <a:pt x="1" y="2079"/>
                    <a:pt x="631" y="2710"/>
                    <a:pt x="1355" y="2710"/>
                  </a:cubicBezTo>
                  <a:cubicBezTo>
                    <a:pt x="1985" y="2710"/>
                    <a:pt x="2553" y="2268"/>
                    <a:pt x="2710" y="1701"/>
                  </a:cubicBezTo>
                  <a:lnTo>
                    <a:pt x="1355" y="1701"/>
                  </a:lnTo>
                  <a:cubicBezTo>
                    <a:pt x="1166" y="1701"/>
                    <a:pt x="1009" y="1544"/>
                    <a:pt x="1009" y="1323"/>
                  </a:cubicBez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580;p66"/>
            <p:cNvSpPr/>
            <p:nvPr>
              <p:custDataLst>
                <p:tags r:id="rId3"/>
              </p:custDataLst>
            </p:nvPr>
          </p:nvSpPr>
          <p:spPr>
            <a:xfrm>
              <a:off x="-5415450" y="3325725"/>
              <a:ext cx="25225" cy="24450"/>
            </a:xfrm>
            <a:custGeom>
              <a:avLst/>
              <a:gdLst/>
              <a:ahLst/>
              <a:cxnLst/>
              <a:rect l="l" t="t" r="r" b="b"/>
              <a:pathLst>
                <a:path w="1009" h="978" extrusionOk="0">
                  <a:moveTo>
                    <a:pt x="0" y="1"/>
                  </a:moveTo>
                  <a:lnTo>
                    <a:pt x="0" y="977"/>
                  </a:lnTo>
                  <a:lnTo>
                    <a:pt x="1009" y="977"/>
                  </a:lnTo>
                  <a:cubicBezTo>
                    <a:pt x="883" y="473"/>
                    <a:pt x="473" y="12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581;p66"/>
            <p:cNvSpPr/>
            <p:nvPr>
              <p:custDataLst>
                <p:tags r:id="rId4"/>
              </p:custDataLst>
            </p:nvPr>
          </p:nvSpPr>
          <p:spPr>
            <a:xfrm>
              <a:off x="-5611575" y="3359600"/>
              <a:ext cx="118950" cy="204800"/>
            </a:xfrm>
            <a:custGeom>
              <a:avLst/>
              <a:gdLst/>
              <a:ahLst/>
              <a:cxnLst/>
              <a:rect l="l" t="t" r="r" b="b"/>
              <a:pathLst>
                <a:path w="4758" h="8192" extrusionOk="0">
                  <a:moveTo>
                    <a:pt x="694" y="0"/>
                  </a:moveTo>
                  <a:cubicBezTo>
                    <a:pt x="253" y="410"/>
                    <a:pt x="1" y="1008"/>
                    <a:pt x="1" y="1670"/>
                  </a:cubicBezTo>
                  <a:lnTo>
                    <a:pt x="1" y="3718"/>
                  </a:lnTo>
                  <a:cubicBezTo>
                    <a:pt x="1" y="4159"/>
                    <a:pt x="253" y="4569"/>
                    <a:pt x="662" y="4726"/>
                  </a:cubicBezTo>
                  <a:lnTo>
                    <a:pt x="662" y="7152"/>
                  </a:lnTo>
                  <a:cubicBezTo>
                    <a:pt x="662" y="7687"/>
                    <a:pt x="1135" y="8192"/>
                    <a:pt x="1670" y="8192"/>
                  </a:cubicBezTo>
                  <a:lnTo>
                    <a:pt x="3057" y="8192"/>
                  </a:lnTo>
                  <a:cubicBezTo>
                    <a:pt x="3624" y="8192"/>
                    <a:pt x="4096" y="7719"/>
                    <a:pt x="4096" y="7152"/>
                  </a:cubicBezTo>
                  <a:lnTo>
                    <a:pt x="4096" y="4726"/>
                  </a:lnTo>
                  <a:cubicBezTo>
                    <a:pt x="4474" y="4569"/>
                    <a:pt x="4758" y="4190"/>
                    <a:pt x="4758" y="3718"/>
                  </a:cubicBezTo>
                  <a:lnTo>
                    <a:pt x="4758" y="1670"/>
                  </a:lnTo>
                  <a:cubicBezTo>
                    <a:pt x="4758" y="1008"/>
                    <a:pt x="4474" y="410"/>
                    <a:pt x="4033" y="0"/>
                  </a:cubicBezTo>
                  <a:cubicBezTo>
                    <a:pt x="3718" y="347"/>
                    <a:pt x="3246" y="567"/>
                    <a:pt x="2742" y="662"/>
                  </a:cubicBez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cubicBezTo>
                    <a:pt x="2175" y="2741"/>
                    <a:pt x="2017" y="2584"/>
                    <a:pt x="2017" y="2395"/>
                  </a:cubicBezTo>
                  <a:lnTo>
                    <a:pt x="2017" y="662"/>
                  </a:lnTo>
                  <a:cubicBezTo>
                    <a:pt x="1513" y="567"/>
                    <a:pt x="1040" y="347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582;p66"/>
            <p:cNvSpPr/>
            <p:nvPr>
              <p:custDataLst>
                <p:tags r:id="rId5"/>
              </p:custDataLst>
            </p:nvPr>
          </p:nvSpPr>
          <p:spPr>
            <a:xfrm>
              <a:off x="-5510750" y="3272950"/>
              <a:ext cx="193775" cy="187475"/>
            </a:xfrm>
            <a:custGeom>
              <a:avLst/>
              <a:gdLst/>
              <a:ahLst/>
              <a:cxnLst/>
              <a:rect l="l" t="t" r="r" b="b"/>
              <a:pathLst>
                <a:path w="7751" h="7499" extrusionOk="0">
                  <a:moveTo>
                    <a:pt x="3497" y="1355"/>
                  </a:moveTo>
                  <a:cubicBezTo>
                    <a:pt x="4663" y="1355"/>
                    <a:pt x="5577" y="2269"/>
                    <a:pt x="5577" y="3403"/>
                  </a:cubicBezTo>
                  <a:cubicBezTo>
                    <a:pt x="5577" y="4569"/>
                    <a:pt x="4600" y="5451"/>
                    <a:pt x="3497" y="5451"/>
                  </a:cubicBezTo>
                  <a:cubicBezTo>
                    <a:pt x="2363" y="5451"/>
                    <a:pt x="1450" y="4569"/>
                    <a:pt x="1450" y="3403"/>
                  </a:cubicBezTo>
                  <a:cubicBezTo>
                    <a:pt x="1450" y="2269"/>
                    <a:pt x="2363" y="1355"/>
                    <a:pt x="3497" y="1355"/>
                  </a:cubicBezTo>
                  <a:close/>
                  <a:moveTo>
                    <a:pt x="0" y="1"/>
                  </a:moveTo>
                  <a:cubicBezTo>
                    <a:pt x="441" y="410"/>
                    <a:pt x="725" y="1009"/>
                    <a:pt x="725" y="1671"/>
                  </a:cubicBezTo>
                  <a:cubicBezTo>
                    <a:pt x="725" y="2112"/>
                    <a:pt x="599" y="2521"/>
                    <a:pt x="410" y="2868"/>
                  </a:cubicBezTo>
                  <a:cubicBezTo>
                    <a:pt x="1040" y="3403"/>
                    <a:pt x="1387" y="4191"/>
                    <a:pt x="1387" y="5105"/>
                  </a:cubicBezTo>
                  <a:lnTo>
                    <a:pt x="1387" y="7152"/>
                  </a:lnTo>
                  <a:cubicBezTo>
                    <a:pt x="1387" y="7278"/>
                    <a:pt x="1387" y="7404"/>
                    <a:pt x="1355" y="7499"/>
                  </a:cubicBezTo>
                  <a:lnTo>
                    <a:pt x="5829" y="7499"/>
                  </a:lnTo>
                  <a:cubicBezTo>
                    <a:pt x="6396" y="7499"/>
                    <a:pt x="6900" y="7026"/>
                    <a:pt x="6900" y="6491"/>
                  </a:cubicBezTo>
                  <a:lnTo>
                    <a:pt x="6900" y="694"/>
                  </a:lnTo>
                  <a:lnTo>
                    <a:pt x="7246" y="694"/>
                  </a:lnTo>
                  <a:cubicBezTo>
                    <a:pt x="7751" y="694"/>
                    <a:pt x="7751" y="1"/>
                    <a:pt x="72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Разработка учебно- методических материалов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0"/>
          </p:nvPr>
        </p:nvSpPr>
        <p:spPr>
          <a:xfrm>
            <a:off x="1046480" y="1516380"/>
            <a:ext cx="7171690" cy="1649730"/>
          </a:xfrm>
        </p:spPr>
        <p:txBody>
          <a:bodyPr/>
          <a:lstStyle/>
          <a:p>
            <a:r>
              <a:rPr lang="ru-RU" altLang="en-US"/>
              <a:t>-Статьи по темам</a:t>
            </a:r>
          </a:p>
          <a:p>
            <a:r>
              <a:rPr lang="ru-RU" altLang="en-US"/>
              <a:t>-Разработанные уроки или материалы к урокам</a:t>
            </a:r>
          </a:p>
          <a:p>
            <a:r>
              <a:rPr lang="ru-RU" altLang="en-US"/>
              <a:t>-видеоролики 3-5 минут с объяснениями</a:t>
            </a:r>
          </a:p>
          <a:p>
            <a:r>
              <a:rPr lang="ru-RU" altLang="en-US"/>
              <a:t>- другие материалы 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356610" y="3409315"/>
            <a:ext cx="45872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Сертификаты за предоставленные материалы от АИРО</a:t>
            </a:r>
          </a:p>
          <a:p>
            <a:r>
              <a:rPr lang="ru-RU" altLang="en-US"/>
              <a:t>Ссылка на размещение на краевом ресурсе для портфолио и оценочных листов</a:t>
            </a:r>
          </a:p>
        </p:txBody>
      </p:sp>
      <p:pic>
        <p:nvPicPr>
          <p:cNvPr id="5" name="Изображение 4" descr="1646408856_4-kartinkin-net-p-kartinki-dlya-prezentatsii-chelovechki-bez-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4715" y="3025140"/>
            <a:ext cx="1908175" cy="1721485"/>
          </a:xfrm>
          <a:prstGeom prst="rect">
            <a:avLst/>
          </a:prstGeom>
        </p:spPr>
      </p:pic>
      <p:grpSp>
        <p:nvGrpSpPr>
          <p:cNvPr id="144" name="Google Shape;7577;p66"/>
          <p:cNvGrpSpPr/>
          <p:nvPr/>
        </p:nvGrpSpPr>
        <p:grpSpPr>
          <a:xfrm>
            <a:off x="1091370" y="1097209"/>
            <a:ext cx="424195" cy="419659"/>
            <a:chOff x="-5611575" y="3272950"/>
            <a:chExt cx="294600" cy="291450"/>
          </a:xfrm>
          <a:solidFill>
            <a:srgbClr val="12716B"/>
          </a:solidFill>
        </p:grpSpPr>
        <p:sp>
          <p:nvSpPr>
            <p:cNvPr id="145" name="Google Shape;7578;p66"/>
            <p:cNvSpPr/>
            <p:nvPr>
              <p:custDataLst>
                <p:tags r:id="rId2"/>
              </p:custDataLst>
            </p:nvPr>
          </p:nvSpPr>
          <p:spPr>
            <a:xfrm>
              <a:off x="-5594250" y="3273750"/>
              <a:ext cx="85875" cy="84300"/>
            </a:xfrm>
            <a:custGeom>
              <a:avLst/>
              <a:gdLst/>
              <a:ahLst/>
              <a:cxnLst/>
              <a:rect l="l" t="t" r="r" b="b"/>
              <a:pathLst>
                <a:path w="3435" h="3372" extrusionOk="0">
                  <a:moveTo>
                    <a:pt x="1734" y="0"/>
                  </a:moveTo>
                  <a:cubicBezTo>
                    <a:pt x="788" y="0"/>
                    <a:pt x="32" y="756"/>
                    <a:pt x="32" y="1702"/>
                  </a:cubicBezTo>
                  <a:cubicBezTo>
                    <a:pt x="1" y="2678"/>
                    <a:pt x="820" y="3371"/>
                    <a:pt x="1702" y="3371"/>
                  </a:cubicBezTo>
                  <a:cubicBezTo>
                    <a:pt x="2269" y="3371"/>
                    <a:pt x="2899" y="3025"/>
                    <a:pt x="3214" y="2426"/>
                  </a:cubicBezTo>
                  <a:cubicBezTo>
                    <a:pt x="3340" y="2206"/>
                    <a:pt x="3435" y="1922"/>
                    <a:pt x="3435" y="1702"/>
                  </a:cubicBezTo>
                  <a:cubicBezTo>
                    <a:pt x="3435" y="756"/>
                    <a:pt x="2679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579;p66"/>
            <p:cNvSpPr/>
            <p:nvPr>
              <p:custDataLst>
                <p:tags r:id="rId3"/>
              </p:custDataLst>
            </p:nvPr>
          </p:nvSpPr>
          <p:spPr>
            <a:xfrm>
              <a:off x="-5457200" y="3324950"/>
              <a:ext cx="67775" cy="67750"/>
            </a:xfrm>
            <a:custGeom>
              <a:avLst/>
              <a:gdLst/>
              <a:ahLst/>
              <a:cxnLst/>
              <a:rect l="l" t="t" r="r" b="b"/>
              <a:pathLst>
                <a:path w="2711" h="2710" extrusionOk="0">
                  <a:moveTo>
                    <a:pt x="1009" y="0"/>
                  </a:moveTo>
                  <a:cubicBezTo>
                    <a:pt x="410" y="158"/>
                    <a:pt x="1" y="662"/>
                    <a:pt x="1" y="1323"/>
                  </a:cubicBezTo>
                  <a:cubicBezTo>
                    <a:pt x="1" y="2079"/>
                    <a:pt x="631" y="2710"/>
                    <a:pt x="1355" y="2710"/>
                  </a:cubicBezTo>
                  <a:cubicBezTo>
                    <a:pt x="1985" y="2710"/>
                    <a:pt x="2553" y="2268"/>
                    <a:pt x="2710" y="1701"/>
                  </a:cubicBezTo>
                  <a:lnTo>
                    <a:pt x="1355" y="1701"/>
                  </a:lnTo>
                  <a:cubicBezTo>
                    <a:pt x="1166" y="1701"/>
                    <a:pt x="1009" y="1544"/>
                    <a:pt x="1009" y="1323"/>
                  </a:cubicBez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580;p66"/>
            <p:cNvSpPr/>
            <p:nvPr>
              <p:custDataLst>
                <p:tags r:id="rId4"/>
              </p:custDataLst>
            </p:nvPr>
          </p:nvSpPr>
          <p:spPr>
            <a:xfrm>
              <a:off x="-5415450" y="3325725"/>
              <a:ext cx="25225" cy="24450"/>
            </a:xfrm>
            <a:custGeom>
              <a:avLst/>
              <a:gdLst/>
              <a:ahLst/>
              <a:cxnLst/>
              <a:rect l="l" t="t" r="r" b="b"/>
              <a:pathLst>
                <a:path w="1009" h="978" extrusionOk="0">
                  <a:moveTo>
                    <a:pt x="0" y="1"/>
                  </a:moveTo>
                  <a:lnTo>
                    <a:pt x="0" y="977"/>
                  </a:lnTo>
                  <a:lnTo>
                    <a:pt x="1009" y="977"/>
                  </a:lnTo>
                  <a:cubicBezTo>
                    <a:pt x="883" y="473"/>
                    <a:pt x="473" y="12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581;p66"/>
            <p:cNvSpPr/>
            <p:nvPr>
              <p:custDataLst>
                <p:tags r:id="rId5"/>
              </p:custDataLst>
            </p:nvPr>
          </p:nvSpPr>
          <p:spPr>
            <a:xfrm>
              <a:off x="-5611575" y="3359600"/>
              <a:ext cx="118950" cy="204800"/>
            </a:xfrm>
            <a:custGeom>
              <a:avLst/>
              <a:gdLst/>
              <a:ahLst/>
              <a:cxnLst/>
              <a:rect l="l" t="t" r="r" b="b"/>
              <a:pathLst>
                <a:path w="4758" h="8192" extrusionOk="0">
                  <a:moveTo>
                    <a:pt x="694" y="0"/>
                  </a:moveTo>
                  <a:cubicBezTo>
                    <a:pt x="253" y="410"/>
                    <a:pt x="1" y="1008"/>
                    <a:pt x="1" y="1670"/>
                  </a:cubicBezTo>
                  <a:lnTo>
                    <a:pt x="1" y="3718"/>
                  </a:lnTo>
                  <a:cubicBezTo>
                    <a:pt x="1" y="4159"/>
                    <a:pt x="253" y="4569"/>
                    <a:pt x="662" y="4726"/>
                  </a:cubicBezTo>
                  <a:lnTo>
                    <a:pt x="662" y="7152"/>
                  </a:lnTo>
                  <a:cubicBezTo>
                    <a:pt x="662" y="7687"/>
                    <a:pt x="1135" y="8192"/>
                    <a:pt x="1670" y="8192"/>
                  </a:cubicBezTo>
                  <a:lnTo>
                    <a:pt x="3057" y="8192"/>
                  </a:lnTo>
                  <a:cubicBezTo>
                    <a:pt x="3624" y="8192"/>
                    <a:pt x="4096" y="7719"/>
                    <a:pt x="4096" y="7152"/>
                  </a:cubicBezTo>
                  <a:lnTo>
                    <a:pt x="4096" y="4726"/>
                  </a:lnTo>
                  <a:cubicBezTo>
                    <a:pt x="4474" y="4569"/>
                    <a:pt x="4758" y="4190"/>
                    <a:pt x="4758" y="3718"/>
                  </a:cubicBezTo>
                  <a:lnTo>
                    <a:pt x="4758" y="1670"/>
                  </a:lnTo>
                  <a:cubicBezTo>
                    <a:pt x="4758" y="1008"/>
                    <a:pt x="4474" y="410"/>
                    <a:pt x="4033" y="0"/>
                  </a:cubicBezTo>
                  <a:cubicBezTo>
                    <a:pt x="3718" y="347"/>
                    <a:pt x="3246" y="567"/>
                    <a:pt x="2742" y="662"/>
                  </a:cubicBez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cubicBezTo>
                    <a:pt x="2175" y="2741"/>
                    <a:pt x="2017" y="2584"/>
                    <a:pt x="2017" y="2395"/>
                  </a:cubicBezTo>
                  <a:lnTo>
                    <a:pt x="2017" y="662"/>
                  </a:lnTo>
                  <a:cubicBezTo>
                    <a:pt x="1513" y="567"/>
                    <a:pt x="1040" y="347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582;p66"/>
            <p:cNvSpPr/>
            <p:nvPr>
              <p:custDataLst>
                <p:tags r:id="rId6"/>
              </p:custDataLst>
            </p:nvPr>
          </p:nvSpPr>
          <p:spPr>
            <a:xfrm>
              <a:off x="-5510750" y="3272950"/>
              <a:ext cx="193775" cy="187475"/>
            </a:xfrm>
            <a:custGeom>
              <a:avLst/>
              <a:gdLst/>
              <a:ahLst/>
              <a:cxnLst/>
              <a:rect l="l" t="t" r="r" b="b"/>
              <a:pathLst>
                <a:path w="7751" h="7499" extrusionOk="0">
                  <a:moveTo>
                    <a:pt x="3497" y="1355"/>
                  </a:moveTo>
                  <a:cubicBezTo>
                    <a:pt x="4663" y="1355"/>
                    <a:pt x="5577" y="2269"/>
                    <a:pt x="5577" y="3403"/>
                  </a:cubicBezTo>
                  <a:cubicBezTo>
                    <a:pt x="5577" y="4569"/>
                    <a:pt x="4600" y="5451"/>
                    <a:pt x="3497" y="5451"/>
                  </a:cubicBezTo>
                  <a:cubicBezTo>
                    <a:pt x="2363" y="5451"/>
                    <a:pt x="1450" y="4569"/>
                    <a:pt x="1450" y="3403"/>
                  </a:cubicBezTo>
                  <a:cubicBezTo>
                    <a:pt x="1450" y="2269"/>
                    <a:pt x="2363" y="1355"/>
                    <a:pt x="3497" y="1355"/>
                  </a:cubicBezTo>
                  <a:close/>
                  <a:moveTo>
                    <a:pt x="0" y="1"/>
                  </a:moveTo>
                  <a:cubicBezTo>
                    <a:pt x="441" y="410"/>
                    <a:pt x="725" y="1009"/>
                    <a:pt x="725" y="1671"/>
                  </a:cubicBezTo>
                  <a:cubicBezTo>
                    <a:pt x="725" y="2112"/>
                    <a:pt x="599" y="2521"/>
                    <a:pt x="410" y="2868"/>
                  </a:cubicBezTo>
                  <a:cubicBezTo>
                    <a:pt x="1040" y="3403"/>
                    <a:pt x="1387" y="4191"/>
                    <a:pt x="1387" y="5105"/>
                  </a:cubicBezTo>
                  <a:lnTo>
                    <a:pt x="1387" y="7152"/>
                  </a:lnTo>
                  <a:cubicBezTo>
                    <a:pt x="1387" y="7278"/>
                    <a:pt x="1387" y="7404"/>
                    <a:pt x="1355" y="7499"/>
                  </a:cubicBezTo>
                  <a:lnTo>
                    <a:pt x="5829" y="7499"/>
                  </a:lnTo>
                  <a:cubicBezTo>
                    <a:pt x="6396" y="7499"/>
                    <a:pt x="6900" y="7026"/>
                    <a:pt x="6900" y="6491"/>
                  </a:cubicBezTo>
                  <a:lnTo>
                    <a:pt x="6900" y="694"/>
                  </a:lnTo>
                  <a:lnTo>
                    <a:pt x="7246" y="694"/>
                  </a:lnTo>
                  <a:cubicBezTo>
                    <a:pt x="7751" y="694"/>
                    <a:pt x="7751" y="1"/>
                    <a:pt x="72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Курсы для учителей края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0"/>
          </p:nvPr>
        </p:nvSpPr>
        <p:spPr>
          <a:xfrm>
            <a:off x="1046480" y="1516380"/>
            <a:ext cx="7171690" cy="2910205"/>
          </a:xfrm>
        </p:spPr>
        <p:txBody>
          <a:bodyPr/>
          <a:lstStyle/>
          <a:p>
            <a:r>
              <a:rPr lang="ru-RU" altLang="en-US"/>
              <a:t>- разработка материалов для Кравых курсов повышения квалификации</a:t>
            </a:r>
          </a:p>
        </p:txBody>
      </p:sp>
      <p:sp>
        <p:nvSpPr>
          <p:cNvPr id="4" name="Текстовое поле 3"/>
          <p:cNvSpPr txBox="1"/>
          <p:nvPr>
            <p:custDataLst>
              <p:tags r:id="rId1"/>
            </p:custDataLst>
          </p:nvPr>
        </p:nvSpPr>
        <p:spPr>
          <a:xfrm>
            <a:off x="3356610" y="3409315"/>
            <a:ext cx="4587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Справка АИРО о том, что являетесь разработчиком курса</a:t>
            </a:r>
          </a:p>
        </p:txBody>
      </p:sp>
      <p:pic>
        <p:nvPicPr>
          <p:cNvPr id="5" name="Изображение 4" descr="1646408856_4-kartinkin-net-p-kartinki-dlya-prezentatsii-chelovechki-bez-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63015" y="2705100"/>
            <a:ext cx="1908175" cy="1721485"/>
          </a:xfrm>
          <a:prstGeom prst="rect">
            <a:avLst/>
          </a:prstGeom>
        </p:spPr>
      </p:pic>
      <p:grpSp>
        <p:nvGrpSpPr>
          <p:cNvPr id="144" name="Google Shape;7577;p66"/>
          <p:cNvGrpSpPr/>
          <p:nvPr/>
        </p:nvGrpSpPr>
        <p:grpSpPr>
          <a:xfrm>
            <a:off x="1091370" y="1097209"/>
            <a:ext cx="424195" cy="419659"/>
            <a:chOff x="-5611575" y="3272950"/>
            <a:chExt cx="294600" cy="291450"/>
          </a:xfrm>
          <a:solidFill>
            <a:srgbClr val="12716B"/>
          </a:solidFill>
        </p:grpSpPr>
        <p:sp>
          <p:nvSpPr>
            <p:cNvPr id="145" name="Google Shape;7578;p66"/>
            <p:cNvSpPr/>
            <p:nvPr>
              <p:custDataLst>
                <p:tags r:id="rId3"/>
              </p:custDataLst>
            </p:nvPr>
          </p:nvSpPr>
          <p:spPr>
            <a:xfrm>
              <a:off x="-5594250" y="3273750"/>
              <a:ext cx="85875" cy="84300"/>
            </a:xfrm>
            <a:custGeom>
              <a:avLst/>
              <a:gdLst/>
              <a:ahLst/>
              <a:cxnLst/>
              <a:rect l="l" t="t" r="r" b="b"/>
              <a:pathLst>
                <a:path w="3435" h="3372" extrusionOk="0">
                  <a:moveTo>
                    <a:pt x="1734" y="0"/>
                  </a:moveTo>
                  <a:cubicBezTo>
                    <a:pt x="788" y="0"/>
                    <a:pt x="32" y="756"/>
                    <a:pt x="32" y="1702"/>
                  </a:cubicBezTo>
                  <a:cubicBezTo>
                    <a:pt x="1" y="2678"/>
                    <a:pt x="820" y="3371"/>
                    <a:pt x="1702" y="3371"/>
                  </a:cubicBezTo>
                  <a:cubicBezTo>
                    <a:pt x="2269" y="3371"/>
                    <a:pt x="2899" y="3025"/>
                    <a:pt x="3214" y="2426"/>
                  </a:cubicBezTo>
                  <a:cubicBezTo>
                    <a:pt x="3340" y="2206"/>
                    <a:pt x="3435" y="1922"/>
                    <a:pt x="3435" y="1702"/>
                  </a:cubicBezTo>
                  <a:cubicBezTo>
                    <a:pt x="3435" y="756"/>
                    <a:pt x="2679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579;p66"/>
            <p:cNvSpPr/>
            <p:nvPr>
              <p:custDataLst>
                <p:tags r:id="rId4"/>
              </p:custDataLst>
            </p:nvPr>
          </p:nvSpPr>
          <p:spPr>
            <a:xfrm>
              <a:off x="-5457200" y="3324950"/>
              <a:ext cx="67775" cy="67750"/>
            </a:xfrm>
            <a:custGeom>
              <a:avLst/>
              <a:gdLst/>
              <a:ahLst/>
              <a:cxnLst/>
              <a:rect l="l" t="t" r="r" b="b"/>
              <a:pathLst>
                <a:path w="2711" h="2710" extrusionOk="0">
                  <a:moveTo>
                    <a:pt x="1009" y="0"/>
                  </a:moveTo>
                  <a:cubicBezTo>
                    <a:pt x="410" y="158"/>
                    <a:pt x="1" y="662"/>
                    <a:pt x="1" y="1323"/>
                  </a:cubicBezTo>
                  <a:cubicBezTo>
                    <a:pt x="1" y="2079"/>
                    <a:pt x="631" y="2710"/>
                    <a:pt x="1355" y="2710"/>
                  </a:cubicBezTo>
                  <a:cubicBezTo>
                    <a:pt x="1985" y="2710"/>
                    <a:pt x="2553" y="2268"/>
                    <a:pt x="2710" y="1701"/>
                  </a:cubicBezTo>
                  <a:lnTo>
                    <a:pt x="1355" y="1701"/>
                  </a:lnTo>
                  <a:cubicBezTo>
                    <a:pt x="1166" y="1701"/>
                    <a:pt x="1009" y="1544"/>
                    <a:pt x="1009" y="1323"/>
                  </a:cubicBez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580;p66"/>
            <p:cNvSpPr/>
            <p:nvPr>
              <p:custDataLst>
                <p:tags r:id="rId5"/>
              </p:custDataLst>
            </p:nvPr>
          </p:nvSpPr>
          <p:spPr>
            <a:xfrm>
              <a:off x="-5415450" y="3325725"/>
              <a:ext cx="25225" cy="24450"/>
            </a:xfrm>
            <a:custGeom>
              <a:avLst/>
              <a:gdLst/>
              <a:ahLst/>
              <a:cxnLst/>
              <a:rect l="l" t="t" r="r" b="b"/>
              <a:pathLst>
                <a:path w="1009" h="978" extrusionOk="0">
                  <a:moveTo>
                    <a:pt x="0" y="1"/>
                  </a:moveTo>
                  <a:lnTo>
                    <a:pt x="0" y="977"/>
                  </a:lnTo>
                  <a:lnTo>
                    <a:pt x="1009" y="977"/>
                  </a:lnTo>
                  <a:cubicBezTo>
                    <a:pt x="883" y="473"/>
                    <a:pt x="473" y="12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581;p66"/>
            <p:cNvSpPr/>
            <p:nvPr>
              <p:custDataLst>
                <p:tags r:id="rId6"/>
              </p:custDataLst>
            </p:nvPr>
          </p:nvSpPr>
          <p:spPr>
            <a:xfrm>
              <a:off x="-5611575" y="3359600"/>
              <a:ext cx="118950" cy="204800"/>
            </a:xfrm>
            <a:custGeom>
              <a:avLst/>
              <a:gdLst/>
              <a:ahLst/>
              <a:cxnLst/>
              <a:rect l="l" t="t" r="r" b="b"/>
              <a:pathLst>
                <a:path w="4758" h="8192" extrusionOk="0">
                  <a:moveTo>
                    <a:pt x="694" y="0"/>
                  </a:moveTo>
                  <a:cubicBezTo>
                    <a:pt x="253" y="410"/>
                    <a:pt x="1" y="1008"/>
                    <a:pt x="1" y="1670"/>
                  </a:cubicBezTo>
                  <a:lnTo>
                    <a:pt x="1" y="3718"/>
                  </a:lnTo>
                  <a:cubicBezTo>
                    <a:pt x="1" y="4159"/>
                    <a:pt x="253" y="4569"/>
                    <a:pt x="662" y="4726"/>
                  </a:cubicBezTo>
                  <a:lnTo>
                    <a:pt x="662" y="7152"/>
                  </a:lnTo>
                  <a:cubicBezTo>
                    <a:pt x="662" y="7687"/>
                    <a:pt x="1135" y="8192"/>
                    <a:pt x="1670" y="8192"/>
                  </a:cubicBezTo>
                  <a:lnTo>
                    <a:pt x="3057" y="8192"/>
                  </a:lnTo>
                  <a:cubicBezTo>
                    <a:pt x="3624" y="8192"/>
                    <a:pt x="4096" y="7719"/>
                    <a:pt x="4096" y="7152"/>
                  </a:cubicBezTo>
                  <a:lnTo>
                    <a:pt x="4096" y="4726"/>
                  </a:lnTo>
                  <a:cubicBezTo>
                    <a:pt x="4474" y="4569"/>
                    <a:pt x="4758" y="4190"/>
                    <a:pt x="4758" y="3718"/>
                  </a:cubicBezTo>
                  <a:lnTo>
                    <a:pt x="4758" y="1670"/>
                  </a:lnTo>
                  <a:cubicBezTo>
                    <a:pt x="4758" y="1008"/>
                    <a:pt x="4474" y="410"/>
                    <a:pt x="4033" y="0"/>
                  </a:cubicBezTo>
                  <a:cubicBezTo>
                    <a:pt x="3718" y="347"/>
                    <a:pt x="3246" y="567"/>
                    <a:pt x="2742" y="662"/>
                  </a:cubicBez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cubicBezTo>
                    <a:pt x="2175" y="2741"/>
                    <a:pt x="2017" y="2584"/>
                    <a:pt x="2017" y="2395"/>
                  </a:cubicBezTo>
                  <a:lnTo>
                    <a:pt x="2017" y="662"/>
                  </a:lnTo>
                  <a:cubicBezTo>
                    <a:pt x="1513" y="567"/>
                    <a:pt x="1040" y="347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582;p66"/>
            <p:cNvSpPr/>
            <p:nvPr>
              <p:custDataLst>
                <p:tags r:id="rId7"/>
              </p:custDataLst>
            </p:nvPr>
          </p:nvSpPr>
          <p:spPr>
            <a:xfrm>
              <a:off x="-5510750" y="3272950"/>
              <a:ext cx="193775" cy="187475"/>
            </a:xfrm>
            <a:custGeom>
              <a:avLst/>
              <a:gdLst/>
              <a:ahLst/>
              <a:cxnLst/>
              <a:rect l="l" t="t" r="r" b="b"/>
              <a:pathLst>
                <a:path w="7751" h="7499" extrusionOk="0">
                  <a:moveTo>
                    <a:pt x="3497" y="1355"/>
                  </a:moveTo>
                  <a:cubicBezTo>
                    <a:pt x="4663" y="1355"/>
                    <a:pt x="5577" y="2269"/>
                    <a:pt x="5577" y="3403"/>
                  </a:cubicBezTo>
                  <a:cubicBezTo>
                    <a:pt x="5577" y="4569"/>
                    <a:pt x="4600" y="5451"/>
                    <a:pt x="3497" y="5451"/>
                  </a:cubicBezTo>
                  <a:cubicBezTo>
                    <a:pt x="2363" y="5451"/>
                    <a:pt x="1450" y="4569"/>
                    <a:pt x="1450" y="3403"/>
                  </a:cubicBezTo>
                  <a:cubicBezTo>
                    <a:pt x="1450" y="2269"/>
                    <a:pt x="2363" y="1355"/>
                    <a:pt x="3497" y="1355"/>
                  </a:cubicBezTo>
                  <a:close/>
                  <a:moveTo>
                    <a:pt x="0" y="1"/>
                  </a:moveTo>
                  <a:cubicBezTo>
                    <a:pt x="441" y="410"/>
                    <a:pt x="725" y="1009"/>
                    <a:pt x="725" y="1671"/>
                  </a:cubicBezTo>
                  <a:cubicBezTo>
                    <a:pt x="725" y="2112"/>
                    <a:pt x="599" y="2521"/>
                    <a:pt x="410" y="2868"/>
                  </a:cubicBezTo>
                  <a:cubicBezTo>
                    <a:pt x="1040" y="3403"/>
                    <a:pt x="1387" y="4191"/>
                    <a:pt x="1387" y="5105"/>
                  </a:cubicBezTo>
                  <a:lnTo>
                    <a:pt x="1387" y="7152"/>
                  </a:lnTo>
                  <a:cubicBezTo>
                    <a:pt x="1387" y="7278"/>
                    <a:pt x="1387" y="7404"/>
                    <a:pt x="1355" y="7499"/>
                  </a:cubicBezTo>
                  <a:lnTo>
                    <a:pt x="5829" y="7499"/>
                  </a:lnTo>
                  <a:cubicBezTo>
                    <a:pt x="6396" y="7499"/>
                    <a:pt x="6900" y="7026"/>
                    <a:pt x="6900" y="6491"/>
                  </a:cubicBezTo>
                  <a:lnTo>
                    <a:pt x="6900" y="694"/>
                  </a:lnTo>
                  <a:lnTo>
                    <a:pt x="7246" y="694"/>
                  </a:lnTo>
                  <a:cubicBezTo>
                    <a:pt x="7751" y="694"/>
                    <a:pt x="7751" y="1"/>
                    <a:pt x="72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0"/>
          <p:cNvSpPr txBox="1">
            <a:spLocks noGrp="1"/>
          </p:cNvSpPr>
          <p:nvPr>
            <p:ph type="ctrTitle"/>
          </p:nvPr>
        </p:nvSpPr>
        <p:spPr>
          <a:xfrm>
            <a:off x="540000" y="766775"/>
            <a:ext cx="5942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58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Новые </a:t>
            </a:r>
            <a:br>
              <a:rPr lang="en-US" sz="58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58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возможности</a:t>
            </a:r>
            <a:endParaRPr sz="3700" b="1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8" name="Google Shape;428;p50"/>
          <p:cNvGrpSpPr/>
          <p:nvPr/>
        </p:nvGrpSpPr>
        <p:grpSpPr>
          <a:xfrm>
            <a:off x="488387" y="4148909"/>
            <a:ext cx="2569275" cy="543440"/>
            <a:chOff x="651195" y="592289"/>
            <a:chExt cx="3355898" cy="709822"/>
          </a:xfrm>
        </p:grpSpPr>
        <p:sp>
          <p:nvSpPr>
            <p:cNvPr id="429" name="Google Shape;429;p50"/>
            <p:cNvSpPr/>
            <p:nvPr/>
          </p:nvSpPr>
          <p:spPr>
            <a:xfrm>
              <a:off x="1512231" y="646441"/>
              <a:ext cx="2494862" cy="588979"/>
            </a:xfrm>
            <a:custGeom>
              <a:avLst/>
              <a:gdLst/>
              <a:ahLst/>
              <a:cxnLst/>
              <a:rect l="l" t="t" r="r" b="b"/>
              <a:pathLst>
                <a:path w="1858370" h="438718" extrusionOk="0">
                  <a:moveTo>
                    <a:pt x="132768" y="344711"/>
                  </a:moveTo>
                  <a:cubicBezTo>
                    <a:pt x="186842" y="344711"/>
                    <a:pt x="238014" y="316750"/>
                    <a:pt x="256854" y="261802"/>
                  </a:cubicBezTo>
                  <a:lnTo>
                    <a:pt x="195523" y="251678"/>
                  </a:lnTo>
                  <a:cubicBezTo>
                    <a:pt x="184423" y="271898"/>
                    <a:pt x="162708" y="285405"/>
                    <a:pt x="136127" y="285405"/>
                  </a:cubicBezTo>
                  <a:cubicBezTo>
                    <a:pt x="96539" y="285405"/>
                    <a:pt x="68050" y="255522"/>
                    <a:pt x="68050" y="213594"/>
                  </a:cubicBezTo>
                  <a:cubicBezTo>
                    <a:pt x="68050" y="171638"/>
                    <a:pt x="96539" y="141755"/>
                    <a:pt x="136127" y="141755"/>
                  </a:cubicBezTo>
                  <a:cubicBezTo>
                    <a:pt x="162197" y="141755"/>
                    <a:pt x="183940" y="155262"/>
                    <a:pt x="193588" y="175969"/>
                  </a:cubicBezTo>
                  <a:lnTo>
                    <a:pt x="254919" y="165846"/>
                  </a:lnTo>
                  <a:cubicBezTo>
                    <a:pt x="237047" y="111385"/>
                    <a:pt x="188777" y="82476"/>
                    <a:pt x="132768" y="82476"/>
                  </a:cubicBezTo>
                  <a:cubicBezTo>
                    <a:pt x="55015" y="82476"/>
                    <a:pt x="0" y="137424"/>
                    <a:pt x="0" y="213594"/>
                  </a:cubicBezTo>
                  <a:cubicBezTo>
                    <a:pt x="0" y="289736"/>
                    <a:pt x="55015" y="344711"/>
                    <a:pt x="132768" y="344711"/>
                  </a:cubicBezTo>
                  <a:close/>
                  <a:moveTo>
                    <a:pt x="412386" y="438691"/>
                  </a:moveTo>
                  <a:lnTo>
                    <a:pt x="474201" y="438691"/>
                  </a:lnTo>
                  <a:lnTo>
                    <a:pt x="474201" y="340840"/>
                  </a:lnTo>
                  <a:cubicBezTo>
                    <a:pt x="552894" y="340840"/>
                    <a:pt x="608447" y="287814"/>
                    <a:pt x="608447" y="213079"/>
                  </a:cubicBezTo>
                  <a:cubicBezTo>
                    <a:pt x="608447" y="138372"/>
                    <a:pt x="552894" y="85860"/>
                    <a:pt x="474201" y="85860"/>
                  </a:cubicBezTo>
                  <a:lnTo>
                    <a:pt x="474201" y="0"/>
                  </a:lnTo>
                  <a:lnTo>
                    <a:pt x="412386" y="0"/>
                  </a:lnTo>
                  <a:lnTo>
                    <a:pt x="412386" y="85806"/>
                  </a:lnTo>
                  <a:cubicBezTo>
                    <a:pt x="334177" y="85806"/>
                    <a:pt x="278651" y="138345"/>
                    <a:pt x="278651" y="213079"/>
                  </a:cubicBezTo>
                  <a:cubicBezTo>
                    <a:pt x="278651" y="287787"/>
                    <a:pt x="334177" y="340840"/>
                    <a:pt x="412386" y="340840"/>
                  </a:cubicBezTo>
                  <a:lnTo>
                    <a:pt x="412386" y="438664"/>
                  </a:lnTo>
                  <a:close/>
                  <a:moveTo>
                    <a:pt x="412386" y="285405"/>
                  </a:moveTo>
                  <a:cubicBezTo>
                    <a:pt x="372797" y="285405"/>
                    <a:pt x="345276" y="256009"/>
                    <a:pt x="345276" y="213106"/>
                  </a:cubicBezTo>
                  <a:cubicBezTo>
                    <a:pt x="345276" y="170691"/>
                    <a:pt x="372797" y="141268"/>
                    <a:pt x="412386" y="141268"/>
                  </a:cubicBezTo>
                  <a:lnTo>
                    <a:pt x="412386" y="285405"/>
                  </a:lnTo>
                  <a:close/>
                  <a:moveTo>
                    <a:pt x="474201" y="285405"/>
                  </a:moveTo>
                  <a:lnTo>
                    <a:pt x="474201" y="141268"/>
                  </a:lnTo>
                  <a:cubicBezTo>
                    <a:pt x="514273" y="141268"/>
                    <a:pt x="541794" y="170691"/>
                    <a:pt x="541794" y="213106"/>
                  </a:cubicBezTo>
                  <a:cubicBezTo>
                    <a:pt x="541794" y="256009"/>
                    <a:pt x="514273" y="285405"/>
                    <a:pt x="474201" y="285405"/>
                  </a:cubicBezTo>
                  <a:close/>
                  <a:moveTo>
                    <a:pt x="905910" y="209723"/>
                  </a:moveTo>
                  <a:cubicBezTo>
                    <a:pt x="905910" y="138372"/>
                    <a:pt x="850841" y="82449"/>
                    <a:pt x="772632" y="82449"/>
                  </a:cubicBezTo>
                  <a:cubicBezTo>
                    <a:pt x="694907" y="82449"/>
                    <a:pt x="639381" y="137397"/>
                    <a:pt x="639381" y="213594"/>
                  </a:cubicBezTo>
                  <a:cubicBezTo>
                    <a:pt x="639381" y="289736"/>
                    <a:pt x="694423" y="344711"/>
                    <a:pt x="771665" y="344711"/>
                  </a:cubicBezTo>
                  <a:cubicBezTo>
                    <a:pt x="825255" y="344711"/>
                    <a:pt x="877422" y="319159"/>
                    <a:pt x="894784" y="270003"/>
                  </a:cubicBezTo>
                  <a:lnTo>
                    <a:pt x="833480" y="259853"/>
                  </a:lnTo>
                  <a:cubicBezTo>
                    <a:pt x="821896" y="276256"/>
                    <a:pt x="801605" y="286867"/>
                    <a:pt x="775535" y="286867"/>
                  </a:cubicBezTo>
                  <a:cubicBezTo>
                    <a:pt x="737371" y="286867"/>
                    <a:pt x="712269" y="264671"/>
                    <a:pt x="706006" y="230457"/>
                  </a:cubicBezTo>
                  <a:lnTo>
                    <a:pt x="904943" y="230457"/>
                  </a:lnTo>
                  <a:cubicBezTo>
                    <a:pt x="905427" y="224664"/>
                    <a:pt x="905910" y="217437"/>
                    <a:pt x="905910" y="209723"/>
                  </a:cubicBezTo>
                  <a:close/>
                  <a:moveTo>
                    <a:pt x="772632" y="136910"/>
                  </a:moveTo>
                  <a:cubicBezTo>
                    <a:pt x="803056" y="136910"/>
                    <a:pt x="826223" y="156697"/>
                    <a:pt x="834931" y="183683"/>
                  </a:cubicBezTo>
                  <a:lnTo>
                    <a:pt x="709393" y="183683"/>
                  </a:lnTo>
                  <a:cubicBezTo>
                    <a:pt x="718531" y="155722"/>
                    <a:pt x="742209" y="136937"/>
                    <a:pt x="772632" y="136937"/>
                  </a:cubicBezTo>
                  <a:close/>
                  <a:moveTo>
                    <a:pt x="946681" y="438691"/>
                  </a:moveTo>
                  <a:lnTo>
                    <a:pt x="1011856" y="438691"/>
                  </a:lnTo>
                  <a:lnTo>
                    <a:pt x="1011856" y="303757"/>
                  </a:lnTo>
                  <a:cubicBezTo>
                    <a:pt x="1035544" y="329813"/>
                    <a:pt x="1068992" y="344676"/>
                    <a:pt x="1104067" y="344738"/>
                  </a:cubicBezTo>
                  <a:cubicBezTo>
                    <a:pt x="1176498" y="344738"/>
                    <a:pt x="1227213" y="289790"/>
                    <a:pt x="1227213" y="213621"/>
                  </a:cubicBezTo>
                  <a:cubicBezTo>
                    <a:pt x="1227213" y="137451"/>
                    <a:pt x="1176498" y="82476"/>
                    <a:pt x="1104067" y="82476"/>
                  </a:cubicBezTo>
                  <a:cubicBezTo>
                    <a:pt x="1058701" y="82476"/>
                    <a:pt x="1025374" y="106567"/>
                    <a:pt x="1008953" y="126841"/>
                  </a:cubicBezTo>
                  <a:lnTo>
                    <a:pt x="997397" y="87321"/>
                  </a:lnTo>
                  <a:lnTo>
                    <a:pt x="946681" y="87321"/>
                  </a:lnTo>
                  <a:lnTo>
                    <a:pt x="946681" y="438718"/>
                  </a:lnTo>
                  <a:close/>
                  <a:moveTo>
                    <a:pt x="1086222" y="286840"/>
                  </a:moveTo>
                  <a:cubicBezTo>
                    <a:pt x="1042279" y="286840"/>
                    <a:pt x="1011856" y="255982"/>
                    <a:pt x="1011856" y="213594"/>
                  </a:cubicBezTo>
                  <a:cubicBezTo>
                    <a:pt x="1011856" y="171151"/>
                    <a:pt x="1042279" y="140321"/>
                    <a:pt x="1086222" y="140321"/>
                  </a:cubicBezTo>
                  <a:cubicBezTo>
                    <a:pt x="1129680" y="140321"/>
                    <a:pt x="1159137" y="171178"/>
                    <a:pt x="1159137" y="213594"/>
                  </a:cubicBezTo>
                  <a:cubicBezTo>
                    <a:pt x="1159137" y="256009"/>
                    <a:pt x="1129680" y="286867"/>
                    <a:pt x="1086222" y="286867"/>
                  </a:cubicBezTo>
                  <a:close/>
                  <a:moveTo>
                    <a:pt x="1443162" y="87294"/>
                  </a:moveTo>
                  <a:lnTo>
                    <a:pt x="1382826" y="255035"/>
                  </a:lnTo>
                  <a:lnTo>
                    <a:pt x="1374118" y="255035"/>
                  </a:lnTo>
                  <a:lnTo>
                    <a:pt x="1306041" y="87294"/>
                  </a:lnTo>
                  <a:lnTo>
                    <a:pt x="1236513" y="87294"/>
                  </a:lnTo>
                  <a:lnTo>
                    <a:pt x="1348532" y="352425"/>
                  </a:lnTo>
                  <a:cubicBezTo>
                    <a:pt x="1340818" y="372672"/>
                    <a:pt x="1333078" y="379412"/>
                    <a:pt x="1315206" y="379412"/>
                  </a:cubicBezTo>
                  <a:lnTo>
                    <a:pt x="1265485" y="379412"/>
                  </a:lnTo>
                  <a:lnTo>
                    <a:pt x="1270806" y="438691"/>
                  </a:lnTo>
                  <a:lnTo>
                    <a:pt x="1310395" y="438691"/>
                  </a:lnTo>
                  <a:cubicBezTo>
                    <a:pt x="1361567" y="438691"/>
                    <a:pt x="1388120" y="415575"/>
                    <a:pt x="1407417" y="363496"/>
                  </a:cubicBezTo>
                  <a:lnTo>
                    <a:pt x="1508847" y="87294"/>
                  </a:lnTo>
                  <a:lnTo>
                    <a:pt x="1443162" y="87294"/>
                  </a:lnTo>
                  <a:close/>
                  <a:moveTo>
                    <a:pt x="1546931" y="339893"/>
                  </a:moveTo>
                  <a:lnTo>
                    <a:pt x="1608746" y="339893"/>
                  </a:lnTo>
                  <a:lnTo>
                    <a:pt x="1608746" y="165385"/>
                  </a:lnTo>
                  <a:lnTo>
                    <a:pt x="1617426" y="165385"/>
                  </a:lnTo>
                  <a:lnTo>
                    <a:pt x="1676339" y="339893"/>
                  </a:lnTo>
                  <a:lnTo>
                    <a:pt x="1726059" y="339893"/>
                  </a:lnTo>
                  <a:lnTo>
                    <a:pt x="1788358" y="165385"/>
                  </a:lnTo>
                  <a:lnTo>
                    <a:pt x="1796555" y="165385"/>
                  </a:lnTo>
                  <a:lnTo>
                    <a:pt x="1796555" y="339893"/>
                  </a:lnTo>
                  <a:lnTo>
                    <a:pt x="1858370" y="339893"/>
                  </a:lnTo>
                  <a:lnTo>
                    <a:pt x="1858370" y="87294"/>
                  </a:lnTo>
                  <a:lnTo>
                    <a:pt x="1762288" y="87294"/>
                  </a:lnTo>
                  <a:lnTo>
                    <a:pt x="1707246" y="244424"/>
                  </a:lnTo>
                  <a:lnTo>
                    <a:pt x="1698538" y="244424"/>
                  </a:lnTo>
                  <a:lnTo>
                    <a:pt x="1645431" y="87294"/>
                  </a:lnTo>
                  <a:lnTo>
                    <a:pt x="1546931" y="87294"/>
                  </a:lnTo>
                  <a:lnTo>
                    <a:pt x="1546931" y="3398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endParaRPr>
            </a:p>
          </p:txBody>
        </p:sp>
        <p:pic>
          <p:nvPicPr>
            <p:cNvPr id="430" name="Google Shape;430;p50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51195" y="592289"/>
              <a:ext cx="709822" cy="709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1" name="Google Shape;431;p50"/>
          <p:cNvSpPr txBox="1">
            <a:spLocks noGrp="1"/>
          </p:cNvSpPr>
          <p:nvPr>
            <p:ph type="ctrTitle"/>
          </p:nvPr>
        </p:nvSpPr>
        <p:spPr>
          <a:xfrm>
            <a:off x="540000" y="2571750"/>
            <a:ext cx="59427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</a:pPr>
            <a:r>
              <a:rPr lang="en-US" sz="23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 2024–2025 учебном году</a:t>
            </a:r>
            <a:endParaRPr sz="37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1"/>
          <p:cNvSpPr/>
          <p:nvPr/>
        </p:nvSpPr>
        <p:spPr>
          <a:xfrm>
            <a:off x="4841975" y="1019775"/>
            <a:ext cx="3492300" cy="4123800"/>
          </a:xfrm>
          <a:prstGeom prst="round2SameRect">
            <a:avLst>
              <a:gd name="adj1" fmla="val 4169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pic>
        <p:nvPicPr>
          <p:cNvPr id="438" name="Google Shape;438;p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70325" y="928350"/>
            <a:ext cx="1746300" cy="3686700"/>
          </a:xfrm>
          <a:prstGeom prst="roundRect">
            <a:avLst>
              <a:gd name="adj" fmla="val 5878"/>
            </a:avLst>
          </a:prstGeom>
          <a:noFill/>
          <a:ln w="762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9" name="Google Shape;439;p5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859499" y="928350"/>
            <a:ext cx="1746300" cy="3686700"/>
          </a:xfrm>
          <a:prstGeom prst="roundRect">
            <a:avLst>
              <a:gd name="adj" fmla="val 7166"/>
            </a:avLst>
          </a:prstGeom>
          <a:noFill/>
          <a:ln w="762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0" name="Google Shape;440;p51"/>
          <p:cNvSpPr txBox="1">
            <a:spLocks noGrp="1"/>
          </p:cNvSpPr>
          <p:nvPr>
            <p:ph type="title"/>
          </p:nvPr>
        </p:nvSpPr>
        <p:spPr>
          <a:xfrm>
            <a:off x="510019" y="277672"/>
            <a:ext cx="69576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 panose="02000503000000020004"/>
              <a:buNone/>
            </a:pPr>
            <a:r>
              <a:rPr lang="en-US">
                <a:solidFill>
                  <a:schemeClr val="accent2"/>
                </a:solidFill>
              </a:rPr>
              <a:t>Новые возможности </a:t>
            </a:r>
            <a:r>
              <a:rPr lang="en-US"/>
              <a:t>для общения</a:t>
            </a:r>
          </a:p>
        </p:txBody>
      </p:sp>
      <p:sp>
        <p:nvSpPr>
          <p:cNvPr id="441" name="Google Shape;441;p51"/>
          <p:cNvSpPr txBox="1"/>
          <p:nvPr/>
        </p:nvSpPr>
        <p:spPr>
          <a:xfrm>
            <a:off x="508425" y="928350"/>
            <a:ext cx="3858000" cy="3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16865" marR="0" lvl="0" indent="-24701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➔"/>
            </a:pPr>
            <a:r>
              <a:rPr lang="en-US"/>
              <a:t>Быстрый поиск пользователей по своей образовательной организации</a:t>
            </a:r>
          </a:p>
          <a:p>
            <a:pPr marL="316865" marR="0" lvl="0" indent="-247015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➔"/>
            </a:pPr>
            <a:r>
              <a:rPr lang="en-US"/>
              <a:t>Возможность подключить к контактам в Сферуме свою телефонную книгу для расширения круга общения</a:t>
            </a:r>
          </a:p>
          <a:p>
            <a:pPr marL="316865" marR="0" lvl="0" indent="-247015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➔"/>
            </a:pPr>
            <a:r>
              <a:rPr lang="en-US"/>
              <a:t>Безопасное общение: активация чата после одобрения запроса </a:t>
            </a:r>
          </a:p>
          <a:p>
            <a:pPr marL="316865" marR="0" lvl="0" indent="-247015" algn="l" rtl="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1400"/>
              <a:buChar char="➔"/>
            </a:pPr>
            <a:r>
              <a:rPr lang="en-US"/>
              <a:t>Возможность настроить режим «Не беспокоить» для общения только в рабочие часы</a:t>
            </a:r>
          </a:p>
        </p:txBody>
      </p:sp>
      <p:pic>
        <p:nvPicPr>
          <p:cNvPr id="442" name="Google Shape;442;p5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26925" y="-4150300"/>
            <a:ext cx="1746300" cy="3778800"/>
          </a:xfrm>
          <a:prstGeom prst="roundRect">
            <a:avLst>
              <a:gd name="adj" fmla="val 10437"/>
            </a:avLst>
          </a:prstGeom>
          <a:noFill/>
          <a:ln w="76200" cap="flat" cmpd="sng">
            <a:solidFill>
              <a:srgbClr val="CAD3E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3" name="Google Shape;443;p5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753425" y="-4150300"/>
            <a:ext cx="1580100" cy="3778800"/>
          </a:xfrm>
          <a:prstGeom prst="roundRect">
            <a:avLst>
              <a:gd name="adj" fmla="val 6291"/>
            </a:avLst>
          </a:prstGeom>
          <a:noFill/>
          <a:ln w="762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4" name="Google Shape;444;p5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416625" y="439800"/>
            <a:ext cx="2078700" cy="5663700"/>
          </a:xfrm>
          <a:prstGeom prst="roundRect">
            <a:avLst>
              <a:gd name="adj" fmla="val 7470"/>
            </a:avLst>
          </a:prstGeom>
          <a:noFill/>
          <a:ln w="762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5" name="Google Shape;445;p51"/>
          <p:cNvSpPr txBox="1">
            <a:spLocks noGrp="1"/>
          </p:cNvSpPr>
          <p:nvPr>
            <p:ph type="sldNum" idx="12"/>
          </p:nvPr>
        </p:nvSpPr>
        <p:spPr>
          <a:xfrm>
            <a:off x="8357016" y="4751882"/>
            <a:ext cx="532200" cy="3915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0"/>
          <p:cNvPicPr>
            <a:picLocks noChangeAspect="1"/>
          </p:cNvPicPr>
          <p:nvPr/>
        </p:nvPicPr>
        <p:blipFill>
          <a:blip r:embed="rId3"/>
          <a:srcRect l="6425" t="8093" r="80000" b="85558"/>
          <a:stretch>
            <a:fillRect/>
          </a:stretch>
        </p:blipFill>
        <p:spPr>
          <a:xfrm>
            <a:off x="56318" y="24480"/>
            <a:ext cx="2053368" cy="5399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AutoShape 2" descr="Picture background"/>
          <p:cNvSpPr>
            <a:spLocks noChangeAspect="1"/>
          </p:cNvSpPr>
          <p:nvPr/>
        </p:nvSpPr>
        <p:spPr>
          <a:xfrm>
            <a:off x="141275" y="-131035"/>
            <a:ext cx="276470" cy="27647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ru-RU" altLang="x-none" sz="1270" dirty="0">
              <a:solidFill>
                <a:srgbClr val="FFFFFF"/>
              </a:solidFill>
              <a:latin typeface="PT Astra Sans" pitchFamily="32" charset="0"/>
            </a:endParaRPr>
          </a:p>
        </p:txBody>
      </p:sp>
      <p:pic>
        <p:nvPicPr>
          <p:cNvPr id="8196" name="Рисунок 3"/>
          <p:cNvPicPr>
            <a:picLocks noChangeAspect="1"/>
          </p:cNvPicPr>
          <p:nvPr/>
        </p:nvPicPr>
        <p:blipFill>
          <a:blip r:embed="rId4"/>
          <a:srcRect l="19284" t="16982" r="9283" b="15714"/>
          <a:stretch>
            <a:fillRect/>
          </a:stretch>
        </p:blipFill>
        <p:spPr>
          <a:xfrm>
            <a:off x="141275" y="611979"/>
            <a:ext cx="4694236" cy="24882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Рисунок 4"/>
          <p:cNvPicPr>
            <a:picLocks noChangeAspect="1"/>
          </p:cNvPicPr>
          <p:nvPr/>
        </p:nvPicPr>
        <p:blipFill>
          <a:blip r:embed="rId5"/>
          <a:srcRect l="16428" t="15714" r="5711" b="14442"/>
          <a:stretch>
            <a:fillRect/>
          </a:stretch>
        </p:blipFill>
        <p:spPr>
          <a:xfrm>
            <a:off x="3427240" y="2276561"/>
            <a:ext cx="5695001" cy="287413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2"/>
          <p:cNvSpPr/>
          <p:nvPr/>
        </p:nvSpPr>
        <p:spPr>
          <a:xfrm>
            <a:off x="510025" y="922250"/>
            <a:ext cx="2555100" cy="1800000"/>
          </a:xfrm>
          <a:prstGeom prst="roundRect">
            <a:avLst>
              <a:gd name="adj" fmla="val 1004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451" name="Google Shape;451;p52"/>
          <p:cNvSpPr/>
          <p:nvPr/>
        </p:nvSpPr>
        <p:spPr>
          <a:xfrm>
            <a:off x="3232977" y="922250"/>
            <a:ext cx="2555100" cy="1800000"/>
          </a:xfrm>
          <a:prstGeom prst="roundRect">
            <a:avLst>
              <a:gd name="adj" fmla="val 1004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452" name="Google Shape;452;p52"/>
          <p:cNvSpPr/>
          <p:nvPr/>
        </p:nvSpPr>
        <p:spPr>
          <a:xfrm>
            <a:off x="3232980" y="2879954"/>
            <a:ext cx="2555100" cy="1800000"/>
          </a:xfrm>
          <a:prstGeom prst="roundRect">
            <a:avLst>
              <a:gd name="adj" fmla="val 1004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453" name="Google Shape;453;p52"/>
          <p:cNvSpPr/>
          <p:nvPr/>
        </p:nvSpPr>
        <p:spPr>
          <a:xfrm>
            <a:off x="510035" y="2879954"/>
            <a:ext cx="2555100" cy="1800000"/>
          </a:xfrm>
          <a:prstGeom prst="roundRect">
            <a:avLst>
              <a:gd name="adj" fmla="val 1004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454" name="Google Shape;454;p52"/>
          <p:cNvSpPr txBox="1">
            <a:spLocks noGrp="1"/>
          </p:cNvSpPr>
          <p:nvPr>
            <p:ph type="title"/>
          </p:nvPr>
        </p:nvSpPr>
        <p:spPr>
          <a:xfrm>
            <a:off x="510019" y="277672"/>
            <a:ext cx="7623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 panose="02000503000000020004"/>
              <a:buNone/>
            </a:pPr>
            <a:r>
              <a:rPr lang="en-US">
                <a:solidFill>
                  <a:schemeClr val="accen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Новые сервисы</a:t>
            </a:r>
            <a:r>
              <a:rPr lang="en-US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к 1 сентября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5" name="Google Shape;455;p52"/>
          <p:cNvSpPr txBox="1"/>
          <p:nvPr/>
        </p:nvSpPr>
        <p:spPr>
          <a:xfrm>
            <a:off x="3480777" y="3111724"/>
            <a:ext cx="16818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 panose="02000503000000020004"/>
              <a:buNone/>
            </a:pPr>
            <a:r>
              <a:rPr lang="en-US" sz="1430" b="1" i="0" u="none" strike="noStrike" cap="none">
                <a:solidFill>
                  <a:schemeClr val="dk1"/>
                </a:solidFill>
              </a:rPr>
              <a:t>Интеграция с </a:t>
            </a:r>
            <a:r>
              <a:rPr lang="en-US" sz="1430" b="1">
                <a:solidFill>
                  <a:schemeClr val="dk1"/>
                </a:solidFill>
              </a:rPr>
              <a:t>о</a:t>
            </a:r>
            <a:r>
              <a:rPr lang="en-US" sz="1430" b="1" i="0" u="none" strike="noStrike" cap="none">
                <a:solidFill>
                  <a:schemeClr val="dk1"/>
                </a:solidFill>
              </a:rPr>
              <a:t>лимпиадами</a:t>
            </a:r>
            <a:endParaRPr b="1"/>
          </a:p>
        </p:txBody>
      </p:sp>
      <p:sp>
        <p:nvSpPr>
          <p:cNvPr id="456" name="Google Shape;456;p52"/>
          <p:cNvSpPr txBox="1"/>
          <p:nvPr/>
        </p:nvSpPr>
        <p:spPr>
          <a:xfrm>
            <a:off x="739348" y="3111713"/>
            <a:ext cx="19701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 panose="02000503000000020004"/>
              <a:buNone/>
            </a:pPr>
            <a:r>
              <a:rPr lang="en-US" sz="1430" b="1" i="0" u="none" strike="noStrike" cap="none">
                <a:solidFill>
                  <a:schemeClr val="dk1"/>
                </a:solidFill>
              </a:rPr>
              <a:t>Помощник  Рособрнадзора</a:t>
            </a:r>
            <a:endParaRPr b="1"/>
          </a:p>
        </p:txBody>
      </p:sp>
      <p:sp>
        <p:nvSpPr>
          <p:cNvPr id="457" name="Google Shape;457;p52"/>
          <p:cNvSpPr txBox="1"/>
          <p:nvPr/>
        </p:nvSpPr>
        <p:spPr>
          <a:xfrm>
            <a:off x="3480499" y="1149462"/>
            <a:ext cx="14391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 panose="02000503000000020004"/>
              <a:buNone/>
            </a:pPr>
            <a:r>
              <a:rPr lang="en-US" sz="1430" b="1" i="0" u="none" strike="noStrike" cap="none">
                <a:solidFill>
                  <a:schemeClr val="dk1"/>
                </a:solidFill>
              </a:rPr>
              <a:t>Пушкинская карта</a:t>
            </a:r>
            <a:endParaRPr b="1"/>
          </a:p>
        </p:txBody>
      </p:sp>
      <p:sp>
        <p:nvSpPr>
          <p:cNvPr id="458" name="Google Shape;458;p52"/>
          <p:cNvSpPr txBox="1"/>
          <p:nvPr/>
        </p:nvSpPr>
        <p:spPr>
          <a:xfrm>
            <a:off x="3480777" y="3649134"/>
            <a:ext cx="168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 panose="02000503000000020004"/>
              <a:buNone/>
            </a:pPr>
            <a:r>
              <a:rPr lang="en-US" sz="1100" i="0" u="none" strike="noStrike" cap="none">
                <a:solidFill>
                  <a:schemeClr val="dk1"/>
                </a:solidFill>
              </a:rPr>
              <a:t>Единая точка входа и уведомлений</a:t>
            </a:r>
          </a:p>
        </p:txBody>
      </p:sp>
      <p:sp>
        <p:nvSpPr>
          <p:cNvPr id="459" name="Google Shape;459;p52"/>
          <p:cNvSpPr txBox="1"/>
          <p:nvPr/>
        </p:nvSpPr>
        <p:spPr>
          <a:xfrm>
            <a:off x="3481075" y="1686875"/>
            <a:ext cx="16818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ts val="1400"/>
              <a:buFont typeface="Inter" panose="02000503000000020004"/>
              <a:buNone/>
            </a:pPr>
            <a:r>
              <a:rPr lang="en-US" sz="1100">
                <a:solidFill>
                  <a:schemeClr val="dk1"/>
                </a:solidFill>
              </a:rPr>
              <a:t>Поможет изучить </a:t>
            </a:r>
            <a:r>
              <a:rPr lang="en-US" sz="1100" i="0" u="none" strike="noStrike" cap="none">
                <a:solidFill>
                  <a:schemeClr val="dk1"/>
                </a:solidFill>
              </a:rPr>
              <a:t>событи</a:t>
            </a:r>
            <a:r>
              <a:rPr lang="en-US" sz="1100">
                <a:solidFill>
                  <a:schemeClr val="dk1"/>
                </a:solidFill>
              </a:rPr>
              <a:t>я</a:t>
            </a:r>
            <a:r>
              <a:rPr lang="en-US" sz="1100" i="0" u="none" strike="noStrike" cap="none">
                <a:solidFill>
                  <a:schemeClr val="dk1"/>
                </a:solidFill>
              </a:rPr>
              <a:t> региона</a:t>
            </a:r>
            <a:r>
              <a:rPr lang="en-US" sz="1100">
                <a:solidFill>
                  <a:schemeClr val="dk1"/>
                </a:solidFill>
              </a:rPr>
              <a:t> и перейти к оформлению билета </a:t>
            </a:r>
          </a:p>
        </p:txBody>
      </p:sp>
      <p:sp>
        <p:nvSpPr>
          <p:cNvPr id="460" name="Google Shape;460;p52"/>
          <p:cNvSpPr txBox="1"/>
          <p:nvPr/>
        </p:nvSpPr>
        <p:spPr>
          <a:xfrm>
            <a:off x="745600" y="3649125"/>
            <a:ext cx="2040600" cy="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ts val="1400"/>
              <a:buFont typeface="Inter" panose="02000503000000020004"/>
              <a:buNone/>
            </a:pPr>
            <a:r>
              <a:rPr lang="en-US" sz="1100" i="0" u="none" strike="noStrike" cap="none">
                <a:solidFill>
                  <a:srgbClr val="000000"/>
                </a:solidFill>
              </a:rPr>
              <a:t>Канал взаимодействия </a:t>
            </a:r>
            <a:r>
              <a:rPr lang="en-US" sz="1100"/>
              <a:t>педагога</a:t>
            </a:r>
            <a:r>
              <a:rPr lang="en-US" sz="1100" i="0" u="none" strike="noStrike" cap="none">
                <a:solidFill>
                  <a:srgbClr val="000000"/>
                </a:solidFill>
              </a:rPr>
              <a:t> с Рособрнадзором </a:t>
            </a:r>
            <a:r>
              <a:rPr lang="en-US" sz="1100"/>
              <a:t>для снижения</a:t>
            </a:r>
            <a:r>
              <a:rPr lang="en-US" sz="1100" i="0" u="none" strike="noStrike" cap="none">
                <a:solidFill>
                  <a:srgbClr val="000000"/>
                </a:solidFill>
              </a:rPr>
              <a:t> бюрократической нагрузк</a:t>
            </a:r>
            <a:r>
              <a:rPr lang="en-US" sz="1100"/>
              <a:t>и</a:t>
            </a:r>
            <a:endParaRPr sz="133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61" name="Google Shape;461;p52"/>
          <p:cNvSpPr txBox="1"/>
          <p:nvPr/>
        </p:nvSpPr>
        <p:spPr>
          <a:xfrm>
            <a:off x="743778" y="1149450"/>
            <a:ext cx="19701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 panose="02000503000000020004"/>
              <a:buNone/>
            </a:pPr>
            <a:r>
              <a:rPr lang="en-US" sz="1430" b="1" i="0" u="none" strike="noStrike" cap="none">
                <a:solidFill>
                  <a:schemeClr val="dk1"/>
                </a:solidFill>
              </a:rPr>
              <a:t>Профориентация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62" name="Google Shape;462;p52"/>
          <p:cNvSpPr txBox="1"/>
          <p:nvPr/>
        </p:nvSpPr>
        <p:spPr>
          <a:xfrm>
            <a:off x="747425" y="1464876"/>
            <a:ext cx="1966500" cy="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ts val="1400"/>
              <a:buFont typeface="Inter" panose="02000503000000020004"/>
              <a:buNone/>
            </a:pPr>
            <a:r>
              <a:rPr lang="en-US" sz="1100">
                <a:solidFill>
                  <a:schemeClr val="dk1"/>
                </a:solidFill>
              </a:rPr>
              <a:t>Позволит продвигать </a:t>
            </a:r>
            <a:r>
              <a:rPr lang="en-US" sz="1100" i="0" u="none" strike="noStrike" cap="none">
                <a:solidFill>
                  <a:schemeClr val="dk1"/>
                </a:solidFill>
              </a:rPr>
              <a:t>обучени</a:t>
            </a:r>
            <a:r>
              <a:rPr lang="en-US" sz="1100">
                <a:solidFill>
                  <a:schemeClr val="dk1"/>
                </a:solidFill>
              </a:rPr>
              <a:t>е</a:t>
            </a:r>
            <a:r>
              <a:rPr lang="en-US" sz="1100" i="0" u="none" strike="noStrike" cap="none">
                <a:solidFill>
                  <a:schemeClr val="dk1"/>
                </a:solidFill>
              </a:rPr>
              <a:t> в региональной системе СПО</a:t>
            </a:r>
            <a:endParaRPr sz="1100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463" name="Google Shape;463;p5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55400" y="132850"/>
            <a:ext cx="3981426" cy="4606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3"/>
          <p:cNvSpPr/>
          <p:nvPr/>
        </p:nvSpPr>
        <p:spPr>
          <a:xfrm>
            <a:off x="5086975" y="1019775"/>
            <a:ext cx="3318000" cy="4123800"/>
          </a:xfrm>
          <a:prstGeom prst="round2SameRect">
            <a:avLst>
              <a:gd name="adj1" fmla="val 4169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469" name="Google Shape;469;p53"/>
          <p:cNvSpPr txBox="1">
            <a:spLocks noGrp="1"/>
          </p:cNvSpPr>
          <p:nvPr>
            <p:ph type="title"/>
          </p:nvPr>
        </p:nvSpPr>
        <p:spPr>
          <a:xfrm>
            <a:off x="510019" y="277672"/>
            <a:ext cx="7623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 panose="02000503000000020004"/>
              <a:buNone/>
            </a:pPr>
            <a:r>
              <a:rPr lang="en-US"/>
              <a:t>Мини-приложение </a:t>
            </a:r>
            <a:r>
              <a:rPr lang="en-US">
                <a:solidFill>
                  <a:schemeClr val="accent2"/>
                </a:solidFill>
              </a:rPr>
              <a:t>«Помощник ученика»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70" name="Google Shape;470;p53"/>
          <p:cNvSpPr txBox="1"/>
          <p:nvPr/>
        </p:nvSpPr>
        <p:spPr>
          <a:xfrm>
            <a:off x="508900" y="1844550"/>
            <a:ext cx="4063200" cy="2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16865" marR="0" lvl="0" indent="-24701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➔"/>
            </a:pPr>
            <a:r>
              <a:rPr lang="en-US">
                <a:solidFill>
                  <a:schemeClr val="dk1"/>
                </a:solidFill>
              </a:rPr>
              <a:t>Верифицированные задания, разработанные при поддержке Минпросвещения</a:t>
            </a:r>
            <a:endParaRPr>
              <a:solidFill>
                <a:schemeClr val="dk1"/>
              </a:solidFill>
            </a:endParaRPr>
          </a:p>
          <a:p>
            <a:pPr marL="316865" marR="0" lvl="0" indent="-247015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➔"/>
            </a:pPr>
            <a:r>
              <a:rPr lang="en-US">
                <a:solidFill>
                  <a:schemeClr val="dk1"/>
                </a:solidFill>
              </a:rPr>
              <a:t>Сервис полезен для учеников </a:t>
            </a:r>
            <a:r>
              <a:rPr lang="en-US" sz="1400" i="0" u="none" strike="noStrike" cap="none">
                <a:solidFill>
                  <a:schemeClr val="dk1"/>
                </a:solidFill>
              </a:rPr>
              <a:t>5</a:t>
            </a:r>
            <a:r>
              <a:rPr lang="en-US">
                <a:solidFill>
                  <a:schemeClr val="dk1"/>
                </a:solidFill>
              </a:rPr>
              <a:t>–9-х классов</a:t>
            </a:r>
            <a:endParaRPr sz="1400" i="0" u="none" strike="noStrike" cap="none">
              <a:solidFill>
                <a:schemeClr val="dk1"/>
              </a:solidFill>
            </a:endParaRPr>
          </a:p>
          <a:p>
            <a:pPr marL="316865" marR="0" lvl="0" indent="-247015" algn="l" rtl="0">
              <a:lnSpc>
                <a:spcPct val="114000"/>
              </a:lnSpc>
              <a:spcBef>
                <a:spcPts val="1200"/>
              </a:spcBef>
              <a:spcAft>
                <a:spcPts val="1000"/>
              </a:spcAft>
              <a:buClr>
                <a:schemeClr val="accent2"/>
              </a:buClr>
              <a:buSzPts val="1400"/>
              <a:buChar char="➔"/>
            </a:pPr>
            <a:r>
              <a:rPr lang="en-US">
                <a:solidFill>
                  <a:schemeClr val="dk1"/>
                </a:solidFill>
              </a:rPr>
              <a:t>Заниматься можно в любое время прямо со смартфона: тренажер размещен в каталоге сервисов Сферума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71" name="Google Shape;471;p53"/>
          <p:cNvGrpSpPr/>
          <p:nvPr/>
        </p:nvGrpSpPr>
        <p:grpSpPr>
          <a:xfrm>
            <a:off x="4884647" y="1019778"/>
            <a:ext cx="3713661" cy="3732091"/>
            <a:chOff x="4766400" y="1591100"/>
            <a:chExt cx="3868800" cy="3888000"/>
          </a:xfrm>
        </p:grpSpPr>
        <p:pic>
          <p:nvPicPr>
            <p:cNvPr id="472" name="Google Shape;472;p53"/>
            <p:cNvPicPr preferRelativeResize="0"/>
            <p:nvPr/>
          </p:nvPicPr>
          <p:blipFill rotWithShape="1">
            <a:blip r:embed="rId3"/>
            <a:srcRect t="238" b="238"/>
            <a:stretch>
              <a:fillRect/>
            </a:stretch>
          </p:blipFill>
          <p:spPr>
            <a:xfrm>
              <a:off x="6832800" y="1591100"/>
              <a:ext cx="1802400" cy="3888000"/>
            </a:xfrm>
            <a:prstGeom prst="roundRect">
              <a:avLst>
                <a:gd name="adj" fmla="val 5668"/>
              </a:avLst>
            </a:prstGeom>
            <a:noFill/>
            <a:ln w="88900" cap="flat" cmpd="sng">
              <a:solidFill>
                <a:srgbClr val="A6A6A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73" name="Google Shape;473;p53"/>
            <p:cNvPicPr preferRelativeResize="0"/>
            <p:nvPr/>
          </p:nvPicPr>
          <p:blipFill rotWithShape="1">
            <a:blip r:embed="rId4"/>
            <a:srcRect t="238" b="238"/>
            <a:stretch>
              <a:fillRect/>
            </a:stretch>
          </p:blipFill>
          <p:spPr>
            <a:xfrm>
              <a:off x="4766400" y="1591100"/>
              <a:ext cx="1803900" cy="3888000"/>
            </a:xfrm>
            <a:prstGeom prst="roundRect">
              <a:avLst>
                <a:gd name="adj" fmla="val 7326"/>
              </a:avLst>
            </a:prstGeom>
            <a:noFill/>
            <a:ln w="88900" cap="flat" cmpd="sng">
              <a:solidFill>
                <a:srgbClr val="A6A6A6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474" name="Google Shape;474;p53"/>
          <p:cNvSpPr txBox="1"/>
          <p:nvPr/>
        </p:nvSpPr>
        <p:spPr>
          <a:xfrm>
            <a:off x="508900" y="916975"/>
            <a:ext cx="397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en-US" sz="1800">
                <a:solidFill>
                  <a:schemeClr val="dk1"/>
                </a:solidFill>
              </a:rPr>
              <a:t>Онлайн-</a:t>
            </a:r>
            <a:r>
              <a:rPr lang="en-US" sz="1800" i="0" u="none" strike="noStrike" cap="none">
                <a:solidFill>
                  <a:schemeClr val="dk1"/>
                </a:solidFill>
              </a:rPr>
              <a:t>тренаж</a:t>
            </a:r>
            <a:r>
              <a:rPr lang="en-US" sz="1800">
                <a:solidFill>
                  <a:schemeClr val="dk1"/>
                </a:solidFill>
              </a:rPr>
              <a:t>ё</a:t>
            </a:r>
            <a:r>
              <a:rPr lang="en-US" sz="1800" i="0" u="none" strike="noStrike" cap="none">
                <a:solidFill>
                  <a:schemeClr val="dk1"/>
                </a:solidFill>
              </a:rPr>
              <a:t>р для подготовки  школьников к </a:t>
            </a:r>
            <a:r>
              <a:rPr lang="en-US" sz="1800">
                <a:solidFill>
                  <a:schemeClr val="dk1"/>
                </a:solidFill>
              </a:rPr>
              <a:t>ВПР и ОГЭ</a:t>
            </a:r>
            <a:endParaRPr sz="1800"/>
          </a:p>
        </p:txBody>
      </p:sp>
      <p:sp>
        <p:nvSpPr>
          <p:cNvPr id="475" name="Google Shape;475;p53"/>
          <p:cNvSpPr txBox="1">
            <a:spLocks noGrp="1"/>
          </p:cNvSpPr>
          <p:nvPr>
            <p:ph type="sldNum" idx="12"/>
          </p:nvPr>
        </p:nvSpPr>
        <p:spPr>
          <a:xfrm>
            <a:off x="8357016" y="4751882"/>
            <a:ext cx="532200" cy="3915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4"/>
          <p:cNvSpPr/>
          <p:nvPr/>
        </p:nvSpPr>
        <p:spPr>
          <a:xfrm>
            <a:off x="5072625" y="125"/>
            <a:ext cx="3327600" cy="51435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pic>
        <p:nvPicPr>
          <p:cNvPr id="481" name="Google Shape;481;p5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443773" y="279200"/>
            <a:ext cx="444545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54"/>
          <p:cNvSpPr txBox="1"/>
          <p:nvPr/>
        </p:nvSpPr>
        <p:spPr>
          <a:xfrm>
            <a:off x="554675" y="1674050"/>
            <a:ext cx="3447900" cy="23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25" rIns="0" bIns="0" anchor="t" anchorCtr="0">
            <a:spAutoFit/>
          </a:bodyPr>
          <a:lstStyle/>
          <a:p>
            <a:pPr marL="320675" marR="0" lvl="0" indent="-2533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➔"/>
            </a:pPr>
            <a:r>
              <a:rPr lang="en-US" sz="1500"/>
              <a:t>По</a:t>
            </a:r>
            <a:r>
              <a:rPr lang="en-US" sz="1500" i="0" u="none" strike="noStrike" cap="none">
                <a:solidFill>
                  <a:srgbClr val="000000"/>
                </a:solidFill>
              </a:rPr>
              <a:t>дборки интересных культурных мероприятий в регионе</a:t>
            </a:r>
            <a:endParaRPr sz="1100" i="0" u="none" strike="noStrike" cap="none">
              <a:solidFill>
                <a:srgbClr val="000000"/>
              </a:solidFill>
            </a:endParaRPr>
          </a:p>
          <a:p>
            <a:pPr marL="320675" marR="0" lvl="0" indent="-25336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➔"/>
            </a:pPr>
            <a:r>
              <a:rPr lang="en-US" sz="1500"/>
              <a:t>И</a:t>
            </a:r>
            <a:r>
              <a:rPr lang="en-US" sz="1500" i="0" u="none" strike="noStrike" cap="none">
                <a:solidFill>
                  <a:srgbClr val="000000"/>
                </a:solidFill>
              </a:rPr>
              <a:t>ндивидуальные рекомендации на основе интересов </a:t>
            </a:r>
            <a:endParaRPr sz="1100" i="0" u="none" strike="noStrike" cap="none">
              <a:solidFill>
                <a:srgbClr val="000000"/>
              </a:solidFill>
            </a:endParaRPr>
          </a:p>
          <a:p>
            <a:pPr marL="320675" marR="0" lvl="0" indent="-253365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1500"/>
              <a:buChar char="➔"/>
            </a:pPr>
            <a:r>
              <a:rPr lang="en-US" sz="1500"/>
              <a:t>П</a:t>
            </a:r>
            <a:r>
              <a:rPr lang="en-US" sz="1500" i="0" u="none" strike="noStrike" cap="none">
                <a:solidFill>
                  <a:srgbClr val="000000"/>
                </a:solidFill>
              </a:rPr>
              <a:t>одробная информация о</a:t>
            </a:r>
            <a:r>
              <a:rPr lang="en-US" sz="1500"/>
              <a:t> </a:t>
            </a:r>
            <a:r>
              <a:rPr lang="en-US" sz="1500" i="0" u="none" strike="noStrike" cap="none">
                <a:solidFill>
                  <a:srgbClr val="000000"/>
                </a:solidFill>
              </a:rPr>
              <a:t>событи</a:t>
            </a:r>
            <a:r>
              <a:rPr lang="en-US" sz="1500"/>
              <a:t>ях, на которые можно </a:t>
            </a:r>
            <a:r>
              <a:rPr lang="en-US" sz="1500" i="0" u="none" strike="noStrike" cap="none">
                <a:solidFill>
                  <a:srgbClr val="000000"/>
                </a:solidFill>
              </a:rPr>
              <a:t>записаться в приложении Госуслуг</a:t>
            </a:r>
            <a:r>
              <a:rPr lang="en-US" sz="1500"/>
              <a:t>и </a:t>
            </a:r>
            <a:r>
              <a:rPr lang="en-US" sz="1500" i="0" u="none" strike="noStrike" cap="none">
                <a:solidFill>
                  <a:srgbClr val="000000"/>
                </a:solidFill>
              </a:rPr>
              <a:t>Культура</a:t>
            </a:r>
            <a:endParaRPr sz="15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483" name="Google Shape;483;p5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467849" y="1021850"/>
            <a:ext cx="1770900" cy="3829200"/>
          </a:xfrm>
          <a:prstGeom prst="roundRect">
            <a:avLst>
              <a:gd name="adj" fmla="val 6892"/>
            </a:avLst>
          </a:prstGeom>
          <a:noFill/>
          <a:ln w="76200" cap="flat" cmpd="sng">
            <a:solidFill>
              <a:srgbClr val="E3EA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4" name="Google Shape;484;p54"/>
          <p:cNvSpPr txBox="1">
            <a:spLocks noGrp="1"/>
          </p:cNvSpPr>
          <p:nvPr>
            <p:ph type="title"/>
          </p:nvPr>
        </p:nvSpPr>
        <p:spPr>
          <a:xfrm>
            <a:off x="510025" y="277675"/>
            <a:ext cx="44451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 panose="02000503000000020004"/>
              <a:buNone/>
            </a:pPr>
            <a:r>
              <a:rPr lang="en-US">
                <a:solidFill>
                  <a:schemeClr val="accent2"/>
                </a:solidFill>
              </a:rPr>
              <a:t>Чат-бот культурных событий 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 panose="02000503000000020004"/>
              <a:buNone/>
            </a:pPr>
            <a:r>
              <a:rPr lang="en-US"/>
              <a:t>от Пушкинской карты в Сферуме </a:t>
            </a:r>
          </a:p>
        </p:txBody>
      </p:sp>
      <p:sp>
        <p:nvSpPr>
          <p:cNvPr id="485" name="Google Shape;485;p54"/>
          <p:cNvSpPr txBox="1">
            <a:spLocks noGrp="1"/>
          </p:cNvSpPr>
          <p:nvPr>
            <p:ph type="sldNum" idx="12"/>
          </p:nvPr>
        </p:nvSpPr>
        <p:spPr>
          <a:xfrm>
            <a:off x="8357016" y="4751882"/>
            <a:ext cx="532200" cy="3915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/>
              <a:t>42</a:t>
            </a:fld>
            <a:endParaRPr lang="en-US"/>
          </a:p>
        </p:txBody>
      </p:sp>
      <p:pic>
        <p:nvPicPr>
          <p:cNvPr id="486" name="Google Shape;486;p5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2570425" y="1019138"/>
            <a:ext cx="1770900" cy="3834600"/>
          </a:xfrm>
          <a:prstGeom prst="roundRect">
            <a:avLst>
              <a:gd name="adj" fmla="val 8233"/>
            </a:avLst>
          </a:prstGeom>
          <a:noFill/>
          <a:ln w="76200" cap="flat" cmpd="sng">
            <a:solidFill>
              <a:srgbClr val="E3EA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7" name="Google Shape;487;p54"/>
          <p:cNvSpPr/>
          <p:nvPr/>
        </p:nvSpPr>
        <p:spPr>
          <a:xfrm rot="5606423">
            <a:off x="5514436" y="897289"/>
            <a:ext cx="1269788" cy="728518"/>
          </a:xfrm>
          <a:prstGeom prst="arc">
            <a:avLst>
              <a:gd name="adj1" fmla="val 13676728"/>
              <a:gd name="adj2" fmla="val 21172708"/>
            </a:avLst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oval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488" name="Google Shape;488;p54"/>
          <p:cNvSpPr txBox="1"/>
          <p:nvPr/>
        </p:nvSpPr>
        <p:spPr>
          <a:xfrm>
            <a:off x="5714625" y="339150"/>
            <a:ext cx="12387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accent2"/>
                </a:solidFill>
                <a:hlinkClick r:id="rId6"/>
              </a:rPr>
              <a:t>Изучите</a:t>
            </a:r>
            <a:r>
              <a:rPr lang="en-US" sz="1300"/>
              <a:t> возможности чат-бота</a:t>
            </a:r>
            <a:endParaRPr sz="13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489" name="Google Shape;489;p5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394975" y="373153"/>
            <a:ext cx="166600" cy="16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5"/>
          <p:cNvSpPr/>
          <p:nvPr/>
        </p:nvSpPr>
        <p:spPr>
          <a:xfrm>
            <a:off x="6840000" y="125"/>
            <a:ext cx="1528200" cy="51435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495" name="Google Shape;495;p55"/>
          <p:cNvSpPr txBox="1">
            <a:spLocks noGrp="1"/>
          </p:cNvSpPr>
          <p:nvPr>
            <p:ph type="title"/>
          </p:nvPr>
        </p:nvSpPr>
        <p:spPr>
          <a:xfrm>
            <a:off x="510019" y="277672"/>
            <a:ext cx="76233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2"/>
                </a:solidFill>
              </a:rPr>
              <a:t>Участие в олимпиадах</a:t>
            </a:r>
            <a:r>
              <a:rPr lang="en-US"/>
              <a:t> через Сферум </a:t>
            </a:r>
          </a:p>
        </p:txBody>
      </p:sp>
      <p:sp>
        <p:nvSpPr>
          <p:cNvPr id="496" name="Google Shape;496;p55"/>
          <p:cNvSpPr txBox="1">
            <a:spLocks noGrp="1"/>
          </p:cNvSpPr>
          <p:nvPr>
            <p:ph type="sldNum" idx="12"/>
          </p:nvPr>
        </p:nvSpPr>
        <p:spPr>
          <a:xfrm>
            <a:off x="8357016" y="4751882"/>
            <a:ext cx="532200" cy="3915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  <p:sp>
        <p:nvSpPr>
          <p:cNvPr id="497" name="Google Shape;497;p55"/>
          <p:cNvSpPr txBox="1"/>
          <p:nvPr/>
        </p:nvSpPr>
        <p:spPr>
          <a:xfrm>
            <a:off x="524975" y="2461463"/>
            <a:ext cx="36303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 b="1">
                <a:solidFill>
                  <a:schemeClr val="dk1"/>
                </a:solidFill>
              </a:rPr>
              <a:t>Всероссийская олимпиада</a:t>
            </a:r>
            <a:r>
              <a:rPr lang="en-US" sz="1600">
                <a:solidFill>
                  <a:schemeClr val="dk1"/>
                </a:solidFill>
              </a:rPr>
              <a:t> по искусственному интеллекту 2024  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498" name="Google Shape;498;p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275613" y="825825"/>
            <a:ext cx="2613600" cy="3574200"/>
          </a:xfrm>
          <a:prstGeom prst="roundRect">
            <a:avLst>
              <a:gd name="adj" fmla="val 4507"/>
            </a:avLst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9" name="Google Shape;499;p5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64650" y="-1536775"/>
            <a:ext cx="192405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55"/>
          <p:cNvSpPr txBox="1"/>
          <p:nvPr/>
        </p:nvSpPr>
        <p:spPr>
          <a:xfrm>
            <a:off x="524975" y="825825"/>
            <a:ext cx="47319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В учебном профиле Сферум реализована возможность участия во Всероссийских Олимпиадах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01" name="Google Shape;501;p55"/>
          <p:cNvSpPr txBox="1"/>
          <p:nvPr/>
        </p:nvSpPr>
        <p:spPr>
          <a:xfrm>
            <a:off x="2666975" y="3289138"/>
            <a:ext cx="22704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Онлайн-соревнования</a:t>
            </a:r>
            <a:r>
              <a:rPr lang="en-US">
                <a:solidFill>
                  <a:schemeClr val="dk1"/>
                </a:solidFill>
              </a:rPr>
              <a:t> по разным предметам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02" name="Google Shape;502;p5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10025" y="1852149"/>
            <a:ext cx="3127580" cy="5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5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24975" y="3895087"/>
            <a:ext cx="1253858" cy="188363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5"/>
          <p:cNvSpPr txBox="1"/>
          <p:nvPr/>
        </p:nvSpPr>
        <p:spPr>
          <a:xfrm>
            <a:off x="524975" y="3246175"/>
            <a:ext cx="15804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800" b="1">
                <a:solidFill>
                  <a:schemeClr val="dk1"/>
                </a:solidFill>
              </a:rPr>
              <a:t>Бесплатные олимпиады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05" name="Google Shape;505;p55"/>
          <p:cNvSpPr txBox="1"/>
          <p:nvPr/>
        </p:nvSpPr>
        <p:spPr>
          <a:xfrm>
            <a:off x="874000" y="4609900"/>
            <a:ext cx="51204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300" u="sng">
                <a:solidFill>
                  <a:srgbClr val="7F7F7F"/>
                </a:solidFill>
                <a:hlinkClick r:id="rId7"/>
              </a:rPr>
              <a:t>График онлайн-олимпиад 2024 – 2025 учебного года</a:t>
            </a:r>
            <a:endParaRPr sz="1300">
              <a:solidFill>
                <a:srgbClr val="7F7F7F"/>
              </a:solidFill>
            </a:endParaRPr>
          </a:p>
        </p:txBody>
      </p:sp>
      <p:sp>
        <p:nvSpPr>
          <p:cNvPr id="506" name="Google Shape;506;p55"/>
          <p:cNvSpPr txBox="1"/>
          <p:nvPr/>
        </p:nvSpPr>
        <p:spPr>
          <a:xfrm>
            <a:off x="2666975" y="4160300"/>
            <a:ext cx="27825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>
                <a:solidFill>
                  <a:schemeClr val="dk1"/>
                </a:solidFill>
              </a:rPr>
              <a:t>в 2023–2024 учебном году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7" name="Google Shape;507;p55"/>
          <p:cNvSpPr txBox="1"/>
          <p:nvPr/>
        </p:nvSpPr>
        <p:spPr>
          <a:xfrm>
            <a:off x="2666975" y="3854325"/>
            <a:ext cx="26898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&gt;</a:t>
            </a:r>
            <a:r>
              <a:rPr lang="en-US" sz="1900" b="1">
                <a:solidFill>
                  <a:schemeClr val="dk1"/>
                </a:solidFill>
              </a:rPr>
              <a:t>8</a:t>
            </a:r>
            <a:r>
              <a:rPr lang="en-US" sz="1500" b="1">
                <a:solidFill>
                  <a:schemeClr val="dk1"/>
                </a:solidFill>
              </a:rPr>
              <a:t> млн </a:t>
            </a:r>
            <a:r>
              <a:rPr lang="en-US" b="1">
                <a:solidFill>
                  <a:schemeClr val="dk1"/>
                </a:solidFill>
              </a:rPr>
              <a:t>участников </a:t>
            </a:r>
            <a:r>
              <a:rPr lang="en-US" sz="1500" b="1">
                <a:solidFill>
                  <a:srgbClr val="7F7F7F"/>
                </a:solidFill>
              </a:rPr>
              <a:t> </a:t>
            </a:r>
            <a:endParaRPr sz="1500" b="1">
              <a:solidFill>
                <a:srgbClr val="7F7F7F"/>
              </a:solidFill>
            </a:endParaRPr>
          </a:p>
        </p:txBody>
      </p:sp>
      <p:pic>
        <p:nvPicPr>
          <p:cNvPr id="508" name="Google Shape;508;p55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541425" y="4581240"/>
            <a:ext cx="226550" cy="22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5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52755" y="3260498"/>
            <a:ext cx="295989" cy="24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5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2230125" y="3818224"/>
            <a:ext cx="341250" cy="342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55"/>
          <p:cNvCxnSpPr/>
          <p:nvPr/>
        </p:nvCxnSpPr>
        <p:spPr>
          <a:xfrm>
            <a:off x="524975" y="3081017"/>
            <a:ext cx="539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2" name="Google Shape;512;p55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5227200" y="934837"/>
            <a:ext cx="1173739" cy="327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6"/>
          <p:cNvSpPr/>
          <p:nvPr/>
        </p:nvSpPr>
        <p:spPr>
          <a:xfrm>
            <a:off x="4349750" y="916975"/>
            <a:ext cx="4137900" cy="4226700"/>
          </a:xfrm>
          <a:prstGeom prst="round2SameRect">
            <a:avLst>
              <a:gd name="adj1" fmla="val 4169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pic>
        <p:nvPicPr>
          <p:cNvPr id="518" name="Google Shape;518;p56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4141013" y="2219202"/>
            <a:ext cx="4469700" cy="2405100"/>
          </a:xfrm>
          <a:prstGeom prst="roundRect">
            <a:avLst>
              <a:gd name="adj" fmla="val 3515"/>
            </a:avLst>
          </a:prstGeom>
          <a:noFill/>
          <a:ln w="76200" cap="flat" cmpd="sng">
            <a:solidFill>
              <a:srgbClr val="E3EA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9" name="Google Shape;519;p56"/>
          <p:cNvSpPr txBox="1">
            <a:spLocks noGrp="1"/>
          </p:cNvSpPr>
          <p:nvPr>
            <p:ph type="title"/>
          </p:nvPr>
        </p:nvSpPr>
        <p:spPr>
          <a:xfrm>
            <a:off x="510019" y="277672"/>
            <a:ext cx="7623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 panose="02000503000000020004"/>
              <a:buNone/>
            </a:pPr>
            <a:r>
              <a:rPr lang="en-US">
                <a:solidFill>
                  <a:schemeClr val="accent2"/>
                </a:solidFill>
              </a:rPr>
              <a:t>Расширение возможностей </a:t>
            </a:r>
            <a:r>
              <a:rPr lang="en-US"/>
              <a:t>звонков и трансляций</a:t>
            </a:r>
          </a:p>
        </p:txBody>
      </p:sp>
      <p:sp>
        <p:nvSpPr>
          <p:cNvPr id="520" name="Google Shape;520;p56"/>
          <p:cNvSpPr txBox="1">
            <a:spLocks noGrp="1"/>
          </p:cNvSpPr>
          <p:nvPr>
            <p:ph type="sldNum" idx="12"/>
          </p:nvPr>
        </p:nvSpPr>
        <p:spPr>
          <a:xfrm>
            <a:off x="8357016" y="4751882"/>
            <a:ext cx="5322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  <p:sp>
        <p:nvSpPr>
          <p:cNvPr id="521" name="Google Shape;521;p56"/>
          <p:cNvSpPr txBox="1"/>
          <p:nvPr/>
        </p:nvSpPr>
        <p:spPr>
          <a:xfrm>
            <a:off x="510019" y="761136"/>
            <a:ext cx="3501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</a:rPr>
              <a:t>Звонки</a:t>
            </a:r>
            <a:endParaRPr sz="16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522" name="Google Shape;522;p56"/>
          <p:cNvSpPr txBox="1"/>
          <p:nvPr/>
        </p:nvSpPr>
        <p:spPr>
          <a:xfrm>
            <a:off x="510024" y="2882098"/>
            <a:ext cx="3281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</a:rPr>
              <a:t>Трансляции</a:t>
            </a:r>
            <a:endParaRPr sz="1700"/>
          </a:p>
        </p:txBody>
      </p:sp>
      <p:sp>
        <p:nvSpPr>
          <p:cNvPr id="523" name="Google Shape;523;p56"/>
          <p:cNvSpPr txBox="1"/>
          <p:nvPr/>
        </p:nvSpPr>
        <p:spPr>
          <a:xfrm>
            <a:off x="510024" y="1089950"/>
            <a:ext cx="31980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7800" marR="0" lvl="0" indent="-177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+"/>
            </a:pPr>
            <a:r>
              <a:rPr lang="en-US" sz="1300">
                <a:solidFill>
                  <a:schemeClr val="dk1"/>
                </a:solidFill>
              </a:rPr>
              <a:t>П</a:t>
            </a:r>
            <a:r>
              <a:rPr lang="en-US" sz="1300" i="0" u="none" strike="noStrike" cap="none">
                <a:solidFill>
                  <a:schemeClr val="dk1"/>
                </a:solidFill>
              </a:rPr>
              <a:t>ользовател</a:t>
            </a:r>
            <a:r>
              <a:rPr lang="en-US" sz="1300">
                <a:solidFill>
                  <a:schemeClr val="dk1"/>
                </a:solidFill>
              </a:rPr>
              <a:t>и могут проверить</a:t>
            </a:r>
            <a:r>
              <a:rPr lang="en-US" sz="1300" i="0" u="none" strike="noStrike" cap="none">
                <a:solidFill>
                  <a:schemeClr val="dk1"/>
                </a:solidFill>
              </a:rPr>
              <a:t> камер</a:t>
            </a:r>
            <a:r>
              <a:rPr lang="en-US" sz="1300">
                <a:solidFill>
                  <a:schemeClr val="dk1"/>
                </a:solidFill>
              </a:rPr>
              <a:t>у</a:t>
            </a:r>
            <a:r>
              <a:rPr lang="en-US" sz="1300" i="0" u="none" strike="noStrike" cap="none">
                <a:solidFill>
                  <a:schemeClr val="dk1"/>
                </a:solidFill>
              </a:rPr>
              <a:t> и микрофон</a:t>
            </a:r>
            <a:r>
              <a:rPr lang="en-US" sz="1300">
                <a:solidFill>
                  <a:schemeClr val="dk1"/>
                </a:solidFill>
              </a:rPr>
              <a:t> </a:t>
            </a:r>
            <a:r>
              <a:rPr lang="en-US" sz="1300" i="0" u="none" strike="noStrike" cap="none">
                <a:solidFill>
                  <a:schemeClr val="dk1"/>
                </a:solidFill>
              </a:rPr>
              <a:t>до входа в звонок </a:t>
            </a:r>
            <a:endParaRPr>
              <a:solidFill>
                <a:schemeClr val="dk1"/>
              </a:solidFill>
            </a:endParaRPr>
          </a:p>
          <a:p>
            <a:pPr marL="177800" marR="0" lvl="0" indent="-17780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300"/>
              <a:buChar char="+"/>
            </a:pPr>
            <a:r>
              <a:rPr lang="en-US" sz="1300">
                <a:solidFill>
                  <a:schemeClr val="dk1"/>
                </a:solidFill>
              </a:rPr>
              <a:t>Прямо внутри звонка доступен чат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24" name="Google Shape;524;p56"/>
          <p:cNvSpPr txBox="1"/>
          <p:nvPr/>
        </p:nvSpPr>
        <p:spPr>
          <a:xfrm>
            <a:off x="510025" y="3187000"/>
            <a:ext cx="3281100" cy="1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7800" marR="0" lvl="0" indent="-177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+"/>
            </a:pPr>
            <a:r>
              <a:rPr lang="en-US" sz="1300">
                <a:solidFill>
                  <a:schemeClr val="dk1"/>
                </a:solidFill>
              </a:rPr>
              <a:t>Доступно</a:t>
            </a:r>
            <a:r>
              <a:rPr lang="en-US" sz="1300" i="0" u="none" strike="noStrike" cap="none">
                <a:solidFill>
                  <a:schemeClr val="dk1"/>
                </a:solidFill>
              </a:rPr>
              <a:t> управл</a:t>
            </a:r>
            <a:r>
              <a:rPr lang="en-US" sz="1300">
                <a:solidFill>
                  <a:schemeClr val="dk1"/>
                </a:solidFill>
              </a:rPr>
              <a:t>ение</a:t>
            </a:r>
            <a:r>
              <a:rPr lang="en-US" sz="1300" i="0" u="none" strike="noStrike" cap="none">
                <a:solidFill>
                  <a:schemeClr val="dk1"/>
                </a:solidFill>
              </a:rPr>
              <a:t> списком участников </a:t>
            </a:r>
            <a:endParaRPr>
              <a:solidFill>
                <a:schemeClr val="dk1"/>
              </a:solidFill>
            </a:endParaRPr>
          </a:p>
          <a:p>
            <a:pPr marL="177800" marR="0" lvl="0" indent="-17780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+"/>
            </a:pPr>
            <a:r>
              <a:rPr lang="en-US" sz="1300">
                <a:solidFill>
                  <a:schemeClr val="dk1"/>
                </a:solidFill>
              </a:rPr>
              <a:t>Спикер видит ч</a:t>
            </a:r>
            <a:r>
              <a:rPr lang="en-US" sz="1300" i="0" u="none" strike="noStrike" cap="none">
                <a:solidFill>
                  <a:schemeClr val="dk1"/>
                </a:solidFill>
              </a:rPr>
              <a:t>ат во время трансляции </a:t>
            </a:r>
            <a:endParaRPr>
              <a:solidFill>
                <a:schemeClr val="dk1"/>
              </a:solidFill>
            </a:endParaRPr>
          </a:p>
          <a:p>
            <a:pPr marL="177800" marR="0" lvl="0" indent="-17780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300"/>
              <a:buChar char="+"/>
            </a:pPr>
            <a:r>
              <a:rPr lang="en-US" sz="1300">
                <a:solidFill>
                  <a:schemeClr val="dk1"/>
                </a:solidFill>
              </a:rPr>
              <a:t>Администратор трансляции может модерировать</a:t>
            </a:r>
            <a:r>
              <a:rPr lang="en-US" sz="1300" i="0" u="none" strike="noStrike" cap="none">
                <a:solidFill>
                  <a:schemeClr val="dk1"/>
                </a:solidFill>
              </a:rPr>
              <a:t> чат </a:t>
            </a:r>
            <a:r>
              <a:rPr lang="en-US" sz="1300">
                <a:solidFill>
                  <a:schemeClr val="dk1"/>
                </a:solidFill>
              </a:rPr>
              <a:t>и удалять </a:t>
            </a:r>
            <a:r>
              <a:rPr lang="en-US" sz="1300" i="0" u="none" strike="noStrike" cap="none">
                <a:solidFill>
                  <a:schemeClr val="dk1"/>
                </a:solidFill>
              </a:rPr>
              <a:t>комментари</a:t>
            </a:r>
            <a:r>
              <a:rPr lang="en-US" sz="1300">
                <a:solidFill>
                  <a:schemeClr val="dk1"/>
                </a:solidFill>
              </a:rPr>
              <a:t>и</a:t>
            </a:r>
            <a:endParaRPr sz="13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525" name="Google Shape;525;p56"/>
          <p:cNvSpPr txBox="1"/>
          <p:nvPr/>
        </p:nvSpPr>
        <p:spPr>
          <a:xfrm>
            <a:off x="932417" y="1972901"/>
            <a:ext cx="2105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en-US" sz="1600" b="1" i="0" u="none" strike="noStrike" cap="none">
                <a:solidFill>
                  <a:schemeClr val="accent2"/>
                </a:solidFill>
              </a:rPr>
              <a:t>Работает</a:t>
            </a:r>
            <a:endParaRPr sz="1600" b="1" i="0" u="none" strike="noStrike" cap="none">
              <a:solidFill>
                <a:schemeClr val="accent2"/>
              </a:solidFill>
            </a:endParaRPr>
          </a:p>
        </p:txBody>
      </p:sp>
      <p:pic>
        <p:nvPicPr>
          <p:cNvPr id="526" name="Google Shape;526;p5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13095" y="1946343"/>
            <a:ext cx="322707" cy="32270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6"/>
          <p:cNvSpPr txBox="1"/>
          <p:nvPr/>
        </p:nvSpPr>
        <p:spPr>
          <a:xfrm>
            <a:off x="932415" y="2232445"/>
            <a:ext cx="30795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i="0" u="none" strike="noStrike" cap="none">
                <a:solidFill>
                  <a:schemeClr val="dk1"/>
                </a:solidFill>
              </a:rPr>
              <a:t>Веб-версия и мобильное приложение</a:t>
            </a:r>
            <a:endParaRPr sz="1800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528" name="Google Shape;528;p56"/>
          <p:cNvPicPr preferRelativeResize="0"/>
          <p:nvPr/>
        </p:nvPicPr>
        <p:blipFill rotWithShape="1">
          <a:blip r:embed="rId3"/>
          <a:srcRect l="69212"/>
          <a:stretch>
            <a:fillRect/>
          </a:stretch>
        </p:blipFill>
        <p:spPr>
          <a:xfrm>
            <a:off x="7032750" y="1592075"/>
            <a:ext cx="1786800" cy="3123300"/>
          </a:xfrm>
          <a:prstGeom prst="roundRect">
            <a:avLst>
              <a:gd name="adj" fmla="val 422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29" name="Google Shape;529;p56"/>
          <p:cNvPicPr preferRelativeResize="0"/>
          <p:nvPr/>
        </p:nvPicPr>
        <p:blipFill rotWithShape="1">
          <a:blip r:embed="rId5"/>
          <a:srcRect l="18173" t="26621" r="37097" b="19048"/>
          <a:stretch>
            <a:fillRect/>
          </a:stretch>
        </p:blipFill>
        <p:spPr>
          <a:xfrm>
            <a:off x="4882276" y="764575"/>
            <a:ext cx="2274900" cy="1807200"/>
          </a:xfrm>
          <a:prstGeom prst="roundRect">
            <a:avLst>
              <a:gd name="adj" fmla="val 2624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530" name="Google Shape;530;p56"/>
          <p:cNvSpPr/>
          <p:nvPr/>
        </p:nvSpPr>
        <p:spPr>
          <a:xfrm rot="985971">
            <a:off x="3588707" y="1134676"/>
            <a:ext cx="3269451" cy="1043141"/>
          </a:xfrm>
          <a:prstGeom prst="arc">
            <a:avLst>
              <a:gd name="adj1" fmla="val 11170495"/>
              <a:gd name="adj2" fmla="val 21172708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531" name="Google Shape;531;p56"/>
          <p:cNvSpPr/>
          <p:nvPr/>
        </p:nvSpPr>
        <p:spPr>
          <a:xfrm rot="178322">
            <a:off x="3155429" y="4039590"/>
            <a:ext cx="3922977" cy="906325"/>
          </a:xfrm>
          <a:prstGeom prst="arc">
            <a:avLst>
              <a:gd name="adj1" fmla="val 404406"/>
              <a:gd name="adj2" fmla="val 1070674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stealth" w="sm" len="sm"/>
            <a:tailEnd type="oval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cxnSp>
        <p:nvCxnSpPr>
          <p:cNvPr id="532" name="Google Shape;532;p56"/>
          <p:cNvCxnSpPr/>
          <p:nvPr/>
        </p:nvCxnSpPr>
        <p:spPr>
          <a:xfrm>
            <a:off x="510025" y="2674625"/>
            <a:ext cx="3360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3" name="Google Shape;533;p5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466800" y="-2098300"/>
            <a:ext cx="688250" cy="68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7"/>
          <p:cNvSpPr/>
          <p:nvPr/>
        </p:nvSpPr>
        <p:spPr>
          <a:xfrm>
            <a:off x="4995325" y="890800"/>
            <a:ext cx="3492300" cy="4252800"/>
          </a:xfrm>
          <a:prstGeom prst="round2SameRect">
            <a:avLst>
              <a:gd name="adj1" fmla="val 4169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539" name="Google Shape;539;p57"/>
          <p:cNvSpPr txBox="1"/>
          <p:nvPr/>
        </p:nvSpPr>
        <p:spPr>
          <a:xfrm>
            <a:off x="511007" y="770950"/>
            <a:ext cx="2801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en-US" sz="1600" b="1">
                <a:solidFill>
                  <a:schemeClr val="dk1"/>
                </a:solidFill>
              </a:rPr>
              <a:t>Новые функции в к</a:t>
            </a:r>
            <a:r>
              <a:rPr lang="en-US" sz="1600" b="1" i="0" u="none" strike="noStrike" cap="none">
                <a:solidFill>
                  <a:schemeClr val="dk1"/>
                </a:solidFill>
              </a:rPr>
              <a:t>анала</a:t>
            </a:r>
            <a:r>
              <a:rPr lang="en-US" sz="1600" b="1">
                <a:solidFill>
                  <a:schemeClr val="dk1"/>
                </a:solidFill>
              </a:rPr>
              <a:t>х</a:t>
            </a:r>
          </a:p>
        </p:txBody>
      </p:sp>
      <p:sp>
        <p:nvSpPr>
          <p:cNvPr id="540" name="Google Shape;540;p57"/>
          <p:cNvSpPr txBox="1">
            <a:spLocks noGrp="1"/>
          </p:cNvSpPr>
          <p:nvPr>
            <p:ph type="title"/>
          </p:nvPr>
        </p:nvSpPr>
        <p:spPr>
          <a:xfrm>
            <a:off x="510019" y="277672"/>
            <a:ext cx="7623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 panose="02000503000000020004"/>
              <a:buNone/>
            </a:pPr>
            <a:r>
              <a:rPr lang="en-US">
                <a:solidFill>
                  <a:schemeClr val="accent2"/>
                </a:solidFill>
              </a:rPr>
              <a:t>Обновление</a:t>
            </a:r>
            <a:r>
              <a:rPr lang="en-US"/>
              <a:t> чатов и каналов</a:t>
            </a:r>
          </a:p>
        </p:txBody>
      </p:sp>
      <p:sp>
        <p:nvSpPr>
          <p:cNvPr id="541" name="Google Shape;541;p57"/>
          <p:cNvSpPr txBox="1"/>
          <p:nvPr/>
        </p:nvSpPr>
        <p:spPr>
          <a:xfrm>
            <a:off x="510025" y="1160575"/>
            <a:ext cx="3869400" cy="16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0670" marR="0" lvl="0" indent="-23431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➔"/>
            </a:pPr>
            <a:r>
              <a:rPr lang="en-US" sz="1200">
                <a:solidFill>
                  <a:schemeClr val="dk1"/>
                </a:solidFill>
              </a:rPr>
              <a:t>Подборки</a:t>
            </a:r>
            <a:r>
              <a:rPr lang="en-US" sz="1200" i="0" u="none" strike="noStrike" cap="none">
                <a:solidFill>
                  <a:schemeClr val="dk1"/>
                </a:solidFill>
              </a:rPr>
              <a:t> </a:t>
            </a:r>
            <a:r>
              <a:rPr lang="en-US" sz="1200">
                <a:solidFill>
                  <a:schemeClr val="dk1"/>
                </a:solidFill>
              </a:rPr>
              <a:t>информационных </a:t>
            </a:r>
            <a:r>
              <a:rPr lang="en-US" sz="1200" i="0" u="none" strike="noStrike" cap="none">
                <a:solidFill>
                  <a:schemeClr val="dk1"/>
                </a:solidFill>
              </a:rPr>
              <a:t>канал</a:t>
            </a:r>
            <a:r>
              <a:rPr lang="en-US" sz="1200">
                <a:solidFill>
                  <a:schemeClr val="dk1"/>
                </a:solidFill>
              </a:rPr>
              <a:t>ов по интересам: </a:t>
            </a:r>
            <a:r>
              <a:rPr lang="en-US" sz="1200" i="0" u="none" strike="noStrike" cap="none">
                <a:solidFill>
                  <a:schemeClr val="dk1"/>
                </a:solidFill>
              </a:rPr>
              <a:t>для педагогов, детей и родителей  </a:t>
            </a:r>
            <a:endParaRPr sz="1200">
              <a:solidFill>
                <a:schemeClr val="dk1"/>
              </a:solidFill>
            </a:endParaRPr>
          </a:p>
          <a:p>
            <a:pPr marL="280670" marR="0" lvl="0" indent="-234315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➔"/>
            </a:pPr>
            <a:r>
              <a:rPr lang="en-US" sz="1200">
                <a:solidFill>
                  <a:schemeClr val="dk1"/>
                </a:solidFill>
              </a:rPr>
              <a:t>П</a:t>
            </a:r>
            <a:r>
              <a:rPr lang="en-US" sz="1200" i="0" u="none" strike="noStrike" cap="none">
                <a:solidFill>
                  <a:schemeClr val="dk1"/>
                </a:solidFill>
              </a:rPr>
              <a:t>оиск каналов</a:t>
            </a:r>
            <a:endParaRPr sz="1200">
              <a:solidFill>
                <a:schemeClr val="dk1"/>
              </a:solidFill>
            </a:endParaRPr>
          </a:p>
          <a:p>
            <a:pPr marL="280670" marR="0" lvl="0" indent="-234315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➔"/>
            </a:pPr>
            <a:r>
              <a:rPr lang="en-US" sz="1200">
                <a:solidFill>
                  <a:schemeClr val="dk1"/>
                </a:solidFill>
              </a:rPr>
              <a:t>О</a:t>
            </a:r>
            <a:r>
              <a:rPr lang="en-US" sz="1200" i="0" u="none" strike="noStrike" cap="none">
                <a:solidFill>
                  <a:schemeClr val="dk1"/>
                </a:solidFill>
              </a:rPr>
              <a:t>тложенные посты в канале</a:t>
            </a:r>
            <a:endParaRPr sz="1200">
              <a:solidFill>
                <a:schemeClr val="dk1"/>
              </a:solidFill>
            </a:endParaRPr>
          </a:p>
          <a:p>
            <a:pPr marL="280670" marR="0" lvl="0" indent="-234315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Char char="➔"/>
            </a:pPr>
            <a:r>
              <a:rPr lang="en-US" sz="1200" i="0" u="none" strike="noStrike" cap="none">
                <a:solidFill>
                  <a:schemeClr val="dk1"/>
                </a:solidFill>
              </a:rPr>
              <a:t>По</a:t>
            </a:r>
            <a:r>
              <a:rPr lang="en-US" sz="1200">
                <a:solidFill>
                  <a:schemeClr val="dk1"/>
                </a:solidFill>
              </a:rPr>
              <a:t>льзователь</a:t>
            </a:r>
            <a:r>
              <a:rPr lang="en-US" sz="1200" i="0" u="none" strike="noStrike" cap="none">
                <a:solidFill>
                  <a:schemeClr val="dk1"/>
                </a:solidFill>
              </a:rPr>
              <a:t> может задать вопрос лично </a:t>
            </a:r>
            <a:r>
              <a:rPr lang="en-US" sz="1200">
                <a:solidFill>
                  <a:schemeClr val="dk1"/>
                </a:solidFill>
              </a:rPr>
              <a:t>а</a:t>
            </a:r>
            <a:r>
              <a:rPr lang="en-US" sz="1200" i="0" u="none" strike="noStrike" cap="none">
                <a:solidFill>
                  <a:schemeClr val="dk1"/>
                </a:solidFill>
              </a:rPr>
              <a:t>дминистратору, а администратор </a:t>
            </a:r>
            <a:r>
              <a:rPr lang="en-US" sz="1200">
                <a:solidFill>
                  <a:schemeClr val="dk1"/>
                </a:solidFill>
              </a:rPr>
              <a:t>ответить</a:t>
            </a:r>
            <a:r>
              <a:rPr lang="en-US" sz="1200" i="0" u="none" strike="noStrike" cap="none">
                <a:solidFill>
                  <a:schemeClr val="dk1"/>
                </a:solidFill>
              </a:rPr>
              <a:t> от</a:t>
            </a:r>
            <a:r>
              <a:rPr lang="en-US" sz="1200">
                <a:solidFill>
                  <a:schemeClr val="dk1"/>
                </a:solidFill>
              </a:rPr>
              <a:t> </a:t>
            </a:r>
            <a:r>
              <a:rPr lang="en-US" sz="1200" i="0" u="none" strike="noStrike" cap="none">
                <a:solidFill>
                  <a:schemeClr val="dk1"/>
                </a:solidFill>
              </a:rPr>
              <a:t>имени канала</a:t>
            </a:r>
            <a:endParaRPr sz="1200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542" name="Google Shape;542;p57"/>
          <p:cNvPicPr preferRelativeResize="0"/>
          <p:nvPr/>
        </p:nvPicPr>
        <p:blipFill rotWithShape="1">
          <a:blip r:embed="rId3"/>
          <a:srcRect t="3340" b="125"/>
          <a:stretch>
            <a:fillRect/>
          </a:stretch>
        </p:blipFill>
        <p:spPr>
          <a:xfrm>
            <a:off x="6873788" y="890812"/>
            <a:ext cx="1813500" cy="3888000"/>
          </a:xfrm>
          <a:prstGeom prst="roundRect">
            <a:avLst>
              <a:gd name="adj" fmla="val 5678"/>
            </a:avLst>
          </a:prstGeom>
          <a:noFill/>
          <a:ln w="88900" cap="flat" cmpd="sng">
            <a:solidFill>
              <a:srgbClr val="CAD3E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3" name="Google Shape;543;p57"/>
          <p:cNvPicPr preferRelativeResize="0"/>
          <p:nvPr/>
        </p:nvPicPr>
        <p:blipFill rotWithShape="1">
          <a:blip r:embed="rId4"/>
          <a:srcRect l="748" r="748"/>
          <a:stretch>
            <a:fillRect/>
          </a:stretch>
        </p:blipFill>
        <p:spPr>
          <a:xfrm>
            <a:off x="4795663" y="890812"/>
            <a:ext cx="1803900" cy="3888000"/>
          </a:xfrm>
          <a:prstGeom prst="roundRect">
            <a:avLst>
              <a:gd name="adj" fmla="val 6227"/>
            </a:avLst>
          </a:prstGeom>
          <a:noFill/>
          <a:ln w="88900" cap="flat" cmpd="sng">
            <a:solidFill>
              <a:srgbClr val="CAD3E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4" name="Google Shape;544;p57"/>
          <p:cNvSpPr txBox="1"/>
          <p:nvPr/>
        </p:nvSpPr>
        <p:spPr>
          <a:xfrm>
            <a:off x="519925" y="3550500"/>
            <a:ext cx="3928500" cy="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0670" marR="0" lvl="0" indent="-23431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➔"/>
            </a:pPr>
            <a:r>
              <a:rPr lang="en-US" sz="1200" i="0" u="none" strike="noStrike" cap="none">
                <a:solidFill>
                  <a:schemeClr val="dk1"/>
                </a:solidFill>
              </a:rPr>
              <a:t>Администратор сможет удалить лишние или</a:t>
            </a:r>
            <a:r>
              <a:rPr lang="en-US" sz="1200">
                <a:solidFill>
                  <a:schemeClr val="dk1"/>
                </a:solidFill>
              </a:rPr>
              <a:t> </a:t>
            </a:r>
            <a:r>
              <a:rPr lang="en-US" sz="1200" i="0" u="none" strike="noStrike" cap="none">
                <a:solidFill>
                  <a:schemeClr val="dk1"/>
                </a:solidFill>
              </a:rPr>
              <a:t>ошибочно созданные чаты </a:t>
            </a:r>
            <a:endParaRPr sz="1200"/>
          </a:p>
          <a:p>
            <a:pPr marL="280670" marR="0" lvl="0" indent="-234315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➔"/>
            </a:pPr>
            <a:r>
              <a:rPr lang="en-US" sz="1200">
                <a:solidFill>
                  <a:schemeClr val="dk1"/>
                </a:solidFill>
              </a:rPr>
              <a:t>Изменения будут отражены у всех участников</a:t>
            </a:r>
            <a:endParaRPr sz="1200">
              <a:solidFill>
                <a:schemeClr val="dk1"/>
              </a:solidFill>
            </a:endParaRPr>
          </a:p>
          <a:p>
            <a:pPr marL="280670" marR="0" lvl="0" indent="-234315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200"/>
              <a:buChar char="➔"/>
            </a:pPr>
            <a:r>
              <a:rPr lang="en-US" sz="1200">
                <a:solidFill>
                  <a:schemeClr val="dk1"/>
                </a:solidFill>
              </a:rPr>
              <a:t>Удаленные чаты нельзя будет восстановить</a:t>
            </a:r>
            <a:endParaRPr sz="1200"/>
          </a:p>
        </p:txBody>
      </p:sp>
      <p:sp>
        <p:nvSpPr>
          <p:cNvPr id="545" name="Google Shape;545;p57"/>
          <p:cNvSpPr txBox="1"/>
          <p:nvPr/>
        </p:nvSpPr>
        <p:spPr>
          <a:xfrm>
            <a:off x="511007" y="3180550"/>
            <a:ext cx="2801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en-US" sz="1600" b="1">
                <a:solidFill>
                  <a:schemeClr val="dk1"/>
                </a:solidFill>
              </a:rPr>
              <a:t>Новые функции в чатах</a:t>
            </a:r>
          </a:p>
        </p:txBody>
      </p:sp>
      <p:sp>
        <p:nvSpPr>
          <p:cNvPr id="546" name="Google Shape;546;p57"/>
          <p:cNvSpPr txBox="1">
            <a:spLocks noGrp="1"/>
          </p:cNvSpPr>
          <p:nvPr>
            <p:ph type="sldNum" idx="12"/>
          </p:nvPr>
        </p:nvSpPr>
        <p:spPr>
          <a:xfrm>
            <a:off x="8357016" y="4751882"/>
            <a:ext cx="532200" cy="3915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8"/>
          <p:cNvSpPr/>
          <p:nvPr/>
        </p:nvSpPr>
        <p:spPr>
          <a:xfrm>
            <a:off x="510025" y="1995675"/>
            <a:ext cx="3951600" cy="1006200"/>
          </a:xfrm>
          <a:prstGeom prst="roundRect">
            <a:avLst>
              <a:gd name="adj" fmla="val 948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552" name="Google Shape;552;p58"/>
          <p:cNvSpPr/>
          <p:nvPr/>
        </p:nvSpPr>
        <p:spPr>
          <a:xfrm>
            <a:off x="291400" y="2148275"/>
            <a:ext cx="445200" cy="445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pic>
        <p:nvPicPr>
          <p:cNvPr id="553" name="Google Shape;553;p5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2976" y="2209845"/>
            <a:ext cx="322049" cy="322063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8"/>
          <p:cNvSpPr/>
          <p:nvPr/>
        </p:nvSpPr>
        <p:spPr>
          <a:xfrm>
            <a:off x="4995325" y="873050"/>
            <a:ext cx="3492300" cy="4270500"/>
          </a:xfrm>
          <a:prstGeom prst="round2SameRect">
            <a:avLst>
              <a:gd name="adj1" fmla="val 4169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555" name="Google Shape;555;p58"/>
          <p:cNvSpPr txBox="1">
            <a:spLocks noGrp="1"/>
          </p:cNvSpPr>
          <p:nvPr>
            <p:ph type="title"/>
          </p:nvPr>
        </p:nvSpPr>
        <p:spPr>
          <a:xfrm>
            <a:off x="510019" y="277672"/>
            <a:ext cx="6765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 panose="02000503000000020004"/>
              <a:buNone/>
            </a:pPr>
            <a:r>
              <a:rPr lang="en-US">
                <a:solidFill>
                  <a:schemeClr val="accent2"/>
                </a:solidFill>
              </a:rPr>
              <a:t>Мотивация учащихся </a:t>
            </a:r>
            <a:r>
              <a:rPr lang="en-US"/>
              <a:t>цифровыми наградами </a:t>
            </a:r>
          </a:p>
        </p:txBody>
      </p:sp>
      <p:sp>
        <p:nvSpPr>
          <p:cNvPr id="556" name="Google Shape;556;p58"/>
          <p:cNvSpPr txBox="1">
            <a:spLocks noGrp="1"/>
          </p:cNvSpPr>
          <p:nvPr>
            <p:ph type="body" idx="4294967295"/>
          </p:nvPr>
        </p:nvSpPr>
        <p:spPr>
          <a:xfrm>
            <a:off x="496975" y="897222"/>
            <a:ext cx="39081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en-US" sz="1800">
                <a:solidFill>
                  <a:schemeClr val="dk1"/>
                </a:solidFill>
              </a:rPr>
              <a:t>Награды — удобный инструмент</a:t>
            </a:r>
            <a:r>
              <a:rPr lang="en-US" sz="1800"/>
              <a:t>, который помогает поощрять детей </a:t>
            </a:r>
            <a:r>
              <a:rPr lang="en-US" sz="1800">
                <a:solidFill>
                  <a:schemeClr val="dk1"/>
                </a:solidFill>
              </a:rPr>
              <a:t>за</a:t>
            </a:r>
            <a:r>
              <a:rPr lang="en-US" sz="1800"/>
              <a:t> </a:t>
            </a:r>
            <a:r>
              <a:rPr lang="en-US" sz="1800">
                <a:solidFill>
                  <a:schemeClr val="dk1"/>
                </a:solidFill>
              </a:rPr>
              <a:t>учёбу и внеклассную активность</a:t>
            </a:r>
            <a:endParaRPr sz="1800"/>
          </a:p>
        </p:txBody>
      </p:sp>
      <p:sp>
        <p:nvSpPr>
          <p:cNvPr id="557" name="Google Shape;557;p58"/>
          <p:cNvSpPr txBox="1"/>
          <p:nvPr/>
        </p:nvSpPr>
        <p:spPr>
          <a:xfrm>
            <a:off x="510019" y="3200307"/>
            <a:ext cx="3882000" cy="14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09880" marR="0" lvl="0" indent="-23622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➔"/>
            </a:pPr>
            <a:r>
              <a:rPr lang="en-US">
                <a:solidFill>
                  <a:schemeClr val="dk1"/>
                </a:solidFill>
              </a:rPr>
              <a:t>Расширенный каталог наград</a:t>
            </a:r>
            <a:endParaRPr>
              <a:solidFill>
                <a:schemeClr val="dk1"/>
              </a:solidFill>
            </a:endParaRPr>
          </a:p>
          <a:p>
            <a:pPr marL="309880" marR="0" lvl="0" indent="-23622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➔"/>
            </a:pPr>
            <a:r>
              <a:rPr lang="en-US">
                <a:solidFill>
                  <a:schemeClr val="dk1"/>
                </a:solidFill>
              </a:rPr>
              <a:t>Возможность выдавать награду сразу нескольким ученикам</a:t>
            </a:r>
            <a:endParaRPr>
              <a:solidFill>
                <a:schemeClr val="dk1"/>
              </a:solidFill>
            </a:endParaRPr>
          </a:p>
          <a:p>
            <a:pPr marL="309880" marR="0" lvl="0" indent="-23622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➔"/>
            </a:pPr>
            <a:r>
              <a:rPr lang="en-US">
                <a:solidFill>
                  <a:schemeClr val="dk1"/>
                </a:solidFill>
              </a:rPr>
              <a:t>Многократная выдача наград</a:t>
            </a:r>
            <a:endParaRPr>
              <a:solidFill>
                <a:schemeClr val="dk1"/>
              </a:solidFill>
            </a:endParaRPr>
          </a:p>
          <a:p>
            <a:pPr marL="309880" marR="0" lvl="0" indent="-236220"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400"/>
              <a:buChar char="➔"/>
            </a:pPr>
            <a:r>
              <a:rPr lang="en-US" sz="1400" i="0" u="none" strike="noStrike" cap="none">
                <a:solidFill>
                  <a:schemeClr val="dk1"/>
                </a:solidFill>
              </a:rPr>
              <a:t>Все награды </a:t>
            </a:r>
            <a:r>
              <a:rPr lang="en-US">
                <a:solidFill>
                  <a:schemeClr val="dk1"/>
                </a:solidFill>
              </a:rPr>
              <a:t>видны</a:t>
            </a:r>
            <a:r>
              <a:rPr lang="en-US" sz="1400" i="0" u="none" strike="noStrike" cap="none">
                <a:solidFill>
                  <a:schemeClr val="dk1"/>
                </a:solidFill>
              </a:rPr>
              <a:t> в профиле ученика на персональной доске</a:t>
            </a:r>
          </a:p>
        </p:txBody>
      </p:sp>
      <p:sp>
        <p:nvSpPr>
          <p:cNvPr id="558" name="Google Shape;558;p58"/>
          <p:cNvSpPr txBox="1">
            <a:spLocks noGrp="1"/>
          </p:cNvSpPr>
          <p:nvPr>
            <p:ph type="body" idx="4294967295"/>
          </p:nvPr>
        </p:nvSpPr>
        <p:spPr>
          <a:xfrm>
            <a:off x="804925" y="2148275"/>
            <a:ext cx="3292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 panose="020B0604020202020204"/>
              <a:buNone/>
            </a:pPr>
            <a:r>
              <a:rPr lang="en-US" sz="1800" b="1"/>
              <a:t>Функция доступна только пользователям с подтверждённым статусом учителя</a:t>
            </a:r>
          </a:p>
        </p:txBody>
      </p:sp>
      <p:sp>
        <p:nvSpPr>
          <p:cNvPr id="559" name="Google Shape;559;p58"/>
          <p:cNvSpPr txBox="1">
            <a:spLocks noGrp="1"/>
          </p:cNvSpPr>
          <p:nvPr>
            <p:ph type="sldNum" idx="12"/>
          </p:nvPr>
        </p:nvSpPr>
        <p:spPr>
          <a:xfrm>
            <a:off x="8357016" y="4751882"/>
            <a:ext cx="532200" cy="3915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/>
              <a:t>46</a:t>
            </a:fld>
            <a:endParaRPr lang="en-US"/>
          </a:p>
        </p:txBody>
      </p:sp>
      <p:pic>
        <p:nvPicPr>
          <p:cNvPr id="560" name="Google Shape;560;p5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/>
          <a:srcRect t="278" b="288"/>
          <a:stretch>
            <a:fillRect/>
          </a:stretch>
        </p:blipFill>
        <p:spPr>
          <a:xfrm>
            <a:off x="4794148" y="918806"/>
            <a:ext cx="1800000" cy="3882900"/>
          </a:xfrm>
          <a:prstGeom prst="roundRect">
            <a:avLst>
              <a:gd name="adj" fmla="val 7238"/>
            </a:avLst>
          </a:prstGeom>
          <a:noFill/>
          <a:ln w="76200" cap="flat" cmpd="sng">
            <a:solidFill>
              <a:srgbClr val="CAD3E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1" name="Google Shape;561;p5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840775" y="907750"/>
            <a:ext cx="1800000" cy="3905100"/>
          </a:xfrm>
          <a:prstGeom prst="roundRect">
            <a:avLst>
              <a:gd name="adj" fmla="val 6676"/>
            </a:avLst>
          </a:prstGeom>
          <a:noFill/>
          <a:ln w="76200" cap="flat" cmpd="sng">
            <a:solidFill>
              <a:srgbClr val="CAD3E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2" name="Google Shape;562;p58"/>
          <p:cNvPicPr preferRelativeResize="0"/>
          <p:nvPr/>
        </p:nvPicPr>
        <p:blipFill rotWithShape="1">
          <a:blip r:embed="rId5"/>
          <a:srcRect t="56632" b="25677"/>
          <a:stretch>
            <a:fillRect/>
          </a:stretch>
        </p:blipFill>
        <p:spPr>
          <a:xfrm>
            <a:off x="6629125" y="3027725"/>
            <a:ext cx="2223300" cy="853500"/>
          </a:xfrm>
          <a:prstGeom prst="roundRect">
            <a:avLst>
              <a:gd name="adj" fmla="val 13370"/>
            </a:avLst>
          </a:prstGeom>
          <a:noFill/>
          <a:ln>
            <a:noFill/>
          </a:ln>
          <a:effectLst>
            <a:outerShdw blurRad="71438" dist="9525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9"/>
          <p:cNvSpPr/>
          <p:nvPr/>
        </p:nvSpPr>
        <p:spPr>
          <a:xfrm>
            <a:off x="5744725" y="391025"/>
            <a:ext cx="3144600" cy="4752600"/>
          </a:xfrm>
          <a:prstGeom prst="round2SameRect">
            <a:avLst>
              <a:gd name="adj1" fmla="val 4169"/>
              <a:gd name="adj2" fmla="val 0"/>
            </a:avLst>
          </a:prstGeom>
          <a:solidFill>
            <a:srgbClr val="E3E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569" name="Google Shape;569;p59"/>
          <p:cNvSpPr/>
          <p:nvPr/>
        </p:nvSpPr>
        <p:spPr>
          <a:xfrm>
            <a:off x="3161800" y="3537500"/>
            <a:ext cx="2435400" cy="1358100"/>
          </a:xfrm>
          <a:prstGeom prst="roundRect">
            <a:avLst>
              <a:gd name="adj" fmla="val 7605"/>
            </a:avLst>
          </a:prstGeom>
          <a:noFill/>
          <a:ln w="9525" cap="flat" cmpd="sng">
            <a:solidFill>
              <a:srgbClr val="E5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4000" tIns="180000" rIns="72000" bIns="720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accent2"/>
                </a:solidFill>
              </a:rPr>
              <a:t>С</a:t>
            </a:r>
            <a:r>
              <a:rPr lang="en-US" sz="1300">
                <a:solidFill>
                  <a:schemeClr val="accent2"/>
                </a:solidFill>
              </a:rPr>
              <a:t> 1 сентября </a:t>
            </a:r>
            <a:r>
              <a:rPr lang="en-US" sz="1300" b="1">
                <a:solidFill>
                  <a:schemeClr val="accent2"/>
                </a:solidFill>
              </a:rPr>
              <a:t>рекомендуем</a:t>
            </a:r>
            <a:r>
              <a:rPr lang="en-US" sz="1300">
                <a:solidFill>
                  <a:schemeClr val="accent2"/>
                </a:solidFill>
              </a:rPr>
              <a:t> </a:t>
            </a:r>
            <a:r>
              <a:rPr lang="en-US" sz="1300" b="1">
                <a:solidFill>
                  <a:schemeClr val="accent2"/>
                </a:solidFill>
              </a:rPr>
              <a:t>использовать</a:t>
            </a:r>
            <a:r>
              <a:rPr lang="en-US" sz="1300">
                <a:solidFill>
                  <a:schemeClr val="dk1"/>
                </a:solidFill>
              </a:rPr>
              <a:t> только чаты, созданные при помощи ЭЖД</a:t>
            </a:r>
            <a:endParaRPr sz="1300"/>
          </a:p>
        </p:txBody>
      </p:sp>
      <p:sp>
        <p:nvSpPr>
          <p:cNvPr id="570" name="Google Shape;570;p59"/>
          <p:cNvSpPr/>
          <p:nvPr/>
        </p:nvSpPr>
        <p:spPr>
          <a:xfrm>
            <a:off x="494125" y="3537500"/>
            <a:ext cx="2588100" cy="1358100"/>
          </a:xfrm>
          <a:prstGeom prst="roundRect">
            <a:avLst>
              <a:gd name="adj" fmla="val 7605"/>
            </a:avLst>
          </a:prstGeom>
          <a:noFill/>
          <a:ln w="9525" cap="flat" cmpd="sng">
            <a:solidFill>
              <a:srgbClr val="E5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4000" tIns="180000" rIns="72000" bIns="720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accent2"/>
                </a:solidFill>
              </a:rPr>
              <a:t>До</a:t>
            </a:r>
            <a:r>
              <a:rPr lang="en-US" sz="1300">
                <a:solidFill>
                  <a:schemeClr val="accent2"/>
                </a:solidFill>
              </a:rPr>
              <a:t> 1 сентября </a:t>
            </a:r>
            <a:r>
              <a:rPr lang="en-US" sz="1300" b="1">
                <a:solidFill>
                  <a:schemeClr val="accent2"/>
                </a:solidFill>
              </a:rPr>
              <a:t>важно</a:t>
            </a:r>
            <a:r>
              <a:rPr lang="en-US" sz="1300">
                <a:solidFill>
                  <a:schemeClr val="accent2"/>
                </a:solidFill>
              </a:rPr>
              <a:t> </a:t>
            </a:r>
            <a:br>
              <a:rPr lang="en-US" sz="1300">
                <a:solidFill>
                  <a:schemeClr val="accent2"/>
                </a:solidFill>
              </a:rPr>
            </a:br>
            <a:r>
              <a:rPr lang="en-US" sz="1300" b="1">
                <a:solidFill>
                  <a:schemeClr val="accent2"/>
                </a:solidFill>
              </a:rPr>
              <a:t>настроить</a:t>
            </a:r>
            <a:r>
              <a:rPr lang="en-US" sz="1300">
                <a:solidFill>
                  <a:schemeClr val="dk1"/>
                </a:solidFill>
              </a:rPr>
              <a:t> связку Сферум — ЭЖД для полного доступа ко всем возможностям 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571" name="Google Shape;571;p59"/>
          <p:cNvSpPr txBox="1"/>
          <p:nvPr/>
        </p:nvSpPr>
        <p:spPr>
          <a:xfrm>
            <a:off x="508000" y="1354775"/>
            <a:ext cx="3368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000000"/>
              </a:solidFill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</p:txBody>
      </p:sp>
      <p:sp>
        <p:nvSpPr>
          <p:cNvPr id="572" name="Google Shape;572;p59"/>
          <p:cNvSpPr txBox="1"/>
          <p:nvPr/>
        </p:nvSpPr>
        <p:spPr>
          <a:xfrm>
            <a:off x="508000" y="1523975"/>
            <a:ext cx="4968900" cy="1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5110" marR="0" lvl="0" indent="-20510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➔"/>
            </a:pPr>
            <a:r>
              <a:rPr lang="en-US" sz="1300">
                <a:solidFill>
                  <a:schemeClr val="dk1"/>
                </a:solidFill>
              </a:rPr>
              <a:t>Автоматическое создание ч</a:t>
            </a:r>
            <a:r>
              <a:rPr lang="en-US" sz="1300" i="0" u="none" strike="noStrike" cap="none">
                <a:solidFill>
                  <a:srgbClr val="000000"/>
                </a:solidFill>
              </a:rPr>
              <a:t>атов </a:t>
            </a:r>
            <a:r>
              <a:rPr lang="en-US" sz="1300"/>
              <a:t>педагога</a:t>
            </a:r>
            <a:r>
              <a:rPr lang="en-US" sz="1300" i="0" u="none" strike="noStrike" cap="none">
                <a:solidFill>
                  <a:srgbClr val="000000"/>
                </a:solidFill>
              </a:rPr>
              <a:t> с коллегами, </a:t>
            </a:r>
            <a:br>
              <a:rPr lang="en-US" sz="1300" i="0" u="none" strike="noStrike" cap="none">
                <a:solidFill>
                  <a:srgbClr val="000000"/>
                </a:solidFill>
              </a:rPr>
            </a:br>
            <a:r>
              <a:rPr lang="en-US" sz="1300" i="0" u="none" strike="noStrike" cap="none">
                <a:solidFill>
                  <a:srgbClr val="000000"/>
                </a:solidFill>
              </a:rPr>
              <a:t>учениками и родителями </a:t>
            </a:r>
            <a:endParaRPr sz="1000"/>
          </a:p>
          <a:p>
            <a:pPr marL="245110" marR="0" lvl="0" indent="-205105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➔"/>
            </a:pPr>
            <a:r>
              <a:rPr lang="en-US" sz="1300"/>
              <a:t>Актуальный состав</a:t>
            </a:r>
            <a:r>
              <a:rPr lang="en-US" sz="1300" i="0" u="none" strike="noStrike" cap="none">
                <a:solidFill>
                  <a:srgbClr val="000000"/>
                </a:solidFill>
              </a:rPr>
              <a:t> участников чатов </a:t>
            </a:r>
            <a:r>
              <a:rPr lang="en-US" sz="1300"/>
              <a:t>—</a:t>
            </a:r>
            <a:r>
              <a:rPr lang="en-US" sz="1300" i="0" u="none" strike="noStrike" cap="none">
                <a:solidFill>
                  <a:srgbClr val="000000"/>
                </a:solidFill>
              </a:rPr>
              <a:t> регулярные обновления </a:t>
            </a:r>
            <a:endParaRPr sz="1000"/>
          </a:p>
          <a:p>
            <a:pPr marL="245110" marR="0" lvl="0" indent="-205105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300"/>
              <a:buChar char="➔"/>
            </a:pPr>
            <a:r>
              <a:rPr lang="en-US" sz="1300"/>
              <a:t>Д</a:t>
            </a:r>
            <a:r>
              <a:rPr lang="en-US" sz="1300" i="0" u="none" strike="noStrike" cap="none">
                <a:solidFill>
                  <a:srgbClr val="000000"/>
                </a:solidFill>
              </a:rPr>
              <a:t>истанционн</a:t>
            </a:r>
            <a:r>
              <a:rPr lang="en-US" sz="1300"/>
              <a:t>ый </a:t>
            </a:r>
            <a:r>
              <a:rPr lang="en-US" sz="1300" i="0" u="none" strike="noStrike" cap="none">
                <a:solidFill>
                  <a:srgbClr val="000000"/>
                </a:solidFill>
              </a:rPr>
              <a:t>урок</a:t>
            </a:r>
            <a:r>
              <a:rPr lang="en-US" sz="1300"/>
              <a:t> </a:t>
            </a:r>
            <a:r>
              <a:rPr lang="en-US" sz="1300" i="0" u="none" strike="noStrike" cap="none">
                <a:solidFill>
                  <a:srgbClr val="000000"/>
                </a:solidFill>
              </a:rPr>
              <a:t>для</a:t>
            </a:r>
            <a:r>
              <a:rPr lang="en-US" sz="1300"/>
              <a:t> </a:t>
            </a:r>
            <a:r>
              <a:rPr lang="en-US" sz="1300" i="0" u="none" strike="noStrike" cap="none">
                <a:solidFill>
                  <a:srgbClr val="000000"/>
                </a:solidFill>
              </a:rPr>
              <a:t>класса можно запланировать в</a:t>
            </a:r>
            <a:r>
              <a:rPr lang="en-US" sz="1300"/>
              <a:t> </a:t>
            </a:r>
            <a:r>
              <a:rPr lang="en-US" sz="1300" i="0" u="none" strike="noStrike" cap="none">
                <a:solidFill>
                  <a:srgbClr val="000000"/>
                </a:solidFill>
              </a:rPr>
              <a:t>пару кликов</a:t>
            </a:r>
            <a:endParaRPr sz="13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573" name="Google Shape;573;p59"/>
          <p:cNvSpPr txBox="1">
            <a:spLocks noGrp="1"/>
          </p:cNvSpPr>
          <p:nvPr>
            <p:ph type="title"/>
          </p:nvPr>
        </p:nvSpPr>
        <p:spPr>
          <a:xfrm>
            <a:off x="510025" y="277675"/>
            <a:ext cx="48597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 panose="02000503000000020004"/>
              <a:buNone/>
            </a:pPr>
            <a:r>
              <a:rPr lang="en-US">
                <a:solidFill>
                  <a:schemeClr val="accent2"/>
                </a:solidFill>
              </a:rPr>
              <a:t>Преимущества интеграции</a:t>
            </a:r>
            <a:r>
              <a:rPr lang="en-US"/>
              <a:t> Сферума и ЭЖД для пользователей 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74" name="Google Shape;574;p59"/>
          <p:cNvPicPr preferRelativeResize="0"/>
          <p:nvPr/>
        </p:nvPicPr>
        <p:blipFill rotWithShape="1">
          <a:blip r:embed="rId3"/>
          <a:srcRect l="43480" t="9795" b="9"/>
          <a:stretch>
            <a:fillRect/>
          </a:stretch>
        </p:blipFill>
        <p:spPr>
          <a:xfrm>
            <a:off x="5920075" y="1611925"/>
            <a:ext cx="2821200" cy="3531600"/>
          </a:xfrm>
          <a:prstGeom prst="round2SameRect">
            <a:avLst>
              <a:gd name="adj1" fmla="val 4919"/>
              <a:gd name="adj2" fmla="val 0"/>
            </a:avLst>
          </a:prstGeom>
          <a:noFill/>
          <a:ln>
            <a:noFill/>
          </a:ln>
        </p:spPr>
      </p:pic>
      <p:sp>
        <p:nvSpPr>
          <p:cNvPr id="575" name="Google Shape;575;p59"/>
          <p:cNvSpPr txBox="1"/>
          <p:nvPr/>
        </p:nvSpPr>
        <p:spPr>
          <a:xfrm>
            <a:off x="5994775" y="646225"/>
            <a:ext cx="2671800" cy="7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Планы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Интеграция чатов Сферума в интерфейс ЭЖД</a:t>
            </a:r>
            <a:endParaRPr sz="13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576" name="Google Shape;576;p59"/>
          <p:cNvSpPr/>
          <p:nvPr/>
        </p:nvSpPr>
        <p:spPr>
          <a:xfrm>
            <a:off x="494125" y="3276075"/>
            <a:ext cx="5103000" cy="391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2EAF9"/>
          </a:solidFill>
          <a:ln>
            <a:noFill/>
          </a:ln>
        </p:spPr>
        <p:txBody>
          <a:bodyPr spcFirstLastPara="1" wrap="square" lIns="144000" tIns="36000" rIns="91425" bIns="0" anchor="ctr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 panose="020B0604020202020204"/>
              <a:buNone/>
            </a:pPr>
            <a:r>
              <a:rPr lang="en-US" sz="1300" b="1">
                <a:solidFill>
                  <a:schemeClr val="dk1"/>
                </a:solidFill>
              </a:rPr>
              <a:t>1 сентября 2024 года  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0"/>
          <p:cNvSpPr txBox="1"/>
          <p:nvPr/>
        </p:nvSpPr>
        <p:spPr>
          <a:xfrm>
            <a:off x="510025" y="1055025"/>
            <a:ext cx="71448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61010" marR="0" lvl="0" indent="-39116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lay" panose="00000500000000000000"/>
              <a:buAutoNum type="arabicPeriod"/>
            </a:pPr>
            <a:r>
              <a:rPr lang="en-US" b="1" i="0" u="none" strike="noStrike" cap="none">
                <a:solidFill>
                  <a:schemeClr val="dk1"/>
                </a:solidFill>
                <a:highlight>
                  <a:srgbClr val="FFFFFF"/>
                </a:highlight>
              </a:rPr>
              <a:t>ФГИС «Моя школа»: </a:t>
            </a:r>
            <a:br>
              <a:rPr lang="en-US" b="1" i="0" u="none" strike="noStrike" cap="none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-US" i="0" u="none" strike="noStrike" cap="none">
                <a:solidFill>
                  <a:schemeClr val="dk1"/>
                </a:solidFill>
                <a:highlight>
                  <a:srgbClr val="FFFFFF"/>
                </a:highlight>
              </a:rPr>
              <a:t>Постановление Правительства Российской Федерации от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</a:rPr>
              <a:t> </a:t>
            </a:r>
            <a:r>
              <a:rPr lang="en-US" i="0" u="none" strike="noStrike" cap="none">
                <a:solidFill>
                  <a:schemeClr val="dk1"/>
                </a:solidFill>
                <a:highlight>
                  <a:srgbClr val="FFFFFF"/>
                </a:highlight>
              </a:rPr>
              <a:t>13.07.2022 № 1241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61010" marR="0" lvl="0" indent="-39116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lay" panose="00000500000000000000"/>
              <a:buAutoNum type="arabicPeriod"/>
            </a:pPr>
            <a:r>
              <a:rPr lang="en-US" b="1">
                <a:solidFill>
                  <a:schemeClr val="dk1"/>
                </a:solidFill>
                <a:highlight>
                  <a:schemeClr val="lt1"/>
                </a:highlight>
              </a:rPr>
              <a:t>ЛНПА: </a:t>
            </a:r>
            <a:br>
              <a:rPr lang="en-US" b="1">
                <a:solidFill>
                  <a:schemeClr val="dk1"/>
                </a:solidFill>
                <a:highlight>
                  <a:schemeClr val="lt1"/>
                </a:highlight>
              </a:rPr>
            </a:br>
            <a:r>
              <a:rPr lang="en-US">
                <a:solidFill>
                  <a:schemeClr val="dk1"/>
                </a:solidFill>
                <a:highlight>
                  <a:schemeClr val="lt1"/>
                </a:highlight>
              </a:rPr>
              <a:t>Постановление Правительства Российской Федерации от 11.10.2023 № 1678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61010" marR="0" lvl="0" indent="-391160" algn="l" rtl="0">
              <a:lnSpc>
                <a:spcPct val="114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lay" panose="00000500000000000000"/>
              <a:buAutoNum type="arabicPeriod"/>
            </a:pPr>
            <a:r>
              <a:rPr lang="en-US" b="1" i="0" u="none" strike="noStrike" cap="none">
                <a:solidFill>
                  <a:schemeClr val="dk1"/>
                </a:solidFill>
                <a:highlight>
                  <a:srgbClr val="FFFFFF"/>
                </a:highlight>
              </a:rPr>
              <a:t>Ограничения использования иностранных мессенджеров: </a:t>
            </a:r>
            <a:br>
              <a:rPr lang="en-US" b="1" i="0" u="none" strike="noStrike" cap="none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-US" i="0" u="none" strike="noStrike" cap="none">
                <a:solidFill>
                  <a:schemeClr val="dk1"/>
                </a:solidFill>
                <a:highlight>
                  <a:srgbClr val="FFFFFF"/>
                </a:highlight>
              </a:rPr>
              <a:t>Федеральный закон от 27 июля 2006 г. № 149-ФЗ </a:t>
            </a:r>
            <a:endParaRPr b="1" i="0" u="none" strike="noStrike" cap="none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583" name="Google Shape;583;p60"/>
          <p:cNvSpPr txBox="1">
            <a:spLocks noGrp="1"/>
          </p:cNvSpPr>
          <p:nvPr>
            <p:ph type="title"/>
          </p:nvPr>
        </p:nvSpPr>
        <p:spPr>
          <a:xfrm>
            <a:off x="510019" y="277672"/>
            <a:ext cx="7623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 panose="02000503000000020004"/>
              <a:buNone/>
            </a:pPr>
            <a:r>
              <a:rPr lang="en-US">
                <a:solidFill>
                  <a:schemeClr val="accent2"/>
                </a:solidFill>
              </a:rPr>
              <a:t>Важные</a:t>
            </a:r>
            <a:r>
              <a:rPr lang="en-US"/>
              <a:t> нормативно-правовые акты</a:t>
            </a:r>
          </a:p>
        </p:txBody>
      </p:sp>
      <p:sp>
        <p:nvSpPr>
          <p:cNvPr id="584" name="Google Shape;584;p60"/>
          <p:cNvSpPr/>
          <p:nvPr/>
        </p:nvSpPr>
        <p:spPr>
          <a:xfrm>
            <a:off x="510025" y="3793625"/>
            <a:ext cx="7686300" cy="707100"/>
          </a:xfrm>
          <a:prstGeom prst="roundRect">
            <a:avLst>
              <a:gd name="adj" fmla="val 16667"/>
            </a:avLst>
          </a:prstGeom>
          <a:solidFill>
            <a:srgbClr val="F2EAF9"/>
          </a:solidFill>
          <a:ln>
            <a:noFill/>
          </a:ln>
        </p:spPr>
        <p:txBody>
          <a:bodyPr spcFirstLastPara="1" wrap="square" lIns="180000" tIns="91425" rIns="180000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>
                <a:solidFill>
                  <a:schemeClr val="dk1"/>
                </a:solidFill>
              </a:rPr>
              <a:t>На основании п. 2 к</a:t>
            </a:r>
            <a:r>
              <a:rPr lang="en-US" sz="1400" i="0" u="none" strike="noStrike" cap="none">
                <a:solidFill>
                  <a:schemeClr val="dk1"/>
                </a:solidFill>
              </a:rPr>
              <a:t>аждой организации необходимо обновить локальный нормативный </a:t>
            </a:r>
            <a:r>
              <a:rPr lang="en-US">
                <a:solidFill>
                  <a:schemeClr val="dk1"/>
                </a:solidFill>
              </a:rPr>
              <a:t>акт про дистанционные образовательные технологий до</a:t>
            </a:r>
            <a:r>
              <a:rPr lang="en-US" sz="1400" i="0" u="none" strike="noStrike" cap="none">
                <a:solidFill>
                  <a:schemeClr val="dk1"/>
                </a:solidFill>
              </a:rPr>
              <a:t> 01.05.202</a:t>
            </a:r>
            <a:r>
              <a:rPr lang="en-US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85" name="Google Shape;585;p60"/>
          <p:cNvSpPr txBox="1">
            <a:spLocks noGrp="1"/>
          </p:cNvSpPr>
          <p:nvPr>
            <p:ph type="sldNum" idx="12"/>
          </p:nvPr>
        </p:nvSpPr>
        <p:spPr>
          <a:xfrm>
            <a:off x="8357016" y="4751882"/>
            <a:ext cx="532200" cy="3915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/>
              <a:t>48</a:t>
            </a:fld>
            <a:endParaRPr lang="en-US"/>
          </a:p>
        </p:txBody>
      </p:sp>
      <p:cxnSp>
        <p:nvCxnSpPr>
          <p:cNvPr id="586" name="Google Shape;586;p60"/>
          <p:cNvCxnSpPr/>
          <p:nvPr/>
        </p:nvCxnSpPr>
        <p:spPr>
          <a:xfrm>
            <a:off x="970050" y="1674975"/>
            <a:ext cx="7638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60"/>
          <p:cNvCxnSpPr/>
          <p:nvPr/>
        </p:nvCxnSpPr>
        <p:spPr>
          <a:xfrm>
            <a:off x="970050" y="2330475"/>
            <a:ext cx="7638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7"/>
          <p:cNvSpPr/>
          <p:nvPr/>
        </p:nvSpPr>
        <p:spPr>
          <a:xfrm>
            <a:off x="0" y="2899000"/>
            <a:ext cx="2283532" cy="2315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 idx="4294967295"/>
          </p:nvPr>
        </p:nvSpPr>
        <p:spPr>
          <a:xfrm>
            <a:off x="4783113" y="1030496"/>
            <a:ext cx="2030767" cy="7559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Спасибо</a:t>
            </a:r>
            <a:endParaRPr dirty="0"/>
          </a:p>
        </p:txBody>
      </p:sp>
      <p:sp>
        <p:nvSpPr>
          <p:cNvPr id="602" name="Google Shape;602;p47"/>
          <p:cNvSpPr txBox="1">
            <a:spLocks noGrp="1"/>
          </p:cNvSpPr>
          <p:nvPr>
            <p:ph type="subTitle" idx="4294967295"/>
          </p:nvPr>
        </p:nvSpPr>
        <p:spPr>
          <a:xfrm>
            <a:off x="4846955" y="1786255"/>
            <a:ext cx="2466340" cy="21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ru-RU" sz="1800" dirty="0" smtClean="0"/>
              <a:t>Остались вопросы?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ru-RU" sz="1800" dirty="0" smtClean="0"/>
              <a:t>Стёпкина Ирина Евгеньевна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ru-RU" sz="1800" dirty="0" smtClean="0"/>
              <a:t>телефон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 panose="020B0604020202020204"/>
              <a:buNone/>
            </a:pPr>
            <a:r>
              <a:rPr lang="ru-RU" sz="1800" dirty="0" smtClean="0"/>
              <a:t> 89831021965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контакты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ira-stepkina@mail.ru</a:t>
            </a:r>
          </a:p>
        </p:txBody>
      </p:sp>
      <p:grpSp>
        <p:nvGrpSpPr>
          <p:cNvPr id="611" name="Google Shape;611;p47"/>
          <p:cNvGrpSpPr/>
          <p:nvPr/>
        </p:nvGrpSpPr>
        <p:grpSpPr>
          <a:xfrm>
            <a:off x="3505108" y="4379967"/>
            <a:ext cx="227164" cy="249837"/>
            <a:chOff x="1462169" y="1793977"/>
            <a:chExt cx="233156" cy="256427"/>
          </a:xfrm>
        </p:grpSpPr>
        <p:sp>
          <p:nvSpPr>
            <p:cNvPr id="612" name="Google Shape;612;p47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4" name="Google Shape;624;p47"/>
          <p:cNvSpPr/>
          <p:nvPr/>
        </p:nvSpPr>
        <p:spPr>
          <a:xfrm>
            <a:off x="7790125" y="2230200"/>
            <a:ext cx="1357200" cy="29133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7"/>
          <p:cNvSpPr/>
          <p:nvPr/>
        </p:nvSpPr>
        <p:spPr>
          <a:xfrm>
            <a:off x="6652150" y="440335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423;p38"/>
          <p:cNvCxnSpPr/>
          <p:nvPr/>
        </p:nvCxnSpPr>
        <p:spPr>
          <a:xfrm flipV="1">
            <a:off x="8759651" y="-132347"/>
            <a:ext cx="23402" cy="54481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423;p38"/>
          <p:cNvCxnSpPr/>
          <p:nvPr/>
        </p:nvCxnSpPr>
        <p:spPr>
          <a:xfrm flipV="1">
            <a:off x="0" y="4691917"/>
            <a:ext cx="9144000" cy="3609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273685"/>
            <a:ext cx="1487170" cy="15125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0125" y="719895"/>
            <a:ext cx="1024217" cy="1024217"/>
          </a:xfrm>
          <a:prstGeom prst="rect">
            <a:avLst/>
          </a:prstGeom>
        </p:spPr>
      </p:pic>
      <p:pic>
        <p:nvPicPr>
          <p:cNvPr id="4" name="Изображение 3" descr="i (6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590" y="793115"/>
            <a:ext cx="2508250" cy="376301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2223135"/>
            <a:ext cx="1291590" cy="129159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10" y="194310"/>
            <a:ext cx="985520" cy="9855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4659677"/>
            <a:ext cx="6162984" cy="11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Rectangle 1"/>
          <p:cNvSpPr/>
          <p:nvPr/>
        </p:nvSpPr>
        <p:spPr>
          <a:xfrm>
            <a:off x="2155765" y="92157"/>
            <a:ext cx="6988075" cy="332740"/>
          </a:xfrm>
          <a:prstGeom prst="rect">
            <a:avLst/>
          </a:prstGeom>
          <a:noFill/>
          <a:ln w="9525">
            <a:noFill/>
          </a:ln>
        </p:spPr>
        <p:txBody>
          <a:bodyPr lIns="81634" tIns="40817" rIns="81634" bIns="40817">
            <a:spAutoFit/>
          </a:bodyPr>
          <a:lstStyle>
            <a:lvl1pPr marL="342900" indent="-342900" algn="l" defTabSz="449580" rtl="0" eaLnBrk="0" fontAlgn="base" hangingPunct="0">
              <a:lnSpc>
                <a:spcPct val="83000"/>
              </a:lnSpc>
              <a:spcBef>
                <a:spcPts val="16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lnSpc>
                <a:spcPct val="83000"/>
              </a:lnSpc>
              <a:spcBef>
                <a:spcPts val="13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580" rtl="0" eaLnBrk="0" fontAlgn="base" hangingPunct="0">
              <a:lnSpc>
                <a:spcPct val="83000"/>
              </a:lnSpc>
              <a:spcBef>
                <a:spcPts val="101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580" rtl="0" eaLnBrk="0" fontAlgn="base" hangingPunct="0">
              <a:lnSpc>
                <a:spcPct val="83000"/>
              </a:lnSpc>
              <a:spcBef>
                <a:spcPts val="70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580" rtl="0" eaLnBrk="0" fontAlgn="base" hangingPunct="0">
              <a:lnSpc>
                <a:spcPct val="83000"/>
              </a:lnSpc>
              <a:spcBef>
                <a:spcPts val="39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defTabSz="449580" eaLnBrk="1" hangingPunct="1">
              <a:lnSpc>
                <a:spcPct val="100000"/>
              </a:lnSpc>
              <a:spcBef>
                <a:spcPts val="75"/>
              </a:spcBef>
              <a:buClrTx/>
              <a:buFontTx/>
              <a:buNone/>
              <a:tabLst>
                <a:tab pos="0" algn="l"/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  <a:tab pos="3594100" algn="l"/>
                <a:tab pos="4043680" algn="l"/>
                <a:tab pos="4492625" algn="l"/>
                <a:tab pos="4942205" algn="l"/>
                <a:tab pos="5391150" algn="l"/>
                <a:tab pos="5840730" algn="l"/>
                <a:tab pos="6289675" algn="l"/>
                <a:tab pos="6739255" algn="l"/>
                <a:tab pos="7188200" algn="l"/>
                <a:tab pos="7637780" algn="l"/>
                <a:tab pos="8086725" algn="l"/>
                <a:tab pos="8536305" algn="l"/>
                <a:tab pos="8985250" algn="l"/>
                <a:tab pos="9434830" algn="l"/>
                <a:tab pos="9883775" algn="l"/>
                <a:tab pos="10333355" algn="l"/>
                <a:tab pos="10782300" algn="l"/>
              </a:tabLst>
            </a:pPr>
            <a:r>
              <a:rPr lang="ru-RU" altLang="ru-RU" sz="1635" b="1" dirty="0">
                <a:solidFill>
                  <a:srgbClr val="17375E"/>
                </a:solidFill>
                <a:latin typeface="Times New Roman" panose="02020603050405020304" pitchFamily="18" charset="0"/>
              </a:rPr>
              <a:t>Нововведения 2024-2025 учебного года</a:t>
            </a:r>
          </a:p>
        </p:txBody>
      </p:sp>
      <p:pic>
        <p:nvPicPr>
          <p:cNvPr id="23556" name="Рисунок 8"/>
          <p:cNvPicPr>
            <a:picLocks noChangeAspect="1"/>
          </p:cNvPicPr>
          <p:nvPr/>
        </p:nvPicPr>
        <p:blipFill>
          <a:blip r:embed="rId4"/>
          <a:srcRect l="6425" t="8093" r="80000" b="85558"/>
          <a:stretch>
            <a:fillRect/>
          </a:stretch>
        </p:blipFill>
        <p:spPr>
          <a:xfrm>
            <a:off x="56318" y="24480"/>
            <a:ext cx="2053368" cy="5399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7" name="Прямоугольник 2"/>
          <p:cNvSpPr/>
          <p:nvPr/>
        </p:nvSpPr>
        <p:spPr>
          <a:xfrm>
            <a:off x="195993" y="820771"/>
            <a:ext cx="8947847" cy="27012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buNone/>
            </a:pPr>
            <a:r>
              <a:rPr lang="ru-RU" altLang="x-none" sz="1815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правилах школы</a:t>
            </a:r>
          </a:p>
          <a:p>
            <a:pPr algn="ctr">
              <a:lnSpc>
                <a:spcPct val="107000"/>
              </a:lnSpc>
              <a:buNone/>
            </a:pPr>
            <a:endParaRPr lang="ru-RU" altLang="x-non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buNone/>
            </a:pPr>
            <a:r>
              <a:rPr lang="ru-RU" altLang="x-none" sz="1270" dirty="0">
                <a:solidFill>
                  <a:srgbClr val="262626"/>
                </a:solidFill>
                <a:latin typeface="Segoe UI Symbol" panose="020B0502040204020203" pitchFamily="34" charset="0"/>
                <a:cs typeface="Times New Roman" panose="02020603050405020304" pitchFamily="18" charset="0"/>
              </a:rPr>
              <a:t>📌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на использование телефонов</a:t>
            </a:r>
            <a:r>
              <a:rPr lang="ru-RU" altLang="x-none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(не смогут пользоваться мобильными телефонами и другими средствами связи во время уроков, за исключением случаев угрозы жизни и здоровью)</a:t>
            </a:r>
          </a:p>
          <a:p>
            <a:pPr algn="just">
              <a:lnSpc>
                <a:spcPct val="107000"/>
              </a:lnSpc>
              <a:buNone/>
            </a:pPr>
            <a:endParaRPr lang="ru-RU" altLang="x-none" sz="1450" dirty="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buNone/>
            </a:pPr>
            <a:r>
              <a:rPr lang="ru-RU" altLang="x-none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📌 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учителей </a:t>
            </a:r>
            <a:r>
              <a:rPr lang="ru-RU" altLang="x-none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</a:t>
            </a:r>
            <a:r>
              <a:rPr lang="ru-RU" altLang="x-none" sz="145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закон «‎Об образовании»‎ добавили новый пункт о праве учителей на уважение личного достоинства и защиту от оскорблений и других форм физического или вербального насилия, в том числе интернет-травли)</a:t>
            </a:r>
            <a:endParaRPr lang="ru-RU" altLang="x-none" sz="14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None/>
            </a:pPr>
            <a:endParaRPr lang="ru-RU" altLang="x-none" sz="14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None/>
            </a:pPr>
            <a:r>
              <a:rPr lang="ru-RU" altLang="x-none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📌 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школьной формы </a:t>
            </a:r>
            <a:r>
              <a:rPr lang="ru-RU" altLang="x-none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x-none" sz="145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планируют ввести </a:t>
            </a:r>
            <a:r>
              <a:rPr lang="ru-RU" altLang="x-none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стандарт школьной формы, в Роскачестве  приступили к составлению </a:t>
            </a:r>
            <a:r>
              <a:rPr lang="ru-RU" altLang="x-none" sz="145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для нового ГОСТа) </a:t>
            </a:r>
            <a:endParaRPr lang="ru-RU" altLang="x-none" sz="14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59" y="1119721"/>
            <a:ext cx="4152176" cy="405753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12" name="TextBox 211"/>
          <p:cNvSpPr txBox="1"/>
          <p:nvPr/>
        </p:nvSpPr>
        <p:spPr>
          <a:xfrm>
            <a:off x="4457482" y="545743"/>
            <a:ext cx="932039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rgbClr val="1C3A59"/>
                </a:solidFill>
                <a:latin typeface="Manrope ExtraBold" pitchFamily="2" charset="0"/>
              </a:rPr>
              <a:t>1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5212290" y="2156759"/>
            <a:ext cx="81161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rgbClr val="1C3A59"/>
                </a:solidFill>
                <a:latin typeface="Manrope ExtraBold" pitchFamily="2" charset="0"/>
              </a:rPr>
              <a:t>2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4783678" y="3837266"/>
            <a:ext cx="547688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rgbClr val="1C3A59"/>
                </a:solidFill>
                <a:latin typeface="Manrope ExtraBold" pitchFamily="2" charset="0"/>
              </a:rPr>
              <a:t>3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5689069" y="198130"/>
            <a:ext cx="3454931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Изменения в 273-ФЗ закрепили </a:t>
            </a:r>
            <a:r>
              <a:rPr lang="ru-RU" sz="1050" b="1" dirty="0">
                <a:solidFill>
                  <a:srgbClr val="1C3A59"/>
                </a:solidFill>
                <a:latin typeface="Manrope Medium" pitchFamily="2" charset="0"/>
              </a:rPr>
              <a:t>непосредственное применение </a:t>
            </a:r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при реализации обязательной части программ: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НОО ФРП по предмету «Труд(технология)»;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ООО ФРП по предмету «Труд(технология)», ОБЗР;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СОО ФРП по </a:t>
            </a:r>
            <a:r>
              <a:rPr lang="ru-RU" sz="1050">
                <a:solidFill>
                  <a:srgbClr val="1C3A59"/>
                </a:solidFill>
                <a:latin typeface="Manrope Medium" pitchFamily="2" charset="0"/>
              </a:rPr>
              <a:t>предмету ОБЗР.</a:t>
            </a:r>
            <a:endParaRPr lang="ru-RU" sz="1050" dirty="0">
              <a:solidFill>
                <a:srgbClr val="1C3A59"/>
              </a:solidFill>
              <a:latin typeface="Manrope Medium" pitchFamily="2" charset="0"/>
            </a:endParaRPr>
          </a:p>
        </p:txBody>
      </p:sp>
      <p:sp>
        <p:nvSpPr>
          <p:cNvPr id="304" name="TextBox 303"/>
          <p:cNvSpPr txBox="1"/>
          <p:nvPr/>
        </p:nvSpPr>
        <p:spPr>
          <a:xfrm>
            <a:off x="6424512" y="1536033"/>
            <a:ext cx="2641111" cy="177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1C3A59"/>
                </a:solidFill>
                <a:latin typeface="Manrope Medium" pitchFamily="2" charset="0"/>
              </a:rPr>
              <a:t>Изменения во ФГОС</a:t>
            </a:r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: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новые предметные области;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новые учебные предметы «Труд(технология)», ОБЗР;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обновленные требования                                    к предметным результатам освоения образовательных программ по предметам  и др.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5747698" y="3403446"/>
            <a:ext cx="3396302" cy="177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50" b="1" dirty="0">
                <a:solidFill>
                  <a:srgbClr val="1C3A59"/>
                </a:solidFill>
                <a:latin typeface="Manrope Medium" pitchFamily="2" charset="0"/>
              </a:rPr>
              <a:t>Изменения в ФООП: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включены ФРП новых учебных предметов «Труд(технология)», ОБЗР;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обновлены ФРП по учебным предметам «Литература», «География»;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050" dirty="0">
                <a:solidFill>
                  <a:srgbClr val="1C3A59"/>
                </a:solidFill>
                <a:latin typeface="Manrope Medium" pitchFamily="2" charset="0"/>
              </a:rPr>
              <a:t>расширено количество модулей по отдельным видам спорта в программе учебного предмета «Физическая культура» и др.</a:t>
            </a:r>
          </a:p>
        </p:txBody>
      </p:sp>
      <p:cxnSp>
        <p:nvCxnSpPr>
          <p:cNvPr id="310" name="Соединитель: уступ 309"/>
          <p:cNvCxnSpPr/>
          <p:nvPr/>
        </p:nvCxnSpPr>
        <p:spPr>
          <a:xfrm>
            <a:off x="5522127" y="4258340"/>
            <a:ext cx="761867" cy="710946"/>
          </a:xfrm>
          <a:prstGeom prst="bentConnector3">
            <a:avLst>
              <a:gd name="adj1" fmla="val 25926"/>
            </a:avLst>
          </a:prstGeom>
          <a:ln w="22225">
            <a:solidFill>
              <a:srgbClr val="1C3A5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Соединитель: уступ 313"/>
          <p:cNvCxnSpPr/>
          <p:nvPr/>
        </p:nvCxnSpPr>
        <p:spPr>
          <a:xfrm>
            <a:off x="6015703" y="2066849"/>
            <a:ext cx="1062536" cy="1004220"/>
          </a:xfrm>
          <a:prstGeom prst="bentConnector3">
            <a:avLst>
              <a:gd name="adj1" fmla="val 32575"/>
            </a:avLst>
          </a:prstGeom>
          <a:ln w="22225">
            <a:solidFill>
              <a:srgbClr val="1C3A5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Соединитель: уступ 318"/>
          <p:cNvCxnSpPr/>
          <p:nvPr/>
        </p:nvCxnSpPr>
        <p:spPr>
          <a:xfrm>
            <a:off x="5352002" y="482096"/>
            <a:ext cx="1359174" cy="1042858"/>
          </a:xfrm>
          <a:prstGeom prst="bentConnector3">
            <a:avLst>
              <a:gd name="adj1" fmla="val 18341"/>
            </a:avLst>
          </a:prstGeom>
          <a:ln w="22225">
            <a:solidFill>
              <a:srgbClr val="1C3A5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214807" y="78877"/>
            <a:ext cx="488745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rgbClr val="1C3A59"/>
                </a:solidFill>
                <a:latin typeface="Manrope ExtraBold" pitchFamily="2" charset="0"/>
              </a:rPr>
              <a:t>Изменения </a:t>
            </a:r>
          </a:p>
          <a:p>
            <a:r>
              <a:rPr lang="ru-RU" sz="2700" dirty="0">
                <a:solidFill>
                  <a:srgbClr val="1C3A59"/>
                </a:solidFill>
                <a:latin typeface="Manrope ExtraBold" pitchFamily="2" charset="0"/>
              </a:rPr>
              <a:t>в новом учебном году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19658" y="1864734"/>
            <a:ext cx="4138295" cy="284718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115" name="Прямоугольник 114"/>
          <p:cNvSpPr/>
          <p:nvPr/>
        </p:nvSpPr>
        <p:spPr>
          <a:xfrm flipV="1">
            <a:off x="287367" y="982746"/>
            <a:ext cx="1249056" cy="66676"/>
          </a:xfrm>
          <a:prstGeom prst="rect">
            <a:avLst/>
          </a:prstGeom>
          <a:solidFill>
            <a:srgbClr val="E63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07" name="Прямоугольник 206"/>
          <p:cNvSpPr/>
          <p:nvPr/>
        </p:nvSpPr>
        <p:spPr>
          <a:xfrm>
            <a:off x="26842" y="2088098"/>
            <a:ext cx="647700" cy="222765"/>
          </a:xfrm>
          <a:prstGeom prst="rect">
            <a:avLst/>
          </a:prstGeom>
          <a:solidFill>
            <a:srgbClr val="E63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17" name="Прямоугольник 116"/>
          <p:cNvSpPr/>
          <p:nvPr/>
        </p:nvSpPr>
        <p:spPr>
          <a:xfrm>
            <a:off x="187850" y="2467570"/>
            <a:ext cx="414230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Manrope Medium" pitchFamily="2" charset="0"/>
              </a:rPr>
              <a:t>О внесении изменений в Федеральный закон 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Manrope Medium" pitchFamily="2" charset="0"/>
              </a:rPr>
              <a:t>«Об образовании в Российской Федерации»</a:t>
            </a:r>
          </a:p>
          <a:p>
            <a:pPr algn="ctr"/>
            <a:endParaRPr lang="ru-RU" sz="1050" dirty="0">
              <a:solidFill>
                <a:schemeClr val="bg1"/>
              </a:solidFill>
              <a:latin typeface="Manrope Medium" pitchFamily="2" charset="0"/>
            </a:endParaRPr>
          </a:p>
          <a:p>
            <a:pPr algn="ctr"/>
            <a:endParaRPr lang="ru-RU" sz="1050" dirty="0">
              <a:solidFill>
                <a:schemeClr val="bg1"/>
              </a:solidFill>
              <a:latin typeface="Manrope Medium" pitchFamily="2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136868" y="2016018"/>
            <a:ext cx="407608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Manrope ExtraBold" pitchFamily="2" charset="0"/>
              </a:rPr>
              <a:t>Федеральный закон 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Manrope ExtraBold" pitchFamily="2" charset="0"/>
              </a:rPr>
              <a:t>от 19.12.2023 г. №618-ФЗ </a:t>
            </a:r>
          </a:p>
        </p:txBody>
      </p:sp>
      <p:sp>
        <p:nvSpPr>
          <p:cNvPr id="123" name="Овал 122"/>
          <p:cNvSpPr/>
          <p:nvPr/>
        </p:nvSpPr>
        <p:spPr>
          <a:xfrm>
            <a:off x="4407671" y="272287"/>
            <a:ext cx="1031662" cy="1031662"/>
          </a:xfrm>
          <a:prstGeom prst="ellipse">
            <a:avLst/>
          </a:prstGeom>
          <a:noFill/>
          <a:ln w="22225">
            <a:solidFill>
              <a:srgbClr val="1C3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129" name="Овал 128"/>
          <p:cNvSpPr/>
          <p:nvPr/>
        </p:nvSpPr>
        <p:spPr>
          <a:xfrm>
            <a:off x="5102265" y="1864734"/>
            <a:ext cx="1031662" cy="1031662"/>
          </a:xfrm>
          <a:prstGeom prst="ellipse">
            <a:avLst/>
          </a:prstGeom>
          <a:noFill/>
          <a:ln w="22225">
            <a:solidFill>
              <a:srgbClr val="1C3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130" name="Овал 129"/>
          <p:cNvSpPr/>
          <p:nvPr/>
        </p:nvSpPr>
        <p:spPr>
          <a:xfrm>
            <a:off x="4545702" y="3521775"/>
            <a:ext cx="1031662" cy="1031662"/>
          </a:xfrm>
          <a:prstGeom prst="ellipse">
            <a:avLst/>
          </a:prstGeom>
          <a:noFill/>
          <a:ln w="22225">
            <a:solidFill>
              <a:srgbClr val="1C3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139" name="Прямоугольник 138"/>
          <p:cNvSpPr/>
          <p:nvPr/>
        </p:nvSpPr>
        <p:spPr>
          <a:xfrm>
            <a:off x="617038" y="3226161"/>
            <a:ext cx="3230073" cy="159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anrope ExtraBold" pitchFamily="2" charset="0"/>
              </a:rPr>
              <a:t>Приказ</a:t>
            </a:r>
            <a:r>
              <a:rPr lang="ru-RU" sz="1200" dirty="0"/>
              <a:t> </a:t>
            </a:r>
            <a:r>
              <a:rPr lang="ru-RU" sz="1200" dirty="0" err="1">
                <a:solidFill>
                  <a:schemeClr val="bg1"/>
                </a:solidFill>
                <a:latin typeface="Manrope ExtraBold" pitchFamily="2" charset="0"/>
              </a:rPr>
              <a:t>Минпросвещения</a:t>
            </a:r>
            <a:r>
              <a:rPr lang="ru-RU" sz="1200" dirty="0">
                <a:solidFill>
                  <a:schemeClr val="bg1"/>
                </a:solidFill>
                <a:latin typeface="Manrope ExtraBold" pitchFamily="2" charset="0"/>
              </a:rPr>
              <a:t> России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anrope ExtraBold" pitchFamily="2" charset="0"/>
              </a:rPr>
              <a:t>от 19 марта 2024 г. № 171</a:t>
            </a:r>
            <a:r>
              <a:rPr lang="ru-RU" sz="1200" dirty="0"/>
              <a:t> 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Manrope Medium" pitchFamily="2" charset="0"/>
              </a:rPr>
              <a:t>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5741" y="3323747"/>
            <a:ext cx="647700" cy="222765"/>
          </a:xfrm>
          <a:prstGeom prst="rect">
            <a:avLst/>
          </a:prstGeom>
          <a:solidFill>
            <a:srgbClr val="E63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/>
          <p:cNvSpPr/>
          <p:nvPr/>
        </p:nvSpPr>
        <p:spPr>
          <a:xfrm>
            <a:off x="-1481033" y="-2557810"/>
            <a:ext cx="11741463" cy="5318064"/>
          </a:xfrm>
          <a:custGeom>
            <a:avLst/>
            <a:gdLst>
              <a:gd name="connsiteX0" fmla="*/ 1581197 w 14710511"/>
              <a:gd name="connsiteY0" fmla="*/ 6282634 h 6662837"/>
              <a:gd name="connsiteX1" fmla="*/ 2393997 w 14710511"/>
              <a:gd name="connsiteY1" fmla="*/ 5486768 h 6662837"/>
              <a:gd name="connsiteX2" fmla="*/ 4104264 w 14710511"/>
              <a:gd name="connsiteY2" fmla="*/ 4953368 h 6662837"/>
              <a:gd name="connsiteX3" fmla="*/ 7423197 w 14710511"/>
              <a:gd name="connsiteY3" fmla="*/ 4927968 h 6662837"/>
              <a:gd name="connsiteX4" fmla="*/ 9692264 w 14710511"/>
              <a:gd name="connsiteY4" fmla="*/ 5198901 h 6662837"/>
              <a:gd name="connsiteX5" fmla="*/ 11377130 w 14710511"/>
              <a:gd name="connsiteY5" fmla="*/ 5275101 h 6662837"/>
              <a:gd name="connsiteX6" fmla="*/ 13273664 w 14710511"/>
              <a:gd name="connsiteY6" fmla="*/ 4521568 h 6662837"/>
              <a:gd name="connsiteX7" fmla="*/ 14230397 w 14710511"/>
              <a:gd name="connsiteY7" fmla="*/ 3243101 h 6662837"/>
              <a:gd name="connsiteX8" fmla="*/ 14425130 w 14710511"/>
              <a:gd name="connsiteY8" fmla="*/ 2819768 h 6662837"/>
              <a:gd name="connsiteX9" fmla="*/ 14492864 w 14710511"/>
              <a:gd name="connsiteY9" fmla="*/ 1719101 h 6662837"/>
              <a:gd name="connsiteX10" fmla="*/ 11385597 w 14710511"/>
              <a:gd name="connsiteY10" fmla="*/ 491434 h 6662837"/>
              <a:gd name="connsiteX11" fmla="*/ 7804197 w 14710511"/>
              <a:gd name="connsiteY11" fmla="*/ 368 h 6662837"/>
              <a:gd name="connsiteX12" fmla="*/ 1725130 w 14710511"/>
              <a:gd name="connsiteY12" fmla="*/ 457568 h 6662837"/>
              <a:gd name="connsiteX13" fmla="*/ 607530 w 14710511"/>
              <a:gd name="connsiteY13" fmla="*/ 2447234 h 6662837"/>
              <a:gd name="connsiteX14" fmla="*/ 31797 w 14710511"/>
              <a:gd name="connsiteY14" fmla="*/ 6367301 h 6662837"/>
              <a:gd name="connsiteX15" fmla="*/ 1581197 w 14710511"/>
              <a:gd name="connsiteY15" fmla="*/ 6282634 h 6662837"/>
              <a:gd name="connsiteX0-1" fmla="*/ 1581197 w 14710511"/>
              <a:gd name="connsiteY0-2" fmla="*/ 6282634 h 6662837"/>
              <a:gd name="connsiteX1-3" fmla="*/ 2393997 w 14710511"/>
              <a:gd name="connsiteY1-4" fmla="*/ 5486768 h 6662837"/>
              <a:gd name="connsiteX2-5" fmla="*/ 4104264 w 14710511"/>
              <a:gd name="connsiteY2-6" fmla="*/ 4953368 h 6662837"/>
              <a:gd name="connsiteX3-7" fmla="*/ 7423197 w 14710511"/>
              <a:gd name="connsiteY3-8" fmla="*/ 4927968 h 6662837"/>
              <a:gd name="connsiteX4-9" fmla="*/ 9692264 w 14710511"/>
              <a:gd name="connsiteY4-10" fmla="*/ 5198901 h 6662837"/>
              <a:gd name="connsiteX5-11" fmla="*/ 11377130 w 14710511"/>
              <a:gd name="connsiteY5-12" fmla="*/ 5275101 h 6662837"/>
              <a:gd name="connsiteX6-13" fmla="*/ 13273664 w 14710511"/>
              <a:gd name="connsiteY6-14" fmla="*/ 4521568 h 6662837"/>
              <a:gd name="connsiteX7-15" fmla="*/ 14230397 w 14710511"/>
              <a:gd name="connsiteY7-16" fmla="*/ 3243101 h 6662837"/>
              <a:gd name="connsiteX8-17" fmla="*/ 14425130 w 14710511"/>
              <a:gd name="connsiteY8-18" fmla="*/ 2819768 h 6662837"/>
              <a:gd name="connsiteX9-19" fmla="*/ 14492864 w 14710511"/>
              <a:gd name="connsiteY9-20" fmla="*/ 1719101 h 6662837"/>
              <a:gd name="connsiteX10-21" fmla="*/ 11385597 w 14710511"/>
              <a:gd name="connsiteY10-22" fmla="*/ 491434 h 6662837"/>
              <a:gd name="connsiteX11-23" fmla="*/ 7804197 w 14710511"/>
              <a:gd name="connsiteY11-24" fmla="*/ 368 h 6662837"/>
              <a:gd name="connsiteX12-25" fmla="*/ 1725130 w 14710511"/>
              <a:gd name="connsiteY12-26" fmla="*/ 457568 h 6662837"/>
              <a:gd name="connsiteX13-27" fmla="*/ 607530 w 14710511"/>
              <a:gd name="connsiteY13-28" fmla="*/ 2447234 h 6662837"/>
              <a:gd name="connsiteX14-29" fmla="*/ 31797 w 14710511"/>
              <a:gd name="connsiteY14-30" fmla="*/ 6367301 h 6662837"/>
              <a:gd name="connsiteX15-31" fmla="*/ 1581197 w 14710511"/>
              <a:gd name="connsiteY15-32" fmla="*/ 6282634 h 66628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</a:cxnLst>
            <a:rect l="l" t="t" r="r" b="b"/>
            <a:pathLst>
              <a:path w="14710511" h="6662837">
                <a:moveTo>
                  <a:pt x="1581197" y="6282634"/>
                </a:moveTo>
                <a:cubicBezTo>
                  <a:pt x="1974897" y="6135879"/>
                  <a:pt x="1973486" y="5708312"/>
                  <a:pt x="2393997" y="5486768"/>
                </a:cubicBezTo>
                <a:cubicBezTo>
                  <a:pt x="2814508" y="5265224"/>
                  <a:pt x="3266064" y="5046501"/>
                  <a:pt x="4104264" y="4953368"/>
                </a:cubicBezTo>
                <a:cubicBezTo>
                  <a:pt x="4942464" y="4860235"/>
                  <a:pt x="6491864" y="4887046"/>
                  <a:pt x="7423197" y="4927968"/>
                </a:cubicBezTo>
                <a:cubicBezTo>
                  <a:pt x="8354530" y="4968890"/>
                  <a:pt x="9033275" y="5141046"/>
                  <a:pt x="9692264" y="5198901"/>
                </a:cubicBezTo>
                <a:cubicBezTo>
                  <a:pt x="10351253" y="5256756"/>
                  <a:pt x="10446090" y="5376056"/>
                  <a:pt x="11377130" y="5275101"/>
                </a:cubicBezTo>
                <a:cubicBezTo>
                  <a:pt x="12308170" y="5174146"/>
                  <a:pt x="12798120" y="4860235"/>
                  <a:pt x="13273664" y="4521568"/>
                </a:cubicBezTo>
                <a:cubicBezTo>
                  <a:pt x="13749209" y="4182901"/>
                  <a:pt x="14038486" y="3526734"/>
                  <a:pt x="14230397" y="3243101"/>
                </a:cubicBezTo>
                <a:cubicBezTo>
                  <a:pt x="14422308" y="2959468"/>
                  <a:pt x="14381386" y="3073768"/>
                  <a:pt x="14425130" y="2819768"/>
                </a:cubicBezTo>
                <a:cubicBezTo>
                  <a:pt x="14468874" y="2565768"/>
                  <a:pt x="14999453" y="2107157"/>
                  <a:pt x="14492864" y="1719101"/>
                </a:cubicBezTo>
                <a:cubicBezTo>
                  <a:pt x="13986275" y="1331045"/>
                  <a:pt x="12500375" y="777889"/>
                  <a:pt x="11385597" y="491434"/>
                </a:cubicBezTo>
                <a:cubicBezTo>
                  <a:pt x="10270819" y="204979"/>
                  <a:pt x="9414275" y="6012"/>
                  <a:pt x="7804197" y="368"/>
                </a:cubicBezTo>
                <a:cubicBezTo>
                  <a:pt x="6194119" y="-5276"/>
                  <a:pt x="2924574" y="49757"/>
                  <a:pt x="1725130" y="457568"/>
                </a:cubicBezTo>
                <a:cubicBezTo>
                  <a:pt x="525686" y="865379"/>
                  <a:pt x="889752" y="1462278"/>
                  <a:pt x="607530" y="2447234"/>
                </a:cubicBezTo>
                <a:cubicBezTo>
                  <a:pt x="325308" y="3432190"/>
                  <a:pt x="-123425" y="5726657"/>
                  <a:pt x="31797" y="6367301"/>
                </a:cubicBezTo>
                <a:cubicBezTo>
                  <a:pt x="187019" y="7007945"/>
                  <a:pt x="1187497" y="6429389"/>
                  <a:pt x="1581197" y="6282634"/>
                </a:cubicBezTo>
                <a:close/>
              </a:path>
            </a:pathLst>
          </a:custGeom>
          <a:solidFill>
            <a:srgbClr val="1C3A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3235037" y="1744300"/>
            <a:ext cx="3477" cy="1796738"/>
          </a:xfrm>
          <a:prstGeom prst="line">
            <a:avLst/>
          </a:prstGeom>
          <a:ln w="25400">
            <a:solidFill>
              <a:srgbClr val="1C3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33505" y="1166388"/>
            <a:ext cx="2725739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6ABDEF"/>
                </a:solidFill>
                <a:latin typeface="Manrope ExtraBold" pitchFamily="2" charset="0"/>
              </a:rPr>
              <a:t>с 1 сентября 2024 г.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6050" y="1744300"/>
            <a:ext cx="1932653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50" dirty="0">
              <a:solidFill>
                <a:srgbClr val="1C3A59"/>
              </a:solidFill>
              <a:latin typeface="Manrope Light" pitchFamily="2" charset="0"/>
            </a:endParaRPr>
          </a:p>
          <a:p>
            <a:endParaRPr lang="ru-RU" sz="1050" dirty="0">
              <a:solidFill>
                <a:srgbClr val="1C3A59"/>
              </a:solidFill>
              <a:latin typeface="Manrope Light" pitchFamily="2" charset="0"/>
            </a:endParaRPr>
          </a:p>
          <a:p>
            <a:endParaRPr lang="ru-RU" sz="1050" dirty="0">
              <a:solidFill>
                <a:srgbClr val="1C3A59"/>
              </a:solidFill>
              <a:latin typeface="Manrope Light" pitchFamily="2" charset="0"/>
            </a:endParaRPr>
          </a:p>
          <a:p>
            <a:r>
              <a:rPr lang="ru-RU" sz="1050" dirty="0">
                <a:solidFill>
                  <a:srgbClr val="1C3A59"/>
                </a:solidFill>
                <a:latin typeface="Manrope Light" pitchFamily="2" charset="0"/>
              </a:rPr>
              <a:t>4 инвариантных модуля</a:t>
            </a:r>
          </a:p>
          <a:p>
            <a:r>
              <a:rPr lang="ru-RU" sz="1050" dirty="0">
                <a:solidFill>
                  <a:srgbClr val="1C3A59"/>
                </a:solidFill>
                <a:latin typeface="Manrope Light" pitchFamily="2" charset="0"/>
              </a:rPr>
              <a:t>135 часов</a:t>
            </a:r>
          </a:p>
          <a:p>
            <a:endParaRPr lang="ru-RU" sz="1050" dirty="0">
              <a:solidFill>
                <a:srgbClr val="1C3A59"/>
              </a:solidFill>
              <a:latin typeface="Manrope Light" pitchFamily="2" charset="0"/>
            </a:endParaRPr>
          </a:p>
          <a:p>
            <a:endParaRPr lang="ru-RU" sz="1050" dirty="0">
              <a:solidFill>
                <a:srgbClr val="1C3A59"/>
              </a:solidFill>
              <a:latin typeface="Manrope Light" pitchFamily="2" charset="0"/>
            </a:endParaRPr>
          </a:p>
          <a:p>
            <a:r>
              <a:rPr lang="ru-RU" sz="1050" dirty="0">
                <a:solidFill>
                  <a:srgbClr val="1C3A59"/>
                </a:solidFill>
                <a:latin typeface="Manrope Light" pitchFamily="2" charset="0"/>
              </a:rPr>
              <a:t>5 инвариантных модуля, </a:t>
            </a:r>
          </a:p>
          <a:p>
            <a:r>
              <a:rPr lang="ru-RU" sz="1050" dirty="0">
                <a:solidFill>
                  <a:srgbClr val="1C3A59"/>
                </a:solidFill>
                <a:latin typeface="Manrope Light" pitchFamily="2" charset="0"/>
              </a:rPr>
              <a:t>3 вариативных модуля</a:t>
            </a:r>
          </a:p>
        </p:txBody>
      </p:sp>
      <p:sp>
        <p:nvSpPr>
          <p:cNvPr id="35" name="Стрелка: шеврон 75"/>
          <p:cNvSpPr/>
          <p:nvPr/>
        </p:nvSpPr>
        <p:spPr>
          <a:xfrm>
            <a:off x="4033362" y="696981"/>
            <a:ext cx="664463" cy="624326"/>
          </a:xfrm>
          <a:prstGeom prst="chevron">
            <a:avLst>
              <a:gd name="adj" fmla="val 63061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</a:endParaRPr>
          </a:p>
        </p:txBody>
      </p:sp>
      <p:sp>
        <p:nvSpPr>
          <p:cNvPr id="36" name="Стрелка: шеврон 76"/>
          <p:cNvSpPr/>
          <p:nvPr/>
        </p:nvSpPr>
        <p:spPr>
          <a:xfrm>
            <a:off x="3350609" y="692104"/>
            <a:ext cx="664463" cy="624326"/>
          </a:xfrm>
          <a:prstGeom prst="chevron">
            <a:avLst>
              <a:gd name="adj" fmla="val 63061"/>
            </a:avLst>
          </a:prstGeom>
          <a:solidFill>
            <a:srgbClr val="F6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33505" y="759826"/>
            <a:ext cx="272573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rgbClr val="6ABDEF"/>
                </a:solidFill>
                <a:latin typeface="Manrope ExtraBold" pitchFamily="2" charset="0"/>
              </a:rPr>
              <a:t>Труд (технология)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86057" y="795802"/>
            <a:ext cx="39693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rgbClr val="6ABDEF"/>
                </a:solidFill>
                <a:latin typeface="Manrope ExtraBold" pitchFamily="2" charset="0"/>
              </a:rPr>
              <a:t>Технология</a:t>
            </a:r>
          </a:p>
          <a:p>
            <a:r>
              <a:rPr lang="ru-RU" sz="1500" dirty="0">
                <a:solidFill>
                  <a:srgbClr val="6ABDEF"/>
                </a:solidFill>
                <a:latin typeface="Manrope ExtraBold" pitchFamily="2" charset="0"/>
              </a:rPr>
              <a:t>2023 г.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55929" y="1675152"/>
            <a:ext cx="5527013" cy="226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C3A59"/>
                </a:solidFill>
                <a:latin typeface="Manrope Light" pitchFamily="2" charset="0"/>
              </a:rPr>
              <a:t>Новый статус предмета: </a:t>
            </a:r>
            <a:r>
              <a:rPr lang="ru-RU" sz="1050" b="1" dirty="0">
                <a:solidFill>
                  <a:srgbClr val="1C3A59"/>
                </a:solidFill>
                <a:latin typeface="Manrope Light" pitchFamily="2" charset="0"/>
              </a:rPr>
              <a:t>непосредственное применение ФРП </a:t>
            </a:r>
            <a:r>
              <a:rPr lang="ru-RU" sz="1050" dirty="0">
                <a:solidFill>
                  <a:srgbClr val="1C3A59"/>
                </a:solidFill>
                <a:latin typeface="Manrope Light" pitchFamily="2" charset="0"/>
              </a:rPr>
              <a:t>учебного предмета при реализации обязательной части образовательной программы на уровне НОО и ООО </a:t>
            </a:r>
          </a:p>
          <a:p>
            <a:endParaRPr lang="ru-RU" sz="1050" dirty="0">
              <a:solidFill>
                <a:srgbClr val="1C3A59"/>
              </a:solidFill>
              <a:latin typeface="Manrope Light" pitchFamily="2" charset="0"/>
            </a:endParaRPr>
          </a:p>
          <a:p>
            <a:r>
              <a:rPr lang="ru-RU" sz="1050" dirty="0">
                <a:solidFill>
                  <a:srgbClr val="1C3A59"/>
                </a:solidFill>
                <a:latin typeface="Manrope Light" pitchFamily="2" charset="0"/>
              </a:rPr>
              <a:t>4 инвариантных модуля:  </a:t>
            </a:r>
            <a:r>
              <a:rPr lang="ru-RU" sz="1050" b="1" dirty="0">
                <a:solidFill>
                  <a:srgbClr val="1C3A59"/>
                </a:solidFill>
                <a:latin typeface="Manrope Light" pitchFamily="2" charset="0"/>
              </a:rPr>
              <a:t>актуализировано содержание модулей, </a:t>
            </a:r>
          </a:p>
          <a:p>
            <a:r>
              <a:rPr lang="ru-RU" sz="1050" b="1" dirty="0">
                <a:solidFill>
                  <a:srgbClr val="1C3A59"/>
                </a:solidFill>
                <a:latin typeface="Manrope Light" pitchFamily="2" charset="0"/>
              </a:rPr>
              <a:t>дополнено темами «Мир профессий»</a:t>
            </a:r>
          </a:p>
          <a:p>
            <a:r>
              <a:rPr lang="ru-RU" sz="1050" dirty="0">
                <a:solidFill>
                  <a:srgbClr val="1C3A59"/>
                </a:solidFill>
                <a:latin typeface="Manrope Light" pitchFamily="2" charset="0"/>
              </a:rPr>
              <a:t>135 часов</a:t>
            </a:r>
          </a:p>
          <a:p>
            <a:endParaRPr lang="ru-RU" sz="1050" dirty="0">
              <a:solidFill>
                <a:srgbClr val="1C3A59"/>
              </a:solidFill>
              <a:latin typeface="Manrope Light" pitchFamily="2" charset="0"/>
            </a:endParaRPr>
          </a:p>
          <a:p>
            <a:r>
              <a:rPr lang="ru-RU" sz="1050" dirty="0">
                <a:solidFill>
                  <a:srgbClr val="1C3A59"/>
                </a:solidFill>
                <a:latin typeface="Manrope Light" pitchFamily="2" charset="0"/>
              </a:rPr>
              <a:t>5 инвариантных модуля, 3 вариативных (примерных) модуля: </a:t>
            </a:r>
          </a:p>
          <a:p>
            <a:r>
              <a:rPr lang="ru-RU" sz="1050" b="1" dirty="0">
                <a:solidFill>
                  <a:srgbClr val="1C3A59"/>
                </a:solidFill>
                <a:latin typeface="Manrope Light" pitchFamily="2" charset="0"/>
              </a:rPr>
              <a:t>изменения в распределении часов, уточнены темы и содержание модулей</a:t>
            </a:r>
          </a:p>
          <a:p>
            <a:pPr marL="285750" indent="-285750">
              <a:buFontTx/>
              <a:buChar char="-"/>
            </a:pPr>
            <a:r>
              <a:rPr lang="ru-RU" sz="900" dirty="0">
                <a:solidFill>
                  <a:srgbClr val="1C3A59"/>
                </a:solidFill>
                <a:latin typeface="Manrope Light" pitchFamily="2" charset="0"/>
              </a:rPr>
              <a:t>в каждый модуль добавлены темы «Мир профессий»</a:t>
            </a:r>
          </a:p>
          <a:p>
            <a:pPr marL="285750" indent="-285750">
              <a:buFontTx/>
              <a:buChar char="-"/>
            </a:pPr>
            <a:r>
              <a:rPr lang="ru-RU" sz="900" dirty="0">
                <a:solidFill>
                  <a:srgbClr val="1C3A59"/>
                </a:solidFill>
                <a:latin typeface="Manrope Light" pitchFamily="2" charset="0"/>
              </a:rPr>
              <a:t>расширен модуль «Технологии обработки материалов и пищевых продуктов»</a:t>
            </a:r>
          </a:p>
          <a:p>
            <a:pPr marL="285750" indent="-285750">
              <a:buFontTx/>
              <a:buChar char="-"/>
            </a:pPr>
            <a:r>
              <a:rPr lang="ru-RU" sz="900" dirty="0">
                <a:solidFill>
                  <a:srgbClr val="1C3A59"/>
                </a:solidFill>
                <a:latin typeface="Manrope Light" pitchFamily="2" charset="0"/>
              </a:rPr>
              <a:t>расширен модуль «Робототехника» (в части БПЛА)</a:t>
            </a:r>
          </a:p>
          <a:p>
            <a:pPr marL="285750" indent="-285750">
              <a:buFontTx/>
              <a:buChar char="-"/>
            </a:pPr>
            <a:r>
              <a:rPr lang="ru-RU" sz="900" dirty="0">
                <a:solidFill>
                  <a:srgbClr val="1C3A59"/>
                </a:solidFill>
                <a:latin typeface="Manrope Light" pitchFamily="2" charset="0"/>
              </a:rPr>
              <a:t>сокращено и уточнено содержание  модуля «Производство и технологии» и др. </a:t>
            </a:r>
            <a:endParaRPr lang="ru-RU" sz="1050" dirty="0">
              <a:solidFill>
                <a:srgbClr val="1C3A59"/>
              </a:solidFill>
              <a:latin typeface="Manrope Light" pitchFamily="2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728036" y="1824268"/>
            <a:ext cx="4073" cy="1716770"/>
          </a:xfrm>
          <a:prstGeom prst="line">
            <a:avLst/>
          </a:prstGeom>
          <a:ln w="25400">
            <a:solidFill>
              <a:srgbClr val="1C3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33581" y="2276255"/>
            <a:ext cx="934894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1C3A59"/>
                </a:solidFill>
                <a:latin typeface="Manrope Light" pitchFamily="2" charset="0"/>
              </a:rPr>
              <a:t>НОО</a:t>
            </a:r>
          </a:p>
          <a:p>
            <a:endParaRPr lang="ru-RU" sz="1050" b="1" dirty="0">
              <a:solidFill>
                <a:srgbClr val="1C3A59"/>
              </a:solidFill>
              <a:latin typeface="Manrope Light" pitchFamily="2" charset="0"/>
            </a:endParaRPr>
          </a:p>
          <a:p>
            <a:endParaRPr lang="ru-RU" sz="1050" b="1" dirty="0">
              <a:solidFill>
                <a:srgbClr val="1C3A59"/>
              </a:solidFill>
              <a:latin typeface="Manrope Light" pitchFamily="2" charset="0"/>
            </a:endParaRPr>
          </a:p>
          <a:p>
            <a:endParaRPr lang="ru-RU" sz="1050" b="1" dirty="0">
              <a:solidFill>
                <a:srgbClr val="1C3A59"/>
              </a:solidFill>
              <a:latin typeface="Manrope Light" pitchFamily="2" charset="0"/>
            </a:endParaRPr>
          </a:p>
          <a:p>
            <a:r>
              <a:rPr lang="ru-RU" sz="1050" b="1" dirty="0">
                <a:solidFill>
                  <a:srgbClr val="1C3A59"/>
                </a:solidFill>
                <a:latin typeface="Manrope Light" pitchFamily="2" charset="0"/>
              </a:rPr>
              <a:t>ООО</a:t>
            </a:r>
          </a:p>
          <a:p>
            <a:endParaRPr lang="ru-RU" sz="1050" b="1" dirty="0">
              <a:solidFill>
                <a:srgbClr val="1C3A59"/>
              </a:solidFill>
              <a:latin typeface="Manrope Light" pitchFamily="2" charset="0"/>
            </a:endParaRPr>
          </a:p>
          <a:p>
            <a:endParaRPr lang="ru-RU" sz="1050" b="1" dirty="0">
              <a:solidFill>
                <a:srgbClr val="1C3A59"/>
              </a:solidFill>
              <a:latin typeface="Manrope Light" pitchFamily="2" charset="0"/>
            </a:endParaRPr>
          </a:p>
          <a:p>
            <a:endParaRPr lang="ru-RU" sz="1050" b="1" dirty="0">
              <a:solidFill>
                <a:srgbClr val="1C3A59"/>
              </a:solidFill>
              <a:latin typeface="Manrope Light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97825" y="69317"/>
            <a:ext cx="4446176" cy="737235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ea typeface="Calibri" panose="020F0502020204030204" pitchFamily="34" charset="0"/>
              </a:rPr>
              <a:t>Новая  задача предмета - подготовка личности к трудовой, преобразовательной деятельности, в том числе на мотивационном уровне – формирование потребности и уважительного отношения к труду, социально ориентированной деятельности.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2229998" y="2807643"/>
            <a:ext cx="304800" cy="6557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4" name="TextBox 3"/>
          <p:cNvSpPr txBox="1"/>
          <p:nvPr/>
        </p:nvSpPr>
        <p:spPr>
          <a:xfrm>
            <a:off x="2548369" y="2917058"/>
            <a:ext cx="516255" cy="380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1C3A59"/>
                </a:solidFill>
                <a:latin typeface="Manrope Light" pitchFamily="2" charset="0"/>
              </a:rPr>
              <a:t>272</a:t>
            </a:r>
            <a:r>
              <a:rPr lang="ru-RU" sz="825" dirty="0">
                <a:solidFill>
                  <a:srgbClr val="1C3A59"/>
                </a:solidFill>
                <a:latin typeface="Manrope Light" pitchFamily="2" charset="0"/>
              </a:rPr>
              <a:t> </a:t>
            </a:r>
          </a:p>
          <a:p>
            <a:r>
              <a:rPr lang="ru-RU" sz="825" dirty="0">
                <a:solidFill>
                  <a:srgbClr val="1C3A59"/>
                </a:solidFill>
                <a:latin typeface="Manrope Light" pitchFamily="2" charset="0"/>
              </a:rPr>
              <a:t>часа</a:t>
            </a:r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8246335" y="2845011"/>
            <a:ext cx="304800" cy="10342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7" name="TextBox 16"/>
          <p:cNvSpPr txBox="1"/>
          <p:nvPr/>
        </p:nvSpPr>
        <p:spPr>
          <a:xfrm>
            <a:off x="8605194" y="3183247"/>
            <a:ext cx="516255" cy="380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1C3A59"/>
                </a:solidFill>
                <a:latin typeface="Manrope Light" pitchFamily="2" charset="0"/>
              </a:rPr>
              <a:t>272</a:t>
            </a:r>
            <a:r>
              <a:rPr lang="ru-RU" sz="825" dirty="0">
                <a:solidFill>
                  <a:srgbClr val="1C3A59"/>
                </a:solidFill>
                <a:latin typeface="Manrope Light" pitchFamily="2" charset="0"/>
              </a:rPr>
              <a:t> </a:t>
            </a:r>
          </a:p>
          <a:p>
            <a:r>
              <a:rPr lang="ru-RU" sz="825" dirty="0">
                <a:solidFill>
                  <a:srgbClr val="1C3A59"/>
                </a:solidFill>
                <a:latin typeface="Manrope Light" pitchFamily="2" charset="0"/>
              </a:rPr>
              <a:t>часа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90308" y="4051416"/>
            <a:ext cx="932039" cy="72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75" b="1" dirty="0">
                <a:solidFill>
                  <a:srgbClr val="1C3A59"/>
                </a:solidFill>
                <a:latin typeface="Manrope ExtraBold" pitchFamily="2" charset="0"/>
              </a:rPr>
              <a:t>не более</a:t>
            </a:r>
          </a:p>
          <a:p>
            <a:pPr algn="ctr"/>
            <a:r>
              <a:rPr lang="ru-RU" sz="1800" dirty="0">
                <a:solidFill>
                  <a:srgbClr val="1C3A59"/>
                </a:solidFill>
                <a:latin typeface="Manrope ExtraBold" pitchFamily="2" charset="0"/>
              </a:rPr>
              <a:t>30%</a:t>
            </a:r>
          </a:p>
          <a:p>
            <a:pPr algn="ctr"/>
            <a:r>
              <a:rPr lang="ru-RU" sz="825" dirty="0">
                <a:solidFill>
                  <a:srgbClr val="1C3A59"/>
                </a:solidFill>
                <a:latin typeface="Manrope ExtraBold" pitchFamily="2" charset="0"/>
              </a:rPr>
              <a:t>вариативные модули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6272" y="4066579"/>
            <a:ext cx="1832919" cy="123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25" b="1" dirty="0">
                <a:solidFill>
                  <a:srgbClr val="1C3A59"/>
                </a:solidFill>
                <a:cs typeface="Arial" panose="020B0604020202020204" pitchFamily="34" charset="0"/>
              </a:rPr>
              <a:t>вариативные модули </a:t>
            </a:r>
          </a:p>
          <a:p>
            <a:r>
              <a:rPr lang="ru-RU" sz="825" b="1" dirty="0">
                <a:solidFill>
                  <a:srgbClr val="1C3A59"/>
                </a:solidFill>
                <a:cs typeface="Arial" panose="020B0604020202020204" pitchFamily="34" charset="0"/>
              </a:rPr>
              <a:t>могут быть разработаны по запросу участников образовательных отношений в соответствии с региональными особенностями, углубленным изучением отдельных тем инвариантных модулей</a:t>
            </a:r>
          </a:p>
        </p:txBody>
      </p:sp>
      <p:cxnSp>
        <p:nvCxnSpPr>
          <p:cNvPr id="21" name="Соединитель: уступ 318"/>
          <p:cNvCxnSpPr/>
          <p:nvPr/>
        </p:nvCxnSpPr>
        <p:spPr>
          <a:xfrm>
            <a:off x="4305533" y="4618580"/>
            <a:ext cx="542395" cy="405954"/>
          </a:xfrm>
          <a:prstGeom prst="bentConnector3">
            <a:avLst>
              <a:gd name="adj1" fmla="val 50000"/>
            </a:avLst>
          </a:prstGeom>
          <a:ln w="22225">
            <a:solidFill>
              <a:srgbClr val="1C3A5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3340497" y="3879273"/>
            <a:ext cx="1031662" cy="1031662"/>
          </a:xfrm>
          <a:prstGeom prst="ellipse">
            <a:avLst/>
          </a:prstGeom>
          <a:noFill/>
          <a:ln w="22225">
            <a:solidFill>
              <a:srgbClr val="1C3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5" name="TextBox 24"/>
          <p:cNvSpPr txBox="1"/>
          <p:nvPr/>
        </p:nvSpPr>
        <p:spPr>
          <a:xfrm>
            <a:off x="6521855" y="4174841"/>
            <a:ext cx="93203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1C3A59"/>
                </a:solidFill>
                <a:latin typeface="Manrope ExtraBold" pitchFamily="2" charset="0"/>
              </a:rPr>
              <a:t>Учебный проект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74904" y="4244785"/>
            <a:ext cx="1784646" cy="60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25" b="1" dirty="0">
                <a:solidFill>
                  <a:srgbClr val="1C3A59"/>
                </a:solidFill>
                <a:cs typeface="Arial" panose="020B0604020202020204" pitchFamily="34" charset="0"/>
              </a:rPr>
              <a:t>обязателен </a:t>
            </a:r>
          </a:p>
          <a:p>
            <a:r>
              <a:rPr lang="ru-RU" sz="825" b="1" dirty="0">
                <a:solidFill>
                  <a:srgbClr val="1C3A59"/>
                </a:solidFill>
                <a:cs typeface="Arial" panose="020B0604020202020204" pitchFamily="34" charset="0"/>
              </a:rPr>
              <a:t>для всех обучающихся </a:t>
            </a:r>
          </a:p>
          <a:p>
            <a:r>
              <a:rPr lang="ru-RU" sz="825" b="1" dirty="0">
                <a:solidFill>
                  <a:srgbClr val="1C3A59"/>
                </a:solidFill>
                <a:cs typeface="Arial" panose="020B0604020202020204" pitchFamily="34" charset="0"/>
              </a:rPr>
              <a:t>и выполняется на уроках</a:t>
            </a:r>
          </a:p>
          <a:p>
            <a:r>
              <a:rPr lang="ru-RU" sz="825" b="1" dirty="0">
                <a:solidFill>
                  <a:srgbClr val="1C3A59"/>
                </a:solidFill>
              </a:rPr>
              <a:t> </a:t>
            </a:r>
          </a:p>
        </p:txBody>
      </p:sp>
      <p:cxnSp>
        <p:nvCxnSpPr>
          <p:cNvPr id="28" name="Соединитель: уступ 318"/>
          <p:cNvCxnSpPr/>
          <p:nvPr/>
        </p:nvCxnSpPr>
        <p:spPr>
          <a:xfrm>
            <a:off x="7446299" y="4174841"/>
            <a:ext cx="657212" cy="589261"/>
          </a:xfrm>
          <a:prstGeom prst="bentConnector3">
            <a:avLst>
              <a:gd name="adj1" fmla="val 50000"/>
            </a:avLst>
          </a:prstGeom>
          <a:ln w="22225">
            <a:solidFill>
              <a:srgbClr val="1C3A5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6472044" y="3893376"/>
            <a:ext cx="1031662" cy="1031662"/>
          </a:xfrm>
          <a:prstGeom prst="ellipse">
            <a:avLst/>
          </a:prstGeom>
          <a:noFill/>
          <a:ln w="22225">
            <a:solidFill>
              <a:srgbClr val="1C3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79" y="3541037"/>
            <a:ext cx="1724723" cy="1549103"/>
          </a:xfrm>
          <a:custGeom>
            <a:avLst/>
            <a:gdLst>
              <a:gd name="connsiteX0" fmla="*/ 1108373 w 2216746"/>
              <a:gd name="connsiteY0" fmla="*/ 0 h 2216746"/>
              <a:gd name="connsiteX1" fmla="*/ 2216746 w 2216746"/>
              <a:gd name="connsiteY1" fmla="*/ 1108373 h 2216746"/>
              <a:gd name="connsiteX2" fmla="*/ 1108373 w 2216746"/>
              <a:gd name="connsiteY2" fmla="*/ 2216746 h 2216746"/>
              <a:gd name="connsiteX3" fmla="*/ 0 w 2216746"/>
              <a:gd name="connsiteY3" fmla="*/ 1108373 h 2216746"/>
              <a:gd name="connsiteX4" fmla="*/ 1108373 w 2216746"/>
              <a:gd name="connsiteY4" fmla="*/ 0 h 221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6746" h="2216746">
                <a:moveTo>
                  <a:pt x="1108373" y="0"/>
                </a:moveTo>
                <a:cubicBezTo>
                  <a:pt x="1720511" y="0"/>
                  <a:pt x="2216746" y="496235"/>
                  <a:pt x="2216746" y="1108373"/>
                </a:cubicBezTo>
                <a:cubicBezTo>
                  <a:pt x="2216746" y="1720511"/>
                  <a:pt x="1720511" y="2216746"/>
                  <a:pt x="1108373" y="2216746"/>
                </a:cubicBezTo>
                <a:cubicBezTo>
                  <a:pt x="496235" y="2216746"/>
                  <a:pt x="0" y="1720511"/>
                  <a:pt x="0" y="1108373"/>
                </a:cubicBezTo>
                <a:cubicBezTo>
                  <a:pt x="0" y="496235"/>
                  <a:pt x="496235" y="0"/>
                  <a:pt x="1108373" y="0"/>
                </a:cubicBezTo>
                <a:close/>
              </a:path>
            </a:pathLst>
          </a:cu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3581" y="2735794"/>
            <a:ext cx="8471613" cy="24460"/>
          </a:xfrm>
          <a:prstGeom prst="line">
            <a:avLst/>
          </a:prstGeom>
          <a:ln>
            <a:solidFill>
              <a:srgbClr val="1C3A5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4659677"/>
            <a:ext cx="6162984" cy="11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Rectangle 1"/>
          <p:cNvSpPr/>
          <p:nvPr/>
        </p:nvSpPr>
        <p:spPr>
          <a:xfrm>
            <a:off x="2155765" y="92157"/>
            <a:ext cx="6988075" cy="332740"/>
          </a:xfrm>
          <a:prstGeom prst="rect">
            <a:avLst/>
          </a:prstGeom>
          <a:noFill/>
          <a:ln w="9525">
            <a:noFill/>
          </a:ln>
        </p:spPr>
        <p:txBody>
          <a:bodyPr lIns="81634" tIns="40817" rIns="81634" bIns="40817">
            <a:spAutoFit/>
          </a:bodyPr>
          <a:lstStyle>
            <a:lvl1pPr marL="342900" indent="-342900" algn="l" defTabSz="449580" rtl="0" eaLnBrk="0" fontAlgn="base" hangingPunct="0">
              <a:lnSpc>
                <a:spcPct val="83000"/>
              </a:lnSpc>
              <a:spcBef>
                <a:spcPts val="16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lnSpc>
                <a:spcPct val="83000"/>
              </a:lnSpc>
              <a:spcBef>
                <a:spcPts val="13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580" rtl="0" eaLnBrk="0" fontAlgn="base" hangingPunct="0">
              <a:lnSpc>
                <a:spcPct val="83000"/>
              </a:lnSpc>
              <a:spcBef>
                <a:spcPts val="101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580" rtl="0" eaLnBrk="0" fontAlgn="base" hangingPunct="0">
              <a:lnSpc>
                <a:spcPct val="83000"/>
              </a:lnSpc>
              <a:spcBef>
                <a:spcPts val="70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580" rtl="0" eaLnBrk="0" fontAlgn="base" hangingPunct="0">
              <a:lnSpc>
                <a:spcPct val="83000"/>
              </a:lnSpc>
              <a:spcBef>
                <a:spcPts val="39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defTabSz="449580" eaLnBrk="1" hangingPunct="1">
              <a:lnSpc>
                <a:spcPct val="100000"/>
              </a:lnSpc>
              <a:spcBef>
                <a:spcPts val="75"/>
              </a:spcBef>
              <a:buClrTx/>
              <a:buFontTx/>
              <a:buNone/>
              <a:tabLst>
                <a:tab pos="0" algn="l"/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  <a:tab pos="3594100" algn="l"/>
                <a:tab pos="4043680" algn="l"/>
                <a:tab pos="4492625" algn="l"/>
                <a:tab pos="4942205" algn="l"/>
                <a:tab pos="5391150" algn="l"/>
                <a:tab pos="5840730" algn="l"/>
                <a:tab pos="6289675" algn="l"/>
                <a:tab pos="6739255" algn="l"/>
                <a:tab pos="7188200" algn="l"/>
                <a:tab pos="7637780" algn="l"/>
                <a:tab pos="8086725" algn="l"/>
                <a:tab pos="8536305" algn="l"/>
                <a:tab pos="8985250" algn="l"/>
                <a:tab pos="9434830" algn="l"/>
                <a:tab pos="9883775" algn="l"/>
                <a:tab pos="10333355" algn="l"/>
                <a:tab pos="10782300" algn="l"/>
              </a:tabLst>
            </a:pPr>
            <a:r>
              <a:rPr lang="ru-RU" altLang="ru-RU" sz="1635" b="1" dirty="0">
                <a:solidFill>
                  <a:srgbClr val="17375E"/>
                </a:solidFill>
                <a:latin typeface="Times New Roman" panose="02020603050405020304" pitchFamily="18" charset="0"/>
              </a:rPr>
              <a:t>Нововведения 2024-2025 учебного года</a:t>
            </a:r>
          </a:p>
        </p:txBody>
      </p:sp>
      <p:pic>
        <p:nvPicPr>
          <p:cNvPr id="25604" name="Рисунок 8"/>
          <p:cNvPicPr>
            <a:picLocks noChangeAspect="1"/>
          </p:cNvPicPr>
          <p:nvPr/>
        </p:nvPicPr>
        <p:blipFill>
          <a:blip r:embed="rId4"/>
          <a:srcRect l="6425" t="8093" r="80000" b="85558"/>
          <a:stretch>
            <a:fillRect/>
          </a:stretch>
        </p:blipFill>
        <p:spPr>
          <a:xfrm>
            <a:off x="56318" y="24480"/>
            <a:ext cx="2053368" cy="5399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Прямоугольник 4"/>
          <p:cNvSpPr/>
          <p:nvPr/>
        </p:nvSpPr>
        <p:spPr>
          <a:xfrm>
            <a:off x="195993" y="678217"/>
            <a:ext cx="8809612" cy="37642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buNone/>
            </a:pPr>
            <a:r>
              <a:rPr lang="ru-RU" altLang="x-none" sz="1815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школьной программе</a:t>
            </a:r>
          </a:p>
          <a:p>
            <a:pPr algn="ctr">
              <a:lnSpc>
                <a:spcPct val="107000"/>
              </a:lnSpc>
              <a:buNone/>
            </a:pPr>
            <a:endParaRPr lang="ru-RU" altLang="x-none" sz="181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buNone/>
            </a:pPr>
            <a:r>
              <a:rPr lang="ru-RU" altLang="x-none" sz="1270" dirty="0">
                <a:solidFill>
                  <a:srgbClr val="262626"/>
                </a:solidFill>
                <a:latin typeface="Segoe UI Symbol" panose="020B0502040204020203" pitchFamily="34" charset="0"/>
                <a:cs typeface="Times New Roman" panose="02020603050405020304" pitchFamily="18" charset="0"/>
              </a:rPr>
              <a:t>📌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x-none" sz="127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изкультура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 новых дисциплин попали в программу по физкультуре, расширяется количество образовательных модулей по некоторым видам спорта. В рамках занятий будут изучать историю видов спорта и их правила. Школьников будут учиться работать с инвентарём и выполнять основные элементы. Большинство модулей будет изучаться на усмотрение руководства школы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часть учебного плана или внеурочно) </a:t>
            </a:r>
          </a:p>
          <a:p>
            <a:pPr algn="just">
              <a:lnSpc>
                <a:spcPct val="107000"/>
              </a:lnSpc>
              <a:buNone/>
            </a:pPr>
            <a:endParaRPr lang="ru-RU" altLang="x-none" sz="1270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None/>
            </a:pP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📌 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Семьеведение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будут проводить 1 раз в неделю во время «‎Разговоров о важном»‎ или внеклассных занятий, ставить оценки не планируют)</a:t>
            </a:r>
          </a:p>
          <a:p>
            <a:pPr algn="just">
              <a:lnSpc>
                <a:spcPct val="107000"/>
              </a:lnSpc>
              <a:buNone/>
            </a:pPr>
            <a:endParaRPr lang="ru-RU" altLang="x-none" sz="127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None/>
            </a:pPr>
            <a:r>
              <a:rPr lang="ru-RU" altLang="x-none" sz="1270" dirty="0">
                <a:solidFill>
                  <a:srgbClr val="262626"/>
                </a:solidFill>
                <a:latin typeface="Segoe UI Symbol" panose="020B0502040204020203" pitchFamily="34" charset="0"/>
                <a:cs typeface="Times New Roman" panose="02020603050405020304" pitchFamily="18" charset="0"/>
              </a:rPr>
              <a:t>📌 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</a:t>
            </a:r>
            <a:r>
              <a:rPr lang="ru-RU" altLang="x-none" sz="145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(вводят материал о Крыме, ДНР, Запорожской и Херсонской области)</a:t>
            </a:r>
          </a:p>
          <a:p>
            <a:pPr algn="just">
              <a:lnSpc>
                <a:spcPct val="107000"/>
              </a:lnSpc>
              <a:buNone/>
            </a:pPr>
            <a:endParaRPr lang="ru-RU" altLang="x-none" sz="1270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None/>
            </a:pP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📌 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r>
              <a:rPr lang="ru-RU" altLang="x-none" sz="127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(расширили список тем для дополнительного изучения, добавили отечественную и зарубежную фантастику. В 5-9 классах значительно изменился набор произведений и порядок их изучения)</a:t>
            </a:r>
          </a:p>
          <a:p>
            <a:pPr algn="just">
              <a:lnSpc>
                <a:spcPct val="107000"/>
              </a:lnSpc>
              <a:buNone/>
            </a:pPr>
            <a:endParaRPr lang="ru-RU" altLang="x-none" sz="1270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None/>
            </a:pP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📌 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 язык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2024-2025 учебном году ВПР по иностранным языкам пройдёт в 4–8 и 10 классах)</a:t>
            </a:r>
            <a:endParaRPr lang="ru-RU" altLang="x-none" sz="1270" dirty="0">
              <a:solidFill>
                <a:srgbClr val="26262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4911669"/>
            <a:ext cx="6162984" cy="11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Rectangle 1"/>
          <p:cNvSpPr/>
          <p:nvPr/>
        </p:nvSpPr>
        <p:spPr>
          <a:xfrm>
            <a:off x="2155765" y="92157"/>
            <a:ext cx="6988075" cy="332740"/>
          </a:xfrm>
          <a:prstGeom prst="rect">
            <a:avLst/>
          </a:prstGeom>
          <a:noFill/>
          <a:ln w="9525">
            <a:noFill/>
          </a:ln>
        </p:spPr>
        <p:txBody>
          <a:bodyPr lIns="81634" tIns="40817" rIns="81634" bIns="40817">
            <a:spAutoFit/>
          </a:bodyPr>
          <a:lstStyle>
            <a:lvl1pPr marL="342900" indent="-342900" algn="l" defTabSz="449580" rtl="0" eaLnBrk="0" fontAlgn="base" hangingPunct="0">
              <a:lnSpc>
                <a:spcPct val="83000"/>
              </a:lnSpc>
              <a:spcBef>
                <a:spcPts val="16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lnSpc>
                <a:spcPct val="83000"/>
              </a:lnSpc>
              <a:spcBef>
                <a:spcPts val="13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580" rtl="0" eaLnBrk="0" fontAlgn="base" hangingPunct="0">
              <a:lnSpc>
                <a:spcPct val="83000"/>
              </a:lnSpc>
              <a:spcBef>
                <a:spcPts val="101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580" rtl="0" eaLnBrk="0" fontAlgn="base" hangingPunct="0">
              <a:lnSpc>
                <a:spcPct val="83000"/>
              </a:lnSpc>
              <a:spcBef>
                <a:spcPts val="70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580" rtl="0" eaLnBrk="0" fontAlgn="base" hangingPunct="0">
              <a:lnSpc>
                <a:spcPct val="83000"/>
              </a:lnSpc>
              <a:spcBef>
                <a:spcPts val="39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defTabSz="449580" eaLnBrk="1" hangingPunct="1">
              <a:lnSpc>
                <a:spcPct val="100000"/>
              </a:lnSpc>
              <a:spcBef>
                <a:spcPts val="75"/>
              </a:spcBef>
              <a:buClrTx/>
              <a:buFontTx/>
              <a:buNone/>
              <a:tabLst>
                <a:tab pos="0" algn="l"/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  <a:tab pos="3594100" algn="l"/>
                <a:tab pos="4043680" algn="l"/>
                <a:tab pos="4492625" algn="l"/>
                <a:tab pos="4942205" algn="l"/>
                <a:tab pos="5391150" algn="l"/>
                <a:tab pos="5840730" algn="l"/>
                <a:tab pos="6289675" algn="l"/>
                <a:tab pos="6739255" algn="l"/>
                <a:tab pos="7188200" algn="l"/>
                <a:tab pos="7637780" algn="l"/>
                <a:tab pos="8086725" algn="l"/>
                <a:tab pos="8536305" algn="l"/>
                <a:tab pos="8985250" algn="l"/>
                <a:tab pos="9434830" algn="l"/>
                <a:tab pos="9883775" algn="l"/>
                <a:tab pos="10333355" algn="l"/>
                <a:tab pos="10782300" algn="l"/>
              </a:tabLst>
            </a:pPr>
            <a:r>
              <a:rPr lang="ru-RU" altLang="ru-RU" sz="1635" b="1" dirty="0">
                <a:solidFill>
                  <a:srgbClr val="17375E"/>
                </a:solidFill>
                <a:latin typeface="Times New Roman" panose="02020603050405020304" pitchFamily="18" charset="0"/>
              </a:rPr>
              <a:t>Нововведения 2024-2025 учебного года</a:t>
            </a:r>
          </a:p>
        </p:txBody>
      </p:sp>
      <p:pic>
        <p:nvPicPr>
          <p:cNvPr id="27652" name="Рисунок 8"/>
          <p:cNvPicPr>
            <a:picLocks noChangeAspect="1"/>
          </p:cNvPicPr>
          <p:nvPr/>
        </p:nvPicPr>
        <p:blipFill>
          <a:blip r:embed="rId4"/>
          <a:srcRect l="6425" t="8093" r="80000" b="85558"/>
          <a:stretch>
            <a:fillRect/>
          </a:stretch>
        </p:blipFill>
        <p:spPr>
          <a:xfrm>
            <a:off x="56318" y="24480"/>
            <a:ext cx="2053368" cy="5399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Прямоугольник 4"/>
          <p:cNvSpPr/>
          <p:nvPr/>
        </p:nvSpPr>
        <p:spPr>
          <a:xfrm>
            <a:off x="195993" y="482384"/>
            <a:ext cx="8809612" cy="48539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buNone/>
            </a:pPr>
            <a:r>
              <a:rPr lang="ru-RU" altLang="x-none" sz="1815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школьной программе</a:t>
            </a:r>
          </a:p>
          <a:p>
            <a:pPr algn="ctr">
              <a:lnSpc>
                <a:spcPct val="107000"/>
              </a:lnSpc>
              <a:buNone/>
            </a:pPr>
            <a:endParaRPr lang="ru-RU" altLang="x-none" sz="181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buNone/>
            </a:pPr>
            <a:r>
              <a:rPr lang="ru-RU" altLang="x-none" sz="1270" b="1" dirty="0">
                <a:solidFill>
                  <a:srgbClr val="262626"/>
                </a:solidFill>
                <a:latin typeface="Segoe UI Symbol" panose="020B0502040204020203" pitchFamily="34" charset="0"/>
                <a:cs typeface="Times New Roman" panose="02020603050405020304" pitchFamily="18" charset="0"/>
              </a:rPr>
              <a:t>📌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‎Труд‎‎</a:t>
            </a:r>
            <a:r>
              <a:rPr lang="ru-RU" altLang="x-none" sz="145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«‎технологии»‎ (будет включать 5 обязательных («Производство и технологии»,</a:t>
            </a:r>
            <a:r>
              <a:rPr lang="ru-RU" altLang="x-none" sz="1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«Технологии обработки пищевых продуктов»,</a:t>
            </a:r>
            <a:r>
              <a:rPr lang="ru-RU" altLang="x-none" sz="1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«Компьютерная графика. Черчение»,</a:t>
            </a:r>
            <a:r>
              <a:rPr lang="ru-RU" altLang="x-none" sz="1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«Робототехника»,</a:t>
            </a:r>
            <a:r>
              <a:rPr lang="ru-RU" altLang="x-none" sz="1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«3-D моделирование, прототипирование, макетирование») и 3 вариативных модуля («Автоматизированные системы», «Животноводство», «Растениеводство»).</a:t>
            </a:r>
            <a:endParaRPr lang="ru-RU" altLang="x-non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buNone/>
            </a:pPr>
            <a:endParaRPr lang="ru-RU" altLang="x-none" sz="1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buNone/>
            </a:pPr>
            <a:r>
              <a:rPr lang="ru-RU" altLang="x-none" sz="1270" dirty="0">
                <a:solidFill>
                  <a:srgbClr val="262626"/>
                </a:solidFill>
                <a:latin typeface="Segoe UI Symbol" panose="020B0502040204020203" pitchFamily="34" charset="0"/>
                <a:cs typeface="Times New Roman" panose="02020603050405020304" pitchFamily="18" charset="0"/>
              </a:rPr>
              <a:t>📌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безопасности и защита Родины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(школьников будут обучать правилам безопасности в бытовых и чрезвычайных ситуациях, оказанию медицинской помощи и использованию средств защиты. Добавят блок начальной военной подготовки, расскажут о действиях во время военной угрозы, положениях воинских уставов и свойствах стрелкового оружия. Сборы для юношей пройдут после 8 классы (3 дня) и после 10 класса (5 дней)</a:t>
            </a:r>
          </a:p>
          <a:p>
            <a:pPr algn="just">
              <a:lnSpc>
                <a:spcPct val="107000"/>
              </a:lnSpc>
              <a:buNone/>
            </a:pPr>
            <a:endParaRPr lang="ru-RU" altLang="x-none" sz="1270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None/>
            </a:pPr>
            <a:r>
              <a:rPr lang="ru-RU" altLang="x-none" sz="1270" dirty="0">
                <a:solidFill>
                  <a:srgbClr val="262626"/>
                </a:solidFill>
                <a:latin typeface="Segoe UI Symbol" panose="020B0502040204020203" pitchFamily="34" charset="0"/>
                <a:cs typeface="Times New Roman" panose="02020603050405020304" pitchFamily="18" charset="0"/>
              </a:rPr>
              <a:t>📌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  <a:r>
              <a:rPr lang="ru-RU" altLang="x-none" sz="145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(обществознание полностью исключат из программы 5-8 классов, изучать дисциплину будут только в 9 и 10 классе по  1 часу в неделю, в 11 классе – по 2 часа. В курс обществознания планируют включить освоение практических навыков, например, правила информационной безопасности. Изменения коснутся только тех школьников, которые пойдут в 5 класс в 2025 году)</a:t>
            </a:r>
          </a:p>
          <a:p>
            <a:pPr algn="just">
              <a:lnSpc>
                <a:spcPct val="107000"/>
              </a:lnSpc>
              <a:buNone/>
            </a:pPr>
            <a:endParaRPr lang="ru-RU" altLang="x-none" sz="1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buNone/>
            </a:pPr>
            <a:r>
              <a:rPr lang="ru-RU" altLang="x-none" sz="1270" dirty="0">
                <a:solidFill>
                  <a:srgbClr val="262626"/>
                </a:solidFill>
                <a:latin typeface="Segoe UI Symbol" panose="020B0502040204020203" pitchFamily="34" charset="0"/>
                <a:cs typeface="Times New Roman" panose="02020603050405020304" pitchFamily="18" charset="0"/>
              </a:rPr>
              <a:t>📌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sz="1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r>
              <a:rPr lang="ru-RU" altLang="x-none" sz="145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x-none" sz="1270" u="sng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2024-2025 учебном году: 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дополнение ФРП по «Истории» на уровне ООО учебным курсом «История нашего края» (17 час); </a:t>
            </a:r>
            <a:r>
              <a:rPr lang="ru-RU" altLang="x-none" sz="1270" u="sng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2025-2026 учебном году:</a:t>
            </a: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исключат предметную область и учебный предмет «Основы духовно-нравственной культуры народов России», курс «Введение в новейшую историю России»;  увеличено общее число часов на изучение истории с 340 до 476 часов)</a:t>
            </a:r>
          </a:p>
          <a:p>
            <a:pPr>
              <a:lnSpc>
                <a:spcPct val="107000"/>
              </a:lnSpc>
              <a:buNone/>
            </a:pPr>
            <a:r>
              <a:rPr lang="ru-RU" altLang="x-none" sz="127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buNone/>
            </a:pPr>
            <a:endParaRPr lang="ru-RU" altLang="x-none" sz="10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Фон и пустой слайд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1481</Words>
  <Application>Microsoft Office PowerPoint</Application>
  <PresentationFormat>Экран (16:9)</PresentationFormat>
  <Paragraphs>385</Paragraphs>
  <Slides>49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49</vt:i4>
      </vt:variant>
    </vt:vector>
  </HeadingPairs>
  <TitlesOfParts>
    <vt:vector size="77" baseType="lpstr">
      <vt:lpstr>Inter Medium</vt:lpstr>
      <vt:lpstr>Inter SemiBold</vt:lpstr>
      <vt:lpstr>Phenomena Bold</vt:lpstr>
      <vt:lpstr>Segoe UI Symbol</vt:lpstr>
      <vt:lpstr>Abhaya Libre</vt:lpstr>
      <vt:lpstr>Manrope Medium</vt:lpstr>
      <vt:lpstr>Inter</vt:lpstr>
      <vt:lpstr>Muller Bold</vt:lpstr>
      <vt:lpstr>PT Astra Sans</vt:lpstr>
      <vt:lpstr>Muller Light</vt:lpstr>
      <vt:lpstr>Arial</vt:lpstr>
      <vt:lpstr>Phenomena</vt:lpstr>
      <vt:lpstr>Times New Roman</vt:lpstr>
      <vt:lpstr>Wingdings</vt:lpstr>
      <vt:lpstr>Calibri Light</vt:lpstr>
      <vt:lpstr>Jost</vt:lpstr>
      <vt:lpstr>Play</vt:lpstr>
      <vt:lpstr>Manrope Light</vt:lpstr>
      <vt:lpstr>Manrope ExtraBold</vt:lpstr>
      <vt:lpstr>Helvetica Neue Medium</vt:lpstr>
      <vt:lpstr>Roboto</vt:lpstr>
      <vt:lpstr>Phenomena Black</vt:lpstr>
      <vt:lpstr>Tahoma</vt:lpstr>
      <vt:lpstr>Calibri</vt:lpstr>
      <vt:lpstr>Титульный лист</vt:lpstr>
      <vt:lpstr>Заголовок и текст</vt:lpstr>
      <vt:lpstr>Фото и текст</vt:lpstr>
      <vt:lpstr>Фон и пустой слайд</vt:lpstr>
      <vt:lpstr>Новый учебный год: перспективные задачи и направления деятельности отделения  по информатике и ИКТ  краевого УМО</vt:lpstr>
      <vt:lpstr>Повестка:  -реализация обновленных ФГОС, ФООП, реализация воспитательного компонента средствами предмета, введение новых предметов; -основные результаты оценки компетенций педагогических работников Алтайского края; - деятельность отделений в 2024-2025 г.;  - ответы на вопросы.</vt:lpstr>
      <vt:lpstr>-реализация обновленных ФГОС, ФООП, реализация воспитательного компонента средствами предмета, введение новых предметов;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 профильный класс программа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</vt:lpstr>
      <vt:lpstr>Презентация PowerPoint</vt:lpstr>
      <vt:lpstr>Изменения в ОГЭ-9</vt:lpstr>
      <vt:lpstr>ВПР по информатике 7-8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Лидеры прироста числа участников ВсОШ в 2023/2024 уч.году </vt:lpstr>
      <vt:lpstr>Изменения в Порядок</vt:lpstr>
      <vt:lpstr>Школьный  этап ВсОШ в Алтайском крае в 2023/2024 уч. году  24 предмет  6 предметов (астрономия, биология, физика, химия, математика, информатика) на платформе Сириус-курсы     </vt:lpstr>
      <vt:lpstr>-основные результаты оценки компетенций педагогических работников Алтайского края; </vt:lpstr>
      <vt:lpstr>Презентация PowerPoint</vt:lpstr>
      <vt:lpstr>Презентация PowerPoint</vt:lpstr>
      <vt:lpstr>Презентация PowerPoint</vt:lpstr>
      <vt:lpstr>Презентация PowerPoint</vt:lpstr>
      <vt:lpstr>- деятельность отделения   в 2024-2025 г.;  - ответы на вопросы. </vt:lpstr>
      <vt:lpstr>Презентация PowerPoint</vt:lpstr>
      <vt:lpstr>Пользователь ПК???</vt:lpstr>
      <vt:lpstr>Разработка учебно- методических материалов</vt:lpstr>
      <vt:lpstr>Курсы для учителей края</vt:lpstr>
      <vt:lpstr>Новые  возможности</vt:lpstr>
      <vt:lpstr>Новые возможности для общения</vt:lpstr>
      <vt:lpstr>Новые сервисы к 1 сентября</vt:lpstr>
      <vt:lpstr>Мини-приложение «Помощник ученика»</vt:lpstr>
      <vt:lpstr>Чат-бот культурных событий  от Пушкинской карты в Сферуме </vt:lpstr>
      <vt:lpstr>Участие в олимпиадах через Сферум </vt:lpstr>
      <vt:lpstr>Расширение возможностей звонков и трансляций</vt:lpstr>
      <vt:lpstr>Обновление чатов и каналов</vt:lpstr>
      <vt:lpstr>Мотивация учащихся цифровыми наградами </vt:lpstr>
      <vt:lpstr>Преимущества интеграции Сферума и ЭЖД для пользователей </vt:lpstr>
      <vt:lpstr>Важные нормативно-правовые акты</vt:lpstr>
      <vt:lpstr>Спасибо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Русских М.Н.</cp:lastModifiedBy>
  <cp:revision>131</cp:revision>
  <dcterms:created xsi:type="dcterms:W3CDTF">2024-08-23T02:08:00Z</dcterms:created>
  <dcterms:modified xsi:type="dcterms:W3CDTF">2024-08-26T04:12:55Z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B7114CC73EF946D297B75C32492BAB31_13</vt:lpwstr>
  </property>
  <property fmtid="{D5CDD505-2E9C-101B-9397-08002B2CF9AE}" pid="3" name="KSOProductBuildVer">
    <vt:lpwstr>1049-12.2.0.17119</vt:lpwstr>
  </property>
</Properties>
</file>