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67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96;&#1072;&#1093;&#1084;&#1072;&#1090;&#1099;\&#1050;&#1072;&#1089;&#1087;&#1072;&#1088;&#1086;&#1074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7220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Краевая августовская конференция «Шахматы в школах: оценка результативности и перспективы развития»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– класс</a:t>
            </a:r>
          </a:p>
          <a:p>
            <a:pPr marL="13716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Воспитательный потенциал проекта «Шахматы в школах»</a:t>
            </a:r>
          </a:p>
          <a:p>
            <a:pPr marL="137160" indent="0" algn="ctr">
              <a:buNone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>
              <a:buNone/>
            </a:pPr>
            <a:r>
              <a:rPr lang="ru-RU" dirty="0" err="1" smtClean="0"/>
              <a:t>Трубникова</a:t>
            </a:r>
            <a:r>
              <a:rPr lang="ru-RU" dirty="0" smtClean="0"/>
              <a:t> Татьяна Ивановна, МКДОУ </a:t>
            </a:r>
            <a:r>
              <a:rPr lang="ru-RU" dirty="0" err="1" smtClean="0"/>
              <a:t>Ребрихинский</a:t>
            </a:r>
            <a:r>
              <a:rPr lang="ru-RU" dirty="0" smtClean="0"/>
              <a:t> детский сад «Улыбка», воспитатель высшей </a:t>
            </a:r>
            <a:r>
              <a:rPr lang="ru-RU" dirty="0" err="1" smtClean="0"/>
              <a:t>квалификацинной</a:t>
            </a:r>
            <a:r>
              <a:rPr lang="ru-RU" dirty="0" smtClean="0"/>
              <a:t> категории, педагог дополнительного образования, с. Ребриха</a:t>
            </a:r>
          </a:p>
          <a:p>
            <a:pPr marL="137160" indent="0" algn="ctr">
              <a:buNone/>
            </a:pPr>
            <a:r>
              <a:rPr lang="ru-RU" smtClean="0"/>
              <a:t>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78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169(1).jpg"/>
          <p:cNvPicPr/>
          <p:nvPr/>
        </p:nvPicPr>
        <p:blipFill>
          <a:blip r:embed="rId3" cstate="print"/>
          <a:srcRect l="3277" t="35901" r="68034" b="35183"/>
          <a:stretch>
            <a:fillRect/>
          </a:stretch>
        </p:blipFill>
        <p:spPr bwMode="auto">
          <a:xfrm>
            <a:off x="2987824" y="404664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img169(1).jpg"/>
          <p:cNvPicPr/>
          <p:nvPr/>
        </p:nvPicPr>
        <p:blipFill>
          <a:blip r:embed="rId3" cstate="print"/>
          <a:srcRect l="35152" t="36290" r="35446" b="34767"/>
          <a:stretch>
            <a:fillRect/>
          </a:stretch>
        </p:blipFill>
        <p:spPr bwMode="auto">
          <a:xfrm>
            <a:off x="827584" y="3501008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169(1).jpg"/>
          <p:cNvPicPr/>
          <p:nvPr/>
        </p:nvPicPr>
        <p:blipFill>
          <a:blip r:embed="rId3" cstate="print"/>
          <a:srcRect l="67918" t="2320" r="3560" b="67747"/>
          <a:stretch>
            <a:fillRect/>
          </a:stretch>
        </p:blipFill>
        <p:spPr bwMode="auto">
          <a:xfrm>
            <a:off x="5292080" y="3501008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3131840" y="24928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169(1).jpg"/>
          <p:cNvPicPr/>
          <p:nvPr/>
        </p:nvPicPr>
        <p:blipFill>
          <a:blip r:embed="rId3" cstate="print"/>
          <a:srcRect l="36882" t="36290" r="35446" b="34767"/>
          <a:stretch>
            <a:fillRect/>
          </a:stretch>
        </p:blipFill>
        <p:spPr bwMode="auto">
          <a:xfrm>
            <a:off x="5220072" y="2276872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img169(1).jpg"/>
          <p:cNvPicPr/>
          <p:nvPr/>
        </p:nvPicPr>
        <p:blipFill>
          <a:blip r:embed="rId3" cstate="print"/>
          <a:srcRect l="35389" t="2269" r="35153" b="67585"/>
          <a:stretch>
            <a:fillRect/>
          </a:stretch>
        </p:blipFill>
        <p:spPr bwMode="auto">
          <a:xfrm>
            <a:off x="1475656" y="3861048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169(1).jpg"/>
          <p:cNvPicPr/>
          <p:nvPr/>
        </p:nvPicPr>
        <p:blipFill>
          <a:blip r:embed="rId3" cstate="print"/>
          <a:srcRect l="3212" t="2613" r="67825" b="67624"/>
          <a:stretch>
            <a:fillRect/>
          </a:stretch>
        </p:blipFill>
        <p:spPr bwMode="auto">
          <a:xfrm>
            <a:off x="1547664" y="836712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5364088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169(1).jpg"/>
          <p:cNvPicPr/>
          <p:nvPr/>
        </p:nvPicPr>
        <p:blipFill>
          <a:blip r:embed="rId3" cstate="print"/>
          <a:srcRect l="3277" t="35901" r="66934" b="35183"/>
          <a:stretch>
            <a:fillRect/>
          </a:stretch>
        </p:blipFill>
        <p:spPr bwMode="auto">
          <a:xfrm>
            <a:off x="5724128" y="3789040"/>
            <a:ext cx="26642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img169(1).jpg"/>
          <p:cNvPicPr/>
          <p:nvPr/>
        </p:nvPicPr>
        <p:blipFill>
          <a:blip r:embed="rId3" cstate="print"/>
          <a:srcRect l="67918" t="2320" r="3560" b="67747"/>
          <a:stretch>
            <a:fillRect/>
          </a:stretch>
        </p:blipFill>
        <p:spPr bwMode="auto">
          <a:xfrm>
            <a:off x="5652120" y="692696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169(1).jpg"/>
          <p:cNvPicPr/>
          <p:nvPr/>
        </p:nvPicPr>
        <p:blipFill>
          <a:blip r:embed="rId3" cstate="print"/>
          <a:srcRect l="3491" t="68468" r="66614" b="2426"/>
          <a:stretch>
            <a:fillRect/>
          </a:stretch>
        </p:blipFill>
        <p:spPr bwMode="auto">
          <a:xfrm>
            <a:off x="1547664" y="1916832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5796136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7002" y="332656"/>
            <a:ext cx="3697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Как научить ребенка </a:t>
            </a:r>
          </a:p>
          <a:p>
            <a:pPr algn="r"/>
            <a:r>
              <a:rPr lang="ru-RU" sz="2800" b="1" dirty="0">
                <a:solidFill>
                  <a:schemeClr val="bg1"/>
                </a:solidFill>
              </a:rPr>
              <a:t>играть в </a:t>
            </a:r>
            <a:r>
              <a:rPr lang="ru-RU" sz="2800" b="1" dirty="0">
                <a:solidFill>
                  <a:srgbClr val="C00000"/>
                </a:solidFill>
              </a:rPr>
              <a:t>шахматы</a:t>
            </a:r>
          </a:p>
        </p:txBody>
      </p:sp>
      <p:pic>
        <p:nvPicPr>
          <p:cNvPr id="5" name="Рисунок 4" descr="C:\Users\User\Desktop\фиг.jpg"/>
          <p:cNvPicPr/>
          <p:nvPr/>
        </p:nvPicPr>
        <p:blipFill>
          <a:blip r:embed="rId2" cstate="print"/>
          <a:srcRect l="54462" t="28162" r="36391" b="61825"/>
          <a:stretch>
            <a:fillRect/>
          </a:stretch>
        </p:blipFill>
        <p:spPr bwMode="auto">
          <a:xfrm>
            <a:off x="1187624" y="1988840"/>
            <a:ext cx="1101650" cy="103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иг.jpg"/>
          <p:cNvPicPr/>
          <p:nvPr/>
        </p:nvPicPr>
        <p:blipFill>
          <a:blip r:embed="rId2" cstate="print"/>
          <a:srcRect l="54804" t="39828" r="36465" b="49262"/>
          <a:stretch>
            <a:fillRect/>
          </a:stretch>
        </p:blipFill>
        <p:spPr bwMode="auto">
          <a:xfrm>
            <a:off x="3491880" y="1988840"/>
            <a:ext cx="93001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иг.jpg"/>
          <p:cNvPicPr/>
          <p:nvPr/>
        </p:nvPicPr>
        <p:blipFill>
          <a:blip r:embed="rId2" cstate="print"/>
          <a:srcRect l="83530" t="76629" r="7329" b="11440"/>
          <a:stretch>
            <a:fillRect/>
          </a:stretch>
        </p:blipFill>
        <p:spPr bwMode="auto">
          <a:xfrm>
            <a:off x="5148064" y="1988840"/>
            <a:ext cx="943347" cy="92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люс 10"/>
          <p:cNvSpPr/>
          <p:nvPr/>
        </p:nvSpPr>
        <p:spPr>
          <a:xfrm>
            <a:off x="2483768" y="2276872"/>
            <a:ext cx="648072" cy="57606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3419872" y="3140968"/>
            <a:ext cx="1008112" cy="648072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4427984" y="2204864"/>
            <a:ext cx="648072" cy="57606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6588224" y="1772816"/>
            <a:ext cx="1152128" cy="1224136"/>
          </a:xfrm>
          <a:prstGeom prst="actionButtonHel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s://pandia.ru/text/80/371/images/image080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pic>
        <p:nvPicPr>
          <p:cNvPr id="7" name="Picture 2" descr="C:\Users\User\Desktop\IMG_20240315_0001_page-0001.jpg"/>
          <p:cNvPicPr>
            <a:picLocks noChangeAspect="1" noChangeArrowheads="1"/>
          </p:cNvPicPr>
          <p:nvPr/>
        </p:nvPicPr>
        <p:blipFill>
          <a:blip r:embed="rId3" cstate="print"/>
          <a:srcRect l="7917" t="8579" r="7135" b="4405"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3" name="Блок-схема: узел 2"/>
          <p:cNvSpPr/>
          <p:nvPr/>
        </p:nvSpPr>
        <p:spPr>
          <a:xfrm>
            <a:off x="0" y="908720"/>
            <a:ext cx="1440160" cy="144016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Игровая мотивация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123728" y="188640"/>
            <a:ext cx="1512168" cy="151216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Дидактические  игры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5508104" y="116632"/>
            <a:ext cx="1512168" cy="151216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Интерактивные игры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7631832" y="1052736"/>
            <a:ext cx="1512168" cy="151216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Решение логических заданий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5805264"/>
            <a:ext cx="662473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ИГРОВАЯ ТЕХНОЛОГИЯ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87624" y="5805264"/>
            <a:ext cx="662473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1600" y="3717032"/>
            <a:ext cx="13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Научились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1800" y="306896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Знаем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0072" y="3140968"/>
            <a:ext cx="107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Увидели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8264" y="3573016"/>
            <a:ext cx="108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Изучили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61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1" y="908720"/>
            <a:ext cx="82089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«Шахматы подобны музыке или любому другому искусству,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 способны делать человека счастливым»</a:t>
            </a:r>
          </a:p>
          <a:p>
            <a:pPr algn="r"/>
            <a:r>
              <a:rPr lang="ru-RU" sz="3200" dirty="0" err="1">
                <a:solidFill>
                  <a:schemeClr val="bg1"/>
                </a:solidFill>
              </a:rPr>
              <a:t>Зигберт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Тарраш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спаро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20231012_10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40315_0001_page-0001.jpg"/>
          <p:cNvPicPr>
            <a:picLocks noChangeAspect="1" noChangeArrowheads="1"/>
          </p:cNvPicPr>
          <p:nvPr/>
        </p:nvPicPr>
        <p:blipFill>
          <a:blip r:embed="rId2" cstate="print"/>
          <a:srcRect l="7917" t="8579" r="7135" b="4405"/>
          <a:stretch>
            <a:fillRect/>
          </a:stretch>
        </p:blipFill>
        <p:spPr bwMode="auto">
          <a:xfrm>
            <a:off x="70992" y="0"/>
            <a:ext cx="9073008" cy="65253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5661248"/>
            <a:ext cx="64807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ИГРОВАЯ ТЕХНОЛОГИЯ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7624" y="5661248"/>
            <a:ext cx="648072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 rot="19464204">
            <a:off x="-75314" y="971653"/>
            <a:ext cx="3197201" cy="19265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200" b="1" dirty="0">
                <a:ln w="50800"/>
              </a:rPr>
              <a:t>Игровая мотивация</a:t>
            </a:r>
            <a:endParaRPr lang="ru-RU" sz="2200" b="1" cap="none" spc="0" dirty="0">
              <a:ln w="50800"/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511621">
            <a:off x="1918471" y="1315890"/>
            <a:ext cx="3408798" cy="2994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200" b="1" dirty="0">
                <a:ln w="50800"/>
              </a:rPr>
              <a:t>Д</a:t>
            </a:r>
            <a:r>
              <a:rPr lang="ru-RU" sz="2200" b="1" cap="none" spc="0" dirty="0">
                <a:ln w="50800"/>
                <a:effectLst/>
              </a:rPr>
              <a:t>идактические игры </a:t>
            </a:r>
          </a:p>
        </p:txBody>
      </p:sp>
      <p:sp>
        <p:nvSpPr>
          <p:cNvPr id="8" name="Прямоугольник 7"/>
          <p:cNvSpPr/>
          <p:nvPr/>
        </p:nvSpPr>
        <p:spPr>
          <a:xfrm rot="20048868">
            <a:off x="4467740" y="584063"/>
            <a:ext cx="3649699" cy="11175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200" b="1" dirty="0">
                <a:ln w="50800"/>
              </a:rPr>
              <a:t>Интерактивные игры</a:t>
            </a:r>
            <a:endParaRPr lang="ru-RU" sz="2200" b="1" cap="none" spc="0" dirty="0">
              <a:ln w="50800"/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3015071">
            <a:off x="6068430" y="1647697"/>
            <a:ext cx="3493892" cy="8326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200" b="1" dirty="0"/>
              <a:t>Решение</a:t>
            </a:r>
            <a:r>
              <a:rPr lang="ru-RU" sz="2200" dirty="0"/>
              <a:t> </a:t>
            </a:r>
            <a:r>
              <a:rPr lang="ru-RU" sz="2200" b="1" dirty="0"/>
              <a:t>логических заданий</a:t>
            </a:r>
          </a:p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356992"/>
            <a:ext cx="109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Знакомы</a:t>
            </a:r>
            <a:r>
              <a:rPr lang="ru-RU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9792" y="2924944"/>
            <a:ext cx="147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Используете</a:t>
            </a:r>
            <a:r>
              <a:rPr lang="ru-RU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306896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Применяете</a:t>
            </a:r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8264" y="3429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Владеете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60"/>
            <a:ext cx="7842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Цель: овладеть приемами</a:t>
            </a:r>
          </a:p>
          <a:p>
            <a:pPr algn="ctr"/>
            <a:r>
              <a:rPr lang="ru-RU" sz="4000" dirty="0"/>
              <a:t> игровой технологии для развития</a:t>
            </a:r>
          </a:p>
          <a:p>
            <a:pPr algn="ctr"/>
            <a:r>
              <a:rPr lang="ru-RU" sz="4000" dirty="0"/>
              <a:t> познавательной активности</a:t>
            </a:r>
          </a:p>
          <a:p>
            <a:pPr algn="ctr"/>
            <a:r>
              <a:rPr lang="ru-RU" sz="4000" dirty="0"/>
              <a:t> на занятиях  шахматной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5" y="548680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Шахматный переполох</a:t>
            </a:r>
          </a:p>
        </p:txBody>
      </p:sp>
      <p:pic>
        <p:nvPicPr>
          <p:cNvPr id="2" name="Рисунок 1" descr="лад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6307292" cy="6181146"/>
          </a:xfrm>
          <a:prstGeom prst="rect">
            <a:avLst/>
          </a:prstGeom>
        </p:spPr>
      </p:pic>
      <p:pic>
        <p:nvPicPr>
          <p:cNvPr id="3" name="Рисунок 2" descr="ко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32656"/>
            <a:ext cx="6264696" cy="6120680"/>
          </a:xfrm>
          <a:prstGeom prst="rect">
            <a:avLst/>
          </a:prstGeom>
        </p:spPr>
      </p:pic>
      <p:pic>
        <p:nvPicPr>
          <p:cNvPr id="4" name="Рисунок 3" descr="слон.jpg"/>
          <p:cNvPicPr>
            <a:picLocks noChangeAspect="1"/>
          </p:cNvPicPr>
          <p:nvPr/>
        </p:nvPicPr>
        <p:blipFill>
          <a:blip r:embed="rId4" cstate="print"/>
          <a:srcRect l="14300" t="10101" r="9051" b="8001"/>
          <a:stretch>
            <a:fillRect/>
          </a:stretch>
        </p:blipFill>
        <p:spPr>
          <a:xfrm>
            <a:off x="1691680" y="404664"/>
            <a:ext cx="6264696" cy="6155204"/>
          </a:xfrm>
          <a:prstGeom prst="rect">
            <a:avLst/>
          </a:prstGeom>
        </p:spPr>
      </p:pic>
      <p:pic>
        <p:nvPicPr>
          <p:cNvPr id="5" name="Рисунок 4" descr="королева.jpg"/>
          <p:cNvPicPr>
            <a:picLocks noChangeAspect="1"/>
          </p:cNvPicPr>
          <p:nvPr/>
        </p:nvPicPr>
        <p:blipFill>
          <a:blip r:embed="rId5" cstate="print"/>
          <a:srcRect l="17450" t="11151" r="12201" b="9051"/>
          <a:stretch>
            <a:fillRect/>
          </a:stretch>
        </p:blipFill>
        <p:spPr>
          <a:xfrm>
            <a:off x="1619672" y="476672"/>
            <a:ext cx="6264696" cy="6120680"/>
          </a:xfrm>
          <a:prstGeom prst="rect">
            <a:avLst/>
          </a:prstGeom>
        </p:spPr>
      </p:pic>
      <p:pic>
        <p:nvPicPr>
          <p:cNvPr id="6" name="Рисунок 5" descr="король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04664"/>
            <a:ext cx="4752528" cy="614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169(1).jpg"/>
          <p:cNvPicPr/>
          <p:nvPr/>
        </p:nvPicPr>
        <p:blipFill>
          <a:blip r:embed="rId3" cstate="print"/>
          <a:srcRect l="3212" t="2613" r="67825" b="67099"/>
          <a:stretch>
            <a:fillRect/>
          </a:stretch>
        </p:blipFill>
        <p:spPr bwMode="auto">
          <a:xfrm>
            <a:off x="467544" y="404664"/>
            <a:ext cx="2520280" cy="234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img169(1).jpg"/>
          <p:cNvPicPr/>
          <p:nvPr/>
        </p:nvPicPr>
        <p:blipFill>
          <a:blip r:embed="rId3" cstate="print"/>
          <a:srcRect l="35443" t="2311" r="35153" b="67585"/>
          <a:stretch>
            <a:fillRect/>
          </a:stretch>
        </p:blipFill>
        <p:spPr bwMode="auto">
          <a:xfrm>
            <a:off x="3347864" y="2204864"/>
            <a:ext cx="2628305" cy="228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169(1).jpg"/>
          <p:cNvPicPr/>
          <p:nvPr/>
        </p:nvPicPr>
        <p:blipFill>
          <a:blip r:embed="rId3" cstate="print"/>
          <a:srcRect l="3366" t="35938" r="66934" b="35036"/>
          <a:stretch>
            <a:fillRect/>
          </a:stretch>
        </p:blipFill>
        <p:spPr bwMode="auto">
          <a:xfrm>
            <a:off x="6228184" y="4005064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7647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ИРАЕМ ВМЕСТЕ</a:t>
            </a: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3491880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169(1).jpg"/>
          <p:cNvPicPr/>
          <p:nvPr/>
        </p:nvPicPr>
        <p:blipFill>
          <a:blip r:embed="rId3" cstate="print"/>
          <a:srcRect l="35152" t="36290" r="35446" b="34767"/>
          <a:stretch>
            <a:fillRect/>
          </a:stretch>
        </p:blipFill>
        <p:spPr bwMode="auto">
          <a:xfrm>
            <a:off x="3491880" y="3573016"/>
            <a:ext cx="28083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img169(1).jpg"/>
          <p:cNvPicPr/>
          <p:nvPr/>
        </p:nvPicPr>
        <p:blipFill>
          <a:blip r:embed="rId3" cstate="print"/>
          <a:srcRect l="3491" t="67612" r="66614" b="972"/>
          <a:stretch>
            <a:fillRect/>
          </a:stretch>
        </p:blipFill>
        <p:spPr bwMode="auto">
          <a:xfrm>
            <a:off x="5508104" y="692696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169(1).jpg"/>
          <p:cNvPicPr/>
          <p:nvPr/>
        </p:nvPicPr>
        <p:blipFill>
          <a:blip r:embed="rId3" cstate="print"/>
          <a:srcRect l="67918" t="2320" r="3560" b="67747"/>
          <a:stretch>
            <a:fillRect/>
          </a:stretch>
        </p:blipFill>
        <p:spPr bwMode="auto">
          <a:xfrm>
            <a:off x="1619672" y="764704"/>
            <a:ext cx="25202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7812360" y="27809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169(1).jpg"/>
          <p:cNvPicPr/>
          <p:nvPr/>
        </p:nvPicPr>
        <p:blipFill>
          <a:blip r:embed="rId3" cstate="print"/>
          <a:srcRect l="3491" t="67612" r="66614" b="972"/>
          <a:stretch>
            <a:fillRect/>
          </a:stretch>
        </p:blipFill>
        <p:spPr bwMode="auto">
          <a:xfrm>
            <a:off x="467544" y="3789040"/>
            <a:ext cx="2664296" cy="23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img169(1).jpg"/>
          <p:cNvPicPr/>
          <p:nvPr/>
        </p:nvPicPr>
        <p:blipFill>
          <a:blip r:embed="rId3" cstate="print"/>
          <a:srcRect l="35443" t="2311" r="35620" b="67585"/>
          <a:stretch>
            <a:fillRect/>
          </a:stretch>
        </p:blipFill>
        <p:spPr bwMode="auto">
          <a:xfrm>
            <a:off x="3275856" y="2132856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img169(1).jpg"/>
          <p:cNvPicPr/>
          <p:nvPr/>
        </p:nvPicPr>
        <p:blipFill>
          <a:blip r:embed="rId3" cstate="print"/>
          <a:srcRect l="3212" t="3605" r="66859" b="68616"/>
          <a:stretch>
            <a:fillRect/>
          </a:stretch>
        </p:blipFill>
        <p:spPr bwMode="auto">
          <a:xfrm>
            <a:off x="6084168" y="476672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6372200" y="24928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126</Words>
  <Application>Microsoft Office PowerPoint</Application>
  <PresentationFormat>Экран (4:3)</PresentationFormat>
  <Paragraphs>37</Paragraphs>
  <Slides>15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Краевая августовская конференция «Шахматы в школах: оценка результативности и перспективы развития»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14</cp:revision>
  <dcterms:created xsi:type="dcterms:W3CDTF">2024-03-13T15:13:21Z</dcterms:created>
  <dcterms:modified xsi:type="dcterms:W3CDTF">2024-08-17T10:37:13Z</dcterms:modified>
</cp:coreProperties>
</file>