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64" r:id="rId3"/>
    <p:sldId id="265" r:id="rId4"/>
    <p:sldId id="275" r:id="rId5"/>
    <p:sldId id="276" r:id="rId6"/>
    <p:sldId id="268" r:id="rId7"/>
    <p:sldId id="277" r:id="rId8"/>
    <p:sldId id="269" r:id="rId9"/>
    <p:sldId id="278" r:id="rId10"/>
    <p:sldId id="279" r:id="rId11"/>
    <p:sldId id="270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0474-7BD5-4CD4-B70C-207A1DDF047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14DDB-1228-4CE5-8CF5-BD9ECE886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75"/>
              </a:spcBef>
              <a:buClrTx/>
              <a:buFontTx/>
              <a:buNone/>
            </a:pPr>
            <a:fld id="{A6CB20F1-CA43-45A5-A739-E9E9F524CB51}" type="slidenum">
              <a:rPr lang="ru-RU" altLang="ru-RU" sz="1400" smtClean="0"/>
              <a:pPr>
                <a:spcBef>
                  <a:spcPts val="75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27325" y="1277938"/>
            <a:ext cx="11209338" cy="6305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7988300"/>
            <a:ext cx="4605337" cy="75676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5190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75"/>
              </a:spcBef>
              <a:buClrTx/>
              <a:buFontTx/>
              <a:buNone/>
            </a:pPr>
            <a:fld id="{8B35A0BF-4ACF-4923-8058-54055B58BCA8}" type="slidenum">
              <a:rPr lang="ru-RU" altLang="ru-RU" sz="1400" smtClean="0"/>
              <a:pPr>
                <a:spcBef>
                  <a:spcPts val="75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27325" y="1277938"/>
            <a:ext cx="11209338" cy="6305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7988300"/>
            <a:ext cx="4605337" cy="75676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122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23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0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3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5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1667" y="1603580"/>
            <a:ext cx="5768800" cy="30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3211551" y="4746048"/>
            <a:ext cx="5768800" cy="5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dirty="0" smtClean="0"/>
              <a:t>Подзаголовок слайда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55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3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1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33A9-2C18-404A-9448-0DDB0BED286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F1A3-8E84-4624-92D8-6E03C3A04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a@iro22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03849" y="2086442"/>
            <a:ext cx="5768800" cy="105926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Новый</a:t>
            </a:r>
            <a:r>
              <a:rPr lang="ru-RU" sz="2800" dirty="0">
                <a:solidFill>
                  <a:srgbClr val="FF0000"/>
                </a:solidFill>
              </a:rPr>
              <a:t>  учебный год: перспективные задачи и направления деятельности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03849" y="3514777"/>
            <a:ext cx="5768800" cy="592800"/>
          </a:xfrm>
        </p:spPr>
        <p:txBody>
          <a:bodyPr/>
          <a:lstStyle/>
          <a:p>
            <a:pPr algn="ctr"/>
            <a:r>
              <a:rPr lang="ru-RU" sz="1600" i="1" dirty="0"/>
              <a:t>Автор-составитель: Староселец Ольга Александровна,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КАУ </a:t>
            </a:r>
            <a:r>
              <a:rPr lang="ru-RU" sz="1600" i="1" dirty="0"/>
              <a:t>ДПО «Алтайский институт развития образования имени Адриана Митрофановича </a:t>
            </a:r>
            <a:r>
              <a:rPr lang="ru-RU" sz="1600" i="1" dirty="0" err="1"/>
              <a:t>Топорова</a:t>
            </a:r>
            <a:r>
              <a:rPr lang="ru-RU" sz="1600" i="1" dirty="0"/>
              <a:t>», заведующий кафедрой гуманитарного образования, кандидат филологических наук, </a:t>
            </a:r>
            <a:r>
              <a:rPr lang="ru-RU" sz="1600" i="1" dirty="0" smtClean="0"/>
              <a:t>доцент</a:t>
            </a:r>
            <a:endParaRPr lang="ru-RU" sz="16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32" y="-197742"/>
            <a:ext cx="3008787" cy="1692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64" y="-36009"/>
            <a:ext cx="2071441" cy="1553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37" y="194201"/>
            <a:ext cx="1311727" cy="954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7699" b="40197"/>
          <a:stretch/>
        </p:blipFill>
        <p:spPr>
          <a:xfrm>
            <a:off x="1820255" y="2165117"/>
            <a:ext cx="79111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6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31" y="0"/>
            <a:ext cx="4757968" cy="66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745"/>
          <a:stretch/>
        </p:blipFill>
        <p:spPr>
          <a:xfrm>
            <a:off x="-66947" y="0"/>
            <a:ext cx="7155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-4434" y="3802673"/>
            <a:ext cx="3044709" cy="30868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3834071" y="1041730"/>
            <a:ext cx="5265018" cy="12018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Спасибо за внимание!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4294967295"/>
          </p:nvPr>
        </p:nvSpPr>
        <p:spPr>
          <a:xfrm>
            <a:off x="6371924" y="2937904"/>
            <a:ext cx="3379393" cy="22851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1100"/>
              <a:buNone/>
            </a:pPr>
            <a:r>
              <a:rPr lang="ru-RU" sz="2400" dirty="0"/>
              <a:t>Остались вопросы?</a:t>
            </a:r>
            <a:endParaRPr sz="2400" dirty="0"/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1100"/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1100"/>
              <a:buNone/>
            </a:pPr>
            <a:r>
              <a:rPr lang="ru-RU" sz="2400" dirty="0" smtClean="0"/>
              <a:t>Телефон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1100"/>
              <a:buNone/>
            </a:pPr>
            <a:r>
              <a:rPr lang="ru-RU" sz="2400" dirty="0" smtClean="0"/>
              <a:t>(3852</a:t>
            </a:r>
            <a:r>
              <a:rPr lang="ru-RU" sz="2400" dirty="0"/>
              <a:t>) 55-58-97 </a:t>
            </a:r>
            <a:r>
              <a:rPr lang="ru-RU" sz="2400" dirty="0" smtClean="0"/>
              <a:t>доб. 2405</a:t>
            </a:r>
            <a:endParaRPr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611" name="Google Shape;611;p47"/>
          <p:cNvGrpSpPr/>
          <p:nvPr/>
        </p:nvGrpSpPr>
        <p:grpSpPr>
          <a:xfrm>
            <a:off x="6597951" y="3835050"/>
            <a:ext cx="302885" cy="333116"/>
            <a:chOff x="1462169" y="1793977"/>
            <a:chExt cx="233156" cy="256427"/>
          </a:xfrm>
        </p:grpSpPr>
        <p:sp>
          <p:nvSpPr>
            <p:cNvPr id="612" name="Google Shape;612;p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4" name="Google Shape;624;p47"/>
          <p:cNvSpPr/>
          <p:nvPr/>
        </p:nvSpPr>
        <p:spPr>
          <a:xfrm>
            <a:off x="10386834" y="2938330"/>
            <a:ext cx="1809600" cy="38844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dirty="0" smtClean="0"/>
              <a:t>контакты</a:t>
            </a:r>
            <a:endParaRPr sz="2400" dirty="0"/>
          </a:p>
        </p:txBody>
      </p:sp>
      <p:sp>
        <p:nvSpPr>
          <p:cNvPr id="626" name="Google Shape;626;p47"/>
          <p:cNvSpPr/>
          <p:nvPr/>
        </p:nvSpPr>
        <p:spPr>
          <a:xfrm>
            <a:off x="8869533" y="5871133"/>
            <a:ext cx="1992400" cy="64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>
                <a:hlinkClick r:id="rId3"/>
              </a:rPr>
              <a:t>soa@iro22.ru</a:t>
            </a:r>
            <a:r>
              <a:rPr lang="ru-RU" sz="2400" dirty="0"/>
              <a:t> </a:t>
            </a:r>
            <a:r>
              <a:rPr lang="en-US" sz="2400" dirty="0"/>
              <a:t> </a:t>
            </a:r>
          </a:p>
          <a:p>
            <a:endParaRPr sz="2400" dirty="0"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11679535" y="-176463"/>
            <a:ext cx="31203" cy="726419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6255890"/>
            <a:ext cx="12192000" cy="4812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834" y="959861"/>
            <a:ext cx="1365623" cy="136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52" y="957484"/>
            <a:ext cx="27360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9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" y="6212903"/>
            <a:ext cx="8217312" cy="1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874355" y="122876"/>
            <a:ext cx="9317433" cy="4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54423" rIns="108847" bIns="54423">
            <a:spAutoFit/>
          </a:bodyPr>
          <a:lstStyle>
            <a:lvl1pPr>
              <a:lnSpc>
                <a:spcPct val="83000"/>
              </a:lnSpc>
              <a:spcBef>
                <a:spcPts val="162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32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1013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700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91"/>
              </a:spcBef>
              <a:buClrTx/>
            </a:pPr>
            <a:r>
              <a:rPr lang="ru-RU" altLang="ru-RU" sz="2177" b="1">
                <a:solidFill>
                  <a:srgbClr val="17375E"/>
                </a:solidFill>
                <a:latin typeface="Times New Roman" panose="02020603050405020304" pitchFamily="18" charset="0"/>
              </a:rPr>
              <a:t>Нововведения 2024-2025 учебного года</a:t>
            </a:r>
          </a:p>
        </p:txBody>
      </p:sp>
      <p:pic>
        <p:nvPicPr>
          <p:cNvPr id="2355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8093" r="80000" b="85558"/>
          <a:stretch>
            <a:fillRect/>
          </a:stretch>
        </p:blipFill>
        <p:spPr bwMode="auto">
          <a:xfrm>
            <a:off x="75093" y="32640"/>
            <a:ext cx="2737824" cy="71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261326" y="1094361"/>
            <a:ext cx="11930462" cy="35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2419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правилах школы</a:t>
            </a:r>
          </a:p>
          <a:p>
            <a:pPr algn="ctr">
              <a:lnSpc>
                <a:spcPct val="107000"/>
              </a:lnSpc>
            </a:pPr>
            <a:endParaRPr lang="ru-RU" altLang="ru-RU" sz="133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693">
                <a:solidFill>
                  <a:srgbClr val="262626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📌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использование телефонов</a:t>
            </a:r>
            <a:r>
              <a:rPr lang="ru-RU" altLang="ru-RU" sz="1935">
                <a:latin typeface="Times New Roman" panose="02020603050405020304" pitchFamily="18" charset="0"/>
                <a:cs typeface="Times New Roman" panose="02020603050405020304" pitchFamily="18" charset="0"/>
              </a:rPr>
              <a:t> (не смогут пользоваться мобильными телефонами и другими средствами связи во время уроков, за исключением случаев угрозы жизни и здоровью)</a:t>
            </a:r>
          </a:p>
          <a:p>
            <a:pPr algn="just">
              <a:lnSpc>
                <a:spcPct val="107000"/>
              </a:lnSpc>
            </a:pPr>
            <a:endParaRPr lang="ru-RU" altLang="ru-RU" sz="1935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935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учителей </a:t>
            </a:r>
            <a:r>
              <a:rPr lang="ru-RU" altLang="ru-RU" sz="1935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ru-RU" altLang="ru-RU" sz="1935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«‎Об образовании»‎ добавили новый пункт о праве учителей на уважение личного достоинства и защиту от оскорблений и других форм физического или вербального насилия, в том числе интернет-травли)</a:t>
            </a:r>
            <a:endParaRPr lang="ru-RU" altLang="ru-RU" sz="19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9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935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школьной формы </a:t>
            </a:r>
            <a:r>
              <a:rPr lang="ru-RU" altLang="ru-RU" sz="1935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935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ввести </a:t>
            </a:r>
            <a:r>
              <a:rPr lang="ru-RU" altLang="ru-RU" sz="1935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стандарт школьной формы, в Роскачестве  приступили к составлению </a:t>
            </a:r>
            <a:r>
              <a:rPr lang="ru-RU" altLang="ru-RU" sz="1935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для нового ГОСТа) </a:t>
            </a:r>
            <a:endParaRPr lang="ru-RU" altLang="ru-RU" sz="1935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81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" y="6212903"/>
            <a:ext cx="8217312" cy="1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874355" y="122876"/>
            <a:ext cx="9317433" cy="4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54423" rIns="108847" bIns="54423">
            <a:spAutoFit/>
          </a:bodyPr>
          <a:lstStyle>
            <a:lvl1pPr>
              <a:lnSpc>
                <a:spcPct val="83000"/>
              </a:lnSpc>
              <a:spcBef>
                <a:spcPts val="162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83000"/>
              </a:lnSpc>
              <a:spcBef>
                <a:spcPts val="132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83000"/>
              </a:lnSpc>
              <a:spcBef>
                <a:spcPts val="1013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83000"/>
              </a:lnSpc>
              <a:spcBef>
                <a:spcPts val="700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388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91"/>
              </a:spcBef>
              <a:buClrTx/>
            </a:pPr>
            <a:r>
              <a:rPr lang="ru-RU" altLang="ru-RU" sz="2177" b="1">
                <a:solidFill>
                  <a:srgbClr val="17375E"/>
                </a:solidFill>
                <a:latin typeface="Times New Roman" panose="02020603050405020304" pitchFamily="18" charset="0"/>
              </a:rPr>
              <a:t>Нововведения 2024-2025 учебного года</a:t>
            </a:r>
          </a:p>
        </p:txBody>
      </p:sp>
      <p:pic>
        <p:nvPicPr>
          <p:cNvPr id="25604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8093" r="80000" b="85558"/>
          <a:stretch>
            <a:fillRect/>
          </a:stretch>
        </p:blipFill>
        <p:spPr bwMode="auto">
          <a:xfrm>
            <a:off x="75093" y="32640"/>
            <a:ext cx="2737824" cy="71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61325" y="904289"/>
            <a:ext cx="11746149" cy="49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2419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школьной программе</a:t>
            </a:r>
          </a:p>
          <a:p>
            <a:pPr algn="ctr">
              <a:lnSpc>
                <a:spcPct val="107000"/>
              </a:lnSpc>
            </a:pPr>
            <a:endParaRPr lang="ru-RU" altLang="ru-RU" sz="2419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693">
                <a:solidFill>
                  <a:srgbClr val="262626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📌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69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изкультура 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новых дисциплин попали в программу по физкультуре, расширяется количество образовательных модулей по некоторым видам спорта. В рамках занятий будут изучать историю видов спорта и их правила. Школьников будут учиться работать с инвентарём и выполнять основные элементы. Большинство модулей будет изучаться на усмотрение руководства школы — как часть учебного плана или внеурочно) </a:t>
            </a:r>
          </a:p>
          <a:p>
            <a:pPr algn="just">
              <a:lnSpc>
                <a:spcPct val="107000"/>
              </a:lnSpc>
            </a:pPr>
            <a:endParaRPr lang="ru-RU" altLang="ru-RU" sz="1693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 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Семьеведение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будут проводить 1 раз в неделю во время «‎Разговоров о важном»‎ или внеклассных занятий, ставить оценки не планируют)</a:t>
            </a:r>
          </a:p>
          <a:p>
            <a:pPr algn="just">
              <a:lnSpc>
                <a:spcPct val="107000"/>
              </a:lnSpc>
            </a:pPr>
            <a:endParaRPr lang="ru-RU" altLang="ru-RU" sz="1693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693">
                <a:solidFill>
                  <a:srgbClr val="262626"/>
                </a:solidFill>
                <a:latin typeface="Segoe UI Symbol" panose="020B0502040204020203" pitchFamily="34" charset="0"/>
                <a:cs typeface="Times New Roman" panose="02020603050405020304" pitchFamily="18" charset="0"/>
              </a:rPr>
              <a:t>📌 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altLang="ru-RU" sz="1935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(вводят материал о Крыме, ДНР, Запорожской и Херсонской области)</a:t>
            </a:r>
          </a:p>
          <a:p>
            <a:pPr algn="just">
              <a:lnSpc>
                <a:spcPct val="107000"/>
              </a:lnSpc>
            </a:pPr>
            <a:endParaRPr lang="ru-RU" altLang="ru-RU" sz="1693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altLang="ru-RU" sz="169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(расширили список тем для дополнительного изучения, добавили отечественную и зарубежную фантастику. В 5-9 классах значительно изменился набор произведений и порядок их изучения)</a:t>
            </a:r>
          </a:p>
          <a:p>
            <a:pPr algn="just">
              <a:lnSpc>
                <a:spcPct val="107000"/>
              </a:lnSpc>
            </a:pPr>
            <a:endParaRPr lang="ru-RU" altLang="ru-RU" sz="1693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altLang="ru-RU" sz="1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</a:t>
            </a:r>
            <a:r>
              <a:rPr lang="ru-RU" altLang="ru-RU" sz="1693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2024-2025 учебном году ВПР по иностранным языкам пройдёт в 4–8 и 10 классах)</a:t>
            </a:r>
          </a:p>
        </p:txBody>
      </p:sp>
    </p:spTree>
    <p:extLst>
      <p:ext uri="{BB962C8B-B14F-4D97-AF65-F5344CB8AC3E}">
        <p14:creationId xmlns:p14="http://schemas.microsoft.com/office/powerpoint/2010/main" val="2582956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03200"/>
            <a:ext cx="4584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Бережно храним родной язык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600" i="1" dirty="0" smtClean="0">
                <a:solidFill>
                  <a:srgbClr val="002060"/>
                </a:solidFill>
              </a:rPr>
              <a:t>Поддержка </a:t>
            </a:r>
            <a:r>
              <a:rPr lang="ru-RU" sz="3600" i="1" dirty="0">
                <a:solidFill>
                  <a:srgbClr val="002060"/>
                </a:solidFill>
              </a:rPr>
              <a:t>русского языка как государственного, родного и неродного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6300" y="0"/>
            <a:ext cx="6934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Курсы повышения квалификации учителей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русского языка и литературы:</a:t>
            </a:r>
          </a:p>
          <a:p>
            <a:r>
              <a:rPr lang="ru-RU" sz="1600" b="1" dirty="0"/>
              <a:t>11.11.2024 – 03.12.2024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Способы </a:t>
            </a:r>
            <a:r>
              <a:rPr lang="ru-RU" sz="1600" dirty="0">
                <a:solidFill>
                  <a:srgbClr val="002060"/>
                </a:solidFill>
              </a:rPr>
              <a:t>достижения </a:t>
            </a:r>
            <a:r>
              <a:rPr lang="ru-RU" sz="1600" dirty="0" smtClean="0">
                <a:solidFill>
                  <a:srgbClr val="002060"/>
                </a:solidFill>
              </a:rPr>
              <a:t>образовательных </a:t>
            </a:r>
            <a:r>
              <a:rPr lang="ru-RU" sz="1600" dirty="0">
                <a:solidFill>
                  <a:srgbClr val="002060"/>
                </a:solidFill>
              </a:rPr>
              <a:t>результатов </a:t>
            </a:r>
            <a:r>
              <a:rPr lang="ru-RU" sz="1600" dirty="0" smtClean="0">
                <a:solidFill>
                  <a:srgbClr val="002060"/>
                </a:solidFill>
              </a:rPr>
              <a:t>обучающихся </a:t>
            </a:r>
            <a:r>
              <a:rPr lang="ru-RU" sz="1600" dirty="0">
                <a:solidFill>
                  <a:srgbClr val="002060"/>
                </a:solidFill>
              </a:rPr>
              <a:t>на уроках русского языка и литературы в условиях обнов-ленных ФГОС ООО и </a:t>
            </a:r>
            <a:r>
              <a:rPr lang="ru-RU" sz="1600" dirty="0" smtClean="0">
                <a:solidFill>
                  <a:srgbClr val="002060"/>
                </a:solidFill>
              </a:rPr>
              <a:t>СОО (для ШНОР)</a:t>
            </a:r>
          </a:p>
          <a:p>
            <a:r>
              <a:rPr lang="ru-RU" sz="1400" b="1" dirty="0"/>
              <a:t>21.11.2024 - </a:t>
            </a:r>
            <a:r>
              <a:rPr lang="ru-RU" sz="1400" b="1" dirty="0" smtClean="0"/>
              <a:t>22.11.2024</a:t>
            </a:r>
          </a:p>
          <a:p>
            <a:r>
              <a:rPr lang="ru-RU" sz="1400" dirty="0"/>
              <a:t>Организация работы по подготовке к итоговому </a:t>
            </a:r>
            <a:r>
              <a:rPr lang="ru-RU" sz="1400" dirty="0" smtClean="0"/>
              <a:t>сочинению</a:t>
            </a:r>
          </a:p>
          <a:p>
            <a:r>
              <a:rPr lang="ru-RU" sz="1400" b="1" dirty="0"/>
              <a:t>25.11.2024 - 29.11.2024</a:t>
            </a:r>
            <a:r>
              <a:rPr lang="ru-RU" sz="1400" b="1" dirty="0" smtClean="0"/>
              <a:t> </a:t>
            </a:r>
          </a:p>
          <a:p>
            <a:r>
              <a:rPr lang="ru-RU" sz="1400" dirty="0"/>
              <a:t>Современные образовательные технологии и подходы в деятельности учителя русского языка при дифференцированном обучении</a:t>
            </a:r>
            <a:endParaRPr lang="ru-RU" sz="1400" dirty="0" smtClean="0"/>
          </a:p>
          <a:p>
            <a:r>
              <a:rPr lang="ru-RU" sz="1400" b="1" dirty="0"/>
              <a:t>02.12.2024 - </a:t>
            </a:r>
            <a:r>
              <a:rPr lang="ru-RU" sz="1400" b="1" dirty="0" smtClean="0"/>
              <a:t>16.12.2024</a:t>
            </a:r>
          </a:p>
          <a:p>
            <a:r>
              <a:rPr lang="ru-RU" sz="1400" dirty="0"/>
              <a:t>Методика работы с текстом на уроках русского языка и литературы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Вебинары</a:t>
            </a:r>
            <a:r>
              <a:rPr lang="ru-RU" sz="2400" dirty="0" smtClean="0">
                <a:solidFill>
                  <a:srgbClr val="002060"/>
                </a:solidFill>
              </a:rPr>
              <a:t> председателей предметных комиссий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Конференция отделения по русскому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языку и литературе КУМО </a:t>
            </a:r>
            <a:r>
              <a:rPr lang="ru-RU" sz="1400" dirty="0" smtClean="0"/>
              <a:t>(в Дни образования </a:t>
            </a:r>
            <a:r>
              <a:rPr lang="ru-RU" sz="1400" b="1" dirty="0" smtClean="0"/>
              <a:t>28.102024-01.11.2024</a:t>
            </a:r>
            <a:r>
              <a:rPr lang="ru-RU" sz="1400" dirty="0" smtClean="0"/>
              <a:t>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Летняя филологическая школа </a:t>
            </a:r>
            <a:r>
              <a:rPr lang="ru-RU" sz="1400" b="1" dirty="0" smtClean="0"/>
              <a:t>(20.08.2024-24.08.2024)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Рождественские чтения </a:t>
            </a:r>
            <a:r>
              <a:rPr lang="ru-RU" sz="1400" b="1" dirty="0" smtClean="0"/>
              <a:t>(ноябрь 2024)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День родного языка </a:t>
            </a:r>
            <a:r>
              <a:rPr lang="ru-RU" sz="1400" b="1" dirty="0" smtClean="0"/>
              <a:t>(февраль 2025)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Кирилло-Мефодиевские чтения </a:t>
            </a:r>
            <a:r>
              <a:rPr lang="ru-RU" sz="1400" b="1" dirty="0" smtClean="0"/>
              <a:t>(май 2025)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Просветительская акция «Наша Родина – Алтай» </a:t>
            </a:r>
            <a:r>
              <a:rPr lang="ru-RU" sz="1400" b="1" dirty="0" smtClean="0"/>
              <a:t>(февраль-июнь 2025)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20" y="163730"/>
            <a:ext cx="117608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8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854"/>
          <a:stretch/>
        </p:blipFill>
        <p:spPr>
          <a:xfrm>
            <a:off x="0" y="2781200"/>
            <a:ext cx="7173956" cy="407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24" y="101531"/>
            <a:ext cx="8171598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2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8" y="0"/>
            <a:ext cx="11247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22"/>
            <a:ext cx="12192000" cy="5659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81" y="0"/>
            <a:ext cx="2463119" cy="18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2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287</Words>
  <Application>Microsoft Office PowerPoint</Application>
  <PresentationFormat>Широкоэкранный</PresentationFormat>
  <Paragraphs>56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Symbol</vt:lpstr>
      <vt:lpstr>Tahoma</vt:lpstr>
      <vt:lpstr>Times New Roman</vt:lpstr>
      <vt:lpstr>Тема Office</vt:lpstr>
      <vt:lpstr>Новый  учебный год: перспективные задачи и 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  учебный год: перспективные задачи и направления деятельности</dc:title>
  <dc:creator>Староселец О.А.</dc:creator>
  <cp:lastModifiedBy>Староселец О.А.</cp:lastModifiedBy>
  <cp:revision>21</cp:revision>
  <dcterms:created xsi:type="dcterms:W3CDTF">2024-08-26T03:22:08Z</dcterms:created>
  <dcterms:modified xsi:type="dcterms:W3CDTF">2024-08-27T09:12:21Z</dcterms:modified>
</cp:coreProperties>
</file>