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6" r:id="rId4"/>
    <p:sldId id="272" r:id="rId5"/>
    <p:sldId id="270" r:id="rId6"/>
    <p:sldId id="268" r:id="rId7"/>
    <p:sldId id="271" r:id="rId8"/>
    <p:sldId id="263" r:id="rId9"/>
    <p:sldId id="273" r:id="rId10"/>
    <p:sldId id="269" r:id="rId11"/>
    <p:sldId id="267" r:id="rId12"/>
    <p:sldId id="266" r:id="rId13"/>
    <p:sldId id="277" r:id="rId14"/>
    <p:sldId id="261" r:id="rId15"/>
    <p:sldId id="260" r:id="rId16"/>
    <p:sldId id="262" r:id="rId17"/>
    <p:sldId id="26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71" autoAdjust="0"/>
  </p:normalViewPr>
  <p:slideViewPr>
    <p:cSldViewPr>
      <p:cViewPr>
        <p:scale>
          <a:sx n="97" d="100"/>
          <a:sy n="97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807A-14C2-4E28-9B12-44BE3E92354C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79F6-BC3F-4395-9A78-BFCE302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s01.1romantic.com/uploads/music_cards/2016-05-05/d210adbefcae196ff146aebbf5c859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004"/>
            <a:ext cx="8643998" cy="580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6000768"/>
            <a:ext cx="685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Зиппа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Светлана Александровна, учитель географии,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«Гимназия№ 40», г.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Барнаул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3000372"/>
            <a:ext cx="3071834" cy="3046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Великий подвиг в годы Великой Отечественной войны совершили труженики тыла. Призыв: «Всё для фронта, всё для Победы»  стал определяющим в их жизни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 мая 1942 г ЦК ВЛКСМ обратился ко всем учащимся с призывом:  наравне с отцами и матерями работать для фронта.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avatars.mds.yandex.net/get-pdb/812271/8e732f1e-5e10-4413-9dc2-fca5e1abc5f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4383070" cy="3203013"/>
          </a:xfrm>
          <a:prstGeom prst="rect">
            <a:avLst/>
          </a:prstGeom>
          <a:noFill/>
        </p:spPr>
      </p:pic>
      <p:sp>
        <p:nvSpPr>
          <p:cNvPr id="2150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arhivurokov.ru/multiurok/d/d/d/ddd99d3a0f363e2bed8bfe3569555210716236b3/img29.jpg"/>
          <p:cNvPicPr>
            <a:picLocks noChangeAspect="1" noChangeArrowheads="1"/>
          </p:cNvPicPr>
          <p:nvPr/>
        </p:nvPicPr>
        <p:blipFill>
          <a:blip r:embed="rId4"/>
          <a:srcRect b="46875"/>
          <a:stretch>
            <a:fillRect/>
          </a:stretch>
        </p:blipFill>
        <p:spPr bwMode="auto">
          <a:xfrm>
            <a:off x="2786050" y="571480"/>
            <a:ext cx="5572164" cy="2428892"/>
          </a:xfrm>
          <a:prstGeom prst="rect">
            <a:avLst/>
          </a:prstGeom>
          <a:noFill/>
        </p:spPr>
      </p:pic>
      <p:pic>
        <p:nvPicPr>
          <p:cNvPr id="21514" name="Picture 10" descr="https://na-zapade-mos.ru/files/data/user/name/speckor/now/files/2017.06.19-1497860122.2141_20126-06-19-akcija-profsojuzov.jpg"/>
          <p:cNvPicPr>
            <a:picLocks noChangeAspect="1" noChangeArrowheads="1"/>
          </p:cNvPicPr>
          <p:nvPr/>
        </p:nvPicPr>
        <p:blipFill>
          <a:blip r:embed="rId5"/>
          <a:srcRect l="3750" t="6032" r="62500" b="11528"/>
          <a:stretch>
            <a:fillRect/>
          </a:stretch>
        </p:blipFill>
        <p:spPr bwMode="auto">
          <a:xfrm>
            <a:off x="1214414" y="785794"/>
            <a:ext cx="155421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294"/>
            <a:ext cx="8786874" cy="6393416"/>
          </a:xfrm>
          <a:prstGeom prst="rect">
            <a:avLst/>
          </a:prstGeom>
          <a:noFill/>
        </p:spPr>
      </p:pic>
      <p:pic>
        <p:nvPicPr>
          <p:cNvPr id="23554" name="Picture 2" descr="https://fs00.infourok.ru/images/doc/116/136507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4714908" cy="2833707"/>
          </a:xfrm>
          <a:prstGeom prst="rect">
            <a:avLst/>
          </a:prstGeom>
          <a:noFill/>
        </p:spPr>
      </p:pic>
      <p:pic>
        <p:nvPicPr>
          <p:cNvPr id="23558" name="Picture 6" descr="http://www.domznaniy74.ru/pics/uploads/Aktual_tema/Plakat%20WOW/5_Idet_vojna_narodnaya/029_1943_Vse%20dla%20fronta_L.Golovanov.jpg"/>
          <p:cNvPicPr>
            <a:picLocks noChangeAspect="1" noChangeArrowheads="1"/>
          </p:cNvPicPr>
          <p:nvPr/>
        </p:nvPicPr>
        <p:blipFill>
          <a:blip r:embed="rId4" cstate="print"/>
          <a:srcRect l="7183" r="7300" b="3314"/>
          <a:stretch>
            <a:fillRect/>
          </a:stretch>
        </p:blipFill>
        <p:spPr bwMode="auto">
          <a:xfrm>
            <a:off x="3571868" y="642918"/>
            <a:ext cx="4714908" cy="2714644"/>
          </a:xfrm>
          <a:prstGeom prst="rect">
            <a:avLst/>
          </a:prstGeom>
          <a:noFill/>
        </p:spPr>
      </p:pic>
      <p:pic>
        <p:nvPicPr>
          <p:cNvPr id="23560" name="Picture 8" descr="https://ds04.infourok.ru/uploads/ex/0029/000a6068-ca285055/img10.jpg"/>
          <p:cNvPicPr>
            <a:picLocks noChangeAspect="1" noChangeArrowheads="1"/>
          </p:cNvPicPr>
          <p:nvPr/>
        </p:nvPicPr>
        <p:blipFill>
          <a:blip r:embed="rId5"/>
          <a:srcRect l="10156" r="9375" b="75000"/>
          <a:stretch>
            <a:fillRect/>
          </a:stretch>
        </p:blipFill>
        <p:spPr bwMode="auto">
          <a:xfrm>
            <a:off x="500034" y="1714488"/>
            <a:ext cx="3000396" cy="1214446"/>
          </a:xfrm>
          <a:prstGeom prst="rect">
            <a:avLst/>
          </a:prstGeom>
          <a:noFill/>
        </p:spPr>
      </p:pic>
      <p:pic>
        <p:nvPicPr>
          <p:cNvPr id="8" name="Picture 10" descr="https://ds04.infourok.ru/uploads/ex/0029/000a6068-ca285055/img10.jpg"/>
          <p:cNvPicPr>
            <a:picLocks noChangeAspect="1" noChangeArrowheads="1"/>
          </p:cNvPicPr>
          <p:nvPr/>
        </p:nvPicPr>
        <p:blipFill>
          <a:blip r:embed="rId5"/>
          <a:srcRect l="57032" t="25000" r="4687" b="15625"/>
          <a:stretch>
            <a:fillRect/>
          </a:stretch>
        </p:blipFill>
        <p:spPr bwMode="auto">
          <a:xfrm>
            <a:off x="571472" y="307181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93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3500430" y="3500437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4580" name="Picture 4" descr="https://novosti-dny.ru/uploads/posts/2016-04/1462008624174f512ad13c184758c1745d1ef1e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818" y="785794"/>
            <a:ext cx="5371607" cy="2509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285860"/>
            <a:ext cx="1857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апреля 1945 г. советские воины водрузили над рейхстагом в Берлине Знамя Победы.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 descr="https://arhivurokov.ru/kopilka/uploads/user_file_55fbee2e029a4/img_user_file_55fbee2e029a4_0_12.jpg"/>
          <p:cNvPicPr>
            <a:picLocks noChangeAspect="1" noChangeArrowheads="1"/>
          </p:cNvPicPr>
          <p:nvPr/>
        </p:nvPicPr>
        <p:blipFill>
          <a:blip r:embed="rId4"/>
          <a:srcRect l="2655" t="6195" r="3096"/>
          <a:stretch>
            <a:fillRect/>
          </a:stretch>
        </p:blipFill>
        <p:spPr bwMode="auto">
          <a:xfrm>
            <a:off x="642910" y="3357562"/>
            <a:ext cx="3636586" cy="2714611"/>
          </a:xfrm>
          <a:prstGeom prst="rect">
            <a:avLst/>
          </a:prstGeom>
          <a:noFill/>
        </p:spPr>
      </p:pic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s://d.backbook.me/file/2017/11/25/3e/full_128696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3929090" cy="242889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429124" y="5643578"/>
            <a:ext cx="35719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 мая 1945 г. Москва салютовала победителям. 24 июня 1945 г. состоялся Парад Победы.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pic>
        <p:nvPicPr>
          <p:cNvPr id="33796" name="Picture 4" descr="http://900igr.net/up/datas/140374/002.jpg"/>
          <p:cNvPicPr>
            <a:picLocks noChangeAspect="1" noChangeArrowheads="1"/>
          </p:cNvPicPr>
          <p:nvPr/>
        </p:nvPicPr>
        <p:blipFill>
          <a:blip r:embed="rId3"/>
          <a:srcRect b="7041"/>
          <a:stretch>
            <a:fillRect/>
          </a:stretch>
        </p:blipFill>
        <p:spPr bwMode="auto">
          <a:xfrm>
            <a:off x="1142976" y="1071546"/>
            <a:ext cx="7000924" cy="471490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1" y="928670"/>
            <a:ext cx="7215238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250 уроженцев и жителей края удостоены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звания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Героя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Советского Союза.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Первым его получил младший сержант А.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 Грязнов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22 июля 1941 г.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Сорок Героев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вырастила 5-я гвардейская (бывшая 107-я) стрелковая дивизия.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ее составе начал боевой путь Герой Советского Союза почетный гражданин Барнаула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Н. Д. Козин.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Высшая награда присуждена медсестре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В. С.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Кащеевой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(1922- 1975гг)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прославленный летчик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П. А.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Плотников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(1920-2000г)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стал дважды Героем Советского Союза. </a:t>
            </a:r>
          </a:p>
          <a:p>
            <a:endParaRPr lang="ru-RU" dirty="0"/>
          </a:p>
        </p:txBody>
      </p:sp>
      <p:pic>
        <p:nvPicPr>
          <p:cNvPr id="29700" name="Picture 4" descr="Бронзовый бюст в Барнау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2500330" cy="3071835"/>
          </a:xfrm>
          <a:prstGeom prst="rect">
            <a:avLst/>
          </a:prstGeom>
          <a:noFill/>
        </p:spPr>
      </p:pic>
      <p:pic>
        <p:nvPicPr>
          <p:cNvPr id="29702" name="Picture 6" descr="https://upload.wikimedia.org/wikipedia/ru/f/f4/%D0%9D%D0%B5%D1%81%D1%82%D0%BE%D1%80_%D0%94%D0%BC%D0%B8%D1%82%D1%80%D0%B8%D0%B5%D0%B2%D0%B8%D1%87_%D0%9A%D0%BE%D0%B7%D0%B8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214686"/>
            <a:ext cx="2428892" cy="30718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10800000" flipV="1">
            <a:off x="3571868" y="5967655"/>
            <a:ext cx="103585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Н. Д. Козин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8" descr="Кащеева Вера Сергее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214686"/>
            <a:ext cx="2214578" cy="27622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5" y="5857892"/>
            <a:ext cx="22860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П. А. Плотников(1920-2000г)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6000760" y="5924341"/>
            <a:ext cx="12355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В. С.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Кащеева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39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857232"/>
            <a:ext cx="7072362" cy="1877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Почти 170 тыс. воинов с Алтая погибли в битве с фашизмом.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Память о них запечатлена в названиях рабочих поселков, улиц и школ, в мемориалах, памятниках и обелисках. Установлены бюсты и мемориальные доски Героев, созданы музеи Боевой славы. Герои Советского Союза Я. И. 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Баляев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И. М. Ладушкин, А. И. 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Ощепков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М. И. Рогачев, Л. Г. Храпов навечно зачислены в списки частей, в составе которых они воевали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amic.ru/photo/report_photo/pb/17116.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2643206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2690336"/>
            <a:ext cx="44291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Пост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№1 </a:t>
            </a:r>
          </a:p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1976 году был учрежден Пост №1 на Мемориале Славы в Барнауле, посвященном Великой Отечественной войне 1941-1945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 гг.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306" y="4000504"/>
            <a:ext cx="414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Георгиевская лента.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Цвета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этой ленты, оранжевый и черный, обозначают следующее:</a:t>
            </a:r>
          </a:p>
          <a:p>
            <a:pPr algn="just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оранжевый — символизирует вечное пламя огня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черный – это дым сгоревших городов Русских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7" y="1071546"/>
            <a:ext cx="6858048" cy="1600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«Бессмертный полк»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международное общественное движение по сохранению личной памяти о поколении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ВОВ . Участники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движения ежегодно 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День Победы проходят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колонной по улицам городов с фотографиями своих родственников — ветеранов армии и флота, партизан, подпольщиков, бойцов Сопротивления, тружеников тыла, узников концлагеря, блокадников, детей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войны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m.amic.ru/photo/report_photo/bessmertnipolk/44384.800.jpg"/>
          <p:cNvPicPr>
            <a:picLocks noChangeAspect="1" noChangeArrowheads="1"/>
          </p:cNvPicPr>
          <p:nvPr/>
        </p:nvPicPr>
        <p:blipFill>
          <a:blip r:embed="rId3"/>
          <a:srcRect b="20890"/>
          <a:stretch>
            <a:fillRect/>
          </a:stretch>
        </p:blipFill>
        <p:spPr bwMode="auto">
          <a:xfrm>
            <a:off x="928662" y="2714620"/>
            <a:ext cx="728667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1928794" y="714356"/>
            <a:ext cx="6500858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Со времен той страшной войны прошло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73 года.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С каждым годом становится меньше ветеранов, вдов, да и тех, кто в ту страшную пору были просто подростками и детьми. Но сколько бы времени не прошло,  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люди будут еще долго вспоминать события того страшного времени.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Ведь ни одной стране мира,  на протяжении их историй,  не удалось пережить всего того, что пережил русский народ.</a:t>
            </a:r>
          </a:p>
        </p:txBody>
      </p:sp>
      <p:pic>
        <p:nvPicPr>
          <p:cNvPr id="25602" name="Picture 2" descr="http://sainuo.org/index.php?q=oKipp7eAc2Sab7zjtNbXnprUrpKovJ7Gw-C6n3-Gy9KLnIfHl-Hd1Lqrq9OXp6Hkec_T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6548430" cy="35227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6215082"/>
            <a:ext cx="4526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Парад на Красной площади. г. Москва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pic>
        <p:nvPicPr>
          <p:cNvPr id="32770" name="Picture 2" descr="http://900igr.net/up/datas/97165/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6" y="714356"/>
            <a:ext cx="721520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3" y="857232"/>
            <a:ext cx="7500989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latin typeface="Arial" pitchFamily="34" charset="0"/>
                <a:cs typeface="Arial" pitchFamily="34" charset="0"/>
              </a:rPr>
              <a:t>С рассветом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 июня 1941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года регулярные войска германской армии атаковали наши пограничные части на фронте от Балтийского до Черного моря и, в течение первой половины дня сдерживались ими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Фашистская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Германия без объявления войны вероломно напала на Советский Союз. Все от мала до велика поднялись на великую битву с врагом. Думать о завтрашнем дне было некогда, нужно было подниматься в контратаку сегодня, сейчас, немедленно… 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Она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придет, обязательно придет долгожданная Победа!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А пока те, кто, цепляясь за каждый камень родной земли, считал оставшиеся патроны и не имел времени считать скошенных в первые минуты людей, не знали, что впереди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1418 дней и ночей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самой жестокой и самой священной войны, что ценой этой победы будут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20 миллионов человеческих жизней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1710 разрушенных городов и поселков, 70 тысяч сожженных сел и деревень, будет уничтожено около 32 тысяч промышленных предприятий, 65 тысяч километров железнодорожных путей.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Уничтожено то, что было создано трудом нашего народа. Выведены из строя заводы, фабрики, затоплены шахты, истоптаны плодородные нивы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pic>
        <p:nvPicPr>
          <p:cNvPr id="30724" name="Picture 4" descr="https://bigslide.ru/images/39/38606/960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572428" cy="4143404"/>
          </a:xfrm>
          <a:prstGeom prst="rect">
            <a:avLst/>
          </a:prstGeom>
          <a:noFill/>
        </p:spPr>
      </p:pic>
      <p:pic>
        <p:nvPicPr>
          <p:cNvPr id="30728" name="Picture 8" descr="http://ntravel.by/wp-content/uploads/2016/11/BP3-1200x800.jpg"/>
          <p:cNvPicPr>
            <a:picLocks noChangeAspect="1" noChangeArrowheads="1"/>
          </p:cNvPicPr>
          <p:nvPr/>
        </p:nvPicPr>
        <p:blipFill>
          <a:blip r:embed="rId4"/>
          <a:srcRect l="42353" t="3529" r="4705"/>
          <a:stretch>
            <a:fillRect/>
          </a:stretch>
        </p:blipFill>
        <p:spPr bwMode="auto">
          <a:xfrm>
            <a:off x="857224" y="1000108"/>
            <a:ext cx="2643206" cy="2643206"/>
          </a:xfrm>
          <a:prstGeom prst="rect">
            <a:avLst/>
          </a:prstGeom>
          <a:noFill/>
        </p:spPr>
      </p:pic>
      <p:pic>
        <p:nvPicPr>
          <p:cNvPr id="8" name="Picture 2" descr="https://ds02.infourok.ru/uploads/ex/076f/00065c86-ceb1d6ee/img7.jpg"/>
          <p:cNvPicPr>
            <a:picLocks noChangeAspect="1" noChangeArrowheads="1"/>
          </p:cNvPicPr>
          <p:nvPr/>
        </p:nvPicPr>
        <p:blipFill>
          <a:blip r:embed="rId5" cstate="print"/>
          <a:srcRect l="4687" t="9375" r="9375" b="11458"/>
          <a:stretch>
            <a:fillRect/>
          </a:stretch>
        </p:blipFill>
        <p:spPr bwMode="auto">
          <a:xfrm>
            <a:off x="3214678" y="4786322"/>
            <a:ext cx="2428892" cy="1586356"/>
          </a:xfrm>
          <a:prstGeom prst="rect">
            <a:avLst/>
          </a:prstGeom>
          <a:noFill/>
        </p:spPr>
      </p:pic>
      <p:pic>
        <p:nvPicPr>
          <p:cNvPr id="9" name="Picture 3" descr="1941_Brestskaya_krepo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786322"/>
            <a:ext cx="2428892" cy="13687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214291"/>
            <a:ext cx="85011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Первый день войны.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Оборона Брестской крепости длилась с 22 июня – 30 июня 1941 года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0732" name="Picture 12" descr="http://www.mccvu.ru/upload/medialibrary/80f/80fb917ddabc5d054781f304f8cdb0a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786322"/>
            <a:ext cx="271464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pic>
        <p:nvPicPr>
          <p:cNvPr id="18434" name="Picture 2" descr="http://5klass.net/datas/istorija/Dni-voinskoj-slavy-Rossii/0006-006-Dni-voinskoj-slavy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85992"/>
            <a:ext cx="6500858" cy="385765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14613" y="714356"/>
            <a:ext cx="564360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Всю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зиму 1941 г. </a:t>
            </a:r>
            <a:r>
              <a:rPr lang="ru-RU" dirty="0">
                <a:latin typeface="Arial" pitchFamily="34" charset="0"/>
                <a:cs typeface="Arial" pitchFamily="34" charset="0"/>
              </a:rPr>
              <a:t>шла битва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Москву. Разгром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немецко-фашистских войск под Москвой явился </a:t>
            </a: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коренного перелома в ходе войны. Перед всем миром была развенчана легенда о непобедимости гитлеровских армий.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294"/>
            <a:ext cx="8786874" cy="6393416"/>
          </a:xfrm>
          <a:prstGeom prst="rect">
            <a:avLst/>
          </a:prstGeom>
          <a:noFill/>
        </p:spPr>
      </p:pic>
      <p:pic>
        <p:nvPicPr>
          <p:cNvPr id="20482" name="Picture 2" descr="http://900igr.net/up/datas/259605/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7072362" cy="47863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93416"/>
          </a:xfrm>
          <a:prstGeom prst="rect">
            <a:avLst/>
          </a:prstGeom>
          <a:noFill/>
        </p:spPr>
      </p:pic>
      <p:pic>
        <p:nvPicPr>
          <p:cNvPr id="22530" name="Picture 2" descr="https://novinki.ivn.socinfo.ru/img/upload/113/image_image_114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69491"/>
            <a:ext cx="7000924" cy="50007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pic>
        <p:nvPicPr>
          <p:cNvPr id="19460" name="Picture 4" descr="http://900igr.net/up/datas/167309/011.jpg"/>
          <p:cNvPicPr>
            <a:picLocks noChangeAspect="1" noChangeArrowheads="1"/>
          </p:cNvPicPr>
          <p:nvPr/>
        </p:nvPicPr>
        <p:blipFill>
          <a:blip r:embed="rId3"/>
          <a:srcRect l="3158" t="4396" r="2105" b="6226"/>
          <a:stretch>
            <a:fillRect/>
          </a:stretch>
        </p:blipFill>
        <p:spPr bwMode="auto">
          <a:xfrm>
            <a:off x="1214414" y="1214422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294"/>
            <a:ext cx="8643998" cy="6393416"/>
          </a:xfrm>
          <a:prstGeom prst="rect">
            <a:avLst/>
          </a:prstGeom>
          <a:noFill/>
        </p:spPr>
      </p:pic>
      <p:pic>
        <p:nvPicPr>
          <p:cNvPr id="27650" name="Picture 2" descr="https://cf.ppt-online.org/files/slide/m/MUa5PVkdZfFXlKtA0hgRSeriJuCcL8jQWDmBq7/slide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99133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16221/0003-0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294"/>
            <a:ext cx="8572560" cy="6393416"/>
          </a:xfrm>
          <a:prstGeom prst="rect">
            <a:avLst/>
          </a:prstGeom>
          <a:noFill/>
        </p:spPr>
      </p:pic>
      <p:pic>
        <p:nvPicPr>
          <p:cNvPr id="7170" name="Picture 2" descr="http://www.vitartur.biz/upload/userfiles/images/b078f16c0acb5ceb2d25eb5886f862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5262546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7" y="928670"/>
            <a:ext cx="6500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Деревня в Белоруссии, уничтоженная 22 марта 1943 года карательным отрядом в качестве мести за убийство нескольких немецких военнослужащих. В соответствии с принципом коллективного наказания 149 жителей Хатыни были сожжены заживо или расстреляны за возможное оказание жителями деревни помощи партизанам.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42918"/>
            <a:ext cx="177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Хатынь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549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Зиппа</dc:creator>
  <cp:lastModifiedBy>Ольга</cp:lastModifiedBy>
  <cp:revision>8</cp:revision>
  <dcterms:created xsi:type="dcterms:W3CDTF">2018-04-26T11:21:11Z</dcterms:created>
  <dcterms:modified xsi:type="dcterms:W3CDTF">2018-05-19T12:00:26Z</dcterms:modified>
</cp:coreProperties>
</file>