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622" r:id="rId2"/>
    <p:sldId id="676" r:id="rId3"/>
    <p:sldId id="625" r:id="rId4"/>
  </p:sldIdLst>
  <p:sldSz cx="9144000" cy="6858000" type="screen4x3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17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92"/>
    <a:srgbClr val="FBFBFB"/>
    <a:srgbClr val="0066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3" autoAdjust="0"/>
    <p:restoredTop sz="96433" autoAdjust="0"/>
  </p:normalViewPr>
  <p:slideViewPr>
    <p:cSldViewPr snapToObjects="1">
      <p:cViewPr varScale="1">
        <p:scale>
          <a:sx n="113" d="100"/>
          <a:sy n="113" d="100"/>
        </p:scale>
        <p:origin x="1554" y="84"/>
      </p:cViewPr>
      <p:guideLst>
        <p:guide orient="horz" pos="890"/>
        <p:guide pos="17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347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2C1198-EAF3-4C5A-A686-27902E029BB3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662B0AE-D6DE-4596-81DF-EC843C49A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7996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0FAB-C73C-4097-92AD-FBC5678E5E64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5EE6-78D7-4A9F-B16B-61576E2EE41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CE85-9FD5-40F0-8114-B66908462579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3CB22-3E12-4325-BABB-F26D4C755A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1B85-96E8-4AE8-AD99-C6DD60373B21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D550-24C8-4147-9E31-24A72CE486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62FF-E784-4EC0-B507-F67C8FA5B39B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A4101-1C71-42E0-B94D-E69783F0C3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B655-4FBE-4E20-A446-6BB34F1554D7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A6C97-1DA1-49B7-8BEA-39B1B8AA89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8571E-E012-4757-B7BF-A4C747A899A4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7A2C7-D6FB-4A32-956C-B456D524A3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4E3B-3AE3-4BFC-A8AC-CE38DCC0C1E0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E2E00-EDBC-454E-ACC6-6E8A61CBA1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B774-564F-42D0-A133-673782DBA189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DF452-C77C-4CB9-8E57-EAD1428182B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AEE9-2ECF-4F12-983B-CD85FDA20CF9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15A4-2261-4CC7-8B90-09A0E2D5E9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74026-CA01-448C-8687-7E344E5C329E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99DA0-FE7C-43DB-8CD2-D7F021F0191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52D6F-34A6-4892-AB07-FF479C37B20F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26E34-53D4-4A78-B577-5398076292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1E9F2E-6887-4850-BDCE-F597A7E9C3E9}" type="datetimeFigureOut">
              <a:rPr lang="ru-RU"/>
              <a:pPr>
                <a:defRPr/>
              </a:pPr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51DB606-6E4A-4F5C-A5DD-15DB0507850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6640513" y="6270625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805" rIns="0" bIns="0" anchor="ctr"/>
          <a:lstStyle/>
          <a:p>
            <a: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ru-RU" sz="1100" b="1" dirty="0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Алтайский край, </a:t>
            </a:r>
            <a:r>
              <a:rPr lang="ru-RU" altLang="ru-RU" sz="1100" b="1" dirty="0" err="1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г.Барнаул</a:t>
            </a:r>
            <a:r>
              <a:rPr lang="ru-RU" altLang="ru-RU" sz="1100" b="1" dirty="0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endParaRPr lang="ru-RU" altLang="ru-RU" sz="1100" b="1" dirty="0">
              <a:solidFill>
                <a:schemeClr val="bg1"/>
              </a:solidFill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287525" y="1247176"/>
            <a:ext cx="8532947" cy="4062651"/>
          </a:xfrm>
          <a:prstGeom prst="rect">
            <a:avLst/>
          </a:prstGeom>
          <a:solidFill>
            <a:schemeClr val="bg1"/>
          </a:solidFill>
          <a:ln w="9525">
            <a:solidFill>
              <a:srgbClr val="FBFBFB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altLang="ru-RU" sz="1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Краевое </a:t>
            </a: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автономное учреждение дополнительного профессионального образования </a:t>
            </a:r>
            <a:endParaRPr lang="ru-RU" altLang="ru-RU" sz="1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1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«</a:t>
            </a: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Алтайский институт развития образования имени  Адриана Митрофановича Топорова»</a:t>
            </a:r>
            <a:b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</a:b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(КАУ ДПО «АИРО имени А.М. Топорова»)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/>
            </a:r>
            <a:b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</a:br>
            <a:endParaRPr lang="ru-RU" altLang="ru-RU" sz="2400" b="1" dirty="0" smtClean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АТТЕСТАЦИЯ 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ПЕДАГОГИЧЕСКИХ </a:t>
            </a:r>
            <a:endParaRPr lang="ru-RU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РАБОТНИКОВ 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ОБРАЗОВАТЕЛЬНЫХ </a:t>
            </a:r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ОРГАНИЗАЦИЙ АЛТАЙСКОГО КРАЯ </a:t>
            </a: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по должности «СОВЕТНИК ДИРЕКТОРА ПО ВОСПИТАНИЮ И ВЗАИМОДЕЙСТВИЮ С ДЕТСКИМИ ОБЩЕСТВЕННЫМИ ОБЪЕДИНЕНИЯМИ»</a:t>
            </a:r>
            <a:endParaRPr lang="en-US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ctr" eaLnBrk="1" hangingPunct="1"/>
            <a:endParaRPr lang="en-US" altLang="ru-RU" sz="2400" b="1" dirty="0" smtClean="0">
              <a:solidFill>
                <a:srgbClr val="009692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4103948" y="5026922"/>
            <a:ext cx="4876540" cy="175432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Титаренко Татьяна Анатольевна</a:t>
            </a:r>
            <a:endParaRPr lang="ru-RU" sz="16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н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ачальник отдела сопровождения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экспертизы и аттестации</a:t>
            </a:r>
            <a:endParaRPr lang="ru-RU" sz="16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r" eaLnBrk="1" hangingPunct="1"/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КАУ </a:t>
            </a:r>
            <a:r>
              <a:rPr lang="ru-RU" altLang="ru-RU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ДПО «АИРО им. А.М. 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Топорова»</a:t>
            </a:r>
          </a:p>
          <a:p>
            <a:pPr eaLnBrk="1" hangingPunct="1"/>
            <a:r>
              <a:rPr lang="ru-RU" altLang="ru-RU" sz="12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2024 г</a:t>
            </a:r>
          </a:p>
          <a:p>
            <a:pPr algn="r" eaLnBrk="1" hangingPunct="1"/>
            <a:endParaRPr lang="en-US" altLang="ru-RU" sz="16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194314"/>
            <a:ext cx="3196443" cy="108040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580956"/>
            <a:ext cx="4752528" cy="862891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779713" y="6560222"/>
            <a:ext cx="6256337" cy="181891"/>
          </a:xfrm>
          <a:prstGeom prst="rect">
            <a:avLst/>
          </a:prstGeom>
          <a:solidFill>
            <a:srgbClr val="009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5156" y="6560221"/>
            <a:ext cx="2671763" cy="1818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116633"/>
            <a:ext cx="1401552" cy="104411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564" y="4643664"/>
            <a:ext cx="1908212" cy="162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732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6640513" y="6270625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805" rIns="0" bIns="0" anchor="ctr"/>
          <a:lstStyle/>
          <a:p>
            <a: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ru-RU" sz="1100" b="1" dirty="0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Алтайский край, </a:t>
            </a:r>
            <a:r>
              <a:rPr lang="ru-RU" altLang="ru-RU" sz="1100" b="1" dirty="0" err="1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г.Барнаул</a:t>
            </a:r>
            <a:r>
              <a:rPr lang="ru-RU" altLang="ru-RU" sz="1100" b="1" dirty="0" smtClean="0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endParaRPr lang="ru-RU" altLang="ru-RU" sz="1100" b="1" dirty="0">
              <a:solidFill>
                <a:schemeClr val="bg1"/>
              </a:solidFill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179511" y="1268760"/>
            <a:ext cx="8794637" cy="5170646"/>
          </a:xfrm>
          <a:prstGeom prst="rect">
            <a:avLst/>
          </a:prstGeom>
          <a:solidFill>
            <a:schemeClr val="bg1"/>
          </a:solidFill>
          <a:ln w="9525">
            <a:solidFill>
              <a:srgbClr val="FBFBFB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altLang="ru-RU" sz="1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Краевое </a:t>
            </a: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автономное учреждение дополнительного профессионального образования </a:t>
            </a:r>
            <a:endParaRPr lang="ru-RU" altLang="ru-RU" sz="1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1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«</a:t>
            </a: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Алтайский институт развития образования имени  Адриана Митрофановича Топорова»</a:t>
            </a:r>
            <a:b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</a:br>
            <a:r>
              <a:rPr lang="ru-RU" altLang="ru-RU" sz="1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(КАУ ДПО «АИРО имени А.М. Топорова»)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/>
            </a:r>
            <a:b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</a:br>
            <a:endParaRPr lang="ru-RU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endParaRPr lang="ru-RU" altLang="ru-RU" sz="2400" b="1" dirty="0" smtClean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АТТЕСТАЦИЯ  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ПЕДАГОГОВ  - </a:t>
            </a:r>
            <a:endParaRPr lang="ru-RU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комплексная </a:t>
            </a:r>
            <a:r>
              <a:rPr lang="ru-RU" altLang="ru-RU" sz="2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оценка уровня квалификации, педагогического профессионализма и продуктивности деятельности работников образовательных учреждений. </a:t>
            </a:r>
          </a:p>
          <a:p>
            <a:pPr lvl="0" algn="ctr" eaLnBrk="1" hangingPunct="1"/>
            <a:r>
              <a:rPr lang="ru-RU" altLang="ru-RU" sz="24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                                                                                </a:t>
            </a:r>
            <a:r>
              <a:rPr lang="ru-RU" altLang="ru-RU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Педагогический </a:t>
            </a:r>
            <a:r>
              <a:rPr lang="ru-RU" altLang="ru-RU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 pitchFamily="34" charset="0"/>
              </a:rPr>
              <a:t>словарь</a:t>
            </a:r>
          </a:p>
          <a:p>
            <a:pPr lvl="0" algn="ctr" eaLnBrk="1" hangingPunct="1"/>
            <a:endParaRPr lang="ru-RU" altLang="ru-RU" sz="24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endParaRPr lang="ru-RU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lvl="0" algn="ctr" eaLnBrk="1" hangingPunct="1"/>
            <a:endParaRPr lang="ru-RU" altLang="ru-RU" sz="2400" b="1" dirty="0" smtClean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ctr" eaLnBrk="1" hangingPunct="1"/>
            <a:endParaRPr lang="en-US" altLang="ru-RU" sz="2400" b="1" dirty="0" smtClean="0">
              <a:solidFill>
                <a:srgbClr val="009692"/>
              </a:solidFill>
              <a:latin typeface="Cambria" panose="02040503050406030204" pitchFamily="18" charset="0"/>
              <a:ea typeface="Cambria" panose="02040503050406030204" pitchFamily="18" charset="0"/>
              <a:cs typeface="Verdana" pitchFamily="34" charset="0"/>
            </a:endParaRPr>
          </a:p>
          <a:p>
            <a:pPr algn="ctr" eaLnBrk="1" hangingPunct="1"/>
            <a:endParaRPr lang="ru-RU" altLang="ru-RU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92" y="5013176"/>
            <a:ext cx="3574057" cy="9361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30" y="4869160"/>
            <a:ext cx="6893598" cy="1136434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779713" y="6560222"/>
            <a:ext cx="6256337" cy="181891"/>
          </a:xfrm>
          <a:prstGeom prst="rect">
            <a:avLst/>
          </a:prstGeom>
          <a:solidFill>
            <a:srgbClr val="009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5156" y="6560221"/>
            <a:ext cx="2671763" cy="1818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6276" y="97930"/>
            <a:ext cx="1476164" cy="98411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116633"/>
            <a:ext cx="1401552" cy="10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82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6640513" y="6270625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805" rIns="0" bIns="0" anchor="ctr"/>
          <a:lstStyle/>
          <a:p>
            <a: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ru-RU" sz="1100" b="1" dirty="0" smtClean="0">
                <a:solidFill>
                  <a:prstClr val="white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Алтайский край, </a:t>
            </a:r>
            <a:r>
              <a:rPr lang="ru-RU" altLang="ru-RU" sz="1100" b="1" dirty="0" err="1" smtClean="0">
                <a:solidFill>
                  <a:prstClr val="white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г.Барнаул</a:t>
            </a:r>
            <a:r>
              <a:rPr lang="ru-RU" altLang="ru-RU" sz="1100" b="1" dirty="0" smtClean="0">
                <a:solidFill>
                  <a:prstClr val="white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</a:t>
            </a:r>
            <a:endParaRPr lang="ru-RU" altLang="ru-RU" sz="1100" b="1" dirty="0">
              <a:solidFill>
                <a:prstClr val="white"/>
              </a:solidFill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179512" y="831049"/>
            <a:ext cx="8640960" cy="5601533"/>
          </a:xfrm>
          <a:prstGeom prst="rect">
            <a:avLst/>
          </a:prstGeom>
          <a:solidFill>
            <a:schemeClr val="bg1"/>
          </a:solidFill>
          <a:ln w="9525">
            <a:solidFill>
              <a:srgbClr val="FBFBFB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КРИТЕРИЯХ ЭФФЕКТИВНОСТИ РАБОТЫ СОВЕТНИКА ДИРЕКТОРА ПО ВОСПИТАНИЮ И ВЗАИМОДЕЙСТВИЮ С ДЕТСКИМИ ОБЩЕСТВЕННЫМИ ОБЪЕДИНЕНИЯМИ</a:t>
            </a:r>
          </a:p>
          <a:p>
            <a:pPr marL="355600" indent="365125" algn="just">
              <a:spcAft>
                <a:spcPts val="0"/>
              </a:spcAft>
              <a:tabLst>
                <a:tab pos="90170" algn="l"/>
              </a:tabLst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(Николенко Ирина Алексеевна, региональный координатор проекта «Навигаторы детства» в Алтайском крае, аналитик отдела анализа, мониторинга и реализации региональных проектов КАУ ДПО «АИРО имени А.М. Топорова»)</a:t>
            </a:r>
          </a:p>
          <a:p>
            <a:pPr marL="355600" indent="365125" algn="just">
              <a:spcAft>
                <a:spcPts val="0"/>
              </a:spcAft>
              <a:tabLst>
                <a:tab pos="90170" algn="l"/>
              </a:tabLst>
            </a:pPr>
            <a:endParaRPr lang="ru-RU" sz="1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АТТЕСТАЦИЯ ПЕДАГОГИЧЕСКИХ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РАБОТНИКОВ ПО ДОЛЖНОСТИ «СОВЕТНИК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ДИРЕКТОРА ПО ВОСПИТАНИЮ И ВЗАИМОДЕЙСТВИЮ С ДЕТСКИМИ ОБЩЕСТВЕННЫМИ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ОБЪЕДИНЕНИЯМИ»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0" algn="just"/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  (</a:t>
            </a: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Титаренко Татьяна Анатольевна, начальник отдела сопровождения экспертизы и аттестации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0" algn="just"/>
            <a:endParaRPr lang="ru-RU" sz="1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АТТЕСТАЦИЯ ПЕДАГОГИЧЕСКИХ РАБОТНИКОВ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 РАМКАХ РЕАЛИЗАЦИИ П.8.2.10 РЕГИОНАЛЬНОГО ОТРАСЛЕВОГО СОГЛАШЕНИЯ ПО ОРГАНИЗАЦИЯМ АЛТАЙСКОГО КРАЯ, ОСУЩЕСТВЛЯЮЩИМ ОБРАЗОВАТЕЛЬНУЮ ДЕЯТЕЛЬНОСТЬ, НА 2022-2024 год</a:t>
            </a:r>
          </a:p>
          <a:p>
            <a:pPr algn="just"/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                      </a:t>
            </a:r>
            <a:r>
              <a:rPr lang="ru-RU" sz="1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(Лукьянова Татьяна Дмитриевна, специалист по УМР отдела сопровождения экспертизы и </a:t>
            </a:r>
            <a:r>
              <a:rPr lang="ru-RU" sz="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аттестации)</a:t>
            </a:r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/>
            <a:endParaRPr lang="ru-RU" sz="1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951" y="5918716"/>
            <a:ext cx="2389198" cy="641503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779713" y="6560222"/>
            <a:ext cx="6256337" cy="181891"/>
          </a:xfrm>
          <a:prstGeom prst="rect">
            <a:avLst/>
          </a:prstGeom>
          <a:solidFill>
            <a:srgbClr val="009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5156" y="6560221"/>
            <a:ext cx="2671763" cy="1818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260649"/>
            <a:ext cx="1800200" cy="11881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116633"/>
            <a:ext cx="1401552" cy="10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94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</vt:lpstr>
      <vt:lpstr>Lucida Sans Unicode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2013-08-14T14:45:12Z</dcterms:created>
  <dcterms:modified xsi:type="dcterms:W3CDTF">2024-11-11T02:35:04Z</dcterms:modified>
</cp:coreProperties>
</file>