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7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78048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78048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457200" y="187560"/>
            <a:ext cx="955440" cy="501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1458720" y="-111960"/>
            <a:ext cx="6184440" cy="869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87560"/>
            <a:ext cx="955440" cy="501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78048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78048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457200" y="187560"/>
            <a:ext cx="955440" cy="501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1458720" y="-111960"/>
            <a:ext cx="6184440" cy="869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78048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5720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78048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subTitle"/>
          </p:nvPr>
        </p:nvSpPr>
        <p:spPr>
          <a:xfrm>
            <a:off x="457200" y="187560"/>
            <a:ext cx="955440" cy="501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ubTitle"/>
          </p:nvPr>
        </p:nvSpPr>
        <p:spPr>
          <a:xfrm>
            <a:off x="1458720" y="-111960"/>
            <a:ext cx="6184440" cy="869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78048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body"/>
          </p:nvPr>
        </p:nvSpPr>
        <p:spPr>
          <a:xfrm>
            <a:off x="45720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body"/>
          </p:nvPr>
        </p:nvSpPr>
        <p:spPr>
          <a:xfrm>
            <a:off x="78048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0" name="PlaceHolder 7"/>
          <p:cNvSpPr>
            <a:spLocks noGrp="1"/>
          </p:cNvSpPr>
          <p:nvPr>
            <p:ph type="body"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1458720" y="-111960"/>
            <a:ext cx="6184440" cy="869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2981880"/>
          </a:xfrm>
          <a:prstGeom prst="rect">
            <a:avLst/>
          </a:prstGeom>
        </p:spPr>
        <p:txBody>
          <a:bodyPr lIns="0" tIns="0" rIns="0" bIns="0">
            <a:normAutofit fontScale="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947160" y="276084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947160" y="1203480"/>
            <a:ext cx="466200" cy="142200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0840"/>
            <a:ext cx="955440" cy="142200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 flipH="1">
            <a:off x="7180560" y="2791440"/>
            <a:ext cx="1959840" cy="2348280"/>
          </a:xfrm>
          <a:prstGeom prst="round1Rect">
            <a:avLst>
              <a:gd name="adj" fmla="val 50000"/>
            </a:avLst>
          </a:prstGeom>
          <a:solidFill>
            <a:srgbClr val="CEC4B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/>
          <p:cNvSpPr/>
          <p:nvPr/>
        </p:nvSpPr>
        <p:spPr>
          <a:xfrm>
            <a:off x="0" y="241560"/>
            <a:ext cx="1311840" cy="594720"/>
          </a:xfrm>
          <a:prstGeom prst="roundRect">
            <a:avLst>
              <a:gd name="adj" fmla="val 16667"/>
            </a:avLst>
          </a:prstGeom>
          <a:solidFill>
            <a:srgbClr val="9CC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90600" y="2227680"/>
            <a:ext cx="921240" cy="2912040"/>
          </a:xfrm>
          <a:prstGeom prst="roundRect">
            <a:avLst>
              <a:gd name="adj" fmla="val 16667"/>
            </a:avLst>
          </a:prstGeom>
          <a:solidFill>
            <a:srgbClr val="9A7A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989160" y="4604040"/>
            <a:ext cx="2912040" cy="391680"/>
          </a:xfrm>
          <a:prstGeom prst="roundRect">
            <a:avLst>
              <a:gd name="adj" fmla="val 16667"/>
            </a:avLst>
          </a:prstGeom>
          <a:solidFill>
            <a:srgbClr val="6194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 flipH="1">
            <a:off x="388440" y="4800600"/>
            <a:ext cx="8168400" cy="22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8206920" y="1583640"/>
            <a:ext cx="705960" cy="16380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8560800" y="1583640"/>
            <a:ext cx="360" cy="3562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830160" y="241560"/>
            <a:ext cx="720" cy="5009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0" y="0"/>
            <a:ext cx="721080" cy="2912040"/>
          </a:xfrm>
          <a:prstGeom prst="roundRect">
            <a:avLst>
              <a:gd name="adj" fmla="val 16667"/>
            </a:avLst>
          </a:prstGeom>
          <a:solidFill>
            <a:srgbClr val="9A7A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2"/>
          <p:cNvSpPr/>
          <p:nvPr/>
        </p:nvSpPr>
        <p:spPr>
          <a:xfrm flipH="1">
            <a:off x="8101080" y="4100040"/>
            <a:ext cx="1040040" cy="1040040"/>
          </a:xfrm>
          <a:prstGeom prst="round1Rect">
            <a:avLst>
              <a:gd name="adj" fmla="val 50000"/>
            </a:avLst>
          </a:prstGeom>
          <a:solidFill>
            <a:srgbClr val="CEC4B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3"/>
          <p:cNvSpPr/>
          <p:nvPr/>
        </p:nvSpPr>
        <p:spPr>
          <a:xfrm>
            <a:off x="8606880" y="2715120"/>
            <a:ext cx="365040" cy="1638000"/>
          </a:xfrm>
          <a:prstGeom prst="roundRect">
            <a:avLst>
              <a:gd name="adj" fmla="val 16667"/>
            </a:avLst>
          </a:prstGeom>
          <a:solidFill>
            <a:srgbClr val="6194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4"/>
          <p:cNvSpPr/>
          <p:nvPr/>
        </p:nvSpPr>
        <p:spPr>
          <a:xfrm>
            <a:off x="496800" y="0"/>
            <a:ext cx="360" cy="31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5"/>
          <p:cNvSpPr/>
          <p:nvPr/>
        </p:nvSpPr>
        <p:spPr>
          <a:xfrm flipH="1">
            <a:off x="8787960" y="2526480"/>
            <a:ext cx="1440" cy="2601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6"/>
          <p:cNvSpPr/>
          <p:nvPr/>
        </p:nvSpPr>
        <p:spPr>
          <a:xfrm>
            <a:off x="0" y="4604040"/>
            <a:ext cx="1492920" cy="33516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PlaceHolder 7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4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3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54" name="PlaceHolder 9"/>
          <p:cNvSpPr>
            <a:spLocks noGrp="1"/>
          </p:cNvSpPr>
          <p:nvPr>
            <p:ph type="body"/>
          </p:nvPr>
        </p:nvSpPr>
        <p:spPr>
          <a:xfrm>
            <a:off x="146124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0"/>
            <a:ext cx="721080" cy="2912040"/>
          </a:xfrm>
          <a:prstGeom prst="roundRect">
            <a:avLst>
              <a:gd name="adj" fmla="val 16667"/>
            </a:avLst>
          </a:prstGeom>
          <a:solidFill>
            <a:srgbClr val="9A7A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 flipH="1">
            <a:off x="8101080" y="4100040"/>
            <a:ext cx="1040040" cy="1040040"/>
          </a:xfrm>
          <a:prstGeom prst="round1Rect">
            <a:avLst>
              <a:gd name="adj" fmla="val 50000"/>
            </a:avLst>
          </a:prstGeom>
          <a:solidFill>
            <a:srgbClr val="CEC4B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8606880" y="2715120"/>
            <a:ext cx="365040" cy="1638000"/>
          </a:xfrm>
          <a:prstGeom prst="roundRect">
            <a:avLst>
              <a:gd name="adj" fmla="val 16667"/>
            </a:avLst>
          </a:prstGeom>
          <a:solidFill>
            <a:srgbClr val="6194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496800" y="0"/>
            <a:ext cx="360" cy="31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5"/>
          <p:cNvSpPr/>
          <p:nvPr/>
        </p:nvSpPr>
        <p:spPr>
          <a:xfrm flipH="1">
            <a:off x="8787960" y="2526480"/>
            <a:ext cx="1440" cy="2601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6"/>
          <p:cNvSpPr/>
          <p:nvPr/>
        </p:nvSpPr>
        <p:spPr>
          <a:xfrm>
            <a:off x="0" y="4604040"/>
            <a:ext cx="1492920" cy="33516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PlaceHolder 7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4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8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99" name="PlaceHolder 9"/>
          <p:cNvSpPr>
            <a:spLocks noGrp="1"/>
          </p:cNvSpPr>
          <p:nvPr>
            <p:ph type="body"/>
          </p:nvPr>
        </p:nvSpPr>
        <p:spPr>
          <a:xfrm>
            <a:off x="146124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0"/>
            <a:ext cx="721080" cy="2912040"/>
          </a:xfrm>
          <a:prstGeom prst="roundRect">
            <a:avLst>
              <a:gd name="adj" fmla="val 16667"/>
            </a:avLst>
          </a:prstGeom>
          <a:solidFill>
            <a:srgbClr val="9A7A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2"/>
          <p:cNvSpPr/>
          <p:nvPr/>
        </p:nvSpPr>
        <p:spPr>
          <a:xfrm flipH="1">
            <a:off x="8101080" y="4100040"/>
            <a:ext cx="1040040" cy="1040040"/>
          </a:xfrm>
          <a:prstGeom prst="round1Rect">
            <a:avLst>
              <a:gd name="adj" fmla="val 50000"/>
            </a:avLst>
          </a:prstGeom>
          <a:solidFill>
            <a:srgbClr val="CEC4B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8606880" y="2715120"/>
            <a:ext cx="365040" cy="1638000"/>
          </a:xfrm>
          <a:prstGeom prst="roundRect">
            <a:avLst>
              <a:gd name="adj" fmla="val 16667"/>
            </a:avLst>
          </a:prstGeom>
          <a:solidFill>
            <a:srgbClr val="6194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4"/>
          <p:cNvSpPr/>
          <p:nvPr/>
        </p:nvSpPr>
        <p:spPr>
          <a:xfrm>
            <a:off x="496800" y="0"/>
            <a:ext cx="360" cy="31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5"/>
          <p:cNvSpPr/>
          <p:nvPr/>
        </p:nvSpPr>
        <p:spPr>
          <a:xfrm flipH="1">
            <a:off x="8787960" y="2526480"/>
            <a:ext cx="1440" cy="2601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EFAF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6"/>
          <p:cNvSpPr/>
          <p:nvPr/>
        </p:nvSpPr>
        <p:spPr>
          <a:xfrm>
            <a:off x="0" y="4604040"/>
            <a:ext cx="1492920" cy="33516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PlaceHolder 7"/>
          <p:cNvSpPr>
            <a:spLocks noGrp="1"/>
          </p:cNvSpPr>
          <p:nvPr>
            <p:ph type="title"/>
          </p:nvPr>
        </p:nvSpPr>
        <p:spPr>
          <a:xfrm>
            <a:off x="1458720" y="-111960"/>
            <a:ext cx="6184440" cy="1874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3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44" name="PlaceHolder 9"/>
          <p:cNvSpPr>
            <a:spLocks noGrp="1"/>
          </p:cNvSpPr>
          <p:nvPr>
            <p:ph type="body"/>
          </p:nvPr>
        </p:nvSpPr>
        <p:spPr>
          <a:xfrm>
            <a:off x="1461240" y="1203480"/>
            <a:ext cx="955440" cy="298188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neuro-texter.ru/login" TargetMode="External"/><Relationship Id="rId7" Type="http://schemas.openxmlformats.org/officeDocument/2006/relationships/hyperlink" Target="https://chadgpt.ru/" TargetMode="External"/><Relationship Id="rId2" Type="http://schemas.openxmlformats.org/officeDocument/2006/relationships/hyperlink" Target="https://t.me/NeuromateAI_bot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chatgptrus.ru/" TargetMode="External"/><Relationship Id="rId5" Type="http://schemas.openxmlformats.org/officeDocument/2006/relationships/hyperlink" Target="https://gpt-chatbot.ru/" TargetMode="External"/><Relationship Id="rId4" Type="http://schemas.openxmlformats.org/officeDocument/2006/relationships/hyperlink" Target="https://trychatgpt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vukogram.com/speech/" TargetMode="External"/><Relationship Id="rId2" Type="http://schemas.openxmlformats.org/officeDocument/2006/relationships/hyperlink" Target="https://apihost.ru/voice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hyperlink" Target="https://voxworker.com/ru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hadgpt.ru/" TargetMode="External"/><Relationship Id="rId3" Type="http://schemas.openxmlformats.org/officeDocument/2006/relationships/hyperlink" Target="https://yandex.ru/project/alice/yagpt#download_group" TargetMode="External"/><Relationship Id="rId7" Type="http://schemas.openxmlformats.org/officeDocument/2006/relationships/hyperlink" Target="https://t.me/NeuromateAI_bot" TargetMode="External"/><Relationship Id="rId2" Type="http://schemas.openxmlformats.org/officeDocument/2006/relationships/hyperlink" Target="https://gpt-chatbot.ru/ii-generator-kartinok-besplatnaya-onlajn-nejroset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neuro-texter.ru/home" TargetMode="External"/><Relationship Id="rId5" Type="http://schemas.openxmlformats.org/officeDocument/2006/relationships/hyperlink" Target="https://rudalle.ru/" TargetMode="External"/><Relationship Id="rId4" Type="http://schemas.openxmlformats.org/officeDocument/2006/relationships/hyperlink" Target="https://shedevrum.ai/text-to-image/" TargetMode="Externa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2103120" y="1398240"/>
            <a:ext cx="4588200" cy="16035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Microsoft Sans Serif"/>
                <a:ea typeface="Microsoft Sans Serif"/>
              </a:rPr>
              <a:t>Использование искусственного интеллекта </a:t>
            </a:r>
            <a:endParaRPr lang="ru-RU" sz="2400" b="1" strike="noStrike" spc="-1" dirty="0" smtClean="0">
              <a:solidFill>
                <a:srgbClr val="000000"/>
              </a:solidFill>
              <a:latin typeface="Microsoft Sans Serif"/>
              <a:ea typeface="Microsoft Sans Serif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Microsoft Sans Serif"/>
                <a:ea typeface="Microsoft Sans Serif"/>
              </a:rPr>
              <a:t>в </a:t>
            </a:r>
            <a:r>
              <a:rPr lang="ru-RU" sz="2400" b="1" strike="noStrike" spc="-1" dirty="0">
                <a:solidFill>
                  <a:srgbClr val="000000"/>
                </a:solidFill>
                <a:latin typeface="Microsoft Sans Serif"/>
                <a:ea typeface="Microsoft Sans Serif"/>
              </a:rPr>
              <a:t>работе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Microsoft Sans Serif"/>
                <a:ea typeface="Microsoft Sans Serif"/>
              </a:rPr>
              <a:t>учителя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182" name="Рисунок 5"/>
          <p:cNvPicPr/>
          <p:nvPr/>
        </p:nvPicPr>
        <p:blipFill>
          <a:blip r:embed="rId2"/>
          <a:stretch/>
        </p:blipFill>
        <p:spPr>
          <a:xfrm>
            <a:off x="5663160" y="-52560"/>
            <a:ext cx="1458360" cy="109332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pic>
        <p:nvPicPr>
          <p:cNvPr id="183" name="Рисунок 6"/>
          <p:cNvPicPr/>
          <p:nvPr/>
        </p:nvPicPr>
        <p:blipFill>
          <a:blip r:embed="rId3"/>
          <a:stretch/>
        </p:blipFill>
        <p:spPr>
          <a:xfrm>
            <a:off x="2842200" y="105480"/>
            <a:ext cx="982440" cy="71424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pic>
        <p:nvPicPr>
          <p:cNvPr id="184" name="Рисунок 7"/>
          <p:cNvPicPr/>
          <p:nvPr/>
        </p:nvPicPr>
        <p:blipFill>
          <a:blip r:embed="rId4"/>
          <a:stretch/>
        </p:blipFill>
        <p:spPr>
          <a:xfrm>
            <a:off x="1171080" y="-78480"/>
            <a:ext cx="2013120" cy="113184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sp>
        <p:nvSpPr>
          <p:cNvPr id="185" name="CustomShape 2"/>
          <p:cNvSpPr/>
          <p:nvPr/>
        </p:nvSpPr>
        <p:spPr>
          <a:xfrm>
            <a:off x="2103120" y="1411920"/>
            <a:ext cx="4598640" cy="1706837"/>
          </a:xfrm>
          <a:prstGeom prst="roundRect">
            <a:avLst>
              <a:gd name="adj" fmla="val 16667"/>
            </a:avLst>
          </a:prstGeom>
          <a:noFill/>
          <a:ln w="3240">
            <a:solidFill>
              <a:srgbClr val="413427"/>
            </a:solidFill>
            <a:round/>
          </a:ln>
          <a:effectLst>
            <a:outerShdw dist="3816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3"/>
          <p:cNvSpPr/>
          <p:nvPr/>
        </p:nvSpPr>
        <p:spPr>
          <a:xfrm>
            <a:off x="6785640" y="355680"/>
            <a:ext cx="169236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594735"/>
                </a:solidFill>
                <a:latin typeface="Arial"/>
                <a:ea typeface="Arial"/>
              </a:rPr>
              <a:t>Чтим традиции, 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594735"/>
                </a:solidFill>
                <a:latin typeface="Arial"/>
                <a:ea typeface="Arial"/>
              </a:rPr>
              <a:t>внедряем инновации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187" name="Рисунок 2"/>
          <p:cNvPicPr/>
          <p:nvPr/>
        </p:nvPicPr>
        <p:blipFill>
          <a:blip r:embed="rId5"/>
          <a:stretch/>
        </p:blipFill>
        <p:spPr>
          <a:xfrm>
            <a:off x="-152640" y="0"/>
            <a:ext cx="1830240" cy="102852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9"/>
          <p:cNvPicPr/>
          <p:nvPr/>
        </p:nvPicPr>
        <p:blipFill>
          <a:blip r:embed="rId6"/>
          <a:stretch/>
        </p:blipFill>
        <p:spPr>
          <a:xfrm>
            <a:off x="4170600" y="0"/>
            <a:ext cx="1180440" cy="105444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189" name="CustomShape 4"/>
          <p:cNvSpPr/>
          <p:nvPr/>
        </p:nvSpPr>
        <p:spPr>
          <a:xfrm>
            <a:off x="2298600" y="3580277"/>
            <a:ext cx="4822920" cy="85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Кардакова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Юлия Ивановна, </a:t>
            </a:r>
            <a:endParaRPr lang="ru-RU" sz="1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учитель математики </a:t>
            </a:r>
            <a:endParaRPr lang="ru-RU" sz="1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МБОУ «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Сорочелоговская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СОШ»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1590840" y="228240"/>
            <a:ext cx="618444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Сервисы для генерации текстов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792000" y="936000"/>
            <a:ext cx="6933240" cy="3730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1" strike="noStrike" spc="-1" dirty="0" err="1">
                <a:solidFill>
                  <a:srgbClr val="000000"/>
                </a:solidFill>
                <a:ea typeface="DejaVu Sans"/>
              </a:rPr>
              <a:t>ChatGPT</a:t>
            </a:r>
            <a:r>
              <a:rPr lang="en-US" sz="1600" b="1" strike="noStrike" spc="-1" dirty="0">
                <a:solidFill>
                  <a:srgbClr val="000000"/>
                </a:solidFill>
                <a:ea typeface="DejaVu Sans"/>
              </a:rPr>
              <a:t> 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0" strike="noStrike" spc="-1" dirty="0">
                <a:solidFill>
                  <a:srgbClr val="0000FF"/>
                </a:solidFill>
                <a:uFillTx/>
                <a:ea typeface="DejaVu Sans"/>
                <a:hlinkClick r:id="rId2"/>
              </a:rPr>
              <a:t>https://t.me/NeuromateAI_bot</a:t>
            </a:r>
            <a:r>
              <a:rPr lang="ru-RU" sz="1600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1" strike="noStrike" spc="-1" dirty="0" err="1">
                <a:solidFill>
                  <a:srgbClr val="000000"/>
                </a:solidFill>
                <a:ea typeface="DejaVu Sans"/>
              </a:rPr>
              <a:t>YandexGPT</a:t>
            </a:r>
            <a:r>
              <a:rPr lang="ru-RU" sz="1600" b="1" strike="noStrike" spc="-1" dirty="0">
                <a:solidFill>
                  <a:srgbClr val="000000"/>
                </a:solidFill>
                <a:ea typeface="DejaVu Sans"/>
              </a:rPr>
              <a:t> -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ru-RU" sz="1600" b="1" strike="noStrike" spc="-1" dirty="0">
                <a:solidFill>
                  <a:srgbClr val="3949AB"/>
                </a:solidFill>
                <a:uFillTx/>
                <a:ea typeface="DejaVu Sans"/>
              </a:rPr>
              <a:t>https://golnk.ru/416VB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ru-RU" sz="1600" b="1" strike="noStrike" spc="-1" dirty="0" err="1">
                <a:solidFill>
                  <a:srgbClr val="000000"/>
                </a:solidFill>
                <a:ea typeface="DejaVu Sans"/>
              </a:rPr>
              <a:t>НейроТекстер</a:t>
            </a:r>
            <a:r>
              <a:rPr lang="ru-RU" sz="1600" b="1" strike="noStrike" spc="-1" dirty="0">
                <a:solidFill>
                  <a:srgbClr val="000000"/>
                </a:solidFill>
                <a:ea typeface="DejaVu Sans"/>
              </a:rPr>
              <a:t> -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ru-RU" sz="1600" b="1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US" sz="1600" b="0" strike="noStrike" spc="-1" dirty="0">
                <a:solidFill>
                  <a:srgbClr val="0000FF"/>
                </a:solidFill>
                <a:uFillTx/>
                <a:ea typeface="DejaVu Sans"/>
                <a:hlinkClick r:id="rId3"/>
              </a:rPr>
              <a:t>https://neuro-texter.ru/login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ru-RU" sz="1600" b="1" strike="noStrike" spc="-1" dirty="0">
                <a:solidFill>
                  <a:srgbClr val="000000"/>
                </a:solidFill>
                <a:ea typeface="DejaVu Sans"/>
              </a:rPr>
              <a:t> Аналоги </a:t>
            </a:r>
            <a:r>
              <a:rPr lang="en-US" sz="1600" b="1" strike="noStrike" spc="-1" dirty="0" err="1">
                <a:solidFill>
                  <a:srgbClr val="000000"/>
                </a:solidFill>
                <a:ea typeface="DejaVu Sans"/>
              </a:rPr>
              <a:t>ChatGPT</a:t>
            </a:r>
            <a:r>
              <a:rPr lang="ru-RU" sz="1600" b="1" strike="noStrike" spc="-1" dirty="0">
                <a:solidFill>
                  <a:srgbClr val="000000"/>
                </a:solidFill>
                <a:ea typeface="DejaVu Sans"/>
              </a:rPr>
              <a:t>: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0" strike="noStrike" spc="-1" dirty="0">
                <a:solidFill>
                  <a:srgbClr val="0000FF"/>
                </a:solidFill>
                <a:uFillTx/>
                <a:ea typeface="DejaVu Sans"/>
                <a:hlinkClick r:id="rId4"/>
              </a:rPr>
              <a:t>https://trychatgpt.ru/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0" strike="noStrike" spc="-1" dirty="0">
                <a:solidFill>
                  <a:srgbClr val="0000FF"/>
                </a:solidFill>
                <a:uFillTx/>
                <a:ea typeface="DejaVu Sans"/>
                <a:hlinkClick r:id="rId5"/>
              </a:rPr>
              <a:t>https://gpt-chatbot.ru/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0" strike="noStrike" spc="-1" dirty="0">
                <a:solidFill>
                  <a:srgbClr val="0000FF"/>
                </a:solidFill>
                <a:uFillTx/>
                <a:ea typeface="DejaVu Sans"/>
                <a:hlinkClick r:id="rId6"/>
              </a:rPr>
              <a:t>https://chatgptrus.ru/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1" strike="noStrike" spc="-1" dirty="0">
                <a:solidFill>
                  <a:srgbClr val="000000"/>
                </a:solidFill>
                <a:ea typeface="DejaVu Sans"/>
              </a:rPr>
              <a:t>Chad AI </a:t>
            </a: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- 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r>
              <a:rPr lang="en-US" sz="1600" b="0" strike="noStrike" spc="-1" dirty="0">
                <a:solidFill>
                  <a:srgbClr val="0000FF"/>
                </a:solidFill>
                <a:uFillTx/>
                <a:ea typeface="DejaVu Sans"/>
                <a:hlinkClick r:id="rId7"/>
              </a:rPr>
              <a:t>https://chadgpt.ru/</a:t>
            </a: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endParaRPr lang="ru-RU" sz="1600" b="0" strike="noStrike" spc="-1" dirty="0"/>
          </a:p>
          <a:p>
            <a:pPr marL="343080" indent="-342000">
              <a:lnSpc>
                <a:spcPct val="80000"/>
              </a:lnSpc>
              <a:spcBef>
                <a:spcPts val="600"/>
              </a:spcBef>
            </a:pPr>
            <a:endParaRPr lang="ru-RU" sz="1600" b="0" strike="noStrike" spc="-1" dirty="0"/>
          </a:p>
        </p:txBody>
      </p:sp>
      <p:pic>
        <p:nvPicPr>
          <p:cNvPr id="220" name="Рисунок 219"/>
          <p:cNvPicPr/>
          <p:nvPr/>
        </p:nvPicPr>
        <p:blipFill>
          <a:blip r:embed="rId8"/>
          <a:stretch/>
        </p:blipFill>
        <p:spPr>
          <a:xfrm>
            <a:off x="3816000" y="1080000"/>
            <a:ext cx="4571280" cy="256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440000" y="4320"/>
            <a:ext cx="618444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latin typeface="Arial"/>
              </a:rPr>
              <a:t>Нейросеть в Яндекс браузере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22" name="Рисунок 221"/>
          <p:cNvPicPr/>
          <p:nvPr/>
        </p:nvPicPr>
        <p:blipFill rotWithShape="1">
          <a:blip r:embed="rId2"/>
          <a:srcRect l="5856" r="3738" b="38863"/>
          <a:stretch/>
        </p:blipFill>
        <p:spPr>
          <a:xfrm>
            <a:off x="89806" y="826135"/>
            <a:ext cx="4686301" cy="3032280"/>
          </a:xfrm>
          <a:prstGeom prst="rect">
            <a:avLst/>
          </a:prstGeom>
          <a:ln>
            <a:solidFill>
              <a:srgbClr val="3465A4"/>
            </a:solidFill>
            <a:custDash>
              <a:ds d="100000" sp="300000"/>
              <a:ds d="100000" sp="300000"/>
            </a:custDash>
          </a:ln>
        </p:spPr>
      </p:pic>
      <p:pic>
        <p:nvPicPr>
          <p:cNvPr id="223" name="Рисунок 222"/>
          <p:cNvPicPr/>
          <p:nvPr/>
        </p:nvPicPr>
        <p:blipFill>
          <a:blip r:embed="rId3"/>
          <a:stretch/>
        </p:blipFill>
        <p:spPr>
          <a:xfrm>
            <a:off x="4912739" y="575640"/>
            <a:ext cx="4123080" cy="443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1483213" y="396180"/>
            <a:ext cx="618444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Сервисы для генерации аудио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986400" y="1196640"/>
            <a:ext cx="6933240" cy="4974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80000"/>
              </a:lnSpc>
              <a:spcBef>
                <a:spcPts val="281"/>
              </a:spcBef>
            </a:pPr>
            <a:r>
              <a:rPr lang="en-US" sz="2000" b="1" strike="noStrike" spc="-1" dirty="0" err="1">
                <a:solidFill>
                  <a:srgbClr val="000000"/>
                </a:solidFill>
                <a:latin typeface="Microsoft Sans Serif"/>
                <a:ea typeface="DejaVu Sans"/>
              </a:rPr>
              <a:t>Apihost</a:t>
            </a:r>
            <a:r>
              <a:rPr lang="en-US" sz="20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- </a:t>
            </a:r>
            <a:r>
              <a:rPr lang="en-US" sz="2000" b="0" u="sng" strike="noStrike" spc="-1" dirty="0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2"/>
              </a:rPr>
              <a:t>https://apihost.ru/voice</a:t>
            </a: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r>
              <a:rPr lang="en-US" sz="2000" b="1" strike="noStrike" spc="-1" dirty="0" err="1">
                <a:solidFill>
                  <a:srgbClr val="000000"/>
                </a:solidFill>
                <a:latin typeface="Microsoft Sans Serif"/>
                <a:ea typeface="DejaVu Sans"/>
              </a:rPr>
              <a:t>Zvukogram</a:t>
            </a:r>
            <a:r>
              <a:rPr lang="en-US" sz="20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Microsoft Sans Serif"/>
                <a:ea typeface="DejaVu Sans"/>
              </a:rPr>
              <a:t>-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en-US" sz="2000" b="0" u="sng" strike="noStrike" spc="-1" dirty="0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3"/>
              </a:rPr>
              <a:t>https://zvukogram.com/speech/</a:t>
            </a: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r>
              <a:rPr lang="en-US" sz="2000" b="1" strike="noStrike" spc="-1" dirty="0" err="1">
                <a:solidFill>
                  <a:srgbClr val="000000"/>
                </a:solidFill>
                <a:latin typeface="Microsoft Sans Serif"/>
                <a:ea typeface="DejaVu Sans"/>
              </a:rPr>
              <a:t>VoxWorker</a:t>
            </a:r>
            <a:r>
              <a:rPr lang="en-US" sz="20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- </a:t>
            </a:r>
            <a:r>
              <a:rPr lang="en-US" sz="2000" b="0" u="sng" strike="noStrike" spc="-1" dirty="0">
                <a:solidFill>
                  <a:srgbClr val="0000FF"/>
                </a:solidFill>
                <a:uFillTx/>
                <a:latin typeface="Microsoft Sans Serif"/>
                <a:ea typeface="DejaVu Sans"/>
                <a:hlinkClick r:id="rId4"/>
              </a:rPr>
              <a:t>https://voxworker.com/ru</a:t>
            </a: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281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226" name="Picture 2" descr="C:\Users\Admin\Downloads\нейросеть, создающая аудио_Kandinsky 3.1.jpg"/>
          <p:cNvPicPr/>
          <p:nvPr/>
        </p:nvPicPr>
        <p:blipFill>
          <a:blip r:embed="rId5"/>
          <a:stretch/>
        </p:blipFill>
        <p:spPr>
          <a:xfrm flipH="1">
            <a:off x="6399835" y="1645650"/>
            <a:ext cx="2348640" cy="2348640"/>
          </a:xfrm>
          <a:prstGeom prst="rect">
            <a:avLst/>
          </a:prstGeom>
          <a:ln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911507" y="3168000"/>
            <a:ext cx="1367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C9211E"/>
                </a:solidFill>
                <a:latin typeface="Arial"/>
              </a:rPr>
              <a:t>Музыка по тексту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>
            <a:off x="2509380" y="3901320"/>
            <a:ext cx="1943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C9211E"/>
                </a:solidFill>
                <a:latin typeface="Arial"/>
              </a:rPr>
              <a:t>Музыка по изображению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29" name="CustomShape 5"/>
          <p:cNvSpPr/>
          <p:nvPr/>
        </p:nvSpPr>
        <p:spPr>
          <a:xfrm>
            <a:off x="4392000" y="3168000"/>
            <a:ext cx="1655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C9211E"/>
                </a:solidFill>
                <a:latin typeface="Arial"/>
              </a:rPr>
              <a:t>Ставим ударения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720000" y="216000"/>
            <a:ext cx="82796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Microsoft Sans Serif"/>
              </a:rPr>
              <a:t>Сервисы для генерации изображений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671016" y="873012"/>
            <a:ext cx="7703640" cy="375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</a:rPr>
              <a:t>GPT</a:t>
            </a:r>
            <a:r>
              <a:rPr lang="ru-RU" b="1" strike="noStrike" spc="-1" dirty="0">
                <a:solidFill>
                  <a:srgbClr val="000000"/>
                </a:solidFill>
              </a:rPr>
              <a:t>-</a:t>
            </a:r>
            <a:r>
              <a:rPr lang="en-US" b="1" strike="noStrike" spc="-1" dirty="0">
                <a:solidFill>
                  <a:srgbClr val="000000"/>
                </a:solidFill>
              </a:rPr>
              <a:t>CHATBOT</a:t>
            </a:r>
            <a:endParaRPr lang="ru-RU" b="0" strike="noStrike" spc="-1" dirty="0"/>
          </a:p>
          <a:p>
            <a:pPr>
              <a:lnSpc>
                <a:spcPct val="100000"/>
              </a:lnSpc>
            </a:pPr>
            <a:r>
              <a:rPr lang="en-US" b="0" u="sng" strike="noStrike" spc="-1" dirty="0">
                <a:solidFill>
                  <a:srgbClr val="0000FF"/>
                </a:solidFill>
                <a:uFillTx/>
                <a:hlinkClick r:id="rId2"/>
              </a:rPr>
              <a:t>https://gpt-chatbot.ru/ii-generator-kartinok-besplatnaya-onlajn-nejroset</a:t>
            </a:r>
            <a:endParaRPr lang="ru-RU" b="0" strike="noStrike" spc="-1" dirty="0"/>
          </a:p>
          <a:p>
            <a:pPr>
              <a:lnSpc>
                <a:spcPct val="100000"/>
              </a:lnSpc>
            </a:pPr>
            <a:endParaRPr lang="ru-RU" b="0" strike="noStrike" spc="-1" dirty="0"/>
          </a:p>
          <a:p>
            <a:pPr>
              <a:lnSpc>
                <a:spcPct val="100000"/>
              </a:lnSpc>
            </a:pPr>
            <a:r>
              <a:rPr lang="ru-RU" b="1" strike="noStrike" spc="-1" dirty="0" err="1">
                <a:solidFill>
                  <a:srgbClr val="000000"/>
                </a:solidFill>
              </a:rPr>
              <a:t>Шедеврум</a:t>
            </a:r>
            <a:r>
              <a:rPr lang="ru-RU" b="1" strike="noStrike" spc="-1" dirty="0">
                <a:solidFill>
                  <a:srgbClr val="536DFE"/>
                </a:solidFill>
              </a:rPr>
              <a:t> -</a:t>
            </a:r>
            <a:r>
              <a:rPr lang="ru-RU" b="1" u="sng" strike="noStrike" spc="-1" dirty="0">
                <a:solidFill>
                  <a:srgbClr val="0000FF"/>
                </a:solidFill>
                <a:uFillTx/>
                <a:hlinkClick r:id="rId3"/>
              </a:rPr>
              <a:t> 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hlinkClick r:id="rId4"/>
              </a:rPr>
              <a:t>https://shedevrum.ai/text-to-image/</a:t>
            </a:r>
            <a:endParaRPr lang="ru-RU" b="0" strike="noStrike" spc="-1" dirty="0"/>
          </a:p>
          <a:p>
            <a:pPr>
              <a:lnSpc>
                <a:spcPct val="100000"/>
              </a:lnSpc>
            </a:pPr>
            <a:endParaRPr lang="ru-RU" b="0" strike="noStrike" spc="-1" dirty="0"/>
          </a:p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</a:rPr>
              <a:t>Кандинский</a:t>
            </a:r>
            <a:r>
              <a:rPr lang="ru-RU" b="1" strike="noStrike" spc="-1" dirty="0">
                <a:solidFill>
                  <a:srgbClr val="536DFE"/>
                </a:solidFill>
              </a:rPr>
              <a:t> - 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hlinkClick r:id="rId5"/>
              </a:rPr>
              <a:t>https://rudalle.ru/</a:t>
            </a:r>
            <a:endParaRPr lang="ru-RU" b="0" strike="noStrike" spc="-1" dirty="0"/>
          </a:p>
          <a:p>
            <a:pPr>
              <a:lnSpc>
                <a:spcPct val="100000"/>
              </a:lnSpc>
            </a:pPr>
            <a:endParaRPr lang="ru-RU" b="0" strike="noStrike" spc="-1" dirty="0"/>
          </a:p>
          <a:p>
            <a:pPr>
              <a:lnSpc>
                <a:spcPct val="100000"/>
              </a:lnSpc>
            </a:pPr>
            <a:r>
              <a:rPr lang="ru-RU" b="1" strike="noStrike" spc="-1" dirty="0" err="1">
                <a:solidFill>
                  <a:srgbClr val="000000"/>
                </a:solidFill>
              </a:rPr>
              <a:t>НейроТекстер</a:t>
            </a:r>
            <a:r>
              <a:rPr lang="ru-RU" b="1" strike="noStrike" spc="-1" dirty="0">
                <a:solidFill>
                  <a:srgbClr val="536DFE"/>
                </a:solidFill>
              </a:rPr>
              <a:t> - 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hlinkClick r:id="rId6"/>
              </a:rPr>
              <a:t>https://neuro-texter.ru/home</a:t>
            </a:r>
            <a:endParaRPr lang="ru-RU" b="0" strike="noStrike" spc="-1" dirty="0"/>
          </a:p>
          <a:p>
            <a:pPr>
              <a:lnSpc>
                <a:spcPct val="100000"/>
              </a:lnSpc>
            </a:pPr>
            <a:endParaRPr lang="ru-RU" b="0" strike="noStrike" spc="-1" dirty="0"/>
          </a:p>
          <a:p>
            <a:pPr>
              <a:lnSpc>
                <a:spcPct val="100000"/>
              </a:lnSpc>
            </a:pPr>
            <a:r>
              <a:rPr lang="en-US" b="1" strike="noStrike" spc="-1" dirty="0" err="1">
                <a:solidFill>
                  <a:srgbClr val="000000"/>
                </a:solidFill>
              </a:rPr>
              <a:t>NeuromateAI</a:t>
            </a:r>
            <a:r>
              <a:rPr lang="en-US" b="1" strike="noStrike" spc="-1" dirty="0">
                <a:solidFill>
                  <a:srgbClr val="000000"/>
                </a:solidFill>
              </a:rPr>
              <a:t> (</a:t>
            </a:r>
            <a:r>
              <a:rPr lang="en-US" b="1" strike="noStrike" spc="-1" dirty="0" err="1">
                <a:solidFill>
                  <a:srgbClr val="000000"/>
                </a:solidFill>
              </a:rPr>
              <a:t>Midjorney</a:t>
            </a:r>
            <a:r>
              <a:rPr lang="en-US" b="1" strike="noStrike" spc="-1" dirty="0">
                <a:solidFill>
                  <a:srgbClr val="000000"/>
                </a:solidFill>
              </a:rPr>
              <a:t>)</a:t>
            </a:r>
            <a:r>
              <a:rPr lang="en-US" b="1" strike="noStrike" spc="-1" dirty="0">
                <a:solidFill>
                  <a:srgbClr val="536DFE"/>
                </a:solidFill>
              </a:rPr>
              <a:t> </a:t>
            </a:r>
            <a:r>
              <a:rPr lang="ru-RU" b="1" strike="noStrike" spc="-1" dirty="0">
                <a:solidFill>
                  <a:srgbClr val="536DFE"/>
                </a:solidFill>
              </a:rPr>
              <a:t>- </a:t>
            </a:r>
            <a:r>
              <a:rPr lang="en-US" b="0" u="sng" strike="noStrike" spc="-1" dirty="0" smtClean="0">
                <a:solidFill>
                  <a:srgbClr val="0000FF"/>
                </a:solidFill>
                <a:uFillTx/>
                <a:hlinkClick r:id="rId7"/>
              </a:rPr>
              <a:t>https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hlinkClick r:id="rId7"/>
              </a:rPr>
              <a:t>://t.me/NeuromateAI_bot</a:t>
            </a:r>
            <a:endParaRPr lang="ru-RU" b="0" strike="noStrike" spc="-1" dirty="0"/>
          </a:p>
          <a:p>
            <a:pPr>
              <a:lnSpc>
                <a:spcPct val="100000"/>
              </a:lnSpc>
            </a:pPr>
            <a:endParaRPr lang="ru-RU" b="0" strike="noStrike" spc="-1" dirty="0"/>
          </a:p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</a:rPr>
              <a:t>Chad Al</a:t>
            </a:r>
            <a:r>
              <a:rPr lang="en-US" b="1" strike="noStrike" spc="-1" dirty="0">
                <a:solidFill>
                  <a:srgbClr val="536DFE"/>
                </a:solidFill>
              </a:rPr>
              <a:t> - 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hlinkClick r:id="rId8"/>
              </a:rPr>
              <a:t>https://chadgpt.ru/</a:t>
            </a:r>
            <a:endParaRPr lang="ru-RU" b="0" strike="noStrike" spc="-1" dirty="0"/>
          </a:p>
        </p:txBody>
      </p:sp>
      <p:pic>
        <p:nvPicPr>
          <p:cNvPr id="232" name="Рисунок 231"/>
          <p:cNvPicPr/>
          <p:nvPr/>
        </p:nvPicPr>
        <p:blipFill>
          <a:blip r:embed="rId9"/>
          <a:stretch/>
        </p:blipFill>
        <p:spPr>
          <a:xfrm>
            <a:off x="6735536" y="1586520"/>
            <a:ext cx="2264104" cy="255277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1061356" y="628650"/>
            <a:ext cx="7505563" cy="3241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Нейронные сети для учителя </a:t>
            </a:r>
            <a:endParaRPr lang="ru-RU" sz="2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0000"/>
                </a:solidFill>
                <a:latin typeface="Arial"/>
                <a:ea typeface="Microsoft YaHei"/>
              </a:rPr>
              <a:t>+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Появление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новых, постоянно обновляющихся идей для организации учебно-воспитательной, внеурочной, исследовательской  деятельности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обучающихся.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0000"/>
                </a:solidFill>
                <a:latin typeface="Arial"/>
                <a:ea typeface="Microsoft YaHei"/>
              </a:rPr>
              <a:t>+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Возможность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более эффективной и быстрой подготовки к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урокам.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0000"/>
                </a:solidFill>
                <a:latin typeface="Arial"/>
                <a:ea typeface="Microsoft YaHei"/>
              </a:rPr>
              <a:t>+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Развитие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учебной мотивации учащихся.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0000"/>
                </a:solidFill>
                <a:latin typeface="Arial"/>
                <a:ea typeface="Microsoft YaHei"/>
              </a:rPr>
              <a:t>-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Использование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возможностей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нейросетей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для выполнения учебных заданий учащимися.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Рисунок 233"/>
          <p:cNvPicPr/>
          <p:nvPr/>
        </p:nvPicPr>
        <p:blipFill>
          <a:blip r:embed="rId2"/>
          <a:stretch/>
        </p:blipFill>
        <p:spPr>
          <a:xfrm>
            <a:off x="2736000" y="150840"/>
            <a:ext cx="3959640" cy="408852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1728000" y="4392000"/>
            <a:ext cx="7127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283593"/>
                </a:solidFill>
                <a:latin typeface="Arial"/>
              </a:rPr>
              <a:t>Спасибо за внимание! Здоровья и благополучия!</a:t>
            </a:r>
            <a:endParaRPr lang="ru-RU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8"/>
          <p:cNvPicPr/>
          <p:nvPr/>
        </p:nvPicPr>
        <p:blipFill>
          <a:blip r:embed="rId2"/>
          <a:stretch/>
        </p:blipFill>
        <p:spPr>
          <a:xfrm>
            <a:off x="7982640" y="74520"/>
            <a:ext cx="1066680" cy="124884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840523" y="265140"/>
            <a:ext cx="7808040" cy="114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Что такое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Microsoft Sans Serif"/>
                <a:ea typeface="DejaVu Sans"/>
              </a:rPr>
              <a:t>нейросеть</a:t>
            </a:r>
            <a:r>
              <a:rPr lang="ru-RU" sz="32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?</a:t>
            </a:r>
            <a:r>
              <a:rPr dirty="0"/>
              <a:t/>
            </a:r>
            <a:br>
              <a:rPr dirty="0"/>
            </a:br>
            <a:endParaRPr lang="ru-RU" sz="3200" b="0" strike="noStrike" spc="-1" dirty="0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940435" y="1217919"/>
            <a:ext cx="7042205" cy="33459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32000" indent="-322920" algn="just">
              <a:lnSpc>
                <a:spcPct val="100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Искусственная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Microsoft Sans Serif"/>
                <a:ea typeface="DejaVu Sans"/>
              </a:rPr>
              <a:t>нейросеть</a:t>
            </a:r>
            <a:r>
              <a:rPr lang="ru-RU" sz="2000" b="1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(нейронная сеть) </a:t>
            </a:r>
            <a:r>
              <a:rPr lang="ru-RU" sz="20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– это компьютерная система, которая имитирует работу человеческого мозга. </a:t>
            </a:r>
            <a:endParaRPr lang="ru-RU" sz="2000" b="0" strike="noStrike" spc="-1" dirty="0">
              <a:latin typeface="Arial"/>
            </a:endParaRPr>
          </a:p>
          <a:p>
            <a:pPr marL="432000" indent="-322920" algn="just">
              <a:lnSpc>
                <a:spcPct val="100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Это обучаемая программа, которая на основании входящих данных может самостоятельно принимать решения: отвечать на запросы, создавать мелодию, сочинять песни, решать задачи, писать картины, систематизировать большие объемы данных.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8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8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Microsoft Sans Serif"/>
                <a:ea typeface="DejaVu Sans"/>
              </a:rPr>
              <a:t>      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8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576000" y="-136440"/>
            <a:ext cx="7808040" cy="81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Области применения нейронных сетей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33372" y="489858"/>
            <a:ext cx="7830964" cy="44087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Медицина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– диагностика 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заболеваний, анализ результатов обследования, прогнозирование рисков заболевания и оптимизация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лечения.</a:t>
            </a:r>
            <a:endParaRPr lang="ru-RU" sz="17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Бизнес и </a:t>
            </a:r>
            <a:r>
              <a:rPr lang="ru-RU" sz="17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финансы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– прогнозирование 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спроса на товары и услуги, анализ финансовых данных, оптимизация процессов управления, принятия решений и предотвращения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мошенничества.</a:t>
            </a:r>
            <a:endParaRPr lang="ru-RU" sz="17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Маркетинг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– 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анализ поведения потребителей, определение их предпочтений, персонализация рекламы и оптимизация </a:t>
            </a:r>
            <a:r>
              <a:rPr lang="ru-RU" sz="1700" b="0" strike="noStrike" spc="-1" dirty="0" err="1" smtClean="0">
                <a:solidFill>
                  <a:srgbClr val="000000"/>
                </a:solidFill>
                <a:latin typeface="Arial"/>
                <a:ea typeface="Microsoft YaHei"/>
              </a:rPr>
              <a:t>таргетинга</a:t>
            </a:r>
            <a:r>
              <a:rPr lang="ru-RU" sz="1700" spc="-1" dirty="0">
                <a:solidFill>
                  <a:srgbClr val="000000"/>
                </a:solidFill>
                <a:latin typeface="Arial"/>
                <a:ea typeface="Microsoft YaHei"/>
              </a:rPr>
              <a:t>.</a:t>
            </a:r>
            <a:endParaRPr lang="ru-RU" sz="17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Дизайн и </a:t>
            </a:r>
            <a:r>
              <a:rPr lang="ru-RU" sz="17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искусство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– создание 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генеративных моделей, автоматическая обработка изображений и видео, создание уникальных и креативных художественных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произведений.</a:t>
            </a:r>
            <a:endParaRPr lang="ru-RU" sz="17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Транспорт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– обнаружение 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объектов, принятие решений и управление автомобилем без участия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человека.</a:t>
            </a:r>
            <a:endParaRPr lang="ru-RU" sz="17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Образование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– создание </a:t>
            </a:r>
            <a:r>
              <a:rPr lang="ru-RU" sz="17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учебно-методических материалов, генерация идей для воспитательной и внеурочной деятельности.</a:t>
            </a:r>
            <a:endParaRPr lang="ru-RU" sz="17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ru-RU" sz="17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440000" y="148320"/>
            <a:ext cx="618444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Виды нейросетей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ChatGPT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832756" y="824400"/>
            <a:ext cx="7850803" cy="194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trike="noStrike" spc="-1" dirty="0" err="1" smtClean="0">
                <a:solidFill>
                  <a:srgbClr val="283593"/>
                </a:solidFill>
                <a:latin typeface="Times New Roman"/>
                <a:ea typeface="DejaVu Sans"/>
              </a:rPr>
              <a:t>ChatGPT</a:t>
            </a:r>
            <a:r>
              <a:rPr lang="ru-RU" sz="2000" b="1" strike="noStrike" spc="-1" dirty="0" smtClean="0">
                <a:solidFill>
                  <a:srgbClr val="283593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smtClean="0">
                <a:solidFill>
                  <a:srgbClr val="283593"/>
                </a:solidFill>
                <a:latin typeface="Times New Roman"/>
                <a:ea typeface="DejaVu Sans"/>
              </a:rPr>
              <a:t>—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чат-бот с генеративным искусственным интеллектом.</a:t>
            </a:r>
            <a:endParaRPr lang="ru-RU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Для обычного пользователя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ChatGPT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выглядит как обычный чат-бот в мессенджере. В нём можно задавать любые вопросы и получать на них ответы в текстовом виде. Запросы формулируются в повелительном наклонении.</a:t>
            </a:r>
            <a:endParaRPr lang="ru-RU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197" name="Рисунок 196"/>
          <p:cNvPicPr/>
          <p:nvPr/>
        </p:nvPicPr>
        <p:blipFill>
          <a:blip r:embed="rId2"/>
          <a:stretch/>
        </p:blipFill>
        <p:spPr>
          <a:xfrm>
            <a:off x="4130679" y="2312164"/>
            <a:ext cx="2427480" cy="266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2088000" y="288000"/>
            <a:ext cx="2740320" cy="99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ChatGPT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99" name="Рисунок 198"/>
          <p:cNvPicPr/>
          <p:nvPr/>
        </p:nvPicPr>
        <p:blipFill>
          <a:blip r:embed="rId2"/>
          <a:stretch/>
        </p:blipFill>
        <p:spPr>
          <a:xfrm>
            <a:off x="6408000" y="181440"/>
            <a:ext cx="2375640" cy="485820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792000" y="921600"/>
            <a:ext cx="5471640" cy="275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2000" b="0" i="1" strike="noStrike" spc="-1" dirty="0">
                <a:solidFill>
                  <a:srgbClr val="000000"/>
                </a:solidFill>
                <a:latin typeface="Times New Roman"/>
              </a:rPr>
              <a:t>Возможности </a:t>
            </a:r>
            <a:r>
              <a:rPr lang="ru-RU" sz="2000" b="0" i="1" strike="noStrike" spc="-1" dirty="0" err="1" smtClean="0">
                <a:solidFill>
                  <a:srgbClr val="000000"/>
                </a:solidFill>
                <a:latin typeface="Times New Roman"/>
              </a:rPr>
              <a:t>ChatGPT</a:t>
            </a:r>
            <a:r>
              <a:rPr lang="ru-RU" sz="2000" b="0" i="1" strike="noStrike" spc="-1" dirty="0" smtClean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ru-RU" sz="2000" b="0" i="1" strike="noStrike" spc="-1" dirty="0">
                <a:solidFill>
                  <a:srgbClr val="000000"/>
                </a:solidFill>
                <a:latin typeface="Times New Roman"/>
              </a:rPr>
              <a:t>его аналогов: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Ответы на вопросы.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</a:rPr>
              <a:t>ChatGPT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может давать точные и подробные ответы по любой теме. Он использует свою базу знаний, которая постоянно обновляется, и свои навыки анализа и синтеза информации.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Создание текстов.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</a:rPr>
              <a:t>ChatGPT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может генерировать тексты по запросам. Вы можете указать тему, жанр, стиль, длину и другие параметры, а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</a:rPr>
              <a:t>ChatGPT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напишет за вас текст.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Написание кода.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</a:rPr>
              <a:t>ChatGPT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</a:rPr>
              <a:t> может писать код на разных языках программирования по запросам.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3"/>
          <p:cNvSpPr txBox="1"/>
          <p:nvPr/>
        </p:nvSpPr>
        <p:spPr>
          <a:xfrm>
            <a:off x="648000" y="3960000"/>
            <a:ext cx="5472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ru-RU" sz="1800" b="1" strike="noStrike" spc="-1">
                <a:solidFill>
                  <a:srgbClr val="C9211E"/>
                </a:solidFill>
                <a:latin typeface="Arial"/>
              </a:rPr>
              <a:t>!!! Формулируй запрос полно и в повелительном наклонении!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216000" y="0"/>
            <a:ext cx="872388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409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ChatGPT</a:t>
            </a:r>
            <a:r>
              <a:rPr lang="ru-RU" sz="3409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в работе </a:t>
            </a:r>
            <a:r>
              <a:rPr lang="ru-RU" sz="3409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учителя</a:t>
            </a:r>
            <a:endParaRPr lang="ru-RU" sz="3409" b="0" strike="noStrike" spc="-1" dirty="0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828000" y="864000"/>
            <a:ext cx="5074920" cy="41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https://t.me/GPT4Telegrambot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04" name="Рисунок 731_1"/>
          <p:cNvPicPr/>
          <p:nvPr/>
        </p:nvPicPr>
        <p:blipFill>
          <a:blip r:embed="rId2"/>
          <a:stretch/>
        </p:blipFill>
        <p:spPr>
          <a:xfrm>
            <a:off x="4764240" y="988200"/>
            <a:ext cx="3634920" cy="3763080"/>
          </a:xfrm>
          <a:prstGeom prst="rect">
            <a:avLst/>
          </a:prstGeom>
          <a:ln>
            <a:noFill/>
          </a:ln>
        </p:spPr>
      </p:pic>
      <p:pic>
        <p:nvPicPr>
          <p:cNvPr id="205" name="Рисунок 204"/>
          <p:cNvPicPr/>
          <p:nvPr/>
        </p:nvPicPr>
        <p:blipFill>
          <a:blip r:embed="rId3"/>
          <a:stretch/>
        </p:blipFill>
        <p:spPr>
          <a:xfrm>
            <a:off x="1360080" y="1584000"/>
            <a:ext cx="2455200" cy="245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713520" y="144000"/>
            <a:ext cx="8263080" cy="79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ChatGPT в проектировании исследовательской деятельности учащихся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07" name="Рисунок 733_1"/>
          <p:cNvPicPr/>
          <p:nvPr/>
        </p:nvPicPr>
        <p:blipFill>
          <a:blip r:embed="rId2"/>
          <a:stretch/>
        </p:blipFill>
        <p:spPr>
          <a:xfrm>
            <a:off x="5472000" y="937080"/>
            <a:ext cx="2086920" cy="4640040"/>
          </a:xfrm>
          <a:prstGeom prst="rect">
            <a:avLst/>
          </a:prstGeom>
          <a:ln>
            <a:noFill/>
          </a:ln>
        </p:spPr>
      </p:pic>
      <p:pic>
        <p:nvPicPr>
          <p:cNvPr id="208" name="Рисунок 734_1"/>
          <p:cNvPicPr/>
          <p:nvPr/>
        </p:nvPicPr>
        <p:blipFill>
          <a:blip r:embed="rId3"/>
          <a:stretch/>
        </p:blipFill>
        <p:spPr>
          <a:xfrm>
            <a:off x="2293920" y="937080"/>
            <a:ext cx="2313000" cy="514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1014120" y="95400"/>
            <a:ext cx="7671600" cy="79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ChatGPT в подготовке к внеурочной деятельности учителя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pic>
        <p:nvPicPr>
          <p:cNvPr id="210" name="Рисунок 209"/>
          <p:cNvPicPr/>
          <p:nvPr/>
        </p:nvPicPr>
        <p:blipFill>
          <a:blip r:embed="rId2"/>
          <a:stretch/>
        </p:blipFill>
        <p:spPr>
          <a:xfrm>
            <a:off x="3376440" y="1792440"/>
            <a:ext cx="2455200" cy="245520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210"/>
          <p:cNvPicPr/>
          <p:nvPr/>
        </p:nvPicPr>
        <p:blipFill>
          <a:blip r:embed="rId3"/>
          <a:srcRect t="2334" b="4890"/>
          <a:stretch/>
        </p:blipFill>
        <p:spPr>
          <a:xfrm>
            <a:off x="607320" y="576000"/>
            <a:ext cx="2354400" cy="4175640"/>
          </a:xfrm>
          <a:prstGeom prst="rect">
            <a:avLst/>
          </a:prstGeom>
          <a:ln>
            <a:noFill/>
          </a:ln>
        </p:spPr>
      </p:pic>
      <p:pic>
        <p:nvPicPr>
          <p:cNvPr id="212" name="Рисунок 211"/>
          <p:cNvPicPr/>
          <p:nvPr/>
        </p:nvPicPr>
        <p:blipFill>
          <a:blip r:embed="rId4"/>
          <a:srcRect t="2896" b="5804"/>
          <a:stretch/>
        </p:blipFill>
        <p:spPr>
          <a:xfrm>
            <a:off x="6109920" y="576000"/>
            <a:ext cx="2313720" cy="422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t="9387" b="9687"/>
          <a:stretch/>
        </p:blipFill>
        <p:spPr>
          <a:xfrm>
            <a:off x="775607" y="924120"/>
            <a:ext cx="2361678" cy="388656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 t="9928" b="10280"/>
          <a:stretch/>
        </p:blipFill>
        <p:spPr>
          <a:xfrm>
            <a:off x="6540389" y="852840"/>
            <a:ext cx="2358682" cy="406206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 t="8532" b="29880"/>
          <a:stretch/>
        </p:blipFill>
        <p:spPr>
          <a:xfrm>
            <a:off x="3681977" y="1248120"/>
            <a:ext cx="2313720" cy="3167280"/>
          </a:xfrm>
          <a:prstGeom prst="rect">
            <a:avLst/>
          </a:prstGeom>
          <a:ln>
            <a:noFill/>
          </a:ln>
        </p:spPr>
      </p:pic>
      <p:sp>
        <p:nvSpPr>
          <p:cNvPr id="8" name="TextShape 2"/>
          <p:cNvSpPr txBox="1"/>
          <p:nvPr/>
        </p:nvSpPr>
        <p:spPr>
          <a:xfrm>
            <a:off x="1517208" y="169046"/>
            <a:ext cx="6912000" cy="64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0" strike="noStrike" spc="-1" dirty="0">
                <a:latin typeface="Arial"/>
              </a:rPr>
              <a:t>Неделя финансовой грамотности(идеи)</a:t>
            </a:r>
          </a:p>
        </p:txBody>
      </p:sp>
    </p:spTree>
    <p:extLst>
      <p:ext uri="{BB962C8B-B14F-4D97-AF65-F5344CB8AC3E}">
        <p14:creationId xmlns:p14="http://schemas.microsoft.com/office/powerpoint/2010/main" val="1185557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3291</TotalTime>
  <Words>519</Words>
  <Application>Microsoft Office PowerPoint</Application>
  <PresentationFormat>Экран (16:9)</PresentationFormat>
  <Paragraphs>86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DejaVu Sans</vt:lpstr>
      <vt:lpstr>Microsoft Sans Serif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subject/>
  <dc:creator>Таратун Е.В.</dc:creator>
  <dc:description/>
  <cp:lastModifiedBy>admin</cp:lastModifiedBy>
  <cp:revision>151</cp:revision>
  <cp:lastPrinted>2024-10-31T21:18:23Z</cp:lastPrinted>
  <dcterms:modified xsi:type="dcterms:W3CDTF">2024-10-31T16:48:01Z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