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79" r:id="rId2"/>
    <p:sldMasterId id="2147483678" r:id="rId3"/>
  </p:sldMasterIdLst>
  <p:notesMasterIdLst>
    <p:notesMasterId r:id="rId27"/>
  </p:notesMasterIdLst>
  <p:sldIdLst>
    <p:sldId id="256" r:id="rId4"/>
    <p:sldId id="297" r:id="rId5"/>
    <p:sldId id="298" r:id="rId6"/>
    <p:sldId id="320" r:id="rId7"/>
    <p:sldId id="322" r:id="rId8"/>
    <p:sldId id="330" r:id="rId9"/>
    <p:sldId id="323" r:id="rId10"/>
    <p:sldId id="324" r:id="rId11"/>
    <p:sldId id="325" r:id="rId12"/>
    <p:sldId id="326" r:id="rId13"/>
    <p:sldId id="327" r:id="rId14"/>
    <p:sldId id="328" r:id="rId15"/>
    <p:sldId id="329" r:id="rId16"/>
    <p:sldId id="332" r:id="rId17"/>
    <p:sldId id="335" r:id="rId18"/>
    <p:sldId id="336" r:id="rId19"/>
    <p:sldId id="337" r:id="rId20"/>
    <p:sldId id="338" r:id="rId21"/>
    <p:sldId id="341" r:id="rId22"/>
    <p:sldId id="333" r:id="rId23"/>
    <p:sldId id="339" r:id="rId24"/>
    <p:sldId id="340" r:id="rId25"/>
    <p:sldId id="342" r:id="rId26"/>
  </p:sldIdLst>
  <p:sldSz cx="9144000" cy="5143500" type="screen16x9"/>
  <p:notesSz cx="6858000" cy="9144000"/>
  <p:embeddedFontLst>
    <p:embeddedFont>
      <p:font typeface="Abhaya Libre" panose="020B0604020202020204" charset="0"/>
      <p:regular r:id="rId28"/>
      <p:bold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Jost" panose="020B0604020202020204" charset="-52"/>
      <p:regular r:id="rId32"/>
      <p:bold r:id="rId33"/>
      <p:italic r:id="rId34"/>
      <p:bold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716B"/>
    <a:srgbClr val="9CC0C0"/>
    <a:srgbClr val="6194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BF192B8-534E-4357-97EE-F4E1D07FE1A2}">
  <a:tblStyle styleId="{DBF192B8-534E-4357-97EE-F4E1D07FE1A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EBDED41-F783-433E-BBC6-BFF15690B512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91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38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2.fntdata"/><Relationship Id="rId21" Type="http://schemas.openxmlformats.org/officeDocument/2006/relationships/slide" Target="slides/slide18.xml"/><Relationship Id="rId34" Type="http://schemas.openxmlformats.org/officeDocument/2006/relationships/font" Target="fonts/font7.fntdata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2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984482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0310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 txBox="1">
            <a:spLocks noGrp="1"/>
          </p:cNvSpPr>
          <p:nvPr>
            <p:ph type="title"/>
          </p:nvPr>
        </p:nvSpPr>
        <p:spPr>
          <a:xfrm>
            <a:off x="2265750" y="960600"/>
            <a:ext cx="4612500" cy="32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 dirty="0"/>
          </a:p>
        </p:txBody>
      </p:sp>
      <p:sp>
        <p:nvSpPr>
          <p:cNvPr id="60" name="Google Shape;60;p8"/>
          <p:cNvSpPr/>
          <p:nvPr/>
        </p:nvSpPr>
        <p:spPr>
          <a:xfrm flipH="1">
            <a:off x="7182852" y="2791325"/>
            <a:ext cx="1961147" cy="2349699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8"/>
          <p:cNvSpPr/>
          <p:nvPr/>
        </p:nvSpPr>
        <p:spPr>
          <a:xfrm>
            <a:off x="0" y="241450"/>
            <a:ext cx="1313225" cy="5961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8"/>
          <p:cNvSpPr/>
          <p:nvPr/>
        </p:nvSpPr>
        <p:spPr>
          <a:xfrm>
            <a:off x="390725" y="2227725"/>
            <a:ext cx="922500" cy="2913300"/>
          </a:xfrm>
          <a:prstGeom prst="round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8"/>
          <p:cNvSpPr/>
          <p:nvPr/>
        </p:nvSpPr>
        <p:spPr>
          <a:xfrm>
            <a:off x="3989250" y="4604000"/>
            <a:ext cx="2913300" cy="393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5" name="Google Shape;65;p8"/>
          <p:cNvCxnSpPr/>
          <p:nvPr/>
        </p:nvCxnSpPr>
        <p:spPr>
          <a:xfrm flipH="1">
            <a:off x="390725" y="4800500"/>
            <a:ext cx="8169925" cy="24163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9" name="Google Shape;59;p8"/>
          <p:cNvSpPr/>
          <p:nvPr/>
        </p:nvSpPr>
        <p:spPr>
          <a:xfrm>
            <a:off x="8206925" y="1583508"/>
            <a:ext cx="707400" cy="1639500"/>
          </a:xfrm>
          <a:prstGeom prst="roundRect">
            <a:avLst/>
          </a:pr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4" name="Google Shape;64;p8"/>
          <p:cNvCxnSpPr>
            <a:stCxn id="59" idx="0"/>
          </p:cNvCxnSpPr>
          <p:nvPr/>
        </p:nvCxnSpPr>
        <p:spPr>
          <a:xfrm>
            <a:off x="8560625" y="1583508"/>
            <a:ext cx="0" cy="3563999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" name="Google Shape;64;p8"/>
          <p:cNvCxnSpPr/>
          <p:nvPr userDrawn="1"/>
        </p:nvCxnSpPr>
        <p:spPr>
          <a:xfrm>
            <a:off x="830179" y="241450"/>
            <a:ext cx="2161" cy="501033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userDrawn="1">
  <p:cSld name="2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9"/>
          <p:cNvSpPr txBox="1">
            <a:spLocks noGrp="1"/>
          </p:cNvSpPr>
          <p:nvPr>
            <p:ph type="title"/>
          </p:nvPr>
        </p:nvSpPr>
        <p:spPr>
          <a:xfrm>
            <a:off x="2549400" y="1631588"/>
            <a:ext cx="4045200" cy="64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 dirty="0"/>
          </a:p>
        </p:txBody>
      </p:sp>
      <p:sp>
        <p:nvSpPr>
          <p:cNvPr id="68" name="Google Shape;68;p9"/>
          <p:cNvSpPr txBox="1">
            <a:spLocks noGrp="1"/>
          </p:cNvSpPr>
          <p:nvPr>
            <p:ph type="subTitle" idx="1"/>
          </p:nvPr>
        </p:nvSpPr>
        <p:spPr>
          <a:xfrm>
            <a:off x="2549400" y="2276813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 dirty="0"/>
          </a:p>
        </p:txBody>
      </p:sp>
      <p:sp>
        <p:nvSpPr>
          <p:cNvPr id="69" name="Google Shape;69;p9"/>
          <p:cNvSpPr/>
          <p:nvPr/>
        </p:nvSpPr>
        <p:spPr>
          <a:xfrm rot="10800000" flipH="1">
            <a:off x="0" y="2166529"/>
            <a:ext cx="1422110" cy="16395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9"/>
          <p:cNvSpPr/>
          <p:nvPr/>
        </p:nvSpPr>
        <p:spPr>
          <a:xfrm rot="10800000">
            <a:off x="7296665" y="-2440"/>
            <a:ext cx="1847334" cy="1231936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9"/>
          <p:cNvSpPr/>
          <p:nvPr/>
        </p:nvSpPr>
        <p:spPr>
          <a:xfrm rot="10800000" flipH="1">
            <a:off x="0" y="4301036"/>
            <a:ext cx="2913300" cy="596100"/>
          </a:xfrm>
          <a:prstGeom prst="roundRect">
            <a:avLst/>
          </a:pr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9"/>
          <p:cNvSpPr/>
          <p:nvPr/>
        </p:nvSpPr>
        <p:spPr>
          <a:xfrm rot="10800000" flipH="1">
            <a:off x="390725" y="-2450"/>
            <a:ext cx="677400" cy="2913300"/>
          </a:xfrm>
          <a:prstGeom prst="round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4" name="Google Shape;74;p9"/>
          <p:cNvCxnSpPr/>
          <p:nvPr/>
        </p:nvCxnSpPr>
        <p:spPr>
          <a:xfrm rot="10800000">
            <a:off x="615230" y="-448851"/>
            <a:ext cx="0" cy="43509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6" name="Google Shape;76;p9"/>
          <p:cNvCxnSpPr/>
          <p:nvPr/>
        </p:nvCxnSpPr>
        <p:spPr>
          <a:xfrm rot="10800000">
            <a:off x="0" y="4684323"/>
            <a:ext cx="34029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408750" y="1202685"/>
            <a:ext cx="4326600" cy="22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 hasCustomPrompt="1"/>
          </p:nvPr>
        </p:nvSpPr>
        <p:spPr>
          <a:xfrm>
            <a:off x="2408663" y="3559536"/>
            <a:ext cx="4326600" cy="444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rPr lang="ru-RU" dirty="0" smtClean="0"/>
              <a:t>Подзаголовок слайда</a:t>
            </a:r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1745375" y="298744"/>
            <a:ext cx="5629982" cy="8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0">
                <a:solidFill>
                  <a:schemeClr val="tx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cxnSp>
        <p:nvCxnSpPr>
          <p:cNvPr id="18" name="Google Shape;18;p3"/>
          <p:cNvCxnSpPr/>
          <p:nvPr/>
        </p:nvCxnSpPr>
        <p:spPr>
          <a:xfrm rot="10800000">
            <a:off x="-203124" y="539500"/>
            <a:ext cx="3129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Google Shape;15;p3"/>
          <p:cNvSpPr txBox="1">
            <a:spLocks/>
          </p:cNvSpPr>
          <p:nvPr userDrawn="1"/>
        </p:nvSpPr>
        <p:spPr>
          <a:xfrm>
            <a:off x="2587586" y="3922426"/>
            <a:ext cx="5629982" cy="8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0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1046163" y="1516063"/>
            <a:ext cx="7171405" cy="3300063"/>
          </a:xfrm>
        </p:spPr>
        <p:txBody>
          <a:bodyPr/>
          <a:lstStyle>
            <a:lvl1pPr>
              <a:defRPr sz="180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Текст слайда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 sz="4000"/>
            </a:lvl1pPr>
          </a:lstStyle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1" hasCustomPrompt="1"/>
          </p:nvPr>
        </p:nvSpPr>
        <p:spPr>
          <a:xfrm>
            <a:off x="3260609" y="1731650"/>
            <a:ext cx="4703763" cy="698500"/>
          </a:xfrm>
        </p:spPr>
        <p:txBody>
          <a:bodyPr/>
          <a:lstStyle>
            <a:lvl1pPr>
              <a:defRPr sz="1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2" hasCustomPrompt="1"/>
          </p:nvPr>
        </p:nvSpPr>
        <p:spPr>
          <a:xfrm>
            <a:off x="3260610" y="2786700"/>
            <a:ext cx="4703763" cy="698500"/>
          </a:xfrm>
        </p:spPr>
        <p:txBody>
          <a:bodyPr/>
          <a:lstStyle>
            <a:lvl1pPr>
              <a:defRPr sz="1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3" hasCustomPrompt="1"/>
          </p:nvPr>
        </p:nvSpPr>
        <p:spPr>
          <a:xfrm>
            <a:off x="3260611" y="3866482"/>
            <a:ext cx="4703763" cy="698500"/>
          </a:xfrm>
        </p:spPr>
        <p:txBody>
          <a:bodyPr/>
          <a:lstStyle>
            <a:lvl1pPr>
              <a:defRPr sz="1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9258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7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42" name="Google Shape;142;p17"/>
          <p:cNvSpPr txBox="1">
            <a:spLocks noGrp="1"/>
          </p:cNvSpPr>
          <p:nvPr>
            <p:ph type="subTitle" idx="1" hasCustomPrompt="1"/>
          </p:nvPr>
        </p:nvSpPr>
        <p:spPr>
          <a:xfrm>
            <a:off x="802110" y="2887848"/>
            <a:ext cx="2441100" cy="8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 dirty="0" smtClean="0"/>
              <a:t>Текст слайда</a:t>
            </a:r>
            <a:endParaRPr dirty="0"/>
          </a:p>
        </p:txBody>
      </p:sp>
      <p:sp>
        <p:nvSpPr>
          <p:cNvPr id="143" name="Google Shape;143;p17"/>
          <p:cNvSpPr txBox="1">
            <a:spLocks noGrp="1"/>
          </p:cNvSpPr>
          <p:nvPr>
            <p:ph type="subTitle" idx="2" hasCustomPrompt="1"/>
          </p:nvPr>
        </p:nvSpPr>
        <p:spPr>
          <a:xfrm>
            <a:off x="3351450" y="2887848"/>
            <a:ext cx="2441100" cy="8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 dirty="0" smtClean="0"/>
              <a:t>Текст слайда</a:t>
            </a:r>
            <a:endParaRPr dirty="0"/>
          </a:p>
        </p:txBody>
      </p:sp>
      <p:sp>
        <p:nvSpPr>
          <p:cNvPr id="144" name="Google Shape;144;p17"/>
          <p:cNvSpPr txBox="1">
            <a:spLocks noGrp="1"/>
          </p:cNvSpPr>
          <p:nvPr>
            <p:ph type="subTitle" idx="3" hasCustomPrompt="1"/>
          </p:nvPr>
        </p:nvSpPr>
        <p:spPr>
          <a:xfrm>
            <a:off x="5900790" y="2887848"/>
            <a:ext cx="2441100" cy="8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 dirty="0" smtClean="0"/>
              <a:t>Текст слайда</a:t>
            </a:r>
            <a:endParaRPr dirty="0"/>
          </a:p>
        </p:txBody>
      </p:sp>
      <p:sp>
        <p:nvSpPr>
          <p:cNvPr id="145" name="Google Shape;145;p17"/>
          <p:cNvSpPr txBox="1">
            <a:spLocks noGrp="1"/>
          </p:cNvSpPr>
          <p:nvPr>
            <p:ph type="subTitle" idx="4"/>
          </p:nvPr>
        </p:nvSpPr>
        <p:spPr>
          <a:xfrm>
            <a:off x="802110" y="1430599"/>
            <a:ext cx="2441100" cy="71930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 dirty="0"/>
          </a:p>
        </p:txBody>
      </p:sp>
      <p:sp>
        <p:nvSpPr>
          <p:cNvPr id="146" name="Google Shape;146;p17"/>
          <p:cNvSpPr txBox="1">
            <a:spLocks noGrp="1"/>
          </p:cNvSpPr>
          <p:nvPr>
            <p:ph type="subTitle" idx="5"/>
          </p:nvPr>
        </p:nvSpPr>
        <p:spPr>
          <a:xfrm>
            <a:off x="3322939" y="1407191"/>
            <a:ext cx="2441100" cy="74271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 dirty="0"/>
          </a:p>
        </p:txBody>
      </p:sp>
      <p:sp>
        <p:nvSpPr>
          <p:cNvPr id="147" name="Google Shape;147;p17"/>
          <p:cNvSpPr txBox="1">
            <a:spLocks noGrp="1"/>
          </p:cNvSpPr>
          <p:nvPr>
            <p:ph type="subTitle" idx="6"/>
          </p:nvPr>
        </p:nvSpPr>
        <p:spPr>
          <a:xfrm>
            <a:off x="5900790" y="1407191"/>
            <a:ext cx="2441100" cy="74271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 dirty="0"/>
          </a:p>
        </p:txBody>
      </p:sp>
      <p:sp>
        <p:nvSpPr>
          <p:cNvPr id="148" name="Google Shape;148;p17"/>
          <p:cNvSpPr/>
          <p:nvPr/>
        </p:nvSpPr>
        <p:spPr>
          <a:xfrm>
            <a:off x="0" y="4100035"/>
            <a:ext cx="1041600" cy="10416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7"/>
          <p:cNvSpPr/>
          <p:nvPr/>
        </p:nvSpPr>
        <p:spPr>
          <a:xfrm flipH="1">
            <a:off x="959300" y="4594550"/>
            <a:ext cx="2913300" cy="442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7"/>
          <p:cNvSpPr/>
          <p:nvPr/>
        </p:nvSpPr>
        <p:spPr>
          <a:xfrm flipH="1">
            <a:off x="8421600" y="3701150"/>
            <a:ext cx="722400" cy="14331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1" name="Google Shape;151;p17"/>
          <p:cNvCxnSpPr/>
          <p:nvPr/>
        </p:nvCxnSpPr>
        <p:spPr>
          <a:xfrm rot="10800000">
            <a:off x="-40600" y="4815650"/>
            <a:ext cx="391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2" name="Google Shape;152;p17"/>
          <p:cNvSpPr/>
          <p:nvPr/>
        </p:nvSpPr>
        <p:spPr>
          <a:xfrm flipH="1">
            <a:off x="7312200" y="0"/>
            <a:ext cx="1831800" cy="442200"/>
          </a:xfrm>
          <a:prstGeom prst="round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7"/>
          <p:cNvSpPr/>
          <p:nvPr/>
        </p:nvSpPr>
        <p:spPr>
          <a:xfrm flipH="1">
            <a:off x="355781" y="0"/>
            <a:ext cx="366600" cy="16395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4" name="Google Shape;154;p17"/>
          <p:cNvCxnSpPr/>
          <p:nvPr/>
        </p:nvCxnSpPr>
        <p:spPr>
          <a:xfrm rot="10800000">
            <a:off x="7312200" y="221100"/>
            <a:ext cx="1831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722375" y="1187600"/>
            <a:ext cx="7699200" cy="132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 dirty="0"/>
          </a:p>
        </p:txBody>
      </p:sp>
      <p:sp>
        <p:nvSpPr>
          <p:cNvPr id="22" name="Google Shape;22;p4"/>
          <p:cNvSpPr/>
          <p:nvPr/>
        </p:nvSpPr>
        <p:spPr>
          <a:xfrm rot="10800000" flipH="1">
            <a:off x="0" y="2500"/>
            <a:ext cx="722400" cy="7224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4"/>
          <p:cNvSpPr/>
          <p:nvPr/>
        </p:nvSpPr>
        <p:spPr>
          <a:xfrm>
            <a:off x="0" y="2227700"/>
            <a:ext cx="438600" cy="2913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7" name="Google Shape;27;p4"/>
          <p:cNvCxnSpPr>
            <a:stCxn id="26" idx="0"/>
            <a:endCxn id="26" idx="2"/>
          </p:cNvCxnSpPr>
          <p:nvPr/>
        </p:nvCxnSpPr>
        <p:spPr>
          <a:xfrm>
            <a:off x="219300" y="2227700"/>
            <a:ext cx="0" cy="29133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722375" y="2683576"/>
            <a:ext cx="3630301" cy="21732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/>
          <p:cNvSpPr>
            <a:spLocks noGrp="1"/>
          </p:cNvSpPr>
          <p:nvPr>
            <p:ph type="pic" sz="quarter" idx="11"/>
          </p:nvPr>
        </p:nvSpPr>
        <p:spPr>
          <a:xfrm>
            <a:off x="4791274" y="2683576"/>
            <a:ext cx="3630301" cy="2173288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2375" y="1187600"/>
            <a:ext cx="76992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●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○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■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●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○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■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●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○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■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48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+mj-lt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474C0-00E4-4C9E-9CC8-7D7CEA9F6DB8}" type="datetimeFigureOut">
              <a:rPr lang="ru-RU" smtClean="0"/>
              <a:pPr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CB4D2-0743-46FA-8C62-59E251002B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695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6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037A00-81BF-4465-9742-F9E89D04E614}" type="datetimeFigureOut">
              <a:rPr lang="ru-RU" smtClean="0"/>
              <a:pPr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485BD3-FBA0-4092-9C91-163B42BE85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614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23"/>
          <p:cNvSpPr>
            <a:spLocks noGrp="1"/>
          </p:cNvSpPr>
          <p:nvPr>
            <p:ph type="title"/>
          </p:nvPr>
        </p:nvSpPr>
        <p:spPr>
          <a:xfrm>
            <a:off x="276161" y="1515143"/>
            <a:ext cx="8333928" cy="2413519"/>
          </a:xfrm>
        </p:spPr>
        <p:txBody>
          <a:bodyPr/>
          <a:lstStyle/>
          <a:p>
            <a:r>
              <a:rPr lang="ru-RU" dirty="0" smtClean="0">
                <a:solidFill>
                  <a:srgbClr val="041A22"/>
                </a:solidFill>
                <a:latin typeface="PT Sans" panose="020B0503020203020204" pitchFamily="34" charset="-52"/>
                <a:ea typeface="Montserrat Bold"/>
                <a:cs typeface="Montserrat Bold"/>
                <a:sym typeface="Montserrat Bold"/>
              </a:rPr>
              <a:t> </a:t>
            </a:r>
            <a:r>
              <a:rPr lang="ru-RU" sz="2800" dirty="0" smtClean="0">
                <a:solidFill>
                  <a:schemeClr val="tx1"/>
                </a:solidFill>
                <a:latin typeface="PT Sans" panose="020B0503020203020204" pitchFamily="34" charset="-52"/>
                <a:ea typeface="Montserrat Bold"/>
                <a:cs typeface="Montserrat Bold"/>
                <a:sym typeface="Montserrat Bold"/>
              </a:rPr>
              <a:t>СЕКЦИЯ   КРАЕВОГО УЧЕБНО-МЕТОДИЧЕСКОГО ОТДЕЛЕНИЯ</a:t>
            </a:r>
            <a:br>
              <a:rPr lang="ru-RU" sz="2800" dirty="0" smtClean="0">
                <a:solidFill>
                  <a:schemeClr val="tx1"/>
                </a:solidFill>
                <a:latin typeface="PT Sans" panose="020B0503020203020204" pitchFamily="34" charset="-52"/>
                <a:ea typeface="Montserrat Bold"/>
                <a:cs typeface="Montserrat Bold"/>
                <a:sym typeface="Montserrat Bold"/>
              </a:rPr>
            </a:br>
            <a:r>
              <a:rPr lang="ru-RU" sz="2800" dirty="0" smtClean="0">
                <a:solidFill>
                  <a:schemeClr val="tx1"/>
                </a:solidFill>
                <a:latin typeface="PT Sans" panose="020B0503020203020204" pitchFamily="34" charset="-52"/>
                <a:ea typeface="Montserrat Bold"/>
                <a:cs typeface="Montserrat Bold"/>
                <a:sym typeface="Montserrat Bold"/>
              </a:rPr>
              <a:t> ПО ОСНОВАМ БЕЗОПАСНОСТИ </a:t>
            </a:r>
            <a:br>
              <a:rPr lang="ru-RU" sz="2800" dirty="0" smtClean="0">
                <a:solidFill>
                  <a:schemeClr val="tx1"/>
                </a:solidFill>
                <a:latin typeface="PT Sans" panose="020B0503020203020204" pitchFamily="34" charset="-52"/>
                <a:ea typeface="Montserrat Bold"/>
                <a:cs typeface="Montserrat Bold"/>
                <a:sym typeface="Montserrat Bold"/>
              </a:rPr>
            </a:br>
            <a:r>
              <a:rPr lang="ru-RU" sz="2800" dirty="0" smtClean="0">
                <a:solidFill>
                  <a:schemeClr val="tx1"/>
                </a:solidFill>
                <a:latin typeface="PT Sans" panose="020B0503020203020204" pitchFamily="34" charset="-52"/>
                <a:ea typeface="Montserrat Bold"/>
                <a:cs typeface="Montserrat Bold"/>
                <a:sym typeface="Montserrat Bold"/>
              </a:rPr>
              <a:t>И ЗАЩИТЫ РОДИНЫ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sz="1800" dirty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184" y="-52413"/>
            <a:ext cx="1459844" cy="109488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068" y="105570"/>
            <a:ext cx="983795" cy="71572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67" y="-78651"/>
            <a:ext cx="2014512" cy="113316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1227383" y="1258067"/>
            <a:ext cx="6449895" cy="2773707"/>
          </a:xfrm>
          <a:prstGeom prst="roundRect">
            <a:avLst/>
          </a:prstGeom>
          <a:noFill/>
          <a:ln w="3175"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785613" y="355531"/>
            <a:ext cx="169365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bhaya Libre" panose="02000503000000000000" pitchFamily="2" charset="0"/>
              </a:rPr>
              <a:t>Чтим традиции, </a:t>
            </a:r>
          </a:p>
          <a:p>
            <a:pPr algn="ctr"/>
            <a:r>
              <a:rPr lang="ru-RU" sz="1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bhaya Libre" panose="02000503000000000000" pitchFamily="2" charset="0"/>
              </a:rPr>
              <a:t>внедряем инновации</a:t>
            </a:r>
            <a:endParaRPr lang="ru-RU" sz="1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Abhaya Libre" panose="02000503000000000000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38" y="0"/>
            <a:ext cx="1831518" cy="10300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475" y="0"/>
            <a:ext cx="1181816" cy="10557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6626" y="298744"/>
            <a:ext cx="7984123" cy="893700"/>
          </a:xfrm>
        </p:spPr>
        <p:txBody>
          <a:bodyPr/>
          <a:lstStyle/>
          <a:p>
            <a:r>
              <a:rPr lang="ru-RU" b="1" dirty="0" smtClean="0"/>
              <a:t>Учебно-методическое обеспечение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Elena\Pictures\Снимок экрана 2024-10-27 19344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7353" y="1159877"/>
            <a:ext cx="8325803" cy="38176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Elena\Pictures\Screenshots\5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16527" y="0"/>
            <a:ext cx="5400483" cy="49735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Elena\Pictures\Screenshots\6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9119" y="885561"/>
            <a:ext cx="8745224" cy="425793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/>
              <a:t>https://uchitel.club/</a:t>
            </a: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268" y="1178286"/>
            <a:ext cx="7818427" cy="1644693"/>
          </a:xfrm>
        </p:spPr>
        <p:txBody>
          <a:bodyPr/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Курсы повышения квалификации для учителей и преподавателей по основам безопасности и защите Родины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7"/>
            <a:ext cx="8941482" cy="4628756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b="1" dirty="0" smtClean="0"/>
              <a:t>«Актуальные проблемы преподавания</a:t>
            </a:r>
            <a:br>
              <a:rPr lang="ru-RU" b="1" dirty="0" smtClean="0"/>
            </a:br>
            <a:r>
              <a:rPr lang="ru-RU" b="1" dirty="0" smtClean="0"/>
              <a:t>курса ОБЗР в школе»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					</a:t>
            </a:r>
            <a:r>
              <a:rPr lang="ru-RU" sz="2000" b="1" dirty="0" smtClean="0"/>
              <a:t>Плечова Ольга Гарриевна,</a:t>
            </a:r>
            <a:br>
              <a:rPr lang="ru-RU" sz="2000" b="1" dirty="0" smtClean="0"/>
            </a:br>
            <a:r>
              <a:rPr lang="ru-RU" sz="2000" b="1" dirty="0" smtClean="0"/>
              <a:t>				     ведущий редактор, </a:t>
            </a:r>
            <a:br>
              <a:rPr lang="ru-RU" sz="2000" b="1" dirty="0" smtClean="0"/>
            </a:br>
            <a:r>
              <a:rPr lang="ru-RU" sz="2000" b="1" dirty="0" smtClean="0"/>
              <a:t>				       Центр исторических </a:t>
            </a:r>
            <a:br>
              <a:rPr lang="ru-RU" sz="2000" b="1" dirty="0" smtClean="0"/>
            </a:br>
            <a:r>
              <a:rPr lang="ru-RU" sz="2000" b="1" dirty="0" smtClean="0"/>
              <a:t>				     и социальных наук </a:t>
            </a:r>
            <a:br>
              <a:rPr lang="ru-RU" sz="2000" b="1" dirty="0" smtClean="0"/>
            </a:br>
            <a:r>
              <a:rPr lang="ru-RU" sz="2000" b="1" dirty="0" smtClean="0"/>
              <a:t>				    АО "Издательство</a:t>
            </a:r>
            <a:br>
              <a:rPr lang="ru-RU" sz="2000" b="1" dirty="0" smtClean="0"/>
            </a:br>
            <a:r>
              <a:rPr lang="ru-RU" sz="2000" b="1" dirty="0" smtClean="0"/>
              <a:t>				 "Просвещение"</a:t>
            </a:r>
            <a:endParaRPr lang="ru-RU" sz="2000"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963494"/>
            <a:ext cx="7886700" cy="2319753"/>
          </a:xfrm>
        </p:spPr>
        <p:txBody>
          <a:bodyPr>
            <a:normAutofit fontScale="90000"/>
          </a:bodyPr>
          <a:lstStyle/>
          <a:p>
            <a:r>
              <a:rPr lang="ru-RU" sz="4900" b="1" dirty="0" smtClean="0"/>
              <a:t>Начальная военная подготовка в рамках предмета ОБЗР</a:t>
            </a:r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3555181" y="3197332"/>
            <a:ext cx="5220604" cy="1577119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ru-RU" dirty="0" smtClean="0"/>
              <a:t>  </a:t>
            </a:r>
            <a:r>
              <a:rPr lang="ru-RU" dirty="0" err="1" smtClean="0">
                <a:solidFill>
                  <a:schemeClr val="tx1"/>
                </a:solidFill>
              </a:rPr>
              <a:t>Лопуга</a:t>
            </a:r>
            <a:r>
              <a:rPr lang="ru-RU" dirty="0" smtClean="0">
                <a:solidFill>
                  <a:schemeClr val="tx1"/>
                </a:solidFill>
              </a:rPr>
              <a:t> Василий Федорович, заведующий кафедрой физического воспитания и безопасности жизнедеятельности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773251"/>
            <a:ext cx="7886700" cy="2411807"/>
          </a:xfrm>
        </p:spPr>
        <p:txBody>
          <a:bodyPr>
            <a:normAutofit fontScale="90000"/>
          </a:bodyPr>
          <a:lstStyle/>
          <a:p>
            <a:r>
              <a:rPr lang="ru-RU" sz="4400" b="1" dirty="0" smtClean="0"/>
              <a:t>Всероссийское детско-юношеское общественное движение «Школа безопасности»</a:t>
            </a:r>
            <a:br>
              <a:rPr lang="ru-RU" sz="4400" b="1" dirty="0" smtClean="0"/>
            </a:br>
            <a:r>
              <a:rPr lang="ru-RU" sz="4400" b="1" dirty="0" smtClean="0"/>
              <a:t> опыт участия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3499948" y="3381439"/>
            <a:ext cx="4703763" cy="1030934"/>
          </a:xfrm>
        </p:spPr>
        <p:txBody>
          <a:bodyPr>
            <a:noAutofit/>
          </a:bodyPr>
          <a:lstStyle/>
          <a:p>
            <a:pPr algn="r">
              <a:lnSpc>
                <a:spcPts val="2160"/>
              </a:lnSpc>
              <a:spcBef>
                <a:spcPts val="0"/>
              </a:spcBef>
              <a:buNone/>
            </a:pPr>
            <a:r>
              <a:rPr lang="ru-RU" sz="5000" dirty="0" smtClean="0">
                <a:solidFill>
                  <a:schemeClr val="tx1"/>
                </a:solidFill>
              </a:rPr>
              <a:t>     </a:t>
            </a:r>
            <a:r>
              <a:rPr lang="ru-RU" dirty="0" smtClean="0">
                <a:solidFill>
                  <a:schemeClr val="tx1"/>
                </a:solidFill>
              </a:rPr>
              <a:t>Апаликов Олег  Викторович, преподаватель-организатор ОБЗР </a:t>
            </a:r>
          </a:p>
          <a:p>
            <a:pPr algn="r">
              <a:lnSpc>
                <a:spcPts val="216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tx1"/>
                </a:solidFill>
              </a:rPr>
              <a:t>МБОУ «СОШ №50»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656650"/>
            <a:ext cx="7886700" cy="2289068"/>
          </a:xfrm>
        </p:spPr>
        <p:txBody>
          <a:bodyPr>
            <a:normAutofit fontScale="90000"/>
          </a:bodyPr>
          <a:lstStyle/>
          <a:p>
            <a:r>
              <a:rPr lang="ru-RU" sz="4400" b="1" dirty="0" smtClean="0"/>
              <a:t>Воспитательная составляющая предмета «Основы безопасности и защиты Родины», </a:t>
            </a:r>
            <a:br>
              <a:rPr lang="ru-RU" sz="4400" b="1" dirty="0" smtClean="0"/>
            </a:br>
            <a:r>
              <a:rPr lang="ru-RU" sz="4400" b="1" dirty="0" smtClean="0"/>
              <a:t>школьный спасательный отряд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algn="r">
              <a:buNone/>
            </a:pPr>
            <a:r>
              <a:rPr lang="ru-RU" sz="2000" dirty="0" smtClean="0">
                <a:solidFill>
                  <a:schemeClr val="tx1"/>
                </a:solidFill>
              </a:rPr>
              <a:t>Чинцов  Антон Олегович, преподаватель-организатор ОБЗР МАОУ «Лицей №52»</a:t>
            </a:r>
            <a:endParaRPr lang="ru-RU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Приоритетные направления деятельности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625965" y="1731649"/>
            <a:ext cx="7338408" cy="2459862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/>
                </a:solidFill>
              </a:rPr>
              <a:t>Информационно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</a:rPr>
              <a:t>и организационно-методическая деятельность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Экспертная деятельность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Консультационная деятельность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Elena\Pictures\Снимок экрана 2024-10-27 22092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5478" y="128515"/>
            <a:ext cx="8681996" cy="46950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9805" y="1227307"/>
            <a:ext cx="2725234" cy="3911651"/>
          </a:xfrm>
          <a:prstGeom prst="rect">
            <a:avLst/>
          </a:prstGeom>
          <a:scene3d>
            <a:camera prst="orthographicFront">
              <a:rot lat="0" lon="11099976" rev="0"/>
            </a:camera>
            <a:lightRig rig="threePt" dir="t"/>
          </a:scene3d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98175" y="1436037"/>
            <a:ext cx="6388858" cy="2295205"/>
          </a:xfrm>
        </p:spPr>
        <p:txBody>
          <a:bodyPr/>
          <a:lstStyle/>
          <a:p>
            <a:pPr lvl="0" algn="l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ВВЕДЕНИЕ ПРЕДМЕТА ОБЗР, </a:t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НОВОЕ СОДЕРЖАНИЕ  ФРП</a:t>
            </a:r>
            <a:r>
              <a:rPr lang="ru-RU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solidFill>
                  <a:schemeClr val="tx1"/>
                </a:solidFill>
                <a:latin typeface="PT Sans" panose="020B0503020203020204" pitchFamily="34" charset="-52"/>
                <a:ea typeface="Montserrat 1 Bold"/>
                <a:cs typeface="Montserrat 1 Bold"/>
                <a:sym typeface="Montserrat 1 Bold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PT Sans" panose="020B0503020203020204" pitchFamily="34" charset="-52"/>
                <a:ea typeface="Montserrat 1 Bold"/>
                <a:cs typeface="Montserrat 1 Bold"/>
                <a:sym typeface="Montserrat 1 Bold"/>
              </a:rPr>
            </a:br>
            <a:endParaRPr lang="ru-RU" b="0" dirty="0">
              <a:solidFill>
                <a:schemeClr val="tx1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502692" y="3860118"/>
            <a:ext cx="4112900" cy="938948"/>
          </a:xfrm>
        </p:spPr>
        <p:txBody>
          <a:bodyPr/>
          <a:lstStyle/>
          <a:p>
            <a:pPr algn="r"/>
            <a:r>
              <a:rPr lang="ru-RU" sz="1600" b="1" dirty="0" smtClean="0">
                <a:solidFill>
                  <a:schemeClr val="tx1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Логинова Елена Викторовна, </a:t>
            </a:r>
          </a:p>
          <a:p>
            <a:pPr algn="r"/>
            <a:r>
              <a:rPr lang="ru-RU" sz="1600" b="1" dirty="0" smtClean="0">
                <a:solidFill>
                  <a:schemeClr val="tx1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руководитель </a:t>
            </a:r>
            <a:r>
              <a:rPr lang="ru-RU" sz="1600" b="1" dirty="0" smtClean="0">
                <a:solidFill>
                  <a:schemeClr val="tx1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отделения по ОБЗР</a:t>
            </a:r>
          </a:p>
          <a:p>
            <a:pPr algn="r"/>
            <a:r>
              <a:rPr lang="ru-RU" sz="1600" b="1" dirty="0">
                <a:solidFill>
                  <a:schemeClr val="tx1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краевого УМО</a:t>
            </a:r>
            <a:endParaRPr lang="en-US" sz="1600" b="1" dirty="0" smtClean="0">
              <a:solidFill>
                <a:schemeClr val="tx1"/>
              </a:solidFill>
              <a:latin typeface="Open Sans 2 Bold"/>
              <a:ea typeface="Open Sans 2 Bold"/>
              <a:cs typeface="Open Sans 2 Bold"/>
              <a:sym typeface="Open Sans 2 Bold"/>
            </a:endParaRPr>
          </a:p>
          <a:p>
            <a:pPr algn="l"/>
            <a:endParaRPr lang="ru-RU" sz="1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178" y="41024"/>
            <a:ext cx="1024495" cy="7453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36" y="-151461"/>
            <a:ext cx="2157735" cy="12137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436" y="-8582"/>
            <a:ext cx="1365216" cy="10239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578" y="6466"/>
            <a:ext cx="2170836" cy="122084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53" y="41024"/>
            <a:ext cx="1181816" cy="105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1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Elena\Pictures\Снимок экрана 2024-10-27 22065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2316" y="363224"/>
            <a:ext cx="9396316" cy="46684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Elena\Pictures\Снимок экрана 2024-10-27 22075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005" y="0"/>
            <a:ext cx="8676049" cy="52808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0775"/>
            <a:ext cx="9144000" cy="1265727"/>
          </a:xfrm>
        </p:spPr>
        <p:txBody>
          <a:bodyPr>
            <a:noAutofit/>
          </a:bodyPr>
          <a:lstStyle/>
          <a:p>
            <a:r>
              <a:rPr lang="ru-RU" b="1" dirty="0" smtClean="0"/>
              <a:t>Телеграмм - канал для преподавателей и учителей ОБЗР Алтайского  края</a:t>
            </a:r>
            <a:endParaRPr lang="ru-RU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1080098" y="1828800"/>
            <a:ext cx="6884276" cy="57073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3200" b="1" dirty="0" smtClean="0">
                <a:solidFill>
                  <a:schemeClr val="tx1"/>
                </a:solidFill>
              </a:rPr>
              <a:t>@OBZRALTAY</a:t>
            </a:r>
            <a:endParaRPr lang="ru-RU" sz="3200" b="1" dirty="0">
              <a:solidFill>
                <a:schemeClr val="tx1"/>
              </a:solidFill>
            </a:endParaRPr>
          </a:p>
        </p:txBody>
      </p:sp>
      <p:pic>
        <p:nvPicPr>
          <p:cNvPr id="14338" name="Picture 2" descr="C:\Users\Elena\AppData\Local\Packages\Microsoft.Windows.Photos_8wekyb3d8bbwe\TempState\ShareServiceTempFolder\31b6e29a-9103-425b-8c26-2217eb9ce972.jpeg"/>
          <p:cNvPicPr>
            <a:picLocks noChangeAspect="1" noChangeArrowheads="1"/>
          </p:cNvPicPr>
          <p:nvPr/>
        </p:nvPicPr>
        <p:blipFill>
          <a:blip r:embed="rId2"/>
          <a:srcRect t="21675" b="21623"/>
          <a:stretch>
            <a:fillRect/>
          </a:stretch>
        </p:blipFill>
        <p:spPr bwMode="auto">
          <a:xfrm>
            <a:off x="3422969" y="2577503"/>
            <a:ext cx="2034174" cy="22154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3659123"/>
          </a:xfrm>
        </p:spPr>
        <p:txBody>
          <a:bodyPr>
            <a:normAutofit/>
          </a:bodyPr>
          <a:lstStyle/>
          <a:p>
            <a:r>
              <a:rPr lang="ru-RU" sz="4800" b="1" dirty="0" smtClean="0"/>
              <a:t>СПАСИБО ЗА ВНИМАНИЕ!</a:t>
            </a:r>
            <a:endParaRPr lang="ru-RU" sz="48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68215" y="1104644"/>
            <a:ext cx="8070040" cy="3454829"/>
          </a:xfrm>
        </p:spPr>
        <p:txBody>
          <a:bodyPr/>
          <a:lstStyle/>
          <a:p>
            <a:pPr algn="ctr"/>
            <a:r>
              <a:rPr lang="ru-RU" sz="2800" dirty="0" smtClean="0"/>
              <a:t>1 сентября 2024 года введен новый предмет </a:t>
            </a:r>
            <a:br>
              <a:rPr lang="ru-RU" sz="2800" dirty="0" smtClean="0"/>
            </a:br>
            <a:r>
              <a:rPr lang="ru-RU" sz="2800" b="1" dirty="0" smtClean="0"/>
              <a:t>ОСНОВЫ БЕЗОПАСНОСТИ </a:t>
            </a:r>
            <a:br>
              <a:rPr lang="ru-RU" sz="2800" b="1" dirty="0" smtClean="0"/>
            </a:br>
            <a:r>
              <a:rPr lang="ru-RU" sz="2800" b="1" dirty="0" smtClean="0"/>
              <a:t>И  ЗАЩИТЫ РОДИНЫ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цель:</a:t>
            </a:r>
            <a:br>
              <a:rPr lang="ru-RU" sz="2800" dirty="0" smtClean="0"/>
            </a:br>
            <a:r>
              <a:rPr lang="ru-RU" sz="2800" b="1" dirty="0" smtClean="0"/>
              <a:t> формирование у обучающихся готовности к защите Отечества и базового уровня культуры безопасности жизнедеятельности</a:t>
            </a:r>
            <a:r>
              <a:rPr lang="ru-RU" sz="2800" dirty="0" smtClean="0"/>
              <a:t>. </a:t>
            </a:r>
            <a:endParaRPr lang="ru-RU" sz="28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96" y="-127377"/>
            <a:ext cx="2256590" cy="12693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940" y="0"/>
            <a:ext cx="1319605" cy="98970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333" y="86188"/>
            <a:ext cx="983795" cy="7157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079" y="0"/>
            <a:ext cx="2533759" cy="14249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626" y="86188"/>
            <a:ext cx="1181816" cy="105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14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Основные документы</a:t>
            </a:r>
            <a:endParaRPr lang="ru-RU" b="1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Текст слайда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0" y="74646"/>
            <a:ext cx="1067944" cy="1250302"/>
          </a:xfrm>
          <a:prstGeom prst="rect">
            <a:avLst/>
          </a:prstGeom>
        </p:spPr>
      </p:pic>
      <p:pic>
        <p:nvPicPr>
          <p:cNvPr id="1026" name="Picture 2" descr="C:\Users\Elena\Pictures\Снимок экрана 2024-10-27 192756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9412" y="1195391"/>
            <a:ext cx="7653469" cy="32886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8270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Ключевые моменты</a:t>
            </a:r>
            <a:endParaRPr lang="ru-RU" b="1" dirty="0"/>
          </a:p>
        </p:txBody>
      </p:sp>
      <p:pic>
        <p:nvPicPr>
          <p:cNvPr id="2051" name="Picture 3" descr="C:\Users\Elena\Pictures\Снимок экрана 2024-10-27 19302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7341" y="1537655"/>
            <a:ext cx="6730622" cy="29913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Основные изменения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C:\Users\Elena\Pictures\Снимок экрана 2024-10-27 20292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00125"/>
            <a:ext cx="9126537" cy="41433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Место в учебном плане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Elena\Pictures\Снимок экрана 2024-10-27 19315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3053" y="1384676"/>
            <a:ext cx="8431060" cy="32338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4132" y="298744"/>
            <a:ext cx="8027081" cy="893700"/>
          </a:xfrm>
        </p:spPr>
        <p:txBody>
          <a:bodyPr/>
          <a:lstStyle/>
          <a:p>
            <a:r>
              <a:rPr lang="ru-RU" b="1" dirty="0" smtClean="0"/>
              <a:t>Учебно-методическое обеспечение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Elena\Pictures\Снимок экрана 2024-10-27 19330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6405" y="1335870"/>
            <a:ext cx="8147432" cy="34762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8215" y="298744"/>
            <a:ext cx="8112998" cy="893700"/>
          </a:xfrm>
        </p:spPr>
        <p:txBody>
          <a:bodyPr/>
          <a:lstStyle/>
          <a:p>
            <a:r>
              <a:rPr lang="ru-RU" b="1" dirty="0" smtClean="0"/>
              <a:t>Учебно-методическое обеспечение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Elena\Pictures\Снимок экрана 2024-10-27 19335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5585" y="1163174"/>
            <a:ext cx="7751995" cy="38759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итульный лист">
  <a:themeElements>
    <a:clrScheme name="Другая 1">
      <a:dk1>
        <a:srgbClr val="3D716C"/>
      </a:dk1>
      <a:lt1>
        <a:srgbClr val="FEFAF4"/>
      </a:lt1>
      <a:dk2>
        <a:srgbClr val="9A7A63"/>
      </a:dk2>
      <a:lt2>
        <a:srgbClr val="CEC4BA"/>
      </a:lt2>
      <a:accent1>
        <a:srgbClr val="594735"/>
      </a:accent1>
      <a:accent2>
        <a:srgbClr val="61948F"/>
      </a:accent2>
      <a:accent3>
        <a:srgbClr val="9CC0C0"/>
      </a:accent3>
      <a:accent4>
        <a:srgbClr val="FFFFFF"/>
      </a:accent4>
      <a:accent5>
        <a:srgbClr val="FFFFFF"/>
      </a:accent5>
      <a:accent6>
        <a:srgbClr val="FFFFFF"/>
      </a:accent6>
      <a:hlink>
        <a:srgbClr val="3A3730"/>
      </a:hlink>
      <a:folHlink>
        <a:srgbClr val="0097A7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Заголовок и текст">
  <a:themeElements>
    <a:clrScheme name="Другая 1">
      <a:dk1>
        <a:srgbClr val="3D716C"/>
      </a:dk1>
      <a:lt1>
        <a:srgbClr val="FEFAF4"/>
      </a:lt1>
      <a:dk2>
        <a:srgbClr val="9A7A63"/>
      </a:dk2>
      <a:lt2>
        <a:srgbClr val="CEC4BA"/>
      </a:lt2>
      <a:accent1>
        <a:srgbClr val="594735"/>
      </a:accent1>
      <a:accent2>
        <a:srgbClr val="61948F"/>
      </a:accent2>
      <a:accent3>
        <a:srgbClr val="9CC0C0"/>
      </a:accent3>
      <a:accent4>
        <a:srgbClr val="FFFFFF"/>
      </a:accent4>
      <a:accent5>
        <a:srgbClr val="FFFFFF"/>
      </a:accent5>
      <a:accent6>
        <a:srgbClr val="FFFFFF"/>
      </a:accent6>
      <a:hlink>
        <a:srgbClr val="3A3730"/>
      </a:hlink>
      <a:folHlink>
        <a:srgbClr val="0097A7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Фото и текст">
  <a:themeElements>
    <a:clrScheme name="Другая 1">
      <a:dk1>
        <a:srgbClr val="3D716C"/>
      </a:dk1>
      <a:lt1>
        <a:srgbClr val="FEFAF4"/>
      </a:lt1>
      <a:dk2>
        <a:srgbClr val="9A7A63"/>
      </a:dk2>
      <a:lt2>
        <a:srgbClr val="CEC4BA"/>
      </a:lt2>
      <a:accent1>
        <a:srgbClr val="594735"/>
      </a:accent1>
      <a:accent2>
        <a:srgbClr val="61948F"/>
      </a:accent2>
      <a:accent3>
        <a:srgbClr val="9CC0C0"/>
      </a:accent3>
      <a:accent4>
        <a:srgbClr val="FFFFFF"/>
      </a:accent4>
      <a:accent5>
        <a:srgbClr val="FFFFFF"/>
      </a:accent5>
      <a:accent6>
        <a:srgbClr val="FFFFFF"/>
      </a:accent6>
      <a:hlink>
        <a:srgbClr val="3A3730"/>
      </a:hlink>
      <a:folHlink>
        <a:srgbClr val="0097A7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2168</TotalTime>
  <Words>137</Words>
  <Application>Microsoft Office PowerPoint</Application>
  <PresentationFormat>Экран (16:9)</PresentationFormat>
  <Paragraphs>33</Paragraphs>
  <Slides>23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23</vt:i4>
      </vt:variant>
    </vt:vector>
  </HeadingPairs>
  <TitlesOfParts>
    <vt:vector size="36" baseType="lpstr">
      <vt:lpstr>PT Sans</vt:lpstr>
      <vt:lpstr>Times New Roman</vt:lpstr>
      <vt:lpstr>Abhaya Libre</vt:lpstr>
      <vt:lpstr>Open Sans 2 Bold</vt:lpstr>
      <vt:lpstr>Arial</vt:lpstr>
      <vt:lpstr>Calibri Light</vt:lpstr>
      <vt:lpstr>Montserrat 1 Bold</vt:lpstr>
      <vt:lpstr>Jost</vt:lpstr>
      <vt:lpstr>Montserrat Bold</vt:lpstr>
      <vt:lpstr>Calibri</vt:lpstr>
      <vt:lpstr>Титульный лист</vt:lpstr>
      <vt:lpstr>Заголовок и текст</vt:lpstr>
      <vt:lpstr>Фото и текст</vt:lpstr>
      <vt:lpstr> СЕКЦИЯ   КРАЕВОГО УЧЕБНО-МЕТОДИЧЕСКОГО ОТДЕЛЕНИЯ  ПО ОСНОВАМ БЕЗОПАСНОСТИ  И ЗАЩИТЫ РОДИНЫ  </vt:lpstr>
      <vt:lpstr> ВВЕДЕНИЕ ПРЕДМЕТА ОБЗР,      НОВОЕ СОДЕРЖАНИЕ  ФРП  </vt:lpstr>
      <vt:lpstr>1 сентября 2024 года введен новый предмет  ОСНОВЫ БЕЗОПАСНОСТИ  И  ЗАЩИТЫ РОДИНЫ цель:  формирование у обучающихся готовности к защите Отечества и базового уровня культуры безопасности жизнедеятельности. </vt:lpstr>
      <vt:lpstr>Основные документы</vt:lpstr>
      <vt:lpstr>Ключевые моменты</vt:lpstr>
      <vt:lpstr>Основные изменения</vt:lpstr>
      <vt:lpstr>Место в учебном плане</vt:lpstr>
      <vt:lpstr>Учебно-методическое обеспечение</vt:lpstr>
      <vt:lpstr>Учебно-методическое обеспечение</vt:lpstr>
      <vt:lpstr>Учебно-методическое обеспечение</vt:lpstr>
      <vt:lpstr>Презентация PowerPoint</vt:lpstr>
      <vt:lpstr>https://uchitel.club/</vt:lpstr>
      <vt:lpstr> Курсы повышения квалификации для учителей и преподавателей по основам безопасности и защите Родины</vt:lpstr>
      <vt:lpstr>  «Актуальные проблемы преподавания курса ОБЗР в школе»        Плечова Ольга Гарриевна,          ведущий редактор,             Центр исторических           и социальных наук          АО "Издательство      "Просвещение"</vt:lpstr>
      <vt:lpstr>Начальная военная подготовка в рамках предмета ОБЗР  </vt:lpstr>
      <vt:lpstr>Всероссийское детско-юношеское общественное движение «Школа безопасности»  опыт участия </vt:lpstr>
      <vt:lpstr>Воспитательная составляющая предмета «Основы безопасности и защиты Родины»,  школьный спасательный отряд </vt:lpstr>
      <vt:lpstr>Приоритетные направления деятельности</vt:lpstr>
      <vt:lpstr>Презентация PowerPoint</vt:lpstr>
      <vt:lpstr>Презентация PowerPoint</vt:lpstr>
      <vt:lpstr>Презентация PowerPoint</vt:lpstr>
      <vt:lpstr>Телеграмм - канал для преподавателей и учителей ОБЗР Алтайского  края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Elegant And Classy Style Agency</dc:title>
  <dc:creator>Таратун Е.В.</dc:creator>
  <cp:lastModifiedBy>Черных А.С.</cp:lastModifiedBy>
  <cp:revision>149</cp:revision>
  <dcterms:modified xsi:type="dcterms:W3CDTF">2024-11-07T04:28:53Z</dcterms:modified>
</cp:coreProperties>
</file>