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</p:sldMasterIdLst>
  <p:notesMasterIdLst>
    <p:notesMasterId r:id="rId35"/>
  </p:notesMasterIdLst>
  <p:sldIdLst>
    <p:sldId id="622" r:id="rId2"/>
    <p:sldId id="636" r:id="rId3"/>
    <p:sldId id="728" r:id="rId4"/>
    <p:sldId id="729" r:id="rId5"/>
    <p:sldId id="680" r:id="rId6"/>
    <p:sldId id="691" r:id="rId7"/>
    <p:sldId id="635" r:id="rId8"/>
    <p:sldId id="730" r:id="rId9"/>
    <p:sldId id="756" r:id="rId10"/>
    <p:sldId id="732" r:id="rId11"/>
    <p:sldId id="757" r:id="rId12"/>
    <p:sldId id="733" r:id="rId13"/>
    <p:sldId id="735" r:id="rId14"/>
    <p:sldId id="736" r:id="rId15"/>
    <p:sldId id="742" r:id="rId16"/>
    <p:sldId id="738" r:id="rId17"/>
    <p:sldId id="743" r:id="rId18"/>
    <p:sldId id="744" r:id="rId19"/>
    <p:sldId id="745" r:id="rId20"/>
    <p:sldId id="747" r:id="rId21"/>
    <p:sldId id="746" r:id="rId22"/>
    <p:sldId id="749" r:id="rId23"/>
    <p:sldId id="748" r:id="rId24"/>
    <p:sldId id="750" r:id="rId25"/>
    <p:sldId id="751" r:id="rId26"/>
    <p:sldId id="753" r:id="rId27"/>
    <p:sldId id="754" r:id="rId28"/>
    <p:sldId id="752" r:id="rId29"/>
    <p:sldId id="755" r:id="rId30"/>
    <p:sldId id="678" r:id="rId31"/>
    <p:sldId id="741" r:id="rId32"/>
    <p:sldId id="740" r:id="rId33"/>
    <p:sldId id="739" r:id="rId34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78811C-C32B-4F72-84B6-B89DFCDAE9FA}">
          <p14:sldIdLst>
            <p14:sldId id="622"/>
            <p14:sldId id="636"/>
            <p14:sldId id="728"/>
            <p14:sldId id="729"/>
            <p14:sldId id="680"/>
            <p14:sldId id="691"/>
            <p14:sldId id="635"/>
            <p14:sldId id="730"/>
            <p14:sldId id="756"/>
            <p14:sldId id="732"/>
            <p14:sldId id="757"/>
            <p14:sldId id="733"/>
            <p14:sldId id="735"/>
            <p14:sldId id="736"/>
            <p14:sldId id="742"/>
            <p14:sldId id="738"/>
            <p14:sldId id="743"/>
            <p14:sldId id="744"/>
            <p14:sldId id="745"/>
            <p14:sldId id="747"/>
            <p14:sldId id="746"/>
            <p14:sldId id="749"/>
            <p14:sldId id="748"/>
            <p14:sldId id="750"/>
            <p14:sldId id="751"/>
            <p14:sldId id="753"/>
            <p14:sldId id="754"/>
            <p14:sldId id="752"/>
            <p14:sldId id="755"/>
            <p14:sldId id="678"/>
            <p14:sldId id="741"/>
            <p14:sldId id="740"/>
            <p14:sldId id="739"/>
          </p14:sldIdLst>
        </p14:section>
        <p14:section name="Раздел без заголовка" id="{8639794F-841B-497A-A0E0-4ED43692D3A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pos="17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92"/>
    <a:srgbClr val="FBFBFB"/>
    <a:srgbClr val="0066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3" autoAdjust="0"/>
    <p:restoredTop sz="85040" autoAdjust="0"/>
  </p:normalViewPr>
  <p:slideViewPr>
    <p:cSldViewPr snapToObjects="1">
      <p:cViewPr varScale="1">
        <p:scale>
          <a:sx n="95" d="100"/>
          <a:sy n="95" d="100"/>
        </p:scale>
        <p:origin x="2064" y="90"/>
      </p:cViewPr>
      <p:guideLst>
        <p:guide orient="horz" pos="890"/>
        <p:guide pos="17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347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2C1198-EAF3-4C5A-A686-27902E029BB3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662B0AE-D6DE-4596-81DF-EC843C49A9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7996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B0AE-D6DE-4596-81DF-EC843C49A9D7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389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B0AE-D6DE-4596-81DF-EC843C49A9D7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87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B0AE-D6DE-4596-81DF-EC843C49A9D7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19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B0AE-D6DE-4596-81DF-EC843C49A9D7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925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B0AE-D6DE-4596-81DF-EC843C49A9D7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830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B0AE-D6DE-4596-81DF-EC843C49A9D7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948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B0AE-D6DE-4596-81DF-EC843C49A9D7}" type="slidenum">
              <a:rPr lang="ru-RU" altLang="ru-RU" smtClean="0"/>
              <a:pPr/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03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0FAB-C73C-4097-92AD-FBC5678E5E64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A5EE6-78D7-4A9F-B16B-61576E2EE41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CE85-9FD5-40F0-8114-B66908462579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3CB22-3E12-4325-BABB-F26D4C755A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1B85-96E8-4AE8-AD99-C6DD60373B21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BD550-24C8-4147-9E31-24A72CE486C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62FF-E784-4EC0-B507-F67C8FA5B39B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A4101-1C71-42E0-B94D-E69783F0C3E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DB655-4FBE-4E20-A446-6BB34F1554D7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A6C97-1DA1-49B7-8BEA-39B1B8AA89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571E-E012-4757-B7BF-A4C747A899A4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7A2C7-D6FB-4A32-956C-B456D524A3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B4E3B-3AE3-4BFC-A8AC-CE38DCC0C1E0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E2E00-EDBC-454E-ACC6-6E8A61CBA1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B774-564F-42D0-A133-673782DBA189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F452-C77C-4CB9-8E57-EAD1428182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AEE9-2ECF-4F12-983B-CD85FDA20CF9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15A4-2261-4CC7-8B90-09A0E2D5E9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4026-CA01-448C-8687-7E344E5C329E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99DA0-FE7C-43DB-8CD2-D7F021F019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52D6F-34A6-4892-AB07-FF479C37B20F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6E34-53D4-4A78-B577-5398076292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1E9F2E-6887-4850-BDCE-F597A7E9C3E9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51DB606-6E4A-4F5C-A5DD-15DB050785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ro22.ru/wp-content/uploads/2023/09/otvety-na-voprosy-svjazannye-s-prikazom-196.pdf" TargetMode="External"/><Relationship Id="rId5" Type="http://schemas.openxmlformats.org/officeDocument/2006/relationships/hyperlink" Target="https://iro22.ru/wp-content/uploads/2023/09/minprosveshhenie-profsojuzy-rf-po-pri-196.pdf" TargetMode="External"/><Relationship Id="rId4" Type="http://schemas.openxmlformats.org/officeDocument/2006/relationships/hyperlink" Target="https://iro22.ru/dejatelnost/attestacij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iro22.ru/dejatelnost/attestacija/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ttestatcia@iro22.ru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ro22.ru/dejatelnost/attestacij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dejatelnost/attestacija/attestacija-pedagogicheskih-rabotnikov-obrazovatelnyh-organizacij-altajskogo-kraj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6640513" y="6270625"/>
            <a:ext cx="2339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5805" rIns="0" bIns="0" anchor="ctr"/>
          <a:lstStyle/>
          <a:p>
            <a: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1100" b="1" dirty="0" smtClean="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Алтайский край, </a:t>
            </a:r>
            <a:r>
              <a:rPr lang="ru-RU" altLang="ru-RU" sz="1100" b="1" dirty="0" err="1" smtClean="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г.Барнаул</a:t>
            </a:r>
            <a:r>
              <a:rPr lang="ru-RU" altLang="ru-RU" sz="1100" b="1" dirty="0" smtClean="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endParaRPr lang="ru-RU" altLang="ru-RU" sz="1100" b="1" dirty="0">
              <a:solidFill>
                <a:schemeClr val="bg1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079" name="Прямоугольник 1"/>
          <p:cNvSpPr>
            <a:spLocks noChangeArrowheads="1"/>
          </p:cNvSpPr>
          <p:nvPr/>
        </p:nvSpPr>
        <p:spPr bwMode="auto">
          <a:xfrm>
            <a:off x="287525" y="1247176"/>
            <a:ext cx="8532947" cy="5078313"/>
          </a:xfrm>
          <a:prstGeom prst="rect">
            <a:avLst/>
          </a:prstGeom>
          <a:solidFill>
            <a:schemeClr val="bg1"/>
          </a:solidFill>
          <a:ln w="9525">
            <a:solidFill>
              <a:srgbClr val="FBFBF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Краевое 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автономное учреждение дополнительного профессионального образования </a:t>
            </a:r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lvl="0"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«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Алтайский институт развития образования имени  Адриана Митрофановича Топорова»</a:t>
            </a:r>
            <a:b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</a:b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(КАУ ДПО «АИРО имени А.М. Топорова»)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</a:br>
            <a:endParaRPr lang="ru-RU" altLang="ru-RU" sz="24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lvl="0" algn="ctr" eaLnBrk="1" hangingPunct="1"/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АТТЕСТАЦИЯ ПЕДАГОГИЧЕСКИХ </a:t>
            </a:r>
          </a:p>
          <a:p>
            <a:pPr lvl="0" algn="ctr" eaLnBrk="1" hangingPunct="1"/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РАБОТНИКОВ ОБРАЗОВАТЕЛЬНЫХ ОРГАНИЗАЦИЙ АЛТАЙСКОГО КРАЯ </a:t>
            </a:r>
          </a:p>
          <a:p>
            <a:pPr lvl="0" algn="ctr" eaLnBrk="1" hangingPunct="1"/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по должности «СОВЕТНИК ДИРЕКТОРА ПО ВОСПИТАНИЮ И ВЗАИМОДЕЙСТВИЮ С ДЕТСКИМИ ОБЩЕСТВЕННЫМИ ОБЪЕДИНЕНИЯМИ»</a:t>
            </a:r>
            <a:endParaRPr lang="en-US" alt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lvl="0" algn="ctr"/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lvl="0" algn="just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eaLnBrk="1" hangingPunct="1"/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en-US" altLang="ru-RU" sz="2400" b="1" dirty="0" smtClean="0">
              <a:solidFill>
                <a:srgbClr val="009692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ru-RU" altLang="ru-RU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959932" y="5268496"/>
            <a:ext cx="5048669" cy="153888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Титаренко Татьяна Анатольевна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ачальник отдела сопровождения экспертизы и аттестации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КАУ </a:t>
            </a:r>
            <a:r>
              <a:rPr lang="ru-RU" alt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ДПО «АИРО им. А.М. </a:t>
            </a:r>
            <a:r>
              <a:rPr lang="ru-RU" alt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Топорова»</a:t>
            </a:r>
          </a:p>
          <a:p>
            <a:pPr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2024 г</a:t>
            </a:r>
          </a:p>
          <a:p>
            <a:pPr algn="r" eaLnBrk="1" hangingPunct="1"/>
            <a:endParaRPr lang="en-US" alt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0" y="4941168"/>
            <a:ext cx="6677574" cy="57606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79713" y="6560222"/>
            <a:ext cx="6256337" cy="181891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16633"/>
            <a:ext cx="1401552" cy="10441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5" y="5193197"/>
            <a:ext cx="1957431" cy="136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32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профессиональной деятельности, соответствующей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должности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Заполняются все таблицы!</a:t>
            </a:r>
            <a:endParaRPr lang="ru-RU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endParaRPr lang="ru-RU" sz="1600" b="1" dirty="0" smtClean="0">
              <a:solidFill>
                <a:srgbClr val="000000"/>
              </a:solidFill>
              <a:latin typeface="PT Astra Serif"/>
              <a:ea typeface="Calibri" panose="020F0502020204030204" pitchFamily="34" charset="0"/>
              <a:cs typeface="PT Astra Serif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 flipH="1" flipV="1">
            <a:off x="9576556" y="6126163"/>
            <a:ext cx="540060" cy="1111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63588" y="1040584"/>
            <a:ext cx="7668852" cy="50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профессиональной деятельности, соответствующей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должности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Заполняются все таблицы!</a:t>
            </a:r>
            <a:endParaRPr lang="ru-RU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endParaRPr lang="ru-RU" sz="1600" b="1" dirty="0" smtClean="0">
              <a:solidFill>
                <a:srgbClr val="000000"/>
              </a:solidFill>
              <a:latin typeface="PT Astra Serif"/>
              <a:ea typeface="Calibri" panose="020F0502020204030204" pitchFamily="34" charset="0"/>
              <a:cs typeface="PT Astra Serif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67175" y="2276872"/>
            <a:ext cx="4860925" cy="3849292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15515" y="1040584"/>
            <a:ext cx="3851659" cy="50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профессиональной деятельности, соответствующей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должности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Заполняются все таблицы!</a:t>
            </a:r>
            <a:endParaRPr lang="ru-RU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endParaRPr lang="ru-RU" sz="1600" b="1" dirty="0" smtClean="0">
              <a:solidFill>
                <a:srgbClr val="000000"/>
              </a:solidFill>
              <a:latin typeface="PT Astra Serif"/>
              <a:ea typeface="Calibri" panose="020F0502020204030204" pitchFamily="34" charset="0"/>
              <a:cs typeface="PT Astra Serif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8687" y="1066899"/>
            <a:ext cx="7286625" cy="48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профессиональной деятельности, соответствующей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должности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Заполняются все таблицы!</a:t>
            </a:r>
            <a:endParaRPr lang="ru-RU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latin typeface="PT Astra Serif"/>
              <a:ea typeface="Calibri" panose="020F0502020204030204" pitchFamily="34" charset="0"/>
              <a:cs typeface="PT Astra Serif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9552" y="1370013"/>
            <a:ext cx="8147248" cy="44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59797" y="92076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профессиональной деятельности, соответствующей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должности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Заполняются все таблицы!</a:t>
            </a:r>
            <a:endParaRPr lang="ru-RU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endParaRPr lang="ru-RU" sz="11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latin typeface="PT Astra Serif"/>
              <a:ea typeface="Calibri" panose="020F0502020204030204" pitchFamily="34" charset="0"/>
              <a:cs typeface="PT Astra Serif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9533" y="1174207"/>
            <a:ext cx="8327268" cy="53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59797" y="92076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профессиональной деятельности, соответствующей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должности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Заполняются все таблицы!</a:t>
            </a:r>
            <a:endParaRPr lang="ru-RU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endParaRPr lang="ru-RU" sz="11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latin typeface="PT Astra Serif"/>
              <a:ea typeface="Calibri" panose="020F0502020204030204" pitchFamily="34" charset="0"/>
              <a:cs typeface="PT Astra Serif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11560" y="1340768"/>
            <a:ext cx="8172908" cy="47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СВЕДЕНИЯ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профессиональной деятельности, соответствующей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должности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Заполняются все таблицы в приложении!</a:t>
            </a:r>
            <a:endParaRPr lang="ru-RU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381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!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В приложении формулируются результаты профессиональной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деятельности: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285750" lvl="0" indent="-28575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таблицы в приложении должны быть заполнены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в полном объеме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–наличие незаполненных таблиц указывает на недостаточную результативность и несоответствие требованиям заявленной квалификационной категории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ссылки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на подтверждающий документ должны быть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активными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полнота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и достоверность информации, предоставленной аттестуемым педагогическим работником в приложении подтверждается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оригинальными подписями руководителей ОО /расшифровка/</a:t>
            </a:r>
          </a:p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9" y="807915"/>
            <a:ext cx="1084007" cy="89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17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78590"/>
            <a:ext cx="8928100" cy="123418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оценки профессиональной деятельности педагогических работников по должности «советник директора по воспитанию и взаимодействию с детскими общественными объединениями» (далее – «советник»), используемые специалистами Аттестационной комиссии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3" y="985853"/>
            <a:ext cx="1086535" cy="8949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16" y="1561917"/>
            <a:ext cx="8712968" cy="45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3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78590"/>
            <a:ext cx="8928100" cy="123418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оценки профессиональной деятельности педагогических работников по должности «советник директора по воспитанию и взаимодействию с детскими общественными объединениями» (далее – «советник»), используемые специалистами Аттестационной комиссии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3" y="985853"/>
            <a:ext cx="911695" cy="7509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56" y="1736812"/>
            <a:ext cx="8705316" cy="41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78590"/>
            <a:ext cx="8928100" cy="123418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оценки профессиональной деятельности педагогических работников по должности «советник директора по воспитанию и взаимодействию с детскими общественными объединениями» (далее – «советник»), используемые специалистами Аттестационной комиссии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2" y="985853"/>
            <a:ext cx="834506" cy="6873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4" y="1544891"/>
            <a:ext cx="8568952" cy="48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2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1021" y="69964"/>
            <a:ext cx="8928100" cy="766748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prstClr val="white"/>
              </a:solidFill>
            </a:endParaRPr>
          </a:p>
          <a:p>
            <a:pPr lvl="0" algn="ctr"/>
            <a:endParaRPr lang="ru-RU" sz="15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5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097632"/>
              </p:ext>
            </p:extLst>
          </p:nvPr>
        </p:nvGraphicFramePr>
        <p:xfrm>
          <a:off x="2627784" y="3428999"/>
          <a:ext cx="6048672" cy="5138201"/>
        </p:xfrm>
        <a:graphic>
          <a:graphicData uri="http://schemas.openxmlformats.org/drawingml/2006/table">
            <a:tbl>
              <a:tblPr firstRow="1" firstCol="1" bandRow="1"/>
              <a:tblGrid>
                <a:gridCol w="6048672"/>
              </a:tblGrid>
              <a:tr h="257953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4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1229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61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1229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61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4981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" y="718037"/>
            <a:ext cx="1005547" cy="943845"/>
          </a:xfrm>
          <a:prstGeom prst="rect">
            <a:avLst/>
          </a:prstGeom>
        </p:spPr>
      </p:pic>
      <p:sp>
        <p:nvSpPr>
          <p:cNvPr id="3" name="AutoShape 2" descr="https://top-fon.com/uploads/posts/2023-01/thumbs/1675182884_top-fon-com-p-fon-dlya-prezentatsii-na-konkurs-uchenik-g-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82847" y="-2272561"/>
            <a:ext cx="7693609" cy="797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НОРМАТИВНО-ПРАВОВАЯ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БАЗА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hlinkClick r:id="rId4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https://iro22.ru/dejatelnost/attestacija/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indent="457200"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indent="457200"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Федеральный закон от 29.12.2012 № 273-ФЗ </a:t>
            </a:r>
            <a:r>
              <a:rPr lang="ru-RU" alt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</a:p>
          <a:p>
            <a:pPr lvl="0" indent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Приказ МИНИСТЕРСТВА ПРОСВЕЩЕНИЯ РОССИЙСКОЙ ФЕДЕРАЦИИ от 24 марта 2023 г. № 196 «Об утверждении Порядка проведения аттестации педагогических работников организаций, осуществляющих образовательную деятельность» (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5"/>
              </a:rPr>
              <a:t>разъяснение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 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6"/>
              </a:rPr>
              <a:t>ответы на вопросы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lvl="0" indent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.Постановление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ПРАВИТЕЛЬСТВА РОССИЙСКОЙ ФЕДЕРАЦИИ  от 21 февраля 2022 г. № 225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</a:t>
            </a:r>
          </a:p>
          <a:p>
            <a:pPr lvl="0" indent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4.Письмо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МИНИСТЕРСТВА ПРОСВЕЩЕНИЯ РОССИЙСКОЙ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 31 января 2023г. № АБ-355/06 «О направлении разъяснений по вопросам введения должности советник директора по воспитанию»</a:t>
            </a:r>
          </a:p>
        </p:txBody>
      </p:sp>
    </p:spTree>
    <p:extLst>
      <p:ext uri="{BB962C8B-B14F-4D97-AF65-F5344CB8AC3E}">
        <p14:creationId xmlns:p14="http://schemas.microsoft.com/office/powerpoint/2010/main" val="181574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78590"/>
            <a:ext cx="8928100" cy="123418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оценки профессиональной деятельности педагогических работников по должности «советник директора по воспитанию и взаимодействию с детскими общественными объединениями» (далее – «советник»), используемые специалистами Аттестационной комиссии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3" y="985854"/>
            <a:ext cx="582479" cy="479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4" y="1340768"/>
            <a:ext cx="8568952" cy="51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78590"/>
            <a:ext cx="8928100" cy="123418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оценки профессиональной деятельности педагогических работников по должности «советник директора по воспитанию и взаимодействию с детскими общественными объединениями» (далее – «советник»), используемые специалистами Аттестационной комиссии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3" y="1228387"/>
            <a:ext cx="1022843" cy="8425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4928"/>
            <a:ext cx="9144000" cy="30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88" y="6009163"/>
            <a:ext cx="940496" cy="41894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78590"/>
            <a:ext cx="8928100" cy="123418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оценки профессиональной деятельности педагогических работников по должности «советник директора по воспитанию и взаимодействию с детскими общественными объединениями» (далее – «советник»), используемые специалистами Аттестационной комиссии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3" y="1228387"/>
            <a:ext cx="835801" cy="688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3" y="1664803"/>
            <a:ext cx="8568954" cy="427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78590"/>
            <a:ext cx="8928100" cy="123418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оценки профессиональной деятельности педагогических работников по должности «советник директора по воспитанию и взаимодействию с детскими общественными объединениями» (далее – «советник»), используемые специалистами Аттестационной комиссии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3" y="1228388"/>
            <a:ext cx="576065" cy="474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40" y="1702890"/>
            <a:ext cx="8388932" cy="425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78590"/>
            <a:ext cx="8928100" cy="123418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оценки профессиональной деятельности педагогических работников по должности «советник директора по воспитанию и взаимодействию с детскими общественными объединениями» (далее – «советник»), используемые специалистами Аттестационной комиссии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" y="1038335"/>
            <a:ext cx="806797" cy="664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3" y="1544891"/>
            <a:ext cx="8604958" cy="45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3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78590"/>
            <a:ext cx="8928100" cy="123418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оценки профессиональной деятельности педагогических работников по должности «советник директора по воспитанию и взаимодействию с детскими общественными объединениями» (далее – «советник»), используемые специалистами Аттестационной комиссии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" y="1052736"/>
            <a:ext cx="789314" cy="650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48" y="1716521"/>
            <a:ext cx="8316924" cy="478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78590"/>
            <a:ext cx="8928100" cy="123418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оценки профессиональной деятельности педагогических работников по должности «советник директора по воспитанию и взаимодействию с детскими общественными объединениями» (далее – «советник»), используемые специалистами Аттестационной комиссии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" y="1052736"/>
            <a:ext cx="645297" cy="531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4" y="1716379"/>
            <a:ext cx="8532948" cy="38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27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78590"/>
            <a:ext cx="8928100" cy="123418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оценки профессиональной деятельности педагогических работников по должности «советник директора по воспитанию и взаимодействию с детскими общественными объединениями» (далее – «советник»), используемые специалистами Аттестационной комиссии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" y="1052736"/>
            <a:ext cx="645297" cy="531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32" y="1800287"/>
            <a:ext cx="8496944" cy="45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78590"/>
            <a:ext cx="8928100" cy="123418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оценки профессиональной деятельности педагогических работников по должности «советник директора по воспитанию и взаимодействию с детскими общественными объединениями» (далее – «советник»), используемые специалистами Аттестационной комиссии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" y="1052736"/>
            <a:ext cx="789314" cy="650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02890"/>
            <a:ext cx="8604956" cy="44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78590"/>
            <a:ext cx="8928100" cy="123418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оценки профессиональной деятельности педагогических работников по должности «советник директора по воспитанию и взаимодействию с детскими общественными объединениями» (далее – «советник»), используемые специалистами Аттестационной комиссии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" y="1052736"/>
            <a:ext cx="733682" cy="604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4" y="1657066"/>
            <a:ext cx="8640960" cy="41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3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1021" y="69964"/>
            <a:ext cx="8928100" cy="766748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prstClr val="white"/>
              </a:solidFill>
            </a:endParaRPr>
          </a:p>
          <a:p>
            <a:pPr lvl="0" algn="ctr"/>
            <a:endParaRPr lang="ru-RU" sz="15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5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097632"/>
              </p:ext>
            </p:extLst>
          </p:nvPr>
        </p:nvGraphicFramePr>
        <p:xfrm>
          <a:off x="2627784" y="3428999"/>
          <a:ext cx="6048672" cy="5138201"/>
        </p:xfrm>
        <a:graphic>
          <a:graphicData uri="http://schemas.openxmlformats.org/drawingml/2006/table">
            <a:tbl>
              <a:tblPr firstRow="1" firstCol="1" bandRow="1"/>
              <a:tblGrid>
                <a:gridCol w="6048672"/>
              </a:tblGrid>
              <a:tr h="257953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4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1229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61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1229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61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4981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" y="718037"/>
            <a:ext cx="1005547" cy="943845"/>
          </a:xfrm>
          <a:prstGeom prst="rect">
            <a:avLst/>
          </a:prstGeom>
        </p:spPr>
      </p:pic>
      <p:sp>
        <p:nvSpPr>
          <p:cNvPr id="3" name="AutoShape 2" descr="https://top-fon.com/uploads/posts/2023-01/thumbs/1675182884_top-fon-com-p-fon-dlya-prezentatsii-na-konkurs-uchenik-g-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82847" y="-2272561"/>
            <a:ext cx="769360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НОРМАТИВНО-ПРАВОВАЯ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БАЗА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hlinkClick r:id="rId5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08980"/>
              </p:ext>
            </p:extLst>
          </p:nvPr>
        </p:nvGraphicFramePr>
        <p:xfrm>
          <a:off x="2517021" y="922160"/>
          <a:ext cx="3711163" cy="557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Acrobat Document" r:id="rId6" imgW="5667198" imgH="8020037" progId="Acrobat.Document.DC">
                  <p:embed/>
                </p:oleObj>
              </mc:Choice>
              <mc:Fallback>
                <p:oleObj name="Acrobat Document" r:id="rId6" imgW="5667198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7021" y="922160"/>
                        <a:ext cx="3711163" cy="5575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30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Заполняются два </a:t>
            </a:r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огласия на обработку персональных  данных!</a:t>
            </a:r>
            <a:endParaRPr lang="ru-RU"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9" y="807915"/>
            <a:ext cx="1084007" cy="892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316" y="865510"/>
            <a:ext cx="5692964" cy="556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31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Заполняются два </a:t>
            </a:r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огласия на обработку персональных  данных!</a:t>
            </a:r>
            <a:endParaRPr lang="ru-RU"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9" y="807915"/>
            <a:ext cx="1084007" cy="892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083" y="836712"/>
            <a:ext cx="3406937" cy="5825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020" y="2312876"/>
            <a:ext cx="4194970" cy="41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2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32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Оценочный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лист 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специалистов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Аттестационной комиссии Министерства образования и науки Алтайского края, осуществляющих анализ профессиональной деятельности педагогических работников по должности «советник директора по воспитанию и взаимодействию с детскими общественными объединениями» 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9" y="117598"/>
            <a:ext cx="903987" cy="744610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77180" y="2174874"/>
            <a:ext cx="4327566" cy="4410843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4604746" y="2065710"/>
            <a:ext cx="4276693" cy="40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33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04" y="5337212"/>
            <a:ext cx="2448981" cy="1090895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836712"/>
            <a:ext cx="8295539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3" y="807914"/>
            <a:ext cx="1608533" cy="1324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817" y="1001046"/>
            <a:ext cx="2305743" cy="16666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43908" y="4259996"/>
            <a:ext cx="2916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attestatcia@iro22.ru</a:t>
            </a:r>
            <a:endParaRPr lang="ru-RU" dirty="0" smtClean="0"/>
          </a:p>
          <a:p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8-3852-555-897-1101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3244334"/>
            <a:ext cx="5057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БЛАГОДАРЮ</a:t>
            </a:r>
            <a:r>
              <a:rPr lang="ru-RU" sz="2400" dirty="0" smtClean="0"/>
              <a:t>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</a:t>
            </a:r>
            <a:r>
              <a:rPr lang="ru-RU" sz="2400" dirty="0" smtClean="0"/>
              <a:t> </a:t>
            </a: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2400" dirty="0" smtClean="0"/>
              <a:t>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43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4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1021" y="69964"/>
            <a:ext cx="8928100" cy="766748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prstClr val="white"/>
              </a:solidFill>
            </a:endParaRPr>
          </a:p>
          <a:p>
            <a:pPr lvl="0" algn="ctr"/>
            <a:endParaRPr lang="ru-RU" sz="15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5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526818"/>
              </p:ext>
            </p:extLst>
          </p:nvPr>
        </p:nvGraphicFramePr>
        <p:xfrm>
          <a:off x="1187624" y="1051141"/>
          <a:ext cx="7668852" cy="9653512"/>
        </p:xfrm>
        <a:graphic>
          <a:graphicData uri="http://schemas.openxmlformats.org/drawingml/2006/table">
            <a:tbl>
              <a:tblPr firstRow="1" firstCol="1" bandRow="1"/>
              <a:tblGrid>
                <a:gridCol w="7668852"/>
              </a:tblGrid>
              <a:tr h="733156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                          СОВЕТНИК ДИРЕКТОРА ПО ВОСПИТАНИЮ И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ПО ВЗИМОДЕЙСТВИЮ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                                         С ДЕТСКИМИ ОБЩЕСТВЕННЫМИ ОБЪЕДИНЕНИЯМИ: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относится к педагогическому составу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подчиняется руководителю образовательной организации и профильному заместителю по воспитательной работе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работает во взаимодействии с заместителем руководителя ОО, педагогом-организатором и др.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принимается на работу и увольняется с работы приказом руководителя ОО в порядке, установленном ТЗ РФ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Должен иметь: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высшее образование в рамках укрупнённой группы специальностей и направлений подготовки «Образование и педагогические науки» и дополнительное профессиональное образование по направлению профессиональной деятельности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   или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высшее образование , дополнительное профессиональное образование (программа профессиональной переподготовки)в сфере образования и педагогических наук дополнительное профессиональное образование  по направлению профессиональной деятельности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   или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среднее профессиональное образование в рамках укрупнённой группы специальностей «Образование и педагогические науки» и дополнительное профессиональное образование по направлению профессиональной деятельности.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25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301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25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301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831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" y="718037"/>
            <a:ext cx="1005547" cy="943845"/>
          </a:xfrm>
          <a:prstGeom prst="rect">
            <a:avLst/>
          </a:prstGeom>
        </p:spPr>
      </p:pic>
      <p:sp>
        <p:nvSpPr>
          <p:cNvPr id="3" name="AutoShape 2" descr="https://top-fon.com/uploads/posts/2023-01/thumbs/1675182884_top-fon-com-p-fon-dlya-prezentatsii-na-konkurs-uchenik-g-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82847" y="-2272561"/>
            <a:ext cx="769360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НОРМАТИВНО-ПРАВОВАЯ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БАЗА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211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5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1021" y="69964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педагогических работников, 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аттестующихся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целях установления КК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9495"/>
              </p:ext>
            </p:extLst>
          </p:nvPr>
        </p:nvGraphicFramePr>
        <p:xfrm>
          <a:off x="863588" y="2422999"/>
          <a:ext cx="7488832" cy="3850316"/>
        </p:xfrm>
        <a:graphic>
          <a:graphicData uri="http://schemas.openxmlformats.org/drawingml/2006/table">
            <a:tbl>
              <a:tblPr firstRow="1" firstCol="1" bandRow="1"/>
              <a:tblGrid>
                <a:gridCol w="7488832"/>
              </a:tblGrid>
              <a:tr h="79069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https://iro22.ru/dejatelnost/attestacija/attestacija-pedagogicheskih-rabotnikov-obrazovatelnyh-organizacij-altajskogo-kraja/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69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4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69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4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7556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18036"/>
            <a:ext cx="1033517" cy="8387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-412" t="770" r="412" b="-770"/>
          <a:stretch/>
        </p:blipFill>
        <p:spPr>
          <a:xfrm>
            <a:off x="0" y="756360"/>
            <a:ext cx="8928100" cy="56964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9053" y="4509120"/>
            <a:ext cx="6347303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9053" y="4810782"/>
            <a:ext cx="6347303" cy="238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H="1" flipV="1">
            <a:off x="1429053" y="5096326"/>
            <a:ext cx="6347302" cy="3488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6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ПЕРЕЧЕНЬ 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материалов аттестационного дела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alt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://iro22.ru/dejatelnost/attestacija/attestacija-pedagogicheskih-rabotnikov-obrazovatelnyh-organizacij-altajskogo-kraja</a:t>
            </a:r>
            <a:r>
              <a:rPr lang="en-US" alt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720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1.Заявление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indent="45720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2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Приложения к заявлению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583282"/>
              </p:ext>
            </p:extLst>
          </p:nvPr>
        </p:nvGraphicFramePr>
        <p:xfrm>
          <a:off x="863588" y="2024844"/>
          <a:ext cx="7668852" cy="4469834"/>
        </p:xfrm>
        <a:graphic>
          <a:graphicData uri="http://schemas.openxmlformats.org/drawingml/2006/table">
            <a:tbl>
              <a:tblPr firstRow="1" firstCol="1" bandRow="1"/>
              <a:tblGrid>
                <a:gridCol w="7668852"/>
              </a:tblGrid>
              <a:tr h="144016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сведения о профессиональной деятельности, соответствующей должности,</a:t>
                      </a:r>
                      <a:r>
                        <a:rPr lang="ru-RU" sz="1600" kern="1200" baseline="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u="sng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материалы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</a:t>
                      </a:r>
                      <a:r>
                        <a:rPr lang="ru-RU" sz="1600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подтверждающие результаты профессиональной деятельности по всем показателям, </a:t>
                      </a:r>
                      <a:r>
                        <a:rPr lang="ru-RU" sz="1600" u="sng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ссылки на мероприятия, информационно-аналитические справки по обработке данных анкетирования, планы,</a:t>
                      </a:r>
                      <a:r>
                        <a:rPr lang="ru-RU" sz="1600" u="sng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отчёты, копии грамот, дипломов, сертификатов</a:t>
                      </a:r>
                      <a:r>
                        <a:rPr lang="ru-RU" sz="1600" u="sng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и др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.;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15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3. Выписки из приказов:</a:t>
                      </a:r>
                      <a:r>
                        <a:rPr lang="ru-RU" sz="1600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подтверждающего 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организацию проведения процедуры аттестации в 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образовательной</a:t>
                      </a:r>
                      <a:r>
                        <a:rPr lang="ru-RU" sz="1600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организации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об утверждении списков педагогических работников МОО, КГОО в целях установление квалификационных категорий (МОН АК);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4. Копии документов, подтверждающий сведения о повышении квалификации, профессиональной переподготовке и др.;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77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5. Согласие 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на обработку персональных данных;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9984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kern="12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6.Согласие 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на обработку персональных данных, разрешенных субъектом персональных данных для распространения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.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Важно! Копии документов заверяет руководитель организации!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6" y="1160748"/>
            <a:ext cx="806490" cy="7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7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51606" y="80627"/>
            <a:ext cx="8920894" cy="828093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://iro22.ru/dejatelnost/attestacija/attestacija-pedagogicheskih-rabotnikov-obrazovatelnyh-organizacij-altajskogo-kraja/</a:t>
            </a: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0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9" y="704775"/>
            <a:ext cx="1192019" cy="8880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922352"/>
            <a:ext cx="5184255" cy="55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профессиональной деятельности, соответствующей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должности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Заполняются все таблицы!</a:t>
            </a:r>
            <a:endParaRPr lang="ru-RU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Раздел (критерий) 1.Положительные результаты воспитательной работы по итогам мониторингов </a:t>
            </a: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>
              <a:lnSpc>
                <a:spcPts val="119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(максимальное количество баллов – 10+6 дополнительных балла)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86637" y="1952836"/>
            <a:ext cx="6689789" cy="417332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 flipH="1">
            <a:off x="8686800" y="1600200"/>
            <a:ext cx="3598642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29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профессиональной деятельности, соответствующей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должности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Заполняются все таблицы!</a:t>
            </a:r>
            <a:endParaRPr lang="ru-RU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Раздел (критерий) 1.Положительные результаты воспитательной работы по итогам мониторингов </a:t>
            </a: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9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>
              <a:lnSpc>
                <a:spcPts val="119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(максимальное количество баллов – 10+6 дополнительных балла)</a:t>
            </a: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157" y="1952836"/>
            <a:ext cx="4564855" cy="440351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35996" y="2533762"/>
            <a:ext cx="4608004" cy="38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</Words>
  <Application>Microsoft Office PowerPoint</Application>
  <PresentationFormat>Экран (4:3)</PresentationFormat>
  <Paragraphs>331</Paragraphs>
  <Slides>33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Arial</vt:lpstr>
      <vt:lpstr>Calibri</vt:lpstr>
      <vt:lpstr>Cambria</vt:lpstr>
      <vt:lpstr>Garamond</vt:lpstr>
      <vt:lpstr>Lucida Sans Unicode</vt:lpstr>
      <vt:lpstr>PT Astra Serif</vt:lpstr>
      <vt:lpstr>Times New Roman</vt:lpstr>
      <vt:lpstr>Verdana</vt:lpstr>
      <vt:lpstr>Wingdings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2013-08-14T14:45:12Z</dcterms:created>
  <dcterms:modified xsi:type="dcterms:W3CDTF">2024-11-12T09:01:37Z</dcterms:modified>
</cp:coreProperties>
</file>