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59" r:id="rId6"/>
    <p:sldId id="262" r:id="rId7"/>
    <p:sldId id="263" r:id="rId8"/>
    <p:sldId id="275" r:id="rId9"/>
    <p:sldId id="276" r:id="rId10"/>
    <p:sldId id="277" r:id="rId11"/>
    <p:sldId id="267" r:id="rId12"/>
    <p:sldId id="278" r:id="rId13"/>
    <p:sldId id="268" r:id="rId14"/>
    <p:sldId id="269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9" r:id="rId35"/>
    <p:sldId id="310" r:id="rId36"/>
    <p:sldId id="308" r:id="rId37"/>
    <p:sldId id="311" r:id="rId38"/>
    <p:sldId id="31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355B-9F6D-49CC-80E2-80D0093300B7}" type="slidenum">
              <a:rPr lang="ru-RU" smtClean="0"/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355B-9F6D-49CC-80E2-80D0093300B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355B-9F6D-49CC-80E2-80D0093300B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355B-9F6D-49CC-80E2-80D0093300B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355B-9F6D-49CC-80E2-80D0093300B7}" type="slidenum">
              <a:rPr lang="ru-RU" smtClean="0"/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355B-9F6D-49CC-80E2-80D0093300B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355B-9F6D-49CC-80E2-80D0093300B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355B-9F6D-49CC-80E2-80D0093300B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355B-9F6D-49CC-80E2-80D0093300B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D355B-9F6D-49CC-80E2-80D0093300B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D355B-9F6D-49CC-80E2-80D0093300B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D5C4D8-20C7-4D9A-8CFE-EA7AAAF693B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9BD355B-9F6D-49CC-80E2-80D0093300B7}" type="slidenum">
              <a:rPr lang="ru-RU" smtClean="0"/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iro22.ru/dejatelnost/gi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6602" y="1444752"/>
            <a:ext cx="10297551" cy="20106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ym typeface="+mn-ea"/>
              </a:rPr>
              <a:t>Результаты ЕГЭ по литературе в 2022-2023 учебном году. Задачи на 2023-2024 учебный год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799580" y="4685665"/>
            <a:ext cx="5103495" cy="15208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ru-RU" b="1" dirty="0">
                <a:sym typeface="+mn-ea"/>
              </a:rPr>
              <a:t>Губина Нина Валерьевна</a:t>
            </a:r>
            <a:r>
              <a:rPr lang="ru-RU" dirty="0">
                <a:sym typeface="+mn-ea"/>
              </a:rPr>
              <a:t>, </a:t>
            </a:r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ym typeface="+mn-ea"/>
              </a:rPr>
              <a:t>председатель предметной комиссии по литературе, Алтайский государственный институт культуры</a:t>
            </a:r>
            <a:endParaRPr lang="ru-RU" altLang="en-US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78" y="286604"/>
            <a:ext cx="11693768" cy="10586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эпического, лироэпического, драматического текста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331" y="2013438"/>
            <a:ext cx="10619349" cy="385565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Альтернативные задания 4.1/4.2. касались анализа основных образов и понятий произведения: образ главного героя, «обломовщина», предлагали интерпретировать значимые высказывания Обломова. В 314 варианте альтернативное задание было представлено в следующих формулировках: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 Как в приведенном эпизоде проявляется натура Обломова?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 В чем заключается смысл реплики главного героя, завершающей фрагмент?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Хуже всего по стране справились с анализом рассказа «Старуха Изергиль»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Анализ лирики</a:t>
            </a:r>
            <a:endParaRPr lang="ru-RU" altLang="en-US" sz="28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9.1. Что для поэта является залогом духовной связи с любимой?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9.2. Каким предстает образ любимой в стихотворении Р.И. Рождественского?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 стране: Общий уровень выполнения заданий 9–10 повышенного уровня сложности,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связанных с анализом лирики, снизился и составил 73,4 % (в 2023 г. – 79,5 %). Наиболее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 выпускники справились с анализом стихотворения Р.И. Рождественского 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«Вновь нахлынул северный ветер…» (процент выполнения – 82,3),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заметно хуже –</a:t>
            </a:r>
            <a:endParaRPr lang="ru-RU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со стихотворением М.В. Исаковского «Родное»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(работы по этому тексту были выполнены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уровне 61,9 %).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148082" cy="8212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Задания 5, 10 на сопоставление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контекстном задании № 5 в большинстве представленных в регионе вариантов от участника экзамена требовалось провести сопоставление по определенному основанию  (взаимоотношения хозяина и слуги, тип «лишнего человека») исходного отрывка с произведением первой половины ХIХ века. Выявить предлагалось чаще всего по желанию экзаменуемого как сходства, так и отличия.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  <a:sym typeface="+mn-ea"/>
              </a:rPr>
              <a:t>ПРИМЕР: вариант </a:t>
            </a:r>
            <a:r>
              <a:rPr lang="ru-RU" u="sng" dirty="0">
                <a:solidFill>
                  <a:schemeClr val="tx1"/>
                </a:solidFill>
                <a:sym typeface="+mn-ea"/>
              </a:rPr>
              <a:t>314</a:t>
            </a:r>
            <a:endParaRPr lang="ru-RU" u="sng" dirty="0">
              <a:solidFill>
                <a:schemeClr val="tx1"/>
              </a:solidFill>
              <a:sym typeface="+mn-ea"/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№ 5</a:t>
            </a:r>
            <a:r>
              <a:rPr lang="ru-RU" i="1" dirty="0">
                <a:solidFill>
                  <a:schemeClr val="tx1"/>
                </a:solidFill>
              </a:rPr>
              <a:t> Назовите   произведение   отечественной   литературы   первой    половины ХIХ века (с указанием автора), в котором отображены взаимоотношения слуги и господина. В чём схожи (или различны) эти отношения в выбранном Вами произведении и приведённом фрагменте «Обломова»?</a:t>
            </a:r>
            <a:endParaRPr lang="ru-RU" i="1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</a:rPr>
              <a:t>№ 10</a:t>
            </a:r>
            <a:r>
              <a:rPr lang="ru-RU" i="1" dirty="0">
                <a:solidFill>
                  <a:schemeClr val="tx1"/>
                </a:solidFill>
              </a:rPr>
              <a:t> Назовите произведение отечественной или зарубежной поэзии (с указанием автора), в котором звучит любовная тема. В чем это произведение схоже (или различно) со стихотворением «Вновь нахлынул северный ветер...»?</a:t>
            </a:r>
            <a:endParaRPr lang="ru-RU" i="1" dirty="0">
              <a:solidFill>
                <a:schemeClr val="tx1"/>
              </a:solidFill>
            </a:endParaRPr>
          </a:p>
          <a:p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508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(сочинение)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ПРИМЕР: вариант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314</a:t>
            </a:r>
            <a:endParaRPr lang="ru-RU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11.1. Чем обусловлена неизбежность конфликта Базарова со старшими Кирсановыми? (По роману И.С. Тургенева «Отцы и дети»)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11.2. Мотив    «очеловечивания»    природы    в    поэзии    Ф.И. Тютчева. (На примере не менее трёх стихотворений)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11.3. Тема   внутренней   красоты   человека   в   прозе    М.А. Булгакова. (По роману «Белая гвардия» или «Мастер и Маргарита»)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11.4. Тема войны в отечественной литературе. (На примере произведения одного из писателей: А.С. Пушкина, Л.Н. Толстого, М.А. Шолохова)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11.5. Ваши советы художнику-иллюстратору, работающему над портретами героев рассказа А.П. Чехова «Ионыч». (С опорой на текст произведения)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2280" y="287020"/>
            <a:ext cx="11118215" cy="6108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69645" y="1845734"/>
            <a:ext cx="10058400" cy="4023360"/>
          </a:xfrm>
        </p:spPr>
        <p:txBody>
          <a:bodyPr>
            <a:normAutofit fontScale="25000"/>
          </a:bodyPr>
          <a:p>
            <a:r>
              <a:rPr lang="ru-RU" altLang="en-US"/>
              <a:t>Федеральный государственный образовательный стандарт среднего общего</a:t>
            </a:r>
            <a:endParaRPr lang="ru-RU" altLang="en-US"/>
          </a:p>
          <a:p>
            <a:r>
              <a:rPr lang="ru-RU" altLang="en-US"/>
              <a:t>образования</a:t>
            </a:r>
            <a:endParaRPr lang="ru-RU" altLang="en-US"/>
          </a:p>
          <a:p>
            <a:r>
              <a:rPr lang="ru-RU" altLang="en-US"/>
              <a:t>(приказ Минпросвещения России от 12.08.2022 г. № 732 «О внесении изменений в</a:t>
            </a:r>
            <a:endParaRPr lang="ru-RU" altLang="en-US"/>
          </a:p>
          <a:p>
            <a:r>
              <a:rPr lang="ru-RU" altLang="en-US"/>
              <a:t>федеральный государственный образовательный стандарт среднего общего образования,</a:t>
            </a:r>
            <a:endParaRPr lang="ru-RU" altLang="en-US"/>
          </a:p>
          <a:p>
            <a:r>
              <a:rPr lang="ru-RU" altLang="en-US"/>
              <a:t>утверждённый приказом Министерства образования и науки Российской Федерации от 17.05.2012</a:t>
            </a:r>
            <a:endParaRPr lang="ru-RU" altLang="en-US"/>
          </a:p>
          <a:p>
            <a:r>
              <a:rPr lang="ru-RU" altLang="en-US"/>
              <a:t>№ 413»)</a:t>
            </a:r>
            <a:endParaRPr lang="ru-RU" altLang="en-US"/>
          </a:p>
          <a:p>
            <a:r>
              <a:rPr lang="ru-RU" altLang="en-US"/>
              <a:t> Обновлена Федеральная образовательная программа среднего общего</a:t>
            </a:r>
            <a:endParaRPr lang="ru-RU" altLang="en-US"/>
          </a:p>
          <a:p>
            <a:r>
              <a:rPr lang="ru-RU" altLang="en-US"/>
              <a:t>образования, утвержденная приказом Минпросвещения Росси от 18.05.2023</a:t>
            </a:r>
            <a:endParaRPr lang="ru-RU" altLang="en-US"/>
          </a:p>
          <a:p>
            <a:r>
              <a:rPr lang="ru-RU" altLang="en-US"/>
              <a:t>№ 371 с последующими изменениями (последнее изменение - приказ от 19.03.2024 № 171):</a:t>
            </a:r>
            <a:endParaRPr lang="ru-RU" altLang="en-US"/>
          </a:p>
          <a:p>
            <a:r>
              <a:rPr lang="ru-RU" altLang="en-US"/>
              <a:t>• уточнен перечень писательских имен и произведений</a:t>
            </a:r>
            <a:endParaRPr lang="ru-RU" altLang="en-US"/>
          </a:p>
          <a:p>
            <a:r>
              <a:rPr lang="ru-RU" altLang="en-US"/>
              <a:t>• сделан акцент на преемственности ФОП ООО и ФОП СОО</a:t>
            </a:r>
            <a:endParaRPr lang="ru-RU" altLang="en-US"/>
          </a:p>
          <a:p>
            <a:r>
              <a:rPr lang="ru-RU" altLang="en-US"/>
              <a:t>(п. 20.2.6 «…изучение литературы строится с учетом обобщающего повторения</a:t>
            </a:r>
            <a:endParaRPr lang="ru-RU" altLang="en-US"/>
          </a:p>
          <a:p>
            <a:r>
              <a:rPr lang="ru-RU" altLang="en-US"/>
              <a:t>ранее изученных произведений, в том числе "Слова о полку Игореве"; стихотворений</a:t>
            </a:r>
            <a:endParaRPr lang="ru-RU" altLang="en-US"/>
          </a:p>
          <a:p>
            <a:r>
              <a:rPr lang="ru-RU" altLang="en-US"/>
              <a:t>М.В. Ломоносова, Г.Р. Державина; комедии Д.И. Фонвизина "Недоросль"; стихотворений и</a:t>
            </a:r>
            <a:endParaRPr lang="ru-RU" altLang="en-US"/>
          </a:p>
          <a:p>
            <a:r>
              <a:rPr lang="ru-RU" altLang="en-US"/>
              <a:t>баллад В.А. Жуковского; комедии А.С. Грибоедова "Горе от ума"; произведений А.С. Пушкина</a:t>
            </a:r>
            <a:endParaRPr lang="ru-RU" altLang="en-US"/>
          </a:p>
          <a:p>
            <a:r>
              <a:rPr lang="ru-RU" altLang="en-US"/>
              <a:t>(стихотворений, романов "Евгений Онегин" и "Капитанская дочка"); произведений</a:t>
            </a:r>
            <a:endParaRPr lang="ru-RU" altLang="en-US"/>
          </a:p>
          <a:p>
            <a:r>
              <a:rPr lang="ru-RU" altLang="en-US"/>
              <a:t>М.Ю. Лермонтова (стихотворений, романа "Герой нашего времени"); произведений</a:t>
            </a:r>
            <a:endParaRPr lang="ru-RU" altLang="en-US"/>
          </a:p>
          <a:p>
            <a:r>
              <a:rPr lang="ru-RU" altLang="en-US"/>
              <a:t>Н.В. Гоголя (комедии "Ревизор", поэмы "Мертвые души"»)</a:t>
            </a:r>
            <a:endParaRPr lang="ru-RU" altLang="en-US"/>
          </a:p>
          <a:p>
            <a:r>
              <a:rPr lang="ru-RU" altLang="en-US"/>
              <a:t> Обновлен кодификатор ЕГЭ</a:t>
            </a:r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271145"/>
            <a:ext cx="10401300" cy="63150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645" y="301625"/>
            <a:ext cx="10059035" cy="1435735"/>
          </a:xfrm>
        </p:spPr>
        <p:txBody>
          <a:bodyPr/>
          <a:p>
            <a:endParaRPr lang="ru-RU" altLang="en-US"/>
          </a:p>
        </p:txBody>
      </p:sp>
      <p:pic>
        <p:nvPicPr>
          <p:cNvPr id="5" name="Замещающее содержимое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69010" y="111760"/>
            <a:ext cx="10434955" cy="61423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1215" y="287020"/>
            <a:ext cx="11013440" cy="65709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64795" y="-120015"/>
            <a:ext cx="11783695" cy="66897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14705" y="153035"/>
            <a:ext cx="10622915" cy="6162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79966" cy="9706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76046"/>
            <a:ext cx="10279966" cy="4093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2787" y="421929"/>
            <a:ext cx="9823968" cy="5548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9250" y="286385"/>
            <a:ext cx="11842750" cy="62839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1785" y="286385"/>
            <a:ext cx="11193780" cy="62833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0575" y="423545"/>
            <a:ext cx="10622915" cy="62261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1645" y="189230"/>
            <a:ext cx="11309985" cy="650748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8490" y="176530"/>
            <a:ext cx="11190605" cy="65690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1290" y="285750"/>
            <a:ext cx="11868785" cy="657161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5170" y="286385"/>
            <a:ext cx="11167110" cy="628396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66750" y="287020"/>
            <a:ext cx="11236325" cy="62661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5160" y="0"/>
            <a:ext cx="11212830" cy="65379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02945" y="161290"/>
            <a:ext cx="10829290" cy="6377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" y="338843"/>
            <a:ext cx="9831558" cy="553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1305" y="287020"/>
            <a:ext cx="11623675" cy="6299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3400" y="175260"/>
            <a:ext cx="11231245" cy="63957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6865" y="128270"/>
            <a:ext cx="11717020" cy="63944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8165" y="127000"/>
            <a:ext cx="11397615" cy="661797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1355" y="454660"/>
            <a:ext cx="10908665" cy="623125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3860" y="286385"/>
            <a:ext cx="11134725" cy="667131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7375" y="101600"/>
            <a:ext cx="11604625" cy="656463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385"/>
            <a:ext cx="10058400" cy="2995295"/>
          </a:xfrm>
        </p:spPr>
        <p:txBody>
          <a:bodyPr>
            <a:normAutofit/>
          </a:bodyPr>
          <a:p>
            <a:r>
              <a:rPr lang="ru-RU" sz="311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Полный текст </a:t>
            </a:r>
            <a:r>
              <a:rPr lang="ru-RU" sz="311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Статистико-аналитического отчета о результатах ЕГЭ по литературе за 2024 г. можно найти </a:t>
            </a:r>
            <a:r>
              <a:rPr lang="ru-RU" sz="311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по адресу: </a:t>
            </a:r>
            <a:br>
              <a:rPr lang="ru-RU" sz="311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b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dirty="0">
                <a:solidFill>
                  <a:srgbClr val="002060"/>
                </a:solidFill>
                <a:effectLst/>
                <a:sym typeface="+mn-ea"/>
                <a:hlinkClick r:id="rId1"/>
              </a:rPr>
              <a:t>https://iro22.ru/dejatelnost/gia/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097915" y="3784600"/>
            <a:ext cx="10057765" cy="1344295"/>
          </a:xfrm>
        </p:spPr>
        <p:txBody>
          <a:bodyPr>
            <a:noAutofit/>
          </a:bodyPr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Спасибо за внимание!</a:t>
            </a:r>
            <a:endParaRPr lang="ru-RU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Губина Нина Валерьевна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			ninochka4@mail.ru</a:t>
            </a:r>
            <a:endParaRPr lang="ru-RU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			</a:t>
            </a:r>
            <a:r>
              <a:rPr 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		+7909504531</a:t>
            </a:r>
            <a:r>
              <a:rPr lang="ru-RU" altLang="en-US" sz="23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1</a:t>
            </a:r>
            <a:endParaRPr lang="ru-RU" altLang="en-US" sz="23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364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в динамике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28149"/>
            <a:ext cx="10058400" cy="4023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ЕГЭ за последние 3 года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marL="91440" lvl="1" indent="-91440" algn="ctr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x-none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соотношение юношей и девушек, участвующих в ЕГЭ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10155" y="2313696"/>
          <a:ext cx="8554915" cy="111201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51491"/>
                <a:gridCol w="1503785"/>
                <a:gridCol w="1477107"/>
                <a:gridCol w="1450731"/>
                <a:gridCol w="1344655"/>
                <a:gridCol w="1627146"/>
              </a:tblGrid>
              <a:tr h="381635">
                <a:tc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6553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6553200" algn="l"/>
                        </a:tabLs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0" marR="0" marT="0" marB="0" anchor="t" anchorCtr="0"/>
                </a:tc>
                <a:tc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6553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6553200" algn="l"/>
                        </a:tabLs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0" marR="0" marT="0" marB="0" anchor="t" anchorCtr="0"/>
                </a:tc>
                <a:tc gridSpan="2"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6553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  <a:tabLst>
                          <a:tab pos="6553200" algn="l"/>
                        </a:tabLs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0" marR="0" marT="0" marB="0" anchor="t" anchorCtr="0"/>
                </a:tc>
              </a:tr>
              <a:tr h="426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от общего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от общего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от общего числа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64"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641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5,89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675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6,49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702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ru-RU" sz="16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7,21</a:t>
                      </a:r>
                      <a:endParaRPr lang="ru-RU" sz="16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10155" y="4266862"/>
          <a:ext cx="8554916" cy="176823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993530"/>
                <a:gridCol w="1037492"/>
                <a:gridCol w="1485900"/>
                <a:gridCol w="984885"/>
                <a:gridCol w="1450584"/>
                <a:gridCol w="1107831"/>
                <a:gridCol w="1494694"/>
              </a:tblGrid>
              <a:tr h="42089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6" marR="4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Times New Roman" panose="02020603050405020304"/>
                          <a:ea typeface="Times New Roman" panose="02020603050405020304"/>
                        </a:rPr>
                        <a:t>2022 г.</a:t>
                      </a:r>
                      <a:endParaRPr sz="1600" b="1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6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0" marR="0" marT="0" marB="0" anchor="t" anchorCtr="0"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b="1">
                          <a:latin typeface="Times New Roman" panose="02020603050405020304"/>
                          <a:ea typeface="Times New Roman" panose="02020603050405020304"/>
                          <a:sym typeface="+mn-ea"/>
                        </a:rPr>
                        <a:t>2023 г.</a:t>
                      </a:r>
                      <a:endParaRPr sz="1600" b="1">
                        <a:latin typeface="Times New Roman" panose="02020603050405020304"/>
                        <a:ea typeface="Times New Roman" panose="02020603050405020304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>
                          <a:latin typeface="Times New Roman" panose="02020603050405020304"/>
                          <a:ea typeface="Times New Roman" panose="02020603050405020304"/>
                        </a:rPr>
                        <a:t>.</a:t>
                      </a:r>
                      <a:endParaRPr sz="16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0" marR="0" marT="0" marB="0" anchor="t" anchorCtr="0"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600" b="1">
                          <a:latin typeface="Times New Roman" panose="02020603050405020304"/>
                          <a:ea typeface="Times New Roman" panose="02020603050405020304"/>
                        </a:rPr>
                        <a:t>2024 г.</a:t>
                      </a:r>
                      <a:endParaRPr lang="ru-RU" sz="16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0" marR="0" marT="0" marB="0" anchor="t" anchorCtr="0"/>
                </a:tc>
              </a:tr>
              <a:tr h="724955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6" marR="4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от общего числа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6" marR="4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6" marR="4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от общего числа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6" marR="4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6" marR="4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от общего числа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6" marR="4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Мужской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6" marR="4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106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16,54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96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14,22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86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12,25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49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553200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Женский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256" marR="452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535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83,46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579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85,78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616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87,75</a:t>
                      </a:r>
                      <a:endParaRPr sz="160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826" y="480721"/>
            <a:ext cx="10227212" cy="7684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ЕГЭ ПО ПРЕДМЕТУ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07931"/>
            <a:ext cx="10288758" cy="39611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результатов ЕГЭ по предмету за последние 3 года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88124" y="2398639"/>
          <a:ext cx="8264768" cy="314196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33025"/>
                <a:gridCol w="1910715"/>
                <a:gridCol w="1910447"/>
                <a:gridCol w="1910581"/>
              </a:tblGrid>
              <a:tr h="30939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Участников, набравших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Алтайский край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98450">
                <a:tc vMerge="1"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MS Mincho"/>
                        </a:rPr>
                        <a:t>2022 г.</a:t>
                      </a:r>
                      <a:endParaRPr sz="1600">
                        <a:latin typeface="Times New Roman" panose="02020603050405020304"/>
                        <a:ea typeface="MS Mincho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MS Mincho"/>
                        </a:rPr>
                        <a:t>2023 г.</a:t>
                      </a:r>
                      <a:endParaRPr sz="1600">
                        <a:latin typeface="Times New Roman" panose="02020603050405020304"/>
                        <a:ea typeface="MS Mincho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>
                          <a:latin typeface="Times New Roman" panose="02020603050405020304"/>
                          <a:ea typeface="MS Mincho"/>
                        </a:rPr>
                        <a:t>2024 г.</a:t>
                      </a:r>
                      <a:endParaRPr sz="1600">
                        <a:latin typeface="Times New Roman" panose="02020603050405020304"/>
                        <a:ea typeface="MS Mincho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547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ниже минимального балла,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3,55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2,45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1,99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от минимального балла до 60 баллов,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68,02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55,39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56,66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от 61 до 80 баллов,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21,32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25,49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19,75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44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от 81 до 99 баллов,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7,11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16,67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0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21,59</a:t>
                      </a:r>
                      <a:endParaRPr sz="1600" b="0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48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100 баллов, 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33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Средний тестовый балл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 55,79</a:t>
                      </a:r>
                      <a:endParaRPr sz="1600" b="1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60,93</a:t>
                      </a:r>
                      <a:endParaRPr sz="1600" b="1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600" b="1" i="0">
                          <a:solidFill>
                            <a:srgbClr val="000000"/>
                          </a:solidFill>
                          <a:latin typeface="Arial" panose="020B0604020202020204"/>
                          <a:ea typeface="SimSun" panose="02010600030101010101" pitchFamily="2" charset="-122"/>
                        </a:rPr>
                        <a:t> 62,47</a:t>
                      </a:r>
                      <a:endParaRPr sz="1600" b="1" i="0">
                        <a:solidFill>
                          <a:srgbClr val="000000"/>
                        </a:solidFill>
                        <a:latin typeface="Arial" panose="020B06040202020202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t" anchorCtr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05" y="506095"/>
            <a:ext cx="11403330" cy="1078865"/>
          </a:xfrm>
        </p:spPr>
        <p:txBody>
          <a:bodyPr>
            <a:normAutofit/>
          </a:bodyPr>
          <a:lstStyle/>
          <a:p>
            <a:pPr algn="ctr"/>
            <a:r>
              <a:rPr lang="ru-RU" sz="26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КИМ 2024 г. были внесены в сравнении с экзаменационной моделью 2023 г. </a:t>
            </a:r>
            <a:br>
              <a:rPr lang="ru-RU" sz="26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6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следующие изменения.</a:t>
            </a:r>
            <a:endParaRPr lang="ru-RU" sz="266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95" y="1820008"/>
            <a:ext cx="10818935" cy="436977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15000"/>
              </a:lnSpc>
              <a:buAutoNum type="arabicPeriod"/>
            </a:pPr>
            <a:r>
              <a:rPr lang="ru-RU" sz="1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Кодификатор элементов проверяемого содержания доработан в соответствии  со ФГОС СОО (приказ Минпросвещения России от 17.05.2012 № 413 с изменениями,  утвержденными приказом от 12.08.2022 г. № 732).</a:t>
            </a:r>
            <a:endParaRPr lang="ru-RU" sz="15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AutoNum type="arabicPeriod"/>
            </a:pPr>
            <a:r>
              <a:rPr lang="ru-RU" sz="1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Сокращено с семи до шести количество заданий базового уровня сложности  с кратким ответом.</a:t>
            </a:r>
            <a:endParaRPr lang="ru-RU" sz="15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AutoNum type="arabicPeriod"/>
            </a:pPr>
            <a:r>
              <a:rPr 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 подход к формулировкам заданий 5 и 10: в каждом варианте КИМ </a:t>
            </a:r>
            <a:r>
              <a:rPr lang="ru-RU" sz="15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 из этих заданий требовало привлечения контекста отечественной литературы XVIII – первой половины XIX в.</a:t>
            </a:r>
            <a:r>
              <a:rPr 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другое предоставляло выпускнику возможность выбирать  произведение из любой литературной эпохи (таким образом, хронологическое  ограничение в каждом из вариантов КИМ было отнесено к одному из заданий: 5 или 10).</a:t>
            </a:r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AutoNum type="arabicPeriod"/>
            </a:pPr>
            <a:r>
              <a:rPr 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инструкцию перед критериями оценивания заданий 5 и 10 добавлена установка,  уточняющая правила самостоятельного выбора произведения: «Не допускается &lt;…&gt;  обращение к таким жанрам, как комикс, манга, фанфик, графический роман и другим  текстам со спорной принадлежностью к художественной литературе».</a:t>
            </a:r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AutoNum type="arabicPeriod"/>
            </a:pPr>
            <a:r>
              <a:rPr lang="ru-RU" sz="1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Уточнена тема сочинения 11.4: ранее формулировка давала экзаменуемому  возможность привлекать любые произведения для раскрытия темы, теперь  в формулировку включены имена трех писателей-классиков (представителей разных  литературных эпох), из которых требовалось выбрать одного. </a:t>
            </a:r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18770"/>
            <a:ext cx="10058400" cy="877570"/>
          </a:xfrm>
        </p:spPr>
        <p:txBody>
          <a:bodyPr>
            <a:normAutofit fontScale="90000"/>
          </a:bodyPr>
          <a:p>
            <a:pPr algn="ctr">
              <a:buClrTx/>
              <a:buSzTx/>
              <a:buFontTx/>
            </a:pPr>
            <a:r>
              <a:rPr lang="ru-RU" sz="266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коррективы в критерии оценивания выполнения заданий с развернутым  ответом (в части повышения требований к грамотности):</a:t>
            </a:r>
            <a:endParaRPr lang="ru-RU" sz="2665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342900" indent="-342900" algn="just">
              <a:lnSpc>
                <a:spcPct val="115000"/>
              </a:lnSpc>
              <a:buSzTx/>
              <a:buAutoNum type="arabicPeriod"/>
            </a:pPr>
            <a:r>
              <a:rPr lang="ru-RU" altLang="en-US"/>
              <a:t>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уточнена система оценивания выполнения заданий 4.1/4.2, 9.1/9.2 (оценивание  по двум, а не по трем критериям): позиции прежних критериев 1 «Соответствие ответа  заданию» и 2 «Привлечение текста произведения для аргументации» включены  в уточненный критерий 1 «Понимание предложенного текста и привлечение его для  аргументации» (</a:t>
            </a:r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уменьшился с 6 до 4 баллов максимальный балл  за выполнение указанных заданий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Tx/>
              <a:buAutoNum type="arabicPeriod"/>
            </a:pP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 уточнен критерий оценивания выполнения заданий 4.1/4.2, 9.1/9.2, 5, 10 – «Логичность, соблюдение речевых и грамматических норм» </a:t>
            </a:r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(учитываются не только  логические и речевые, но и грамматические ошибки</a:t>
            </a: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SzTx/>
              <a:buAutoNum type="arabicPeriod"/>
            </a:pPr>
            <a:r>
              <a:rPr 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 уточнен критерий 4 оценивания выполнения заданий 11.1–11.5 (введено понятие \ «логические несоответствия»). </a:t>
            </a:r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балл за выполнение экзаменационной работы в результате сокращения количества заданий базового уровня сложности, уточнения критериев оценивания развернутых ответов стал равен 48 баллам (в 2023 г. – 53 балла).</a:t>
            </a:r>
            <a:endParaRPr lang="ru-RU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385"/>
            <a:ext cx="10058400" cy="956310"/>
          </a:xfrm>
        </p:spPr>
        <p:txBody>
          <a:bodyPr>
            <a:normAutofit/>
          </a:bodyPr>
          <a:p>
            <a:r>
              <a:rPr lang="ru-RU" altLang="en-US" sz="2665"/>
              <a:t>Сопоставление общих результатов выполнения заданий по региону с результатами по открытому варианту № 314</a:t>
            </a:r>
            <a:endParaRPr lang="ru-RU" altLang="en-US" sz="2665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Диаграмма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5050" y="1967230"/>
            <a:ext cx="7581900" cy="3902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385"/>
            <a:ext cx="10058400" cy="925195"/>
          </a:xfrm>
        </p:spPr>
        <p:txBody>
          <a:bodyPr/>
          <a:p>
            <a:pPr marL="91440" indent="-9144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Tx/>
              <a:buFont typeface="Calibri" panose="020F0502020204030204" pitchFamily="34" charset="0"/>
              <a:buChar char=" "/>
            </a:pPr>
            <a:r>
              <a:rPr lang="ru-RU" altLang="en-US" sz="2800" spc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№ 8 по стихотворению Р. Рождественского «Вновь нахлынул северный ветер...» </a:t>
            </a:r>
            <a:endParaRPr lang="ru-RU" altLang="en-US" sz="2800" spc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приведенного ниже перечня выберите все названия художественных средств и приемов, использованных поэтом в данном произведении. Запишите цифры, под которыми они даны.</a:t>
            </a:r>
            <a:endParaRPr lang="ru-RU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1)сарказм</a:t>
            </a:r>
            <a:endParaRPr lang="ru-RU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2)риторическое восклицание</a:t>
            </a:r>
            <a:endParaRPr lang="ru-RU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3)инверсия</a:t>
            </a:r>
            <a:endParaRPr lang="ru-RU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4)эпитет</a:t>
            </a:r>
            <a:endParaRPr lang="ru-RU" altLang="en-US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звукопись</a:t>
            </a:r>
            <a:endParaRPr lang="ru-RU" altLang="en-US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8072</Words>
  <Application>WPS Presentation</Application>
  <PresentationFormat>Широкоэкранный</PresentationFormat>
  <Paragraphs>275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Arial</vt:lpstr>
      <vt:lpstr>SimSun</vt:lpstr>
      <vt:lpstr>Wingdings</vt:lpstr>
      <vt:lpstr>Calibri</vt:lpstr>
      <vt:lpstr>Times New Roman</vt:lpstr>
      <vt:lpstr>Times New Roman</vt:lpstr>
      <vt:lpstr>Arial</vt:lpstr>
      <vt:lpstr>MS Mincho</vt:lpstr>
      <vt:lpstr>Segoe Print</vt:lpstr>
      <vt:lpstr>Microsoft YaHei</vt:lpstr>
      <vt:lpstr>Arial Unicode MS</vt:lpstr>
      <vt:lpstr>Calibri Light</vt:lpstr>
      <vt:lpstr>Cambria</vt:lpstr>
      <vt:lpstr>Ретро</vt:lpstr>
      <vt:lpstr>Анализ результатов выполнения заданий ЕГЭ по литературе  в 2024 г.</vt:lpstr>
      <vt:lpstr>PowerPoint 演示文稿</vt:lpstr>
      <vt:lpstr>PowerPoint 演示文稿</vt:lpstr>
      <vt:lpstr>Статистика в динамике</vt:lpstr>
      <vt:lpstr>ОСНОВНЫЕ РЕЗУЛЬТАТЫ ЕГЭ ПО ПРЕДМЕТУ</vt:lpstr>
      <vt:lpstr>В КИМ 2024 г. были внесены в сравнении с экзаменационной моделью 2023 г.   следующие изменения.</vt:lpstr>
      <vt:lpstr>Внесены коррективы в критерии оценивания выполнения заданий с развернутым  ответом (в части повышения требований к грамотности):</vt:lpstr>
      <vt:lpstr>Сопоставление общих результатов выполнения заданий по региону с результатами по открытому варианту № 314</vt:lpstr>
      <vt:lpstr>Задание № 8 по стихотворению Р. Рождественского «Вновь нахлынул северный ветер...» </vt:lpstr>
      <vt:lpstr>Анализ эпического, лироэпического, драматического текста</vt:lpstr>
      <vt:lpstr>Анализ лирики</vt:lpstr>
      <vt:lpstr>Задания 5, 10 на сопоставление</vt:lpstr>
      <vt:lpstr> Задание 11 (сочинение)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анализ  результатов ЕГЭ по литературе  в Алтайском крае</dc:title>
  <dc:creator>RePack by Diakov</dc:creator>
  <cp:lastModifiedBy>Пользователь</cp:lastModifiedBy>
  <cp:revision>18</cp:revision>
  <dcterms:created xsi:type="dcterms:W3CDTF">2023-10-29T08:57:00Z</dcterms:created>
  <dcterms:modified xsi:type="dcterms:W3CDTF">2024-10-31T01:30:02Z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2716C52353EA4E52AD027C860C02081E_12</vt:lpwstr>
  </property>
  <property fmtid="{D5CDD505-2E9C-101B-9397-08002B2CF9AE}" pid="3" name="KSOProductBuildVer">
    <vt:lpwstr>1049-12.2.0.18607</vt:lpwstr>
  </property>
</Properties>
</file>