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4" r:id="rId5"/>
    <p:sldId id="287" r:id="rId6"/>
    <p:sldId id="289" r:id="rId7"/>
    <p:sldId id="297" r:id="rId8"/>
    <p:sldId id="296" r:id="rId9"/>
    <p:sldId id="286" r:id="rId10"/>
    <p:sldId id="293" r:id="rId11"/>
    <p:sldId id="308" r:id="rId12"/>
    <p:sldId id="298" r:id="rId13"/>
    <p:sldId id="300" r:id="rId14"/>
    <p:sldId id="302" r:id="rId15"/>
    <p:sldId id="304" r:id="rId16"/>
    <p:sldId id="305" r:id="rId17"/>
    <p:sldId id="301" r:id="rId18"/>
    <p:sldId id="306" r:id="rId19"/>
    <p:sldId id="307" r:id="rId20"/>
    <p:sldId id="309" r:id="rId21"/>
    <p:sldId id="295" r:id="rId2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C46A"/>
    <a:srgbClr val="2A9D8E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46209-535B-4121-BFAD-A0367379D865}" v="5" dt="2022-11-11T06:51:06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63"/>
    <p:restoredTop sz="94899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708" y="-102"/>
      </p:cViewPr>
      <p:guideLst>
        <p:guide orient="horz" pos="528"/>
        <p:guide orient="horz" pos="2352"/>
        <p:guide orient="horz" pos="936"/>
        <p:guide orient="horz" pos="3144"/>
        <p:guide pos="6216"/>
        <p:guide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C107F4A-E146-8802-691C-9C6A2CEC7D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EC647BC-78C2-2F88-4C82-2948F2628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A28B4C3E-101B-42E0-995E-1D0D736BF2D2}" type="datetime1">
              <a:rPr lang="ru-RU" smtClean="0"/>
              <a:pPr rtl="0"/>
              <a:t>31.10.2024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81357E-C136-A32E-75B3-197F49A4A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6F9F0B-DA98-CF56-BCF7-6C974B644E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7B09195C-B6E6-4AEB-A4EB-70D900F25F27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92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0D94E80E-8699-4FA0-BD07-39D58F178F87}" type="datetime1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980D3DFC-11A7-4DDF-8AEE-A5ACE051EBF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96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54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43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576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37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30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980D3DFC-11A7-4DDF-8AEE-A5ACE051EBF3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67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 Google;327;p33">
            <a:extLst>
              <a:ext uri="{FF2B5EF4-FFF2-40B4-BE49-F238E27FC236}">
                <a16:creationId xmlns=""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Фигура Google;328;p33">
            <a:extLst>
              <a:ext uri="{FF2B5EF4-FFF2-40B4-BE49-F238E27FC236}">
                <a16:creationId xmlns=""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90000"/>
              </a:lnSpc>
              <a:defRPr lang="en-US"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 rtlCol="0"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lang="en-US" sz="20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=""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152400" y="1836534"/>
            <a:ext cx="2675466" cy="3014866"/>
            <a:chOff x="414867" y="1836534"/>
            <a:chExt cx="2675466" cy="3014866"/>
          </a:xfrm>
        </p:grpSpPr>
        <p:sp>
          <p:nvSpPr>
            <p:cNvPr id="13" name="Прямоугольник 12"/>
            <p:cNvSpPr/>
            <p:nvPr userDrawn="1"/>
          </p:nvSpPr>
          <p:spPr>
            <a:xfrm>
              <a:off x="558800" y="1946963"/>
              <a:ext cx="2531533" cy="2904437"/>
            </a:xfrm>
            <a:prstGeom prst="rect">
              <a:avLst/>
            </a:prstGeom>
            <a:solidFill>
              <a:srgbClr val="E9C46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14867" y="1836534"/>
              <a:ext cx="2531533" cy="2850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3208867" y="1836534"/>
            <a:ext cx="2675466" cy="3014866"/>
            <a:chOff x="414867" y="1836534"/>
            <a:chExt cx="2675466" cy="3014866"/>
          </a:xfrm>
        </p:grpSpPr>
        <p:sp>
          <p:nvSpPr>
            <p:cNvPr id="19" name="Прямоугольник 18"/>
            <p:cNvSpPr/>
            <p:nvPr userDrawn="1"/>
          </p:nvSpPr>
          <p:spPr>
            <a:xfrm>
              <a:off x="558800" y="1946963"/>
              <a:ext cx="2531533" cy="2904437"/>
            </a:xfrm>
            <a:prstGeom prst="rect">
              <a:avLst/>
            </a:prstGeom>
            <a:solidFill>
              <a:srgbClr val="E9C46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14867" y="1836534"/>
              <a:ext cx="2531533" cy="2850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6282267" y="1836534"/>
            <a:ext cx="2675466" cy="3014866"/>
            <a:chOff x="414867" y="1836534"/>
            <a:chExt cx="2675466" cy="3014866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558800" y="1946963"/>
              <a:ext cx="2531533" cy="2904437"/>
            </a:xfrm>
            <a:prstGeom prst="rect">
              <a:avLst/>
            </a:prstGeom>
            <a:solidFill>
              <a:srgbClr val="E9C46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14867" y="1836534"/>
              <a:ext cx="2531533" cy="2850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 userDrawn="1"/>
        </p:nvGrpSpPr>
        <p:grpSpPr>
          <a:xfrm>
            <a:off x="9274048" y="1836534"/>
            <a:ext cx="2675466" cy="3014866"/>
            <a:chOff x="414867" y="1836534"/>
            <a:chExt cx="2675466" cy="3014866"/>
          </a:xfrm>
        </p:grpSpPr>
        <p:sp>
          <p:nvSpPr>
            <p:cNvPr id="25" name="Прямоугольник 24"/>
            <p:cNvSpPr/>
            <p:nvPr userDrawn="1"/>
          </p:nvSpPr>
          <p:spPr>
            <a:xfrm>
              <a:off x="558800" y="1946963"/>
              <a:ext cx="2531533" cy="2904437"/>
            </a:xfrm>
            <a:prstGeom prst="rect">
              <a:avLst/>
            </a:prstGeom>
            <a:solidFill>
              <a:srgbClr val="E9C46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414867" y="1836534"/>
              <a:ext cx="2531533" cy="2850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Фигура Google;634;p42">
            <a:extLst>
              <a:ext uri="{FF2B5EF4-FFF2-40B4-BE49-F238E27FC236}">
                <a16:creationId xmlns=""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Фигура Google;634;p42">
            <a:extLst>
              <a:ext uri="{FF2B5EF4-FFF2-40B4-BE49-F238E27FC236}">
                <a16:creationId xmlns=""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=""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rtlCol="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2000" b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5152" y="2007884"/>
            <a:ext cx="6408671" cy="1330189"/>
          </a:xfrm>
        </p:spPr>
        <p:txBody>
          <a:bodyPr rtlCol="0"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lang="en-US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US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US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US" sz="1100"/>
            </a:lvl4pPr>
            <a:lvl5pPr indent="-137160">
              <a:buSzPct val="50000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rtlCol="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2000" b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=""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45152" y="4093420"/>
            <a:ext cx="6408671" cy="1330189"/>
          </a:xfrm>
        </p:spPr>
        <p:txBody>
          <a:bodyPr rtlCol="0"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lang="en-US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US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US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US" sz="1100"/>
            </a:lvl4pPr>
            <a:lvl5pPr indent="-137160">
              <a:buSzPct val="50000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Фигура Google;1148;p53">
            <a:extLst>
              <a:ext uri="{FF2B5EF4-FFF2-40B4-BE49-F238E27FC236}">
                <a16:creationId xmlns=""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Фигура Google;1148;p53">
            <a:extLst>
              <a:ext uri="{FF2B5EF4-FFF2-40B4-BE49-F238E27FC236}">
                <a16:creationId xmlns=""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Текст 24">
            <a:extLst>
              <a:ext uri="{FF2B5EF4-FFF2-40B4-BE49-F238E27FC236}">
                <a16:creationId xmlns=""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=""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32688" y="2944368"/>
            <a:ext cx="4604512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US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US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US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US" sz="1100"/>
            </a:lvl4pPr>
            <a:lvl5pPr indent="-137160">
              <a:buSzPct val="50000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20" name="Текст 24">
            <a:extLst>
              <a:ext uri="{FF2B5EF4-FFF2-40B4-BE49-F238E27FC236}">
                <a16:creationId xmlns=""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Объект 3">
            <a:extLst>
              <a:ext uri="{FF2B5EF4-FFF2-40B4-BE49-F238E27FC236}">
                <a16:creationId xmlns=""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600154" y="2944368"/>
            <a:ext cx="4608576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US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US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US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US" sz="1100"/>
            </a:lvl4pPr>
            <a:lvl5pPr indent="-137160">
              <a:buSzPct val="50000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Фигура Google;1148;p53">
            <a:extLst>
              <a:ext uri="{FF2B5EF4-FFF2-40B4-BE49-F238E27FC236}">
                <a16:creationId xmlns=""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Фигура Google;1148;p53">
            <a:extLst>
              <a:ext uri="{FF2B5EF4-FFF2-40B4-BE49-F238E27FC236}">
                <a16:creationId xmlns=""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Фигура Google;1148;p53">
            <a:extLst>
              <a:ext uri="{FF2B5EF4-FFF2-40B4-BE49-F238E27FC236}">
                <a16:creationId xmlns=""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Текст 24">
            <a:extLst>
              <a:ext uri="{FF2B5EF4-FFF2-40B4-BE49-F238E27FC236}">
                <a16:creationId xmlns=""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=""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32688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US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US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US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US" sz="1100"/>
            </a:lvl4pPr>
            <a:lvl5pPr indent="-137160">
              <a:buSzPct val="50000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19" name="Текст 24">
            <a:extLst>
              <a:ext uri="{FF2B5EF4-FFF2-40B4-BE49-F238E27FC236}">
                <a16:creationId xmlns=""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=""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715873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US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US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US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US" sz="1100"/>
            </a:lvl4pPr>
            <a:lvl5pPr indent="-137160">
              <a:buSzPct val="50000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20" name="Текст 24">
            <a:extLst>
              <a:ext uri="{FF2B5EF4-FFF2-40B4-BE49-F238E27FC236}">
                <a16:creationId xmlns=""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Объект 3">
            <a:extLst>
              <a:ext uri="{FF2B5EF4-FFF2-40B4-BE49-F238E27FC236}">
                <a16:creationId xmlns=""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489914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US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US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US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US" sz="1100"/>
            </a:lvl4pPr>
            <a:lvl5pPr indent="-137160">
              <a:buSzPct val="50000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игура Google;327;p33">
            <a:extLst>
              <a:ext uri="{FF2B5EF4-FFF2-40B4-BE49-F238E27FC236}">
                <a16:creationId xmlns=""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Фигура Google;328;p33">
            <a:extLst>
              <a:ext uri="{FF2B5EF4-FFF2-40B4-BE49-F238E27FC236}">
                <a16:creationId xmlns=""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 rtlCol="0"/>
          <a:lstStyle>
            <a:lvl1pPr algn="l">
              <a:lnSpc>
                <a:spcPct val="90000"/>
              </a:lnSpc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lang="en-US"/>
            </a:lvl1pPr>
          </a:lstStyle>
          <a:p>
            <a:pPr rtl="0"/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61888" y="2944368"/>
            <a:ext cx="4818888" cy="2130552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  <a:lvl2pPr>
              <a:defRPr lang="en-US" sz="1400"/>
            </a:lvl2pPr>
            <a:lvl3pPr>
              <a:defRPr lang="en-US" sz="1200"/>
            </a:lvl3pPr>
            <a:lvl4pPr>
              <a:defRPr lang="en-US" sz="1100"/>
            </a:lvl4pPr>
            <a:lvl5pP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!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 Google;327;p33">
            <a:extLst>
              <a:ext uri="{FF2B5EF4-FFF2-40B4-BE49-F238E27FC236}">
                <a16:creationId xmlns=""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Фигура Google;328;p33">
            <a:extLst>
              <a:ext uri="{FF2B5EF4-FFF2-40B4-BE49-F238E27FC236}">
                <a16:creationId xmlns=""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rtlCol="0" anchor="t">
            <a:noAutofit/>
          </a:bodyPr>
          <a:lstStyle>
            <a:lvl1pPr marL="0" indent="0" algn="l">
              <a:lnSpc>
                <a:spcPct val="90000"/>
              </a:lnSpc>
              <a:defRPr lang="en-US"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lang="en-US" sz="16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=""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 Google;327;p33">
            <a:extLst>
              <a:ext uri="{FF2B5EF4-FFF2-40B4-BE49-F238E27FC236}">
                <a16:creationId xmlns=""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Фигура Google;328;p33">
            <a:extLst>
              <a:ext uri="{FF2B5EF4-FFF2-40B4-BE49-F238E27FC236}">
                <a16:creationId xmlns=""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 rtlCol="0"/>
          <a:lstStyle>
            <a:lvl1pPr algn="l">
              <a:lnSpc>
                <a:spcPct val="90000"/>
              </a:lnSpc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en-US"/>
            </a:lvl1pPr>
          </a:lstStyle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89888" y="3054096"/>
            <a:ext cx="5010912" cy="2130552"/>
          </a:xfrm>
        </p:spPr>
        <p:txBody>
          <a:bodyPr rtlCol="0"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lang="en-US" sz="1600"/>
            </a:lvl1pPr>
            <a:lvl2pPr>
              <a:defRPr lang="en-US" sz="1400"/>
            </a:lvl2pPr>
            <a:lvl3pPr>
              <a:defRPr lang="en-US" sz="1200"/>
            </a:lvl3pPr>
            <a:lvl4pPr>
              <a:defRPr lang="en-US" sz="1100"/>
            </a:lvl4pPr>
            <a:lvl5pP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 rtlCol="0"/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rtlCol="0" anchor="t"/>
          <a:lstStyle>
            <a:lvl1pPr algn="l">
              <a:defRPr lang="en-US"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8952" y="4279392"/>
            <a:ext cx="2980944" cy="402336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Фигура Google;1251;p56">
            <a:extLst>
              <a:ext uri="{FF2B5EF4-FFF2-40B4-BE49-F238E27FC236}">
                <a16:creationId xmlns=""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4632" y="1810512"/>
            <a:ext cx="11000232" cy="4160520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Фигура Google;327;p33">
            <a:extLst>
              <a:ext uri="{FF2B5EF4-FFF2-40B4-BE49-F238E27FC236}">
                <a16:creationId xmlns=""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541401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Фигура Google;328;p33">
            <a:extLst>
              <a:ext uri="{FF2B5EF4-FFF2-40B4-BE49-F238E27FC236}">
                <a16:creationId xmlns=""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996" y="1066434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rtlCol="0" anchor="ctr"/>
          <a:lstStyle>
            <a:lvl1pPr algn="l">
              <a:lnSpc>
                <a:spcPct val="90000"/>
              </a:lnSpc>
              <a:defRPr lang="en-US"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=""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rtlCol="0" anchor="t"/>
          <a:lstStyle>
            <a:lvl1pPr marL="0" indent="0">
              <a:buNone/>
              <a:defRPr lang="en-US"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62072" y="4334256"/>
            <a:ext cx="2340864" cy="585216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=""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 rtlCol="0"/>
          <a:lstStyle>
            <a:lvl1pPr marL="0" indent="0">
              <a:buNone/>
              <a:defRPr lang="en-US"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Фигура Google;1149;p53">
            <a:extLst>
              <a:ext uri="{FF2B5EF4-FFF2-40B4-BE49-F238E27FC236}">
                <a16:creationId xmlns=""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Фигура Google;1149;p53">
            <a:extLst>
              <a:ext uri="{FF2B5EF4-FFF2-40B4-BE49-F238E27FC236}">
                <a16:creationId xmlns=""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Фигура Google;1149;p53">
            <a:extLst>
              <a:ext uri="{FF2B5EF4-FFF2-40B4-BE49-F238E27FC236}">
                <a16:creationId xmlns=""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Фигура Google;1149;p53">
            <a:extLst>
              <a:ext uri="{FF2B5EF4-FFF2-40B4-BE49-F238E27FC236}">
                <a16:creationId xmlns=""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220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=""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22">
            <a:extLst>
              <a:ext uri="{FF2B5EF4-FFF2-40B4-BE49-F238E27FC236}">
                <a16:creationId xmlns=""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31" name="Текст 26">
            <a:extLst>
              <a:ext uri="{FF2B5EF4-FFF2-40B4-BE49-F238E27FC236}">
                <a16:creationId xmlns=""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856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=""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22">
            <a:extLst>
              <a:ext uri="{FF2B5EF4-FFF2-40B4-BE49-F238E27FC236}">
                <a16:creationId xmlns=""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34" name="Текст 26">
            <a:extLst>
              <a:ext uri="{FF2B5EF4-FFF2-40B4-BE49-F238E27FC236}">
                <a16:creationId xmlns=""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3640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24">
            <a:extLst>
              <a:ext uri="{FF2B5EF4-FFF2-40B4-BE49-F238E27FC236}">
                <a16:creationId xmlns=""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22">
            <a:extLst>
              <a:ext uri="{FF2B5EF4-FFF2-40B4-BE49-F238E27FC236}">
                <a16:creationId xmlns=""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26">
            <a:extLst>
              <a:ext uri="{FF2B5EF4-FFF2-40B4-BE49-F238E27FC236}">
                <a16:creationId xmlns=""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7424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46634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 Google;1149;p53">
            <a:extLst>
              <a:ext uri="{FF2B5EF4-FFF2-40B4-BE49-F238E27FC236}">
                <a16:creationId xmlns=""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Фигура Google;1149;p53">
            <a:extLst>
              <a:ext uri="{FF2B5EF4-FFF2-40B4-BE49-F238E27FC236}">
                <a16:creationId xmlns=""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Фигура Google;1149;p53">
            <a:extLst>
              <a:ext uri="{FF2B5EF4-FFF2-40B4-BE49-F238E27FC236}">
                <a16:creationId xmlns=""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Фигура Google;1149;p53">
            <a:extLst>
              <a:ext uri="{FF2B5EF4-FFF2-40B4-BE49-F238E27FC236}">
                <a16:creationId xmlns=""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Фигура Google;1149;p53">
            <a:extLst>
              <a:ext uri="{FF2B5EF4-FFF2-40B4-BE49-F238E27FC236}">
                <a16:creationId xmlns=""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Фигура Google;1149;p53">
            <a:extLst>
              <a:ext uri="{FF2B5EF4-FFF2-40B4-BE49-F238E27FC236}">
                <a16:creationId xmlns=""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Фигура Google;1149;p53">
            <a:extLst>
              <a:ext uri="{FF2B5EF4-FFF2-40B4-BE49-F238E27FC236}">
                <a16:creationId xmlns=""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Фигура Google;1149;p53">
            <a:extLst>
              <a:ext uri="{FF2B5EF4-FFF2-40B4-BE49-F238E27FC236}">
                <a16:creationId xmlns=""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220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=""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Рисунок 22">
            <a:extLst>
              <a:ext uri="{FF2B5EF4-FFF2-40B4-BE49-F238E27FC236}">
                <a16:creationId xmlns=""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47" name="Текст 26">
            <a:extLst>
              <a:ext uri="{FF2B5EF4-FFF2-40B4-BE49-F238E27FC236}">
                <a16:creationId xmlns=""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0220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=""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22">
            <a:extLst>
              <a:ext uri="{FF2B5EF4-FFF2-40B4-BE49-F238E27FC236}">
                <a16:creationId xmlns=""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31" name="Текст 26">
            <a:extLst>
              <a:ext uri="{FF2B5EF4-FFF2-40B4-BE49-F238E27FC236}">
                <a16:creationId xmlns=""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856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=""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9" name="Рисунок 22">
            <a:extLst>
              <a:ext uri="{FF2B5EF4-FFF2-40B4-BE49-F238E27FC236}">
                <a16:creationId xmlns=""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50" name="Текст 26">
            <a:extLst>
              <a:ext uri="{FF2B5EF4-FFF2-40B4-BE49-F238E27FC236}">
                <a16:creationId xmlns=""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9856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=""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22">
            <a:extLst>
              <a:ext uri="{FF2B5EF4-FFF2-40B4-BE49-F238E27FC236}">
                <a16:creationId xmlns=""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34" name="Текст 26">
            <a:extLst>
              <a:ext uri="{FF2B5EF4-FFF2-40B4-BE49-F238E27FC236}">
                <a16:creationId xmlns=""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3640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24">
            <a:extLst>
              <a:ext uri="{FF2B5EF4-FFF2-40B4-BE49-F238E27FC236}">
                <a16:creationId xmlns=""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2" name="Рисунок 22">
            <a:extLst>
              <a:ext uri="{FF2B5EF4-FFF2-40B4-BE49-F238E27FC236}">
                <a16:creationId xmlns=""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53" name="Текст 26">
            <a:extLst>
              <a:ext uri="{FF2B5EF4-FFF2-40B4-BE49-F238E27FC236}">
                <a16:creationId xmlns=""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3640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24">
            <a:extLst>
              <a:ext uri="{FF2B5EF4-FFF2-40B4-BE49-F238E27FC236}">
                <a16:creationId xmlns=""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22">
            <a:extLst>
              <a:ext uri="{FF2B5EF4-FFF2-40B4-BE49-F238E27FC236}">
                <a16:creationId xmlns=""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26">
            <a:extLst>
              <a:ext uri="{FF2B5EF4-FFF2-40B4-BE49-F238E27FC236}">
                <a16:creationId xmlns=""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7424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24">
            <a:extLst>
              <a:ext uri="{FF2B5EF4-FFF2-40B4-BE49-F238E27FC236}">
                <a16:creationId xmlns=""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US" sz="16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Рисунок 22">
            <a:extLst>
              <a:ext uri="{FF2B5EF4-FFF2-40B4-BE49-F238E27FC236}">
                <a16:creationId xmlns=""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1600"/>
            </a:lvl1pPr>
          </a:lstStyle>
          <a:p>
            <a:pPr rtl="0"/>
            <a:endParaRPr lang="ru-RU" noProof="0"/>
          </a:p>
        </p:txBody>
      </p:sp>
      <p:sp>
        <p:nvSpPr>
          <p:cNvPr id="56" name="Текст 26">
            <a:extLst>
              <a:ext uri="{FF2B5EF4-FFF2-40B4-BE49-F238E27FC236}">
                <a16:creationId xmlns=""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07424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US"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rtlCol="0" anchor="ctr"/>
          <a:lstStyle>
            <a:lvl1pPr algn="l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Фигура Google;1247;p56">
            <a:extLst>
              <a:ext uri="{FF2B5EF4-FFF2-40B4-BE49-F238E27FC236}">
                <a16:creationId xmlns=""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Фигура Google;1264;p56">
            <a:extLst>
              <a:ext uri="{FF2B5EF4-FFF2-40B4-BE49-F238E27FC236}">
                <a16:creationId xmlns=""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Фигура Google;1278;p56">
            <a:extLst>
              <a:ext uri="{FF2B5EF4-FFF2-40B4-BE49-F238E27FC236}">
                <a16:creationId xmlns=""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Фигура Google;1278;p56">
            <a:extLst>
              <a:ext uri="{FF2B5EF4-FFF2-40B4-BE49-F238E27FC236}">
                <a16:creationId xmlns=""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Фигура Google;1278;p56">
            <a:extLst>
              <a:ext uri="{FF2B5EF4-FFF2-40B4-BE49-F238E27FC236}">
                <a16:creationId xmlns=""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Фигура Google;1268;p56">
            <a:extLst>
              <a:ext uri="{FF2B5EF4-FFF2-40B4-BE49-F238E27FC236}">
                <a16:creationId xmlns=""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Фигура Google;1282;p56">
            <a:extLst>
              <a:ext uri="{FF2B5EF4-FFF2-40B4-BE49-F238E27FC236}">
                <a16:creationId xmlns=""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Фигура Google;1282;p56">
            <a:extLst>
              <a:ext uri="{FF2B5EF4-FFF2-40B4-BE49-F238E27FC236}">
                <a16:creationId xmlns=""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Фигура Google;1282;p56">
            <a:extLst>
              <a:ext uri="{FF2B5EF4-FFF2-40B4-BE49-F238E27FC236}">
                <a16:creationId xmlns=""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Фигура Google;1251;p56">
            <a:extLst>
              <a:ext uri="{FF2B5EF4-FFF2-40B4-BE49-F238E27FC236}">
                <a16:creationId xmlns=""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Фигура Google;1248;p56">
            <a:extLst>
              <a:ext uri="{FF2B5EF4-FFF2-40B4-BE49-F238E27FC236}">
                <a16:creationId xmlns=""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Фигура Google;1265;p56">
            <a:extLst>
              <a:ext uri="{FF2B5EF4-FFF2-40B4-BE49-F238E27FC236}">
                <a16:creationId xmlns=""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Фигура Google;1279;p56">
            <a:extLst>
              <a:ext uri="{FF2B5EF4-FFF2-40B4-BE49-F238E27FC236}">
                <a16:creationId xmlns=""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Фигура Google;1279;p56">
            <a:extLst>
              <a:ext uri="{FF2B5EF4-FFF2-40B4-BE49-F238E27FC236}">
                <a16:creationId xmlns=""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Фигура Google;1279;p56">
            <a:extLst>
              <a:ext uri="{FF2B5EF4-FFF2-40B4-BE49-F238E27FC236}">
                <a16:creationId xmlns=""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Фигура Google;1251;p56">
            <a:extLst>
              <a:ext uri="{FF2B5EF4-FFF2-40B4-BE49-F238E27FC236}">
                <a16:creationId xmlns=""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Фигура Google;1268;p56">
            <a:extLst>
              <a:ext uri="{FF2B5EF4-FFF2-40B4-BE49-F238E27FC236}">
                <a16:creationId xmlns=""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Фигура Google;1282;p56">
            <a:extLst>
              <a:ext uri="{FF2B5EF4-FFF2-40B4-BE49-F238E27FC236}">
                <a16:creationId xmlns=""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Фигура Google;1282;p56">
            <a:extLst>
              <a:ext uri="{FF2B5EF4-FFF2-40B4-BE49-F238E27FC236}">
                <a16:creationId xmlns=""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Фигура Google;1282;p56">
            <a:extLst>
              <a:ext uri="{FF2B5EF4-FFF2-40B4-BE49-F238E27FC236}">
                <a16:creationId xmlns=""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Рисунок 46">
            <a:extLst>
              <a:ext uri="{FF2B5EF4-FFF2-40B4-BE49-F238E27FC236}">
                <a16:creationId xmlns=""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US" sz="900"/>
            </a:lvl1pPr>
          </a:lstStyle>
          <a:p>
            <a:pPr rtl="0"/>
            <a:endParaRPr lang="ru-RU" noProof="0"/>
          </a:p>
        </p:txBody>
      </p:sp>
      <p:sp>
        <p:nvSpPr>
          <p:cNvPr id="53" name="Текст 52">
            <a:extLst>
              <a:ext uri="{FF2B5EF4-FFF2-40B4-BE49-F238E27FC236}">
                <a16:creationId xmlns=""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9864" y="457200"/>
            <a:ext cx="3840480" cy="338328"/>
          </a:xfrm>
        </p:spPr>
        <p:txBody>
          <a:bodyPr rtlCol="0"/>
          <a:lstStyle>
            <a:lvl1pPr marL="0" indent="0"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52">
            <a:extLst>
              <a:ext uri="{FF2B5EF4-FFF2-40B4-BE49-F238E27FC236}">
                <a16:creationId xmlns=""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9864" y="780642"/>
            <a:ext cx="5029200" cy="338328"/>
          </a:xfrm>
        </p:spPr>
        <p:txBody>
          <a:bodyPr rtlCol="0"/>
          <a:lstStyle>
            <a:lvl1pPr marL="0" indent="0"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=""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US" sz="900"/>
            </a:lvl1pPr>
          </a:lstStyle>
          <a:p>
            <a:pPr rtl="0"/>
            <a:endParaRPr lang="ru-RU" noProof="0"/>
          </a:p>
        </p:txBody>
      </p:sp>
      <p:sp>
        <p:nvSpPr>
          <p:cNvPr id="54" name="Текст 52">
            <a:extLst>
              <a:ext uri="{FF2B5EF4-FFF2-40B4-BE49-F238E27FC236}">
                <a16:creationId xmlns=""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9864" y="1746504"/>
            <a:ext cx="3840480" cy="338328"/>
          </a:xfrm>
        </p:spPr>
        <p:txBody>
          <a:bodyPr rtlCol="0"/>
          <a:lstStyle>
            <a:lvl1pPr marL="0" indent="0"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52">
            <a:extLst>
              <a:ext uri="{FF2B5EF4-FFF2-40B4-BE49-F238E27FC236}">
                <a16:creationId xmlns=""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9864" y="2069946"/>
            <a:ext cx="5029200" cy="338328"/>
          </a:xfrm>
        </p:spPr>
        <p:txBody>
          <a:bodyPr rtlCol="0"/>
          <a:lstStyle>
            <a:lvl1pPr marL="0" indent="0"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=""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US" sz="900"/>
            </a:lvl1pPr>
          </a:lstStyle>
          <a:p>
            <a:pPr rtl="0"/>
            <a:endParaRPr lang="ru-RU" noProof="0"/>
          </a:p>
        </p:txBody>
      </p:sp>
      <p:sp>
        <p:nvSpPr>
          <p:cNvPr id="55" name="Текст 52">
            <a:extLst>
              <a:ext uri="{FF2B5EF4-FFF2-40B4-BE49-F238E27FC236}">
                <a16:creationId xmlns=""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9864" y="3035808"/>
            <a:ext cx="3840480" cy="338328"/>
          </a:xfrm>
        </p:spPr>
        <p:txBody>
          <a:bodyPr rtlCol="0"/>
          <a:lstStyle>
            <a:lvl1pPr marL="0" indent="0"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0" name="Текст 52">
            <a:extLst>
              <a:ext uri="{FF2B5EF4-FFF2-40B4-BE49-F238E27FC236}">
                <a16:creationId xmlns=""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69864" y="3359250"/>
            <a:ext cx="5029200" cy="338328"/>
          </a:xfrm>
        </p:spPr>
        <p:txBody>
          <a:bodyPr rtlCol="0"/>
          <a:lstStyle>
            <a:lvl1pPr marL="0" indent="0"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=""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US" sz="900"/>
            </a:lvl1pPr>
          </a:lstStyle>
          <a:p>
            <a:pPr rtl="0"/>
            <a:endParaRPr lang="ru-RU" noProof="0"/>
          </a:p>
        </p:txBody>
      </p:sp>
      <p:sp>
        <p:nvSpPr>
          <p:cNvPr id="56" name="Текст 52">
            <a:extLst>
              <a:ext uri="{FF2B5EF4-FFF2-40B4-BE49-F238E27FC236}">
                <a16:creationId xmlns=""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9864" y="4325112"/>
            <a:ext cx="3840480" cy="338328"/>
          </a:xfrm>
        </p:spPr>
        <p:txBody>
          <a:bodyPr rtlCol="0"/>
          <a:lstStyle>
            <a:lvl1pPr marL="0" indent="0"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1" name="Текст 52">
            <a:extLst>
              <a:ext uri="{FF2B5EF4-FFF2-40B4-BE49-F238E27FC236}">
                <a16:creationId xmlns=""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69864" y="4648554"/>
            <a:ext cx="5029200" cy="338328"/>
          </a:xfrm>
        </p:spPr>
        <p:txBody>
          <a:bodyPr rtlCol="0"/>
          <a:lstStyle>
            <a:lvl1pPr marL="0" indent="0"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=""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US" sz="900"/>
            </a:lvl1pPr>
          </a:lstStyle>
          <a:p>
            <a:pPr rtl="0"/>
            <a:endParaRPr lang="ru-RU" noProof="0"/>
          </a:p>
        </p:txBody>
      </p:sp>
      <p:sp>
        <p:nvSpPr>
          <p:cNvPr id="57" name="Текст 52">
            <a:extLst>
              <a:ext uri="{FF2B5EF4-FFF2-40B4-BE49-F238E27FC236}">
                <a16:creationId xmlns=""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9864" y="5614416"/>
            <a:ext cx="3840480" cy="338328"/>
          </a:xfrm>
        </p:spPr>
        <p:txBody>
          <a:bodyPr rtlCol="0"/>
          <a:lstStyle>
            <a:lvl1pPr marL="0" indent="0">
              <a:buNone/>
              <a:defRPr lang="en-US" sz="2000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2" name="Текст 52">
            <a:extLst>
              <a:ext uri="{FF2B5EF4-FFF2-40B4-BE49-F238E27FC236}">
                <a16:creationId xmlns=""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69864" y="5937858"/>
            <a:ext cx="5029200" cy="338328"/>
          </a:xfrm>
        </p:spPr>
        <p:txBody>
          <a:bodyPr rtlCol="0"/>
          <a:lstStyle>
            <a:lvl1pPr marL="0" indent="0"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US" sz="1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US" sz="1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8D0AFDD5-844D-364D-8AEC-50CF4D36D55D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5389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lib.ru/sites/default/files/u535/blank_dogovor_podklyuchenie_cud_1024.docx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=""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271" y="2611060"/>
            <a:ext cx="5685303" cy="170992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4800" dirty="0" smtClean="0"/>
              <a:t>Президентская библиотека в помощь педагогам</a:t>
            </a:r>
            <a:endParaRPr lang="ru-RU" sz="4800" dirty="0"/>
          </a:p>
        </p:txBody>
      </p:sp>
      <p:sp>
        <p:nvSpPr>
          <p:cNvPr id="26" name="Подзаголовок 25">
            <a:extLst>
              <a:ext uri="{FF2B5EF4-FFF2-40B4-BE49-F238E27FC236}">
                <a16:creationId xmlns=""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941" y="4957482"/>
            <a:ext cx="4873752" cy="63093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Мананникова Алена Алексеевна,</a:t>
            </a:r>
          </a:p>
          <a:p>
            <a:pPr rtl="0"/>
            <a:r>
              <a:rPr lang="ru-RU" dirty="0" smtClean="0"/>
              <a:t>Библиотекарь </a:t>
            </a:r>
            <a:r>
              <a:rPr smtClean="0"/>
              <a:t>I</a:t>
            </a:r>
            <a:r>
              <a:rPr lang="ru-RU" dirty="0" smtClean="0"/>
              <a:t> категории</a:t>
            </a:r>
          </a:p>
        </p:txBody>
      </p:sp>
      <p:pic>
        <p:nvPicPr>
          <p:cNvPr id="6" name="Рисунок 5" descr="kandinsky-download-1730256368654 (1)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099" r="11099"/>
          <a:stretch>
            <a:fillRect/>
          </a:stretch>
        </p:blipFill>
        <p:spPr>
          <a:xfrm>
            <a:off x="7246779" y="812292"/>
            <a:ext cx="3852000" cy="4950945"/>
          </a:xfrm>
        </p:spPr>
      </p:pic>
    </p:spTree>
    <p:extLst>
      <p:ext uri="{BB962C8B-B14F-4D97-AF65-F5344CB8AC3E}">
        <p14:creationId xmlns="" xmlns:p14="http://schemas.microsoft.com/office/powerpoint/2010/main" val="40970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715435" cy="6858000"/>
          </a:xfrm>
          <a:prstGeom prst="rect">
            <a:avLst/>
          </a:prstGeom>
          <a:solidFill>
            <a:srgbClr val="2A9D8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AA7609-6E6A-B996-BC29-F9AA857D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014" y="1244062"/>
            <a:ext cx="5667574" cy="2288032"/>
          </a:xfrm>
        </p:spPr>
        <p:txBody>
          <a:bodyPr rtlCol="0"/>
          <a:lstStyle>
            <a:defPPr>
              <a:defRPr lang="en-US"/>
            </a:defPPr>
          </a:lstStyle>
          <a:p>
            <a:pPr indent="179388" algn="just" rtl="0"/>
            <a:r>
              <a:rPr lang="ru-RU" sz="2000" dirty="0" smtClean="0"/>
              <a:t>В 2023 г. старшеклассники приступили к изучению истории  России и всеобщей истории по новым единым учебникам, в которых впервые появились </a:t>
            </a:r>
            <a:r>
              <a:rPr lang="ru-RU" sz="2000" dirty="0" err="1" smtClean="0"/>
              <a:t>интернет-ссылки</a:t>
            </a:r>
            <a:r>
              <a:rPr lang="ru-RU" sz="2000" dirty="0" smtClean="0"/>
              <a:t>  (</a:t>
            </a:r>
            <a:r>
              <a:rPr sz="2000" smtClean="0"/>
              <a:t>QR</a:t>
            </a:r>
            <a:r>
              <a:rPr lang="ru-RU" sz="2000" dirty="0" smtClean="0"/>
              <a:t>-коды) на информационные ресурсы Президентской библиотеки.</a:t>
            </a:r>
          </a:p>
          <a:p>
            <a:pPr indent="179388" algn="just" rtl="0"/>
            <a:r>
              <a:rPr lang="ru-RU" sz="2000" dirty="0" smtClean="0"/>
              <a:t>В первые единый учебники по истории стали полноценным интегрированным ресурсом, предоставляющий удобный и быстрый доступ к достоверным источникам информация.</a:t>
            </a:r>
          </a:p>
          <a:p>
            <a:pPr indent="179388" algn="just" rtl="0"/>
            <a:r>
              <a:rPr lang="ru-RU" sz="2000" dirty="0" smtClean="0"/>
              <a:t>В дальнейшем планируется издание единых учебников по истории для 5-9 классов</a:t>
            </a:r>
            <a:endParaRPr lang="ru-RU" sz="2000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EA450CD4-3018-DBCF-3A32-B72A7DCF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188" y="311070"/>
            <a:ext cx="4291807" cy="294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t="2425"/>
          <a:stretch>
            <a:fillRect/>
          </a:stretch>
        </p:blipFill>
        <p:spPr bwMode="auto">
          <a:xfrm>
            <a:off x="206188" y="3328004"/>
            <a:ext cx="4291807" cy="315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17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6" name="TextBox 5"/>
          <p:cNvSpPr txBox="1"/>
          <p:nvPr/>
        </p:nvSpPr>
        <p:spPr>
          <a:xfrm>
            <a:off x="466165" y="170329"/>
            <a:ext cx="11421035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ea typeface="+mj-ea"/>
                <a:cs typeface="+mj-cs"/>
              </a:rPr>
              <a:t>Портал </a:t>
            </a:r>
          </a:p>
          <a:p>
            <a:pPr algn="ctr"/>
            <a:r>
              <a:rPr lang="ru-RU" sz="3200" dirty="0" smtClean="0">
                <a:latin typeface="+mj-lt"/>
                <a:ea typeface="+mj-ea"/>
                <a:cs typeface="+mj-cs"/>
              </a:rPr>
              <a:t>«Президентская библиотека учителям: обучение с использование первоисточников»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62" y="2012574"/>
            <a:ext cx="11876417" cy="19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862" y="4299242"/>
            <a:ext cx="11876417" cy="193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02661" y="0"/>
            <a:ext cx="9912096" cy="1014984"/>
          </a:xfrm>
        </p:spPr>
        <p:txBody>
          <a:bodyPr/>
          <a:lstStyle/>
          <a:p>
            <a:r>
              <a:rPr lang="ru-RU" dirty="0" smtClean="0"/>
              <a:t>Проект «Великая Россия»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670" y="1284006"/>
            <a:ext cx="4582444" cy="371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790" y="3590312"/>
            <a:ext cx="4666993" cy="28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3" y="1165115"/>
            <a:ext cx="3886762" cy="497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9D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" y="281268"/>
            <a:ext cx="1641611" cy="83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340" y="152400"/>
            <a:ext cx="5953364" cy="31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863" y="3411533"/>
            <a:ext cx="8854011" cy="323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34788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7686" t="6836" r="17966" b="8789"/>
          <a:stretch>
            <a:fillRect/>
          </a:stretch>
        </p:blipFill>
        <p:spPr bwMode="auto">
          <a:xfrm>
            <a:off x="5593216" y="1380564"/>
            <a:ext cx="5355209" cy="395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6189" y="296777"/>
            <a:ext cx="399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ea typeface="+mj-ea"/>
                <a:cs typeface="+mj-cs"/>
              </a:rPr>
              <a:t>Детский сайт «Президент гражданам школьного возраста»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6189" y="1846729"/>
            <a:ext cx="4141693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В увлекательной и доступной форме расскажет дошкольникам и учащимся начальных классов общеобразовательных школ о: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символах и атрибутах нашего государства;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главных исторических датах и событиях;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основных понятиях, касающихся устройства страны;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основном законе страны;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действующем Президенте России;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истории власти в России;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демократическом институте президентства;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/>
              <a:t>месте работы главы государства – Московском Кремле.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105" y="928221"/>
            <a:ext cx="6417733" cy="482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256495" y="0"/>
            <a:ext cx="393550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35788" y="1622612"/>
            <a:ext cx="3621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Проект </a:t>
            </a:r>
            <a:r>
              <a:rPr lang="ru-RU" sz="2400" dirty="0" smtClean="0">
                <a:latin typeface="+mj-lt"/>
              </a:rPr>
              <a:t>направлен </a:t>
            </a:r>
            <a:r>
              <a:rPr lang="ru-RU" sz="2400" dirty="0" smtClean="0">
                <a:latin typeface="+mj-lt"/>
              </a:rPr>
              <a:t>на знакомство с цифровыми авторитетными ресурсами и развитие навыков работы с данными ресурсами по истории России.</a:t>
            </a:r>
          </a:p>
          <a:p>
            <a:endParaRPr lang="ru-RU" sz="2400" dirty="0">
              <a:latin typeface="+mj-lt"/>
            </a:endParaRPr>
          </a:p>
        </p:txBody>
      </p:sp>
      <p:pic>
        <p:nvPicPr>
          <p:cNvPr id="9218" name="Picture 2" descr="http://qrcoder.ru/code/?https%3A%2F%2Fvolonterpb.okrlib.ru%2F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5763" y="5238092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8200" y="510988"/>
            <a:ext cx="10412506" cy="5665694"/>
          </a:xfrm>
          <a:prstGeom prst="rect">
            <a:avLst/>
          </a:prstGeom>
          <a:solidFill>
            <a:srgbClr val="E9C46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26140" y="394447"/>
            <a:ext cx="10372165" cy="55939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342900" lvl="0" indent="-342900"/>
            <a:endParaRPr lang="ru-RU" sz="1600" dirty="0" smtClean="0"/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3 г. Бийска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4 г. Алейска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Гимназия № 8 г. Рубцовска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№107 г. Барнаула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3 г. Заринска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Лицей № 2 г. </a:t>
            </a:r>
            <a:r>
              <a:rPr lang="ru-RU" sz="1600" dirty="0" err="1" smtClean="0"/>
              <a:t>Камень-на-Оби</a:t>
            </a:r>
            <a:r>
              <a:rPr lang="ru-RU" sz="1600" dirty="0" smtClean="0"/>
              <a:t> Алтайского края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15 г. Славгорода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132 им. Н.М. Малахова (г. Барнаул)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Кадетская школа-интернат «Алтайский кадетский корпус»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err="1" smtClean="0"/>
              <a:t>Кытмановская</a:t>
            </a:r>
            <a:r>
              <a:rPr lang="ru-RU" sz="1600" dirty="0" smtClean="0"/>
              <a:t> средняя общеобразовательная школа № 1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15 г. Заринска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Гимназия № 74 г. Барнаула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Гимназия № 42 г. Барнаула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76 г. Барнаула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Средняя общеобразовательная школа № 135 г. Барнаула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err="1" smtClean="0"/>
              <a:t>Топчихинская</a:t>
            </a:r>
            <a:r>
              <a:rPr lang="ru-RU" sz="1600" dirty="0" smtClean="0"/>
              <a:t> средняя общеобразовательная школа № 1 им. Героя России Д.Ерофеева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err="1" smtClean="0"/>
              <a:t>Новошипуновская</a:t>
            </a:r>
            <a:r>
              <a:rPr lang="ru-RU" sz="1600" dirty="0" smtClean="0"/>
              <a:t> средняя общеобразовательная школа </a:t>
            </a:r>
            <a:r>
              <a:rPr lang="ru-RU" sz="1600" dirty="0" err="1" smtClean="0"/>
              <a:t>Краснощековского</a:t>
            </a:r>
            <a:r>
              <a:rPr lang="ru-RU" sz="1600" dirty="0" smtClean="0"/>
              <a:t> района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Лицей № 24 им. П.С. Приходько (г. Рубцовск)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Гимназия № 85 г. Барнаула</a:t>
            </a:r>
          </a:p>
          <a:p>
            <a:pPr marL="342900" lvl="0" indent="15875">
              <a:buFont typeface="+mj-lt"/>
              <a:buAutoNum type="arabicPeriod"/>
            </a:pPr>
            <a:r>
              <a:rPr lang="ru-RU" sz="1600" dirty="0" smtClean="0"/>
              <a:t>Павловская средняя общеобразовательная школа</a:t>
            </a:r>
          </a:p>
          <a:p>
            <a:pPr marL="342900" lvl="0" indent="-342900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8123" y="134471"/>
            <a:ext cx="10098741" cy="85164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124" y="134471"/>
            <a:ext cx="10098741" cy="851647"/>
          </a:xfrm>
        </p:spPr>
        <p:txBody>
          <a:bodyPr/>
          <a:lstStyle/>
          <a:p>
            <a:r>
              <a:rPr lang="ru-RU" sz="2000" dirty="0" smtClean="0"/>
              <a:t>Порядок создания Центра удаленного доступа к информационным ресурсам Президентской библиотеки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8" name="Текст 1"/>
          <p:cNvSpPr>
            <a:spLocks noGrp="1"/>
          </p:cNvSpPr>
          <p:nvPr>
            <p:ph idx="1"/>
          </p:nvPr>
        </p:nvSpPr>
        <p:spPr>
          <a:xfrm>
            <a:off x="1203960" y="1667436"/>
            <a:ext cx="9802905" cy="4007224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2100" dirty="0" smtClean="0">
                <a:latin typeface="Arial Narrow" pitchFamily="34" charset="0"/>
              </a:rPr>
              <a:t>Решение об открытии ЦУД в школе </a:t>
            </a:r>
            <a:r>
              <a:rPr lang="ru-RU" sz="2100" b="1" dirty="0" smtClean="0">
                <a:latin typeface="Arial Narrow" pitchFamily="34" charset="0"/>
              </a:rPr>
              <a:t>принимается руководителем</a:t>
            </a:r>
            <a:r>
              <a:rPr lang="ru-RU" sz="2100" dirty="0" smtClean="0">
                <a:latin typeface="Arial Narrow" pitchFamily="34" charset="0"/>
              </a:rPr>
              <a:t>.</a:t>
            </a:r>
          </a:p>
          <a:p>
            <a:pPr lvl="1">
              <a:buNone/>
            </a:pPr>
            <a:endParaRPr lang="ru-RU" sz="2100" dirty="0" smtClean="0">
              <a:latin typeface="Arial Narrow" pitchFamily="34" charset="0"/>
            </a:endParaRPr>
          </a:p>
          <a:p>
            <a:pPr lvl="1">
              <a:buNone/>
            </a:pPr>
            <a:r>
              <a:rPr lang="ru-RU" sz="2100" dirty="0" smtClean="0">
                <a:latin typeface="Arial Narrow" pitchFamily="34" charset="0"/>
              </a:rPr>
              <a:t>Для создания ЦУД необходимо: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Arial Narrow" pitchFamily="34" charset="0"/>
              </a:rPr>
              <a:t> Ознакомиться с </a:t>
            </a:r>
            <a:r>
              <a:rPr lang="ru-RU" sz="2100" b="1" dirty="0" smtClean="0">
                <a:latin typeface="Arial Narrow" pitchFamily="34" charset="0"/>
              </a:rPr>
              <a:t>«Техническими условиями»</a:t>
            </a:r>
            <a:r>
              <a:rPr lang="ru-RU" sz="2100" dirty="0" smtClean="0">
                <a:latin typeface="Arial Narrow" pitchFamily="34" charset="0"/>
              </a:rPr>
              <a:t>.  Обеспечить выполнение технических условий для организации доступа.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Arial Narrow" pitchFamily="34" charset="0"/>
              </a:rPr>
              <a:t> Скачать и заполнить </a:t>
            </a:r>
            <a:r>
              <a:rPr lang="ru-RU" sz="2100" dirty="0" smtClean="0">
                <a:latin typeface="Arial Narrow" pitchFamily="34" charset="0"/>
                <a:hlinkClick r:id="rId2"/>
              </a:rPr>
              <a:t>форму типового договора</a:t>
            </a:r>
            <a:r>
              <a:rPr lang="ru-RU" sz="2100" dirty="0" smtClean="0">
                <a:latin typeface="Arial Narrow" pitchFamily="34" charset="0"/>
              </a:rPr>
              <a:t>. Отправить на подпись в Президентскую библиотеку</a:t>
            </a:r>
          </a:p>
          <a:p>
            <a:endParaRPr lang="ru-RU" sz="21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Arial Narrow" pitchFamily="34" charset="0"/>
              </a:rPr>
              <a:t> Зарегистрировать на портале Президентской библиотека как юридическое лицо</a:t>
            </a:r>
          </a:p>
          <a:p>
            <a:endParaRPr lang="ru-RU" sz="21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Arial Narrow" pitchFamily="34" charset="0"/>
              </a:rPr>
              <a:t> Получив инсталляционный пакет, необходимо:</a:t>
            </a:r>
          </a:p>
          <a:p>
            <a:pPr>
              <a:buNone/>
            </a:pPr>
            <a:r>
              <a:rPr lang="ru-RU" sz="2100" dirty="0" smtClean="0">
                <a:latin typeface="Arial Narrow" pitchFamily="34" charset="0"/>
              </a:rPr>
              <a:t>  - </a:t>
            </a:r>
            <a:r>
              <a:rPr lang="ru-RU" sz="2100" b="1" dirty="0" smtClean="0">
                <a:latin typeface="Arial Narrow" pitchFamily="34" charset="0"/>
              </a:rPr>
              <a:t>установить программное обеспечение </a:t>
            </a:r>
            <a:r>
              <a:rPr lang="ru-RU" sz="2100" dirty="0" smtClean="0">
                <a:latin typeface="Arial Narrow" pitchFamily="34" charset="0"/>
              </a:rPr>
              <a:t>ЦУД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="" xmlns:a16="http://schemas.microsoft.com/office/drawing/2014/main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248" y="1102659"/>
            <a:ext cx="4873752" cy="120700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25" name="Подзаголовок 24">
            <a:extLst>
              <a:ext uri="{FF2B5EF4-FFF2-40B4-BE49-F238E27FC236}">
                <a16:creationId xmlns="" xmlns:a16="http://schemas.microsoft.com/office/drawing/2014/main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788" y="2309667"/>
            <a:ext cx="5104693" cy="3014473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Мананникова Алена Алексеевна,</a:t>
            </a:r>
          </a:p>
          <a:p>
            <a:pPr rtl="0"/>
            <a:r>
              <a:rPr lang="ru-RU" dirty="0" smtClean="0"/>
              <a:t>Библиотекарь </a:t>
            </a:r>
            <a:r>
              <a:rPr smtClean="0"/>
              <a:t>I</a:t>
            </a:r>
            <a:r>
              <a:rPr lang="ru-RU" dirty="0" smtClean="0"/>
              <a:t> категории</a:t>
            </a:r>
          </a:p>
          <a:p>
            <a:pPr rtl="0"/>
            <a:r>
              <a:rPr lang="ru-RU" dirty="0" smtClean="0"/>
              <a:t>Сектор «Региональный центр доступа к информационным ресурсам Президентской библиотеки им. Б. Н. Ельцина» КГБУ АКУНБ</a:t>
            </a:r>
            <a:endParaRPr lang="ru-RU" dirty="0"/>
          </a:p>
          <a:p>
            <a:pPr rtl="0"/>
            <a:r>
              <a:rPr smtClean="0"/>
              <a:t>E-mail: arcpb_akunb@mail.ru</a:t>
            </a:r>
          </a:p>
          <a:p>
            <a:pPr rtl="0"/>
            <a:r>
              <a:rPr lang="ru-RU" dirty="0" smtClean="0"/>
              <a:t>Тел. 50-66-29</a:t>
            </a:r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6" name="Рисунок 5" descr="kandinsky-download-1730256368654 (1)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964" r="296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975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3083" y="0"/>
            <a:ext cx="433891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98" y="932329"/>
            <a:ext cx="6543877" cy="1335024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4800" dirty="0" smtClean="0"/>
              <a:t>Президентская библиотека – это:</a:t>
            </a:r>
            <a:endParaRPr lang="ru-RU" sz="48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97" y="2384612"/>
            <a:ext cx="6346655" cy="2130552"/>
          </a:xfrm>
        </p:spPr>
        <p:txBody>
          <a:bodyPr rtlCol="0"/>
          <a:lstStyle>
            <a:defPPr>
              <a:defRPr lang="en-US"/>
            </a:defPPr>
          </a:lstStyle>
          <a:p>
            <a:pPr>
              <a:buFont typeface="Wingdings" pitchFamily="2" charset="2"/>
              <a:buChar char="ü"/>
            </a:pPr>
            <a:r>
              <a:rPr lang="ru-RU" sz="1800" dirty="0" smtClean="0"/>
              <a:t> более 1,5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е.х.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70 наименований газет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почти 900 наименований журналов (издания с середины 18 века по настоящее время)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60% фонда – архивные документы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более 300 электронных коллекций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образовательные и культурно-просветительские мероприятия и проекты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</a:t>
            </a:r>
            <a:r>
              <a:rPr lang="ru-RU" sz="1800" dirty="0" err="1" smtClean="0"/>
              <a:t>видеолекции</a:t>
            </a:r>
            <a:r>
              <a:rPr lang="ru-RU" sz="1800" dirty="0" smtClean="0"/>
              <a:t>, вебинары, документальные фильмы – доступны в видеозаписи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3" name="Рисунок 12" descr="562029.jpg"/>
          <p:cNvPicPr>
            <a:picLocks noChangeAspect="1"/>
          </p:cNvPicPr>
          <p:nvPr/>
        </p:nvPicPr>
        <p:blipFill>
          <a:blip r:embed="rId3"/>
          <a:srcRect l="19466" r="7252"/>
          <a:stretch>
            <a:fillRect/>
          </a:stretch>
        </p:blipFill>
        <p:spPr>
          <a:xfrm>
            <a:off x="8147125" y="2728311"/>
            <a:ext cx="3829722" cy="3919481"/>
          </a:xfrm>
          <a:prstGeom prst="rect">
            <a:avLst/>
          </a:prstGeom>
        </p:spPr>
      </p:pic>
      <p:pic>
        <p:nvPicPr>
          <p:cNvPr id="12" name="Рисунок 11" descr="PRLIB_FIRM_ZNA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106" y="0"/>
            <a:ext cx="4748049" cy="2940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00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A8692FD-3676-EAB5-DC24-364040BE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134471"/>
            <a:ext cx="11207313" cy="1014984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4400" dirty="0" smtClean="0"/>
              <a:t>Президентская библиотека – историческая библиотека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" y="2096060"/>
            <a:ext cx="1990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2617" y="2124635"/>
            <a:ext cx="2057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245224" y="4896410"/>
            <a:ext cx="2635623" cy="1845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 коллекцию вошли научные, научно-популярные и учебные издания, архивные документы, карты, фото- и кинохроника, характеризующие отечественную территорию в различных аспектах и в разные исторические периоды.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541" y="4896410"/>
            <a:ext cx="2723684" cy="1845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 коллекцию вошли документы, всесторонне и последовательно раскрывающие это многозначное понятие. Народ представлен как источник власти, как население, как этнос, как социум, как движущая сила истории. Особое место в коллекции занимают биографические материалы о различных деятелях российской истории и культуры.</a:t>
            </a:r>
            <a:endParaRPr lang="ru-RU" sz="105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7365" y="2124635"/>
            <a:ext cx="2085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248397" y="4896410"/>
            <a:ext cx="2698379" cy="1845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 состав коллекции вошли рукописи и публикации памятников русской письменности, архивные дела, научные работы (включая диссертации и авторефераты диссертаций), словари и справочники, учебные пособия различных видов и уровней.</a:t>
            </a:r>
            <a:endParaRPr lang="ru-RU" sz="1050" b="1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1075" y="2096060"/>
            <a:ext cx="2105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9296400" y="4896410"/>
            <a:ext cx="2662518" cy="1845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 коллекции представленные материалы характеризуют особенности государственной власти России в разные исторические периоды, правовые основы её деятельности и современные тенденции развития.</a:t>
            </a:r>
            <a:endParaRPr lang="ru-RU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3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65647" y="1786626"/>
            <a:ext cx="4959821" cy="1162762"/>
          </a:xfrm>
        </p:spPr>
        <p:txBody>
          <a:bodyPr/>
          <a:lstStyle/>
          <a:p>
            <a:r>
              <a:rPr lang="ru-RU" dirty="0" smtClean="0"/>
              <a:t>Подборки коллекций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5468" r="546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C579D0-D5BE-BC05-B3B3-05E97433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1928214"/>
            <a:ext cx="4166795" cy="2862072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4000" dirty="0" smtClean="0"/>
              <a:t>Развитие сети Президентской библиотеки</a:t>
            </a:r>
            <a:br>
              <a:rPr lang="ru-RU" sz="4000" dirty="0" smtClean="0"/>
            </a:br>
            <a:r>
              <a:rPr lang="ru-RU" sz="4000" dirty="0" smtClean="0"/>
              <a:t>в школах:</a:t>
            </a:r>
            <a:endParaRPr lang="ru-RU" sz="4000" dirty="0"/>
          </a:p>
        </p:txBody>
      </p:sp>
      <p:pic>
        <p:nvPicPr>
          <p:cNvPr id="82" name="Рисунок 81" descr="значок схемы">
            <a:extLst>
              <a:ext uri="{FF2B5EF4-FFF2-40B4-BE49-F238E27FC236}">
                <a16:creationId xmlns="" xmlns:a16="http://schemas.microsoft.com/office/drawing/2014/main" id="{946DCADD-AD38-1B8D-01D3-9FC0FDA5D1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/>
      </p:pic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57A2B835-2EB4-13B7-BE89-EDFBC68B9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44358" y="411624"/>
            <a:ext cx="6090442" cy="696351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2300" dirty="0" smtClean="0">
                <a:latin typeface="Arial Narrow" pitchFamily="34" charset="0"/>
              </a:rPr>
              <a:t>обеспечение широкого доступа граждан школьного возраста к национальным электронным ресурсам</a:t>
            </a:r>
            <a:endParaRPr lang="ru-RU" sz="2300" dirty="0"/>
          </a:p>
        </p:txBody>
      </p:sp>
      <p:pic>
        <p:nvPicPr>
          <p:cNvPr id="84" name="Рисунок 83" descr="значок мольберта">
            <a:extLst>
              <a:ext uri="{FF2B5EF4-FFF2-40B4-BE49-F238E27FC236}">
                <a16:creationId xmlns="" xmlns:a16="http://schemas.microsoft.com/office/drawing/2014/main" id="{62583283-A6AD-B55E-25D4-E6CFB25B8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/>
          <a:stretch/>
        </p:blipFill>
        <p:spPr/>
      </p:pic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E798351D-2881-C0EE-6D6D-424E1230A6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44358" y="1706417"/>
            <a:ext cx="6090442" cy="678185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2300" dirty="0" smtClean="0">
                <a:latin typeface="Arial Narrow" pitchFamily="34" charset="0"/>
              </a:rPr>
              <a:t>усовершенствование методики преподавания предметов гуманитарного цикла</a:t>
            </a:r>
            <a:endParaRPr lang="ru-RU" sz="2300" dirty="0">
              <a:latin typeface="Arial Narrow" pitchFamily="34" charset="0"/>
            </a:endParaRPr>
          </a:p>
        </p:txBody>
      </p:sp>
      <p:pic>
        <p:nvPicPr>
          <p:cNvPr id="86" name="Рисунок 85" descr="значок линейки">
            <a:extLst>
              <a:ext uri="{FF2B5EF4-FFF2-40B4-BE49-F238E27FC236}">
                <a16:creationId xmlns="" xmlns:a16="http://schemas.microsoft.com/office/drawing/2014/main" id="{8AEB4AE0-338D-0B9E-025E-3973A1ECDC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/>
          <a:stretch/>
        </p:blipFill>
        <p:spPr/>
      </p:pic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A0AE4BAA-4471-F175-A91F-AF7D4D9694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4359" y="3034028"/>
            <a:ext cx="5947006" cy="640080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2300" dirty="0" smtClean="0">
                <a:latin typeface="Arial Narrow" pitchFamily="34" charset="0"/>
              </a:rPr>
              <a:t>реализации задач гражданского и патриотического воспитания</a:t>
            </a:r>
          </a:p>
        </p:txBody>
      </p:sp>
      <p:pic>
        <p:nvPicPr>
          <p:cNvPr id="88" name="Рисунок 87" descr="значок стратегии">
            <a:extLst>
              <a:ext uri="{FF2B5EF4-FFF2-40B4-BE49-F238E27FC236}">
                <a16:creationId xmlns="" xmlns:a16="http://schemas.microsoft.com/office/drawing/2014/main" id="{F2E3F8F5-F045-71C9-3C78-9ACF70E19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t="476" b="476"/>
          <a:stretch/>
        </p:blipFill>
        <p:spPr/>
      </p:pic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A6C25713-E18A-8B65-C9FA-9A00A9CBBA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4359" y="4267200"/>
            <a:ext cx="5947004" cy="755596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2300" dirty="0" smtClean="0">
                <a:latin typeface="Arial Narrow" pitchFamily="34" charset="0"/>
              </a:rPr>
              <a:t>повышение информационной грамотности обучающихся</a:t>
            </a:r>
            <a:endParaRPr lang="ru-RU" sz="2300" dirty="0">
              <a:latin typeface="Arial Narrow" pitchFamily="34" charset="0"/>
            </a:endParaRPr>
          </a:p>
        </p:txBody>
      </p:sp>
      <p:pic>
        <p:nvPicPr>
          <p:cNvPr id="90" name="Рисунок 89" descr="значок самолета">
            <a:extLst>
              <a:ext uri="{FF2B5EF4-FFF2-40B4-BE49-F238E27FC236}">
                <a16:creationId xmlns="" xmlns:a16="http://schemas.microsoft.com/office/drawing/2014/main" id="{B6EFDE8D-973A-9009-9237-3CDC19C43D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/>
          <a:srcRect/>
          <a:stretch/>
        </p:blipFill>
        <p:spPr/>
      </p:pic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2EB94B1B-FC15-3A7B-A562-06B6F366B3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44358" y="5577637"/>
            <a:ext cx="6090442" cy="49184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2300" dirty="0" smtClean="0">
                <a:latin typeface="Arial Narrow" pitchFamily="34" charset="0"/>
              </a:rPr>
              <a:t>привлечение школьников к изучение отечественной истории по средствам цифровых ресурсов</a:t>
            </a:r>
            <a:endParaRPr lang="ru-RU" sz="2300" dirty="0">
              <a:latin typeface="Arial Narrow" pitchFamily="34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65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0B3421-27E8-64F7-C72E-A20B3B5B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61" y="0"/>
            <a:ext cx="11780464" cy="1014984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sz="2400" dirty="0" smtClean="0"/>
              <a:t>Использование ресурсов Президентской библиотеки в образовательной деятельности позволит: 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9EB92BE4-4ECF-AA5A-EBFA-AC2DBA93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88140" y="948267"/>
            <a:ext cx="10121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Содержательно дополнить процесс воспитания и формирования у обучающихся чувство гражданской идентичности и патриотизма;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88140" y="2548971"/>
            <a:ext cx="10121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Освоить дополнительные виды деятельности по получению нового знания в рамках учебных предметов: история России, обществознание, литература, русский язык, география и др.;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8140" y="4446109"/>
            <a:ext cx="10121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Развивать у обучающихся смысловое чтение и умение осознанно использовать документальные первоисточники, аргументировать и отстаивать свое мнение по поводу прочитанного.</a:t>
            </a:r>
          </a:p>
        </p:txBody>
      </p:sp>
      <p:sp>
        <p:nvSpPr>
          <p:cNvPr id="27" name="Фигура Google;1251;p56">
            <a:extLst>
              <a:ext uri="{FF2B5EF4-FFF2-40B4-BE49-F238E27FC236}">
                <a16:creationId xmlns="" xmlns:a16="http://schemas.microsoft.com/office/drawing/2014/main" id="{5BDBB369-4213-AA70-D2DD-33F4E9E1F195}"/>
              </a:ext>
            </a:extLst>
          </p:cNvPr>
          <p:cNvSpPr/>
          <p:nvPr/>
        </p:nvSpPr>
        <p:spPr>
          <a:xfrm>
            <a:off x="303960" y="948267"/>
            <a:ext cx="900000" cy="90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" name="Текст 19">
            <a:extLst>
              <a:ext uri="{FF2B5EF4-FFF2-40B4-BE49-F238E27FC236}">
                <a16:creationId xmlns="" xmlns:a16="http://schemas.microsoft.com/office/drawing/2014/main" id="{811789E5-14E6-E7AB-C9D8-6E51B4544B23}"/>
              </a:ext>
            </a:extLst>
          </p:cNvPr>
          <p:cNvSpPr txBox="1">
            <a:spLocks/>
          </p:cNvSpPr>
          <p:nvPr/>
        </p:nvSpPr>
        <p:spPr>
          <a:xfrm>
            <a:off x="303960" y="948267"/>
            <a:ext cx="828000" cy="82668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5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Фигура Google;1251;p56">
            <a:extLst>
              <a:ext uri="{FF2B5EF4-FFF2-40B4-BE49-F238E27FC236}">
                <a16:creationId xmlns="" xmlns:a16="http://schemas.microsoft.com/office/drawing/2014/main" id="{5BDBB369-4213-AA70-D2DD-33F4E9E1F195}"/>
              </a:ext>
            </a:extLst>
          </p:cNvPr>
          <p:cNvSpPr/>
          <p:nvPr/>
        </p:nvSpPr>
        <p:spPr>
          <a:xfrm>
            <a:off x="375960" y="2795056"/>
            <a:ext cx="900000" cy="90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" name="Текст 19">
            <a:extLst>
              <a:ext uri="{FF2B5EF4-FFF2-40B4-BE49-F238E27FC236}">
                <a16:creationId xmlns="" xmlns:a16="http://schemas.microsoft.com/office/drawing/2014/main" id="{811789E5-14E6-E7AB-C9D8-6E51B4544B23}"/>
              </a:ext>
            </a:extLst>
          </p:cNvPr>
          <p:cNvSpPr txBox="1">
            <a:spLocks/>
          </p:cNvSpPr>
          <p:nvPr/>
        </p:nvSpPr>
        <p:spPr>
          <a:xfrm>
            <a:off x="375960" y="2795056"/>
            <a:ext cx="828000" cy="82668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5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Фигура Google;1251;p56">
            <a:extLst>
              <a:ext uri="{FF2B5EF4-FFF2-40B4-BE49-F238E27FC236}">
                <a16:creationId xmlns="" xmlns:a16="http://schemas.microsoft.com/office/drawing/2014/main" id="{5BDBB369-4213-AA70-D2DD-33F4E9E1F195}"/>
              </a:ext>
            </a:extLst>
          </p:cNvPr>
          <p:cNvSpPr/>
          <p:nvPr/>
        </p:nvSpPr>
        <p:spPr>
          <a:xfrm>
            <a:off x="375960" y="4785221"/>
            <a:ext cx="900000" cy="90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US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" name="Текст 19">
            <a:extLst>
              <a:ext uri="{FF2B5EF4-FFF2-40B4-BE49-F238E27FC236}">
                <a16:creationId xmlns="" xmlns:a16="http://schemas.microsoft.com/office/drawing/2014/main" id="{811789E5-14E6-E7AB-C9D8-6E51B4544B23}"/>
              </a:ext>
            </a:extLst>
          </p:cNvPr>
          <p:cNvSpPr txBox="1">
            <a:spLocks/>
          </p:cNvSpPr>
          <p:nvPr/>
        </p:nvSpPr>
        <p:spPr>
          <a:xfrm>
            <a:off x="375960" y="4785221"/>
            <a:ext cx="828000" cy="82668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US" sz="5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9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175253" y="1956816"/>
            <a:ext cx="3246120" cy="398678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97188" y="1956816"/>
            <a:ext cx="3246120" cy="398678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2064"/>
            <a:ext cx="10995212" cy="1014984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4000" dirty="0" smtClean="0"/>
              <a:t>Мероприятия Президентской библиотеки</a:t>
            </a:r>
            <a:endParaRPr lang="ru-RU" sz="4000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="" xmlns:a16="http://schemas.microsoft.com/office/drawing/2014/main" id="{25633612-F774-0CAE-9E5C-D01184B4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D0AFDD5-844D-364D-8AEC-50CF4D36D55D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1956816"/>
            <a:ext cx="3246120" cy="398678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Рабочая\Фото_отзывы о мероприятиях\вдл_история балеа\events_1586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3589" b="9126"/>
          <a:stretch>
            <a:fillRect/>
          </a:stretch>
        </p:blipFill>
        <p:spPr bwMode="auto">
          <a:xfrm>
            <a:off x="933450" y="3541652"/>
            <a:ext cx="2743200" cy="218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33450" y="2079812"/>
            <a:ext cx="274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 smtClean="0">
                <a:latin typeface="+mj-lt"/>
              </a:rPr>
              <a:t>просветительские, научные конференции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15873" y="223648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000" dirty="0" err="1" smtClean="0">
                <a:latin typeface="+mj-lt"/>
              </a:rPr>
              <a:t>видеолекторий</a:t>
            </a:r>
            <a:r>
              <a:rPr lang="ru-RU" altLang="ru-RU" sz="2000" dirty="0" smtClean="0">
                <a:latin typeface="+mj-lt"/>
              </a:rPr>
              <a:t> «Знание о России»</a:t>
            </a:r>
          </a:p>
        </p:txBody>
      </p:sp>
      <p:pic>
        <p:nvPicPr>
          <p:cNvPr id="20" name="Picture 1" descr="C:\Рабочая\Фото_отзывы о мероприятиях\День Пушкина\events_1579_2_.jpg"/>
          <p:cNvPicPr>
            <a:picLocks noGrp="1" noChangeAspect="1" noChangeArrowheads="1"/>
          </p:cNvPicPr>
          <p:nvPr>
            <p:ph sz="half" idx="13"/>
          </p:nvPr>
        </p:nvPicPr>
        <p:blipFill>
          <a:blip r:embed="rId4" cstate="print"/>
          <a:srcRect t="2205" r="3793" b="18420"/>
          <a:stretch>
            <a:fillRect/>
          </a:stretch>
        </p:blipFill>
        <p:spPr bwMode="auto">
          <a:xfrm>
            <a:off x="4555693" y="3541652"/>
            <a:ext cx="2903380" cy="21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0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07880" y="3372474"/>
            <a:ext cx="2617320" cy="23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8507880" y="2236482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000" dirty="0" smtClean="0">
                <a:latin typeface="+mj-lt"/>
              </a:rPr>
              <a:t>информационно-методические вебинары</a:t>
            </a:r>
          </a:p>
        </p:txBody>
      </p:sp>
    </p:spTree>
    <p:extLst>
      <p:ext uri="{BB962C8B-B14F-4D97-AF65-F5344CB8AC3E}">
        <p14:creationId xmlns="" xmlns:p14="http://schemas.microsoft.com/office/powerpoint/2010/main" val="30952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185134" y="3774141"/>
            <a:ext cx="4364019" cy="1709928"/>
          </a:xfrm>
        </p:spPr>
        <p:txBody>
          <a:bodyPr/>
          <a:lstStyle/>
          <a:p>
            <a:r>
              <a:rPr lang="ru-RU" sz="2300" dirty="0" smtClean="0"/>
              <a:t>Специалистами Президентской библиотеки и преподавателями </a:t>
            </a:r>
            <a:r>
              <a:rPr lang="ru-RU" sz="2300" dirty="0" err="1" smtClean="0"/>
              <a:t>Горчаковского</a:t>
            </a:r>
            <a:r>
              <a:rPr lang="ru-RU" sz="2300" dirty="0" smtClean="0"/>
              <a:t> лицея МГИМО ведется совместная работа по подготовке </a:t>
            </a:r>
            <a:r>
              <a:rPr lang="ru-RU" sz="2300" dirty="0" err="1" smtClean="0"/>
              <a:t>видеоуроков</a:t>
            </a:r>
            <a:r>
              <a:rPr lang="ru-RU" sz="2300" dirty="0" smtClean="0"/>
              <a:t> о Второй мировой войне на основе материалов из фонда Президентской библиотеки.</a:t>
            </a:r>
            <a:br>
              <a:rPr lang="ru-RU" sz="2300" dirty="0" smtClean="0"/>
            </a:br>
            <a:r>
              <a:rPr lang="ru-RU" sz="2300" dirty="0" smtClean="0"/>
              <a:t>На сегодняшний день выставлено 28 </a:t>
            </a:r>
            <a:r>
              <a:rPr lang="ru-RU" sz="2300" dirty="0" err="1" smtClean="0"/>
              <a:t>видеоуроков</a:t>
            </a:r>
            <a:r>
              <a:rPr lang="ru-RU" sz="2300" dirty="0" smtClean="0"/>
              <a:t> по 15 минут</a:t>
            </a:r>
            <a:endParaRPr lang="ru-RU" sz="23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11825288" y="6400800"/>
            <a:ext cx="366712" cy="247650"/>
          </a:xfrm>
        </p:spPr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850" y="793416"/>
            <a:ext cx="4836017" cy="4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03960" y="0"/>
            <a:ext cx="9912096" cy="1014984"/>
          </a:xfrm>
        </p:spPr>
        <p:txBody>
          <a:bodyPr/>
          <a:lstStyle/>
          <a:p>
            <a:r>
              <a:rPr lang="ru-RU" sz="2800" dirty="0" smtClean="0"/>
              <a:t>Олимпиада </a:t>
            </a:r>
            <a:br>
              <a:rPr lang="ru-RU" sz="2800" dirty="0" smtClean="0"/>
            </a:br>
            <a:r>
              <a:rPr lang="ru-RU" sz="2800" dirty="0" smtClean="0"/>
              <a:t>«Россия в электронном мире»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0AFDD5-844D-364D-8AEC-50CF4D36D55D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12" name="TextBox 11"/>
          <p:cNvSpPr txBox="1"/>
          <p:nvPr/>
        </p:nvSpPr>
        <p:spPr>
          <a:xfrm>
            <a:off x="349624" y="1201271"/>
            <a:ext cx="11618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900" dirty="0" smtClean="0"/>
              <a:t> Олимпиада «Россия в электронном мире» проводится Президентской библиотекой и Национальным исследовательским университетом «Высшая школа экономики» </a:t>
            </a:r>
            <a:r>
              <a:rPr lang="ru-RU" sz="1900" u="sng" dirty="0" smtClean="0"/>
              <a:t>с 23 сентября 2024 года по 20 марта 2025 года</a:t>
            </a:r>
            <a:r>
              <a:rPr lang="ru-RU" sz="1900" dirty="0" smtClean="0"/>
              <a:t> по отдельным предметам – </a:t>
            </a:r>
            <a:r>
              <a:rPr lang="ru-RU" sz="1900" u="sng" dirty="0" smtClean="0"/>
              <a:t>истории, обществознанию и русскому языку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К участию приглашаются ученики </a:t>
            </a:r>
            <a:r>
              <a:rPr lang="ru-RU" sz="1900" u="sng" dirty="0" smtClean="0"/>
              <a:t>10–11-х классов</a:t>
            </a:r>
            <a:r>
              <a:rPr lang="ru-RU" sz="1900" dirty="0" smtClean="0"/>
              <a:t>, а также </a:t>
            </a:r>
            <a:r>
              <a:rPr lang="ru-RU" sz="1900" u="sng" dirty="0" smtClean="0"/>
              <a:t>студенты</a:t>
            </a:r>
            <a:r>
              <a:rPr lang="ru-RU" sz="1900" dirty="0" smtClean="0"/>
              <a:t>, обучающиеся в учреждениях </a:t>
            </a:r>
            <a:r>
              <a:rPr lang="ru-RU" sz="1900" u="sng" dirty="0" smtClean="0"/>
              <a:t>среднего профессионального образования </a:t>
            </a:r>
            <a:r>
              <a:rPr lang="ru-RU" sz="1900" dirty="0" smtClean="0"/>
              <a:t>по программам </a:t>
            </a:r>
            <a:r>
              <a:rPr lang="ru-RU" sz="1900" u="sng" dirty="0" smtClean="0"/>
              <a:t>в области искусств</a:t>
            </a:r>
            <a:r>
              <a:rPr lang="ru-RU" sz="19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/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Победители и призёры награждаются дипломами.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/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Задания олимпиады разрабатываются в том числе на основе материалов из электронного фонда библиотеки.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/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Основная задача соревнования заключается в приобщении учащихся к работе с архивными источниками информации по истории, теории и практике российской государственности. Образовательный проект направлен на поиск и поддержку молодых талантов, популяризацию гуманитарного знания в молодёжной среде.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dern-Angles_Win32_CP_v10" id="{707DF2F6-B7C4-4516-8376-5DC5FD908109}" vid="{0AB4C37F-EF9B-49F3-A31D-59C53080E25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391E78-CC65-40E8-9416-DDEC63059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612C0-7A0D-4816-8D4F-448999483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94E911-F6B6-48CD-8738-CF1ACCB2FAF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941</Words>
  <PresentationFormat>Произвольный</PresentationFormat>
  <Paragraphs>122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Президентская библиотека в помощь педагогам</vt:lpstr>
      <vt:lpstr>Президентская библиотека – это:</vt:lpstr>
      <vt:lpstr>Президентская библиотека – историческая библиотека</vt:lpstr>
      <vt:lpstr>Подборки коллекций</vt:lpstr>
      <vt:lpstr>Развитие сети Президентской библиотеки в школах:</vt:lpstr>
      <vt:lpstr>Использование ресурсов Президентской библиотеки в образовательной деятельности позволит: </vt:lpstr>
      <vt:lpstr>Мероприятия Президентской библиотеки</vt:lpstr>
      <vt:lpstr>Специалистами Президентской библиотеки и преподавателями Горчаковского лицея МГИМО ведется совместная работа по подготовке видеоуроков о Второй мировой войне на основе материалов из фонда Президентской библиотеки. На сегодняшний день выставлено 28 видеоуроков по 15 минут</vt:lpstr>
      <vt:lpstr>Олимпиада  «Россия в электронном мире»</vt:lpstr>
      <vt:lpstr>Слайд 10</vt:lpstr>
      <vt:lpstr>Слайд 11</vt:lpstr>
      <vt:lpstr>Проект «Великая Россия»</vt:lpstr>
      <vt:lpstr>Слайд 13</vt:lpstr>
      <vt:lpstr>Слайд 14</vt:lpstr>
      <vt:lpstr>Слайд 15</vt:lpstr>
      <vt:lpstr>Слайд 16</vt:lpstr>
      <vt:lpstr>Порядок создания Центра удаленного доступа к информационным ресурсам Президентской библиотеки</vt:lpstr>
      <vt:lpstr>Контакты: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2022-08-22T03:54:29Z</dcterms:created>
  <dcterms:modified xsi:type="dcterms:W3CDTF">2024-10-31T03:06:46Z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