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57" r:id="rId6"/>
    <p:sldId id="258" r:id="rId7"/>
    <p:sldId id="264" r:id="rId8"/>
    <p:sldId id="259" r:id="rId9"/>
    <p:sldId id="260" r:id="rId10"/>
    <p:sldId id="292" r:id="rId11"/>
    <p:sldId id="293" r:id="rId12"/>
    <p:sldId id="294" r:id="rId13"/>
    <p:sldId id="295" r:id="rId14"/>
    <p:sldId id="296" r:id="rId15"/>
    <p:sldId id="266" r:id="rId16"/>
    <p:sldId id="268" r:id="rId17"/>
    <p:sldId id="271" r:id="rId18"/>
    <p:sldId id="261" r:id="rId19"/>
    <p:sldId id="291" r:id="rId20"/>
    <p:sldId id="269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290" r:id="rId38"/>
    <p:sldId id="297" r:id="rId3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1" autoAdjust="0"/>
  </p:normalViewPr>
  <p:slideViewPr>
    <p:cSldViewPr snapToGrid="0" showGuides="1">
      <p:cViewPr varScale="1">
        <p:scale>
          <a:sx n="88" d="100"/>
          <a:sy n="88" d="100"/>
        </p:scale>
        <p:origin x="49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 custT="1"/>
      <dgm:spPr/>
      <dgm:t>
        <a:bodyPr rtlCol="0"/>
        <a:lstStyle/>
        <a:p>
          <a:pPr rtl="0"/>
          <a:r>
            <a:rPr lang="ru-RU" sz="1800" dirty="0" smtClean="0"/>
            <a:t>Рассказ воспитателя</a:t>
          </a:r>
          <a:endParaRPr lang="en-US" sz="1800" dirty="0"/>
        </a:p>
      </dgm: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 custT="1"/>
      <dgm:spPr/>
      <dgm:t>
        <a:bodyPr rtlCol="0"/>
        <a:lstStyle/>
        <a:p>
          <a:pPr rtl="0"/>
          <a:r>
            <a:rPr lang="ru-RU" sz="1400" dirty="0" smtClean="0"/>
            <a:t>Шахматы- одна из древних игр. Шахматы придуманы в Индии и существует уже многие века</a:t>
          </a:r>
          <a:endParaRPr lang="en-US" sz="1400" dirty="0"/>
        </a:p>
      </dgm: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 custT="1"/>
      <dgm:spPr/>
      <dgm:t>
        <a:bodyPr rtlCol="0"/>
        <a:lstStyle/>
        <a:p>
          <a:pPr rtl="0"/>
          <a:r>
            <a:rPr lang="ru-RU" sz="1600" dirty="0" smtClean="0"/>
            <a:t>Шахматная доска- поле шахматных сражений</a:t>
          </a:r>
          <a:endParaRPr lang="en-US" sz="1600" dirty="0"/>
        </a:p>
      </dgm: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 custT="1"/>
      <dgm:spPr/>
      <dgm:t>
        <a:bodyPr rtlCol="0"/>
        <a:lstStyle/>
        <a:p>
          <a:pPr rtl="0"/>
          <a:r>
            <a:rPr lang="ru-RU" sz="1800" dirty="0" smtClean="0"/>
            <a:t>Практическая часть</a:t>
          </a:r>
          <a:endParaRPr lang="en-US" sz="1800" dirty="0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ru-RU" dirty="0" smtClean="0"/>
            <a:t>Обозначают линии: вертикаль, диагональ., горизонталь</a:t>
          </a:r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E808719-F619-4A5B-9A61-FDB9341E5943}">
      <dgm:prSet phldrT="[Text]" custT="1"/>
      <dgm:spPr/>
      <dgm:t>
        <a:bodyPr rtlCol="0"/>
        <a:lstStyle/>
        <a:p>
          <a:pPr rtl="0"/>
          <a:r>
            <a:rPr lang="ru-RU" sz="1600" dirty="0" smtClean="0"/>
            <a:t>Доска состоит из 64 клеток</a:t>
          </a:r>
        </a:p>
        <a:p>
          <a:pPr rtl="0"/>
          <a:r>
            <a:rPr lang="ru-RU" sz="1600" dirty="0" smtClean="0"/>
            <a:t>и т д</a:t>
          </a:r>
          <a:endParaRPr lang="en-US" sz="1600" dirty="0"/>
        </a:p>
      </dgm:t>
    </dgm:pt>
    <dgm:pt modelId="{9DFF4F88-D043-427C-9684-8FFE98C69A24}" type="parTrans" cxnId="{25B8CCFA-0D08-4F57-865B-99A53975C2EC}">
      <dgm:prSet/>
      <dgm:spPr/>
      <dgm:t>
        <a:bodyPr/>
        <a:lstStyle/>
        <a:p>
          <a:endParaRPr lang="ru-RU"/>
        </a:p>
      </dgm:t>
    </dgm:pt>
    <dgm:pt modelId="{BB0B8C6C-1EB0-4B9A-BF32-C9F727F82CAC}" type="sibTrans" cxnId="{25B8CCFA-0D08-4F57-865B-99A53975C2EC}">
      <dgm:prSet/>
      <dgm:spPr/>
      <dgm:t>
        <a:bodyPr/>
        <a:lstStyle/>
        <a:p>
          <a:endParaRPr lang="ru-RU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ru-RU" dirty="0" smtClean="0"/>
            <a:t>Дети раскрашивают свою шахматную доску</a:t>
          </a:r>
          <a:endParaRPr lang="en-US" dirty="0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ru-RU" dirty="0" smtClean="0"/>
            <a:t>Демонстрируют свои шахматные доски.</a:t>
          </a:r>
          <a:endParaRPr lang="en-US" dirty="0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 custT="1"/>
      <dgm:spPr/>
      <dgm:t>
        <a:bodyPr rtlCol="0"/>
        <a:lstStyle/>
        <a:p>
          <a:pPr rtl="0"/>
          <a:r>
            <a:rPr lang="ru-RU" sz="1800" dirty="0" smtClean="0"/>
            <a:t>Итог</a:t>
          </a:r>
          <a:endParaRPr lang="en-US" sz="1800" dirty="0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FA6465-BFC1-4BF5-B076-50D4DF5C6955}" type="pres">
      <dgm:prSet presAssocID="{9D72CDD3-5859-43DB-BD75-0C3C30E3DE62}" presName="posSpace" presStyleCnt="0"/>
      <dgm:spPr/>
    </dgm:pt>
    <dgm:pt modelId="{0B4F0B9F-0AD9-4E3E-B6DD-BBCCD01AD789}" type="pres">
      <dgm:prSet presAssocID="{9D72CDD3-5859-43DB-BD75-0C3C30E3DE62}" presName="vertFlow" presStyleCnt="0"/>
      <dgm:spPr/>
    </dgm:pt>
    <dgm:pt modelId="{CDDAA297-7E79-4D17-9271-420B53BEEBF8}" type="pres">
      <dgm:prSet presAssocID="{9D72CDD3-5859-43DB-BD75-0C3C30E3DE62}" presName="topSpace" presStyleCnt="0"/>
      <dgm:spPr/>
    </dgm:pt>
    <dgm:pt modelId="{18EE728D-E61B-47F4-8DD3-A600190C3EDA}" type="pres">
      <dgm:prSet presAssocID="{9D72CDD3-5859-43DB-BD75-0C3C30E3DE62}" presName="firstComp" presStyleCnt="0"/>
      <dgm:spPr/>
    </dgm:pt>
    <dgm:pt modelId="{55C011BC-26BD-42A4-8E01-4726D3A7346E}" type="pres">
      <dgm:prSet presAssocID="{9D72CDD3-5859-43DB-BD75-0C3C30E3DE62}" presName="firstChild" presStyleLbl="bgAccFollowNode1" presStyleIdx="0" presStyleCnt="6"/>
      <dgm:spPr/>
      <dgm:t>
        <a:bodyPr/>
        <a:lstStyle/>
        <a:p>
          <a:endParaRPr lang="ru-RU"/>
        </a:p>
      </dgm:t>
    </dgm:pt>
    <dgm:pt modelId="{ACF6F04E-71E6-444A-BB6F-1C0C893ED454}" type="pres">
      <dgm:prSet presAssocID="{9D72CDD3-5859-43DB-BD75-0C3C30E3DE62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1" presStyleCnt="6"/>
      <dgm:spPr/>
      <dgm:t>
        <a:bodyPr/>
        <a:lstStyle/>
        <a:p>
          <a:endParaRPr lang="ru-RU"/>
        </a:p>
      </dgm:t>
    </dgm:pt>
    <dgm:pt modelId="{3EBE42F0-6491-49CC-95DC-985BA00CD458}" type="pres">
      <dgm:prSet presAssocID="{70879558-61CA-4CCD-B2D6-5349B01EF337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EC98A-347B-4868-B12D-A18BFED60EBC}" type="pres">
      <dgm:prSet presAssocID="{BE808719-F619-4A5B-9A61-FDB9341E5943}" presName="comp" presStyleCnt="0"/>
      <dgm:spPr/>
    </dgm:pt>
    <dgm:pt modelId="{1C3D203D-39EA-4657-835A-D9D88871DACD}" type="pres">
      <dgm:prSet presAssocID="{BE808719-F619-4A5B-9A61-FDB9341E5943}" presName="child" presStyleLbl="bgAccFollowNode1" presStyleIdx="2" presStyleCnt="6"/>
      <dgm:spPr/>
      <dgm:t>
        <a:bodyPr/>
        <a:lstStyle/>
        <a:p>
          <a:endParaRPr lang="ru-RU"/>
        </a:p>
      </dgm:t>
    </dgm:pt>
    <dgm:pt modelId="{2A62B81E-210A-4503-B0A7-F6976BBDAEA8}" type="pres">
      <dgm:prSet presAssocID="{BE808719-F619-4A5B-9A61-FDB9341E5943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4B52E-631F-45C9-B23F-D3D3A5EF3D07}" type="pres">
      <dgm:prSet presAssocID="{9D72CDD3-5859-43DB-BD75-0C3C30E3DE62}" presName="negSpace" presStyleCnt="0"/>
      <dgm:spPr/>
    </dgm:pt>
    <dgm:pt modelId="{F9A7C202-077F-4107-9572-CED09241757E}" type="pres">
      <dgm:prSet presAssocID="{9D72CDD3-5859-43DB-BD75-0C3C30E3DE62}" presName="circle" presStyleLbl="node1" presStyleIdx="0" presStyleCnt="3"/>
      <dgm:spPr/>
      <dgm:t>
        <a:bodyPr/>
        <a:lstStyle/>
        <a:p>
          <a:endParaRPr lang="ru-RU"/>
        </a:p>
      </dgm:t>
    </dgm:pt>
    <dgm:pt modelId="{35196C3F-5310-4775-A9E1-8D90208A0746}" type="pres">
      <dgm:prSet presAssocID="{15E25BD4-1EBF-43C2-8885-DBF66B8429E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3" presStyleCnt="6"/>
      <dgm:spPr/>
      <dgm:t>
        <a:bodyPr/>
        <a:lstStyle/>
        <a:p>
          <a:endParaRPr lang="ru-RU"/>
        </a:p>
      </dgm:t>
    </dgm:pt>
    <dgm:pt modelId="{10C9E3CF-3A8F-4100-8ACD-91E2373197A2}" type="pres">
      <dgm:prSet presAssocID="{F2881FB1-6580-4F21-A283-BFAA6F91D5D2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4" presStyleCnt="6"/>
      <dgm:spPr/>
      <dgm:t>
        <a:bodyPr/>
        <a:lstStyle/>
        <a:p>
          <a:endParaRPr lang="ru-RU"/>
        </a:p>
      </dgm:t>
    </dgm:pt>
    <dgm:pt modelId="{B12AEB83-0A64-4B36-BF01-B2F834861BAA}" type="pres">
      <dgm:prSet presAssocID="{29E78340-8EBE-415C-B973-78A91A054B9C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/>
      <dgm:spPr/>
      <dgm:t>
        <a:bodyPr/>
        <a:lstStyle/>
        <a:p>
          <a:endParaRPr lang="ru-RU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5" presStyleCnt="6"/>
      <dgm:spPr/>
      <dgm:t>
        <a:bodyPr/>
        <a:lstStyle/>
        <a:p>
          <a:endParaRPr lang="ru-RU"/>
        </a:p>
      </dgm:t>
    </dgm:pt>
    <dgm:pt modelId="{F8977219-728E-448F-AE8B-46B14F4F17DE}" type="pres">
      <dgm:prSet presAssocID="{6352CA33-6755-44BE-808F-400DA4CF80A7}" presName="first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FAB4659-6291-457D-941A-93BCD304031A}" srcId="{9D72CDD3-5859-43DB-BD75-0C3C30E3DE62}" destId="{70879558-61CA-4CCD-B2D6-5349B01EF337}" srcOrd="1" destOrd="0" parTransId="{95F5E6EE-4E8D-49F8-8C9E-8BBFD01B6A0E}" sibTransId="{053E317B-DD3F-4AFF-90D1-A55D37D325DC}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FFA7F975-A3CB-40DD-9567-0AF4ADFF6B27}" type="presOf" srcId="{70879558-61CA-4CCD-B2D6-5349B01EF337}" destId="{51F68A05-A560-4C6F-BC90-521AEF3B0907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25B8CCFA-0D08-4F57-865B-99A53975C2EC}" srcId="{9D72CDD3-5859-43DB-BD75-0C3C30E3DE62}" destId="{BE808719-F619-4A5B-9A61-FDB9341E5943}" srcOrd="2" destOrd="0" parTransId="{9DFF4F88-D043-427C-9684-8FFE98C69A24}" sibTransId="{BB0B8C6C-1EB0-4B9A-BF32-C9F727F82CAC}"/>
    <dgm:cxn modelId="{DDB5AD9A-40B0-48EF-AF2C-8CCDA330F7FE}" srcId="{00C18FBF-3FF5-4C16-97CF-AF03740D7AB6}" destId="{9D72CDD3-5859-43DB-BD75-0C3C30E3DE62}" srcOrd="0" destOrd="0" parTransId="{1D5B1F83-33A7-4298-BC11-2B1252AFAEA5}" sibTransId="{15E25BD4-1EBF-43C2-8885-DBF66B8429E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1AE69EB6-C04D-406A-94EA-A0ED497035C9}" type="presOf" srcId="{BE808719-F619-4A5B-9A61-FDB9341E5943}" destId="{1C3D203D-39EA-4657-835A-D9D88871DACD}" srcOrd="0" destOrd="0" presId="urn:microsoft.com/office/officeart/2005/8/layout/hList9"/>
    <dgm:cxn modelId="{C8A568AB-C36E-4D8E-9D84-74AB13E268E0}" type="presOf" srcId="{7CB6360B-4022-4E96-922B-A12DE0E2A39F}" destId="{55C011BC-26BD-42A4-8E01-4726D3A7346E}" srcOrd="0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276893A5-7FC6-49F3-A63D-3C9C0FC6FB91}" type="presOf" srcId="{BE808719-F619-4A5B-9A61-FDB9341E5943}" destId="{2A62B81E-210A-4503-B0A7-F6976BBDAEA8}" srcOrd="1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CD5EFFB3-C9FD-4DAC-8D97-0C2FB02B380B}" srcId="{9D72CDD3-5859-43DB-BD75-0C3C30E3DE62}" destId="{7CB6360B-4022-4E96-922B-A12DE0E2A39F}" srcOrd="0" destOrd="0" parTransId="{44B2858F-607B-47DF-B44B-EA7D73FDC9F2}" sibTransId="{B35ED9D1-2A17-4034-8D08-4945CA54F6C9}"/>
    <dgm:cxn modelId="{CF38A5EA-ACEF-47D7-8B1A-B62EFAF3D87F}" type="presOf" srcId="{7CB6360B-4022-4E96-922B-A12DE0E2A39F}" destId="{ACF6F04E-71E6-444A-BB6F-1C0C893ED454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B849AD1A-5432-4E90-A8AA-0E4F6FCED17D}" type="presOf" srcId="{70879558-61CA-4CCD-B2D6-5349B01EF337}" destId="{3EBE42F0-6491-49CC-95DC-985BA00CD458}" srcOrd="1" destOrd="0" presId="urn:microsoft.com/office/officeart/2005/8/layout/hList9"/>
    <dgm:cxn modelId="{70C6D7B8-A3D0-4B69-9CC4-A77C778DA79D}" type="presOf" srcId="{9D72CDD3-5859-43DB-BD75-0C3C30E3DE62}" destId="{F9A7C202-077F-4107-9572-CED09241757E}" srcOrd="0" destOrd="0" presId="urn:microsoft.com/office/officeart/2005/8/layout/hList9"/>
    <dgm:cxn modelId="{09EAC513-716E-4F9A-AF89-0F5212B97F05}" type="presParOf" srcId="{0DC7A063-583D-4B0F-88B2-BD54F95D95AF}" destId="{BDFA6465-BFC1-4BF5-B076-50D4DF5C6955}" srcOrd="0" destOrd="0" presId="urn:microsoft.com/office/officeart/2005/8/layout/hList9"/>
    <dgm:cxn modelId="{3CB51B06-CD4C-4D71-8A1E-6AA462917448}" type="presParOf" srcId="{0DC7A063-583D-4B0F-88B2-BD54F95D95AF}" destId="{0B4F0B9F-0AD9-4E3E-B6DD-BBCCD01AD789}" srcOrd="1" destOrd="0" presId="urn:microsoft.com/office/officeart/2005/8/layout/hList9"/>
    <dgm:cxn modelId="{6AE3249E-4B43-4BD9-A2FF-FAD0FF8C760C}" type="presParOf" srcId="{0B4F0B9F-0AD9-4E3E-B6DD-BBCCD01AD789}" destId="{CDDAA297-7E79-4D17-9271-420B53BEEBF8}" srcOrd="0" destOrd="0" presId="urn:microsoft.com/office/officeart/2005/8/layout/hList9"/>
    <dgm:cxn modelId="{AACB4321-D32D-4003-8D46-384A287C9E00}" type="presParOf" srcId="{0B4F0B9F-0AD9-4E3E-B6DD-BBCCD01AD789}" destId="{18EE728D-E61B-47F4-8DD3-A600190C3EDA}" srcOrd="1" destOrd="0" presId="urn:microsoft.com/office/officeart/2005/8/layout/hList9"/>
    <dgm:cxn modelId="{6DD82743-9935-44F7-9C85-24FA42319021}" type="presParOf" srcId="{18EE728D-E61B-47F4-8DD3-A600190C3EDA}" destId="{55C011BC-26BD-42A4-8E01-4726D3A7346E}" srcOrd="0" destOrd="0" presId="urn:microsoft.com/office/officeart/2005/8/layout/hList9"/>
    <dgm:cxn modelId="{946E1E8F-CE82-4769-913B-CEF168D17484}" type="presParOf" srcId="{18EE728D-E61B-47F4-8DD3-A600190C3EDA}" destId="{ACF6F04E-71E6-444A-BB6F-1C0C893ED454}" srcOrd="1" destOrd="0" presId="urn:microsoft.com/office/officeart/2005/8/layout/hList9"/>
    <dgm:cxn modelId="{EBCA82F6-9B63-4F55-B166-7F06A12B146A}" type="presParOf" srcId="{0B4F0B9F-0AD9-4E3E-B6DD-BBCCD01AD789}" destId="{E5677DE7-299C-4C9C-A4BC-6335CC601D12}" srcOrd="2" destOrd="0" presId="urn:microsoft.com/office/officeart/2005/8/layout/hList9"/>
    <dgm:cxn modelId="{47F50C41-A1A5-4681-B207-76EE5A670E57}" type="presParOf" srcId="{E5677DE7-299C-4C9C-A4BC-6335CC601D12}" destId="{51F68A05-A560-4C6F-BC90-521AEF3B0907}" srcOrd="0" destOrd="0" presId="urn:microsoft.com/office/officeart/2005/8/layout/hList9"/>
    <dgm:cxn modelId="{E1794AB6-1CA1-4DEC-BA36-CFAAA5046924}" type="presParOf" srcId="{E5677DE7-299C-4C9C-A4BC-6335CC601D12}" destId="{3EBE42F0-6491-49CC-95DC-985BA00CD458}" srcOrd="1" destOrd="0" presId="urn:microsoft.com/office/officeart/2005/8/layout/hList9"/>
    <dgm:cxn modelId="{507F137F-B4B8-4578-90D0-838F83CE9AFB}" type="presParOf" srcId="{0B4F0B9F-0AD9-4E3E-B6DD-BBCCD01AD789}" destId="{72DEC98A-347B-4868-B12D-A18BFED60EBC}" srcOrd="3" destOrd="0" presId="urn:microsoft.com/office/officeart/2005/8/layout/hList9"/>
    <dgm:cxn modelId="{CFAF0ECC-37F7-43AE-B63C-DA3212C45BFA}" type="presParOf" srcId="{72DEC98A-347B-4868-B12D-A18BFED60EBC}" destId="{1C3D203D-39EA-4657-835A-D9D88871DACD}" srcOrd="0" destOrd="0" presId="urn:microsoft.com/office/officeart/2005/8/layout/hList9"/>
    <dgm:cxn modelId="{E8E01242-57EF-42D9-B07F-26E0D4FAB639}" type="presParOf" srcId="{72DEC98A-347B-4868-B12D-A18BFED60EBC}" destId="{2A62B81E-210A-4503-B0A7-F6976BBDAEA8}" srcOrd="1" destOrd="0" presId="urn:microsoft.com/office/officeart/2005/8/layout/hList9"/>
    <dgm:cxn modelId="{D9431E7C-7A1A-4292-8E1E-D7C350EE5092}" type="presParOf" srcId="{0DC7A063-583D-4B0F-88B2-BD54F95D95AF}" destId="{06C4B52E-631F-45C9-B23F-D3D3A5EF3D07}" srcOrd="2" destOrd="0" presId="urn:microsoft.com/office/officeart/2005/8/layout/hList9"/>
    <dgm:cxn modelId="{DC41B247-28A1-4444-8FC8-367A0FA0EB96}" type="presParOf" srcId="{0DC7A063-583D-4B0F-88B2-BD54F95D95AF}" destId="{F9A7C202-077F-4107-9572-CED09241757E}" srcOrd="3" destOrd="0" presId="urn:microsoft.com/office/officeart/2005/8/layout/hList9"/>
    <dgm:cxn modelId="{40552EDB-EFDC-4D42-BA59-79F1920AD1FC}" type="presParOf" srcId="{0DC7A063-583D-4B0F-88B2-BD54F95D95AF}" destId="{35196C3F-5310-4775-A9E1-8D90208A0746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011BC-26BD-42A4-8E01-4726D3A7346E}">
      <dsp:nvSpPr>
        <dsp:cNvPr id="0" name=""/>
        <dsp:cNvSpPr/>
      </dsp:nvSpPr>
      <dsp:spPr>
        <a:xfrm>
          <a:off x="1164061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rtlCol="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Шахматы- одна из древних игр. Шахматы придуманы в Индии и существует уже многие века</a:t>
          </a:r>
          <a:endParaRPr lang="en-US" sz="1400" kern="1200" dirty="0"/>
        </a:p>
      </dsp:txBody>
      <dsp:txXfrm>
        <a:off x="1486338" y="539326"/>
        <a:ext cx="1691953" cy="1343491"/>
      </dsp:txXfrm>
    </dsp:sp>
    <dsp:sp modelId="{51F68A05-A560-4C6F-BC90-521AEF3B0907}">
      <dsp:nvSpPr>
        <dsp:cNvPr id="0" name=""/>
        <dsp:cNvSpPr/>
      </dsp:nvSpPr>
      <dsp:spPr>
        <a:xfrm>
          <a:off x="1164061" y="1882818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Шахматная доска- поле шахматных сражений</a:t>
          </a:r>
          <a:endParaRPr lang="en-US" sz="1600" kern="1200" dirty="0"/>
        </a:p>
      </dsp:txBody>
      <dsp:txXfrm>
        <a:off x="1486338" y="1882818"/>
        <a:ext cx="1691953" cy="1343491"/>
      </dsp:txXfrm>
    </dsp:sp>
    <dsp:sp modelId="{1C3D203D-39EA-4657-835A-D9D88871DACD}">
      <dsp:nvSpPr>
        <dsp:cNvPr id="0" name=""/>
        <dsp:cNvSpPr/>
      </dsp:nvSpPr>
      <dsp:spPr>
        <a:xfrm>
          <a:off x="1164061" y="3226309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Доска состоит из 64 клеток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 т д</a:t>
          </a:r>
          <a:endParaRPr lang="en-US" sz="1600" kern="1200" dirty="0"/>
        </a:p>
      </dsp:txBody>
      <dsp:txXfrm>
        <a:off x="1486338" y="3226309"/>
        <a:ext cx="1691953" cy="1343491"/>
      </dsp:txXfrm>
    </dsp:sp>
    <dsp:sp modelId="{F9A7C202-077F-4107-9572-CED09241757E}">
      <dsp:nvSpPr>
        <dsp:cNvPr id="0" name=""/>
        <dsp:cNvSpPr/>
      </dsp:nvSpPr>
      <dsp:spPr>
        <a:xfrm>
          <a:off x="89805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Рассказ воспитателя</a:t>
          </a:r>
          <a:endParaRPr lang="en-US" sz="1800" kern="1200" dirty="0"/>
        </a:p>
      </dsp:txBody>
      <dsp:txXfrm>
        <a:off x="286456" y="198849"/>
        <a:ext cx="949518" cy="949518"/>
      </dsp:txXfrm>
    </dsp:sp>
    <dsp:sp modelId="{F660F4B9-35DB-4256-A868-A35C6DCCF6B2}">
      <dsp:nvSpPr>
        <dsp:cNvPr id="0" name=""/>
        <dsp:cNvSpPr/>
      </dsp:nvSpPr>
      <dsp:spPr>
        <a:xfrm>
          <a:off x="4521112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Дети раскрашивают свою шахматную доску</a:t>
          </a:r>
          <a:endParaRPr lang="en-US" sz="1600" kern="1200" dirty="0"/>
        </a:p>
      </dsp:txBody>
      <dsp:txXfrm>
        <a:off x="4843389" y="539326"/>
        <a:ext cx="1691953" cy="1343491"/>
      </dsp:txXfrm>
    </dsp:sp>
    <dsp:sp modelId="{614EBA0E-D12B-447E-B378-B0FA2DEBEA2F}">
      <dsp:nvSpPr>
        <dsp:cNvPr id="0" name=""/>
        <dsp:cNvSpPr/>
      </dsp:nvSpPr>
      <dsp:spPr>
        <a:xfrm>
          <a:off x="4521112" y="1882818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Обозначают линии: вертикаль, диагональ., горизонталь</a:t>
          </a:r>
          <a:endParaRPr lang="en-US" sz="1600" kern="1200" dirty="0"/>
        </a:p>
      </dsp:txBody>
      <dsp:txXfrm>
        <a:off x="4843389" y="1882818"/>
        <a:ext cx="1691953" cy="1343491"/>
      </dsp:txXfrm>
    </dsp:sp>
    <dsp:sp modelId="{FD776C1E-557E-4553-9447-49B69EEC7907}">
      <dsp:nvSpPr>
        <dsp:cNvPr id="0" name=""/>
        <dsp:cNvSpPr/>
      </dsp:nvSpPr>
      <dsp:spPr>
        <a:xfrm>
          <a:off x="3446856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Практическая часть</a:t>
          </a:r>
          <a:endParaRPr lang="en-US" sz="1800" kern="1200" dirty="0"/>
        </a:p>
      </dsp:txBody>
      <dsp:txXfrm>
        <a:off x="3643507" y="198849"/>
        <a:ext cx="949518" cy="949518"/>
      </dsp:txXfrm>
    </dsp:sp>
    <dsp:sp modelId="{AD2806AC-6A03-4F05-9F4D-F72EA0E56FBF}">
      <dsp:nvSpPr>
        <dsp:cNvPr id="0" name=""/>
        <dsp:cNvSpPr/>
      </dsp:nvSpPr>
      <dsp:spPr>
        <a:xfrm>
          <a:off x="7878163" y="539326"/>
          <a:ext cx="2014230" cy="1343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Демонстрируют свои шахматные доски.</a:t>
          </a:r>
          <a:endParaRPr lang="en-US" sz="1600" kern="1200" dirty="0"/>
        </a:p>
      </dsp:txBody>
      <dsp:txXfrm>
        <a:off x="8200440" y="539326"/>
        <a:ext cx="1691953" cy="1343491"/>
      </dsp:txXfrm>
    </dsp:sp>
    <dsp:sp modelId="{89E6DA6E-7A23-44BD-8A99-378091FF741D}">
      <dsp:nvSpPr>
        <dsp:cNvPr id="0" name=""/>
        <dsp:cNvSpPr/>
      </dsp:nvSpPr>
      <dsp:spPr>
        <a:xfrm>
          <a:off x="6803907" y="2198"/>
          <a:ext cx="1342820" cy="13428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Итог</a:t>
          </a:r>
          <a:endParaRPr lang="en-US" sz="1800" kern="1200" dirty="0"/>
        </a:p>
      </dsp:txBody>
      <dsp:txXfrm>
        <a:off x="7000558" y="198849"/>
        <a:ext cx="949518" cy="949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ru-RU" dirty="0" smtClean="0"/>
              <a:t>Дидактические игры для дошкольников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ru-RU" dirty="0" smtClean="0"/>
              <a:t>Обучение игры шахматы</a:t>
            </a:r>
          </a:p>
          <a:p>
            <a:pPr rtl="0"/>
            <a:endParaRPr lang="ru-RU" dirty="0" smtClean="0"/>
          </a:p>
          <a:p>
            <a:pPr rtl="0"/>
            <a:endParaRPr lang="ru-RU" dirty="0"/>
          </a:p>
          <a:p>
            <a:pPr rtl="0"/>
            <a:r>
              <a:rPr lang="ru-RU" dirty="0" smtClean="0"/>
              <a:t>К.Н. Аксенова</a:t>
            </a:r>
          </a:p>
          <a:p>
            <a:pPr rtl="0"/>
            <a:r>
              <a:rPr lang="ru-RU" dirty="0" smtClean="0"/>
              <a:t>89831711033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96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1297577"/>
            <a:ext cx="11564983" cy="544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 ШАХМАТНАЯ ДОСКА».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задания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"Горизонталь". Двое играющих по очереди заполняют одну из горизонтальных линий шахматной доски кубиками (фишками, пешками и т. п.).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"Вертикаль". То же самое, но заполняется одна из вертикальных линий шахматной доски.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"Диагональ". То же самое, но заполняется одна из диагоналей шахматной доски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Ребята, посмотрите, что это у вас лежит на столах? ( листочки, похожие на шахматную доску)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Только они какие-то странные, все белые. (Показывает заранее приготовленные расчерченные бумажные доски) Наверное, жители Черно-белого Королевства просят нас о помощи, и хотят, чтобы мы раскрасили доски, правильно чередуя черные и белые поля. Справитесь?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 Да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471749"/>
            <a:ext cx="10859589" cy="479842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"Шахматные дорожки»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Задача: По классу разбросаны шахматные дорожки, каждому ряду (команде) надо найти свою дорожку. Выигрывает та команда, у которой нет или меньше ошибок.</a:t>
            </a:r>
          </a:p>
          <a:p>
            <a:pPr marL="0" indent="0">
              <a:buNone/>
            </a:pPr>
            <a:r>
              <a:rPr lang="ru-RU" sz="5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урока. Рефлексия.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с чем мы познакомились сегодня на занятии?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еще раз  проговорим, что мы с вами сегодня вспомнили и </a:t>
            </a:r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узнали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Покажите, пожалуйста, белое поле, пройди по нему ,  черное поле.</a:t>
            </a:r>
          </a:p>
          <a:p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белых полей, черных полей на шахматной доске?</a:t>
            </a:r>
          </a:p>
          <a:p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ли у вас получилось?</a:t>
            </a:r>
            <a:endParaRPr lang="ru-RU" sz="55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Отлично, у всех всё получилось.</a:t>
            </a: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что бы вы хотели узнать на следующем занятии? ( ответы детей)</a:t>
            </a:r>
          </a:p>
          <a:p>
            <a:r>
              <a:rPr lang="ru-RU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свидания, ребята?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Примеры дидактических игр: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00891" y="1600200"/>
            <a:ext cx="3901005" cy="4572000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/>
              <a:t>1. Расставь правильно фишки (белые, черные) </a:t>
            </a:r>
          </a:p>
          <a:p>
            <a:r>
              <a:rPr lang="ru-RU" dirty="0" smtClean="0"/>
              <a:t>	Двое </a:t>
            </a:r>
            <a:r>
              <a:rPr lang="ru-RU" dirty="0"/>
              <a:t>играющих по очереди заполняют одну из горизонтальных, вертикальных линий или любой из диагоналей  шахматной </a:t>
            </a:r>
            <a:r>
              <a:rPr lang="ru-RU" dirty="0" smtClean="0"/>
              <a:t>доски.</a:t>
            </a:r>
          </a:p>
          <a:p>
            <a:r>
              <a:rPr lang="ru-RU" dirty="0" smtClean="0"/>
              <a:t>2. Заполни центр фишками. </a:t>
            </a:r>
          </a:p>
          <a:p>
            <a:r>
              <a:rPr lang="ru-RU" dirty="0" smtClean="0"/>
              <a:t>	Детям </a:t>
            </a:r>
            <a:r>
              <a:rPr lang="ru-RU" dirty="0"/>
              <a:t>предлагается на демонстрационной шахматной доске заполнить центр </a:t>
            </a:r>
            <a:r>
              <a:rPr lang="ru-RU" dirty="0" smtClean="0"/>
              <a:t>фишками.</a:t>
            </a:r>
          </a:p>
          <a:p>
            <a:r>
              <a:rPr lang="ru-RU" dirty="0" smtClean="0"/>
              <a:t>3. Заполни линии (горизонталь,вертикаль,диагональ).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4434" y="2360023"/>
            <a:ext cx="5826035" cy="2621280"/>
          </a:xfrm>
        </p:spPr>
        <p:txBody>
          <a:bodyPr rtlCol="0"/>
          <a:lstStyle/>
          <a:p>
            <a:r>
              <a:rPr lang="ru-RU" b="1" dirty="0">
                <a:solidFill>
                  <a:srgbClr val="000000"/>
                </a:solidFill>
                <a:latin typeface="PT Sans"/>
              </a:rPr>
              <a:t>«Шахматная </a:t>
            </a:r>
            <a:r>
              <a:rPr lang="ru-RU" b="1" dirty="0" smtClean="0">
                <a:solidFill>
                  <a:srgbClr val="000000"/>
                </a:solidFill>
                <a:latin typeface="PT Sans"/>
              </a:rPr>
              <a:t> нотация»</a:t>
            </a:r>
            <a:br>
              <a:rPr lang="ru-RU" b="1" dirty="0" smtClean="0">
                <a:solidFill>
                  <a:srgbClr val="000000"/>
                </a:solidFill>
                <a:latin typeface="PT Sans"/>
              </a:rPr>
            </a:b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469572"/>
            <a:ext cx="4971349" cy="37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80" y="3405050"/>
            <a:ext cx="8194767" cy="22206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Знакомство с шахматной нотацией, шахматным алфавитом, развитие у детей логического мышления, мелкой моторики, внимания, памяти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617" y="1371600"/>
            <a:ext cx="3239970" cy="4006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25" y="110831"/>
            <a:ext cx="3107777" cy="36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2994" y="775063"/>
            <a:ext cx="7332617" cy="4737463"/>
          </a:xfrm>
        </p:spPr>
        <p:txBody>
          <a:bodyPr rtlCol="0"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Мотивационная часть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.Организационный момент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 нотация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условных обозначений, применяемых для записи шахматной партии или положения фигур на доске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Изучение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(пример) «Шахматный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.Физминутка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правила шахматной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нотации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.Практическая работа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Шахматная но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5791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514843"/>
                </a:solidFill>
              </a:rPr>
              <a:t>Примеры дидактических 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09" y="1600200"/>
            <a:ext cx="10163991" cy="46438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«Какой буквы не хватает?». Карточки с буквами алфавита 	располагаются на столе в ряд так, как они расположены на шахматной доске. Затем несколько букв из этого ряда убирается и детям предлагается найти недостающие буквы и поставить их на место.</a:t>
            </a:r>
          </a:p>
          <a:p>
            <a:pPr lvl="0"/>
            <a:r>
              <a:rPr lang="ru-RU" dirty="0"/>
              <a:t>«Шахматное лото». Для каждого ребенка подготавливаются фишки с обозначением на них шахматной нотации в количестве от 5 до 64 (в зависимости от уровня подготовленности ребенка). Правила игры такие же как в обычно лото – фишку надо поставить на соответствующее ей место на шахматной доске.</a:t>
            </a:r>
          </a:p>
          <a:p>
            <a:pPr lvl="0"/>
            <a:r>
              <a:rPr lang="ru-RU" dirty="0"/>
              <a:t>«Почта». На большом красочном конверте пишется «шахматный» адрес – например улица В, дом 2, или любой другой. Детям рассказывается о том, что почтальон принес загадочный конверт с необычным адресом и предлагается детям рассмотреть конверт и отгадать, кому же он адресован. После того, как адресат найден, конверт открывается, а там детей ожидает сюрприз – это могут быть силуэты букв шахматного алфавита, которые  раздаются детям и предлагается раскрасить их, кто как хочет. После выполнения задания дети называют каждый свою букву. </a:t>
            </a:r>
          </a:p>
          <a:p>
            <a:pPr lvl="0"/>
            <a:r>
              <a:rPr lang="ru-RU" dirty="0"/>
              <a:t>«Найди адрес». Дети получают по несколько фишек с указанием «адреса» поля: необходимо поставить фишки на соответствующие им поля шахматной доски.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«Шахматные фигуры»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74" r="3574"/>
          <a:stretch>
            <a:fillRect/>
          </a:stretch>
        </p:blipFill>
        <p:spPr>
          <a:xfrm>
            <a:off x="7036526" y="1332471"/>
            <a:ext cx="5013361" cy="40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218" y="2292093"/>
            <a:ext cx="6888479" cy="332493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Цель: Знакомство с шахматными фигурами, развитие у детей логического мышления, мелкой моторики, внимания, памяти</a:t>
            </a:r>
            <a:endParaRPr lang="ru-RU" sz="3200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81" y="1393372"/>
            <a:ext cx="4505233" cy="33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9646" y="217713"/>
            <a:ext cx="5846352" cy="525997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cap="none" dirty="0" smtClean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000" b="1" cap="none" dirty="0" smtClean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Мотивационная </a:t>
            </a: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2.Организационный момент 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Изучение нового материала.</a:t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none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Игра (пример)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«кубик»</a:t>
            </a:r>
            <a: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5.Физминутка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Изучаем правила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шахматных фигур</a:t>
            </a: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7.Практическая работа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Рефлексия</a:t>
            </a:r>
            <a:r>
              <a:rPr lang="ru-RU" sz="2000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51484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https://fsd.kopilkaurokov.ru/up/html/2018/02/05/k_5a789cec9c8f0/454984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6" y="1101632"/>
            <a:ext cx="4654865" cy="34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200" dirty="0" smtClean="0"/>
              <a:t>Шахматная доска</a:t>
            </a:r>
            <a:endParaRPr lang="ru-RU" sz="32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 познакомить детей с понятием – шахматная доска, клетка, поле, горизонталь, вертикаль, диагональ, расположение доски между игроками.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Развивать ориентирование на плоскости, память, умение сравнивать,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 Воспитывать чувство ответственности за принятое решение, вырабатывать настойчивость, выдержку, получение навыков общения детей в команде, терпеливость.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Карандаши, фломастеры,  квадраты в крупную клеточку 8х8 клеток, проектор, магнитная доска, демонстрационная шахматная доска.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514843"/>
                </a:solidFill>
              </a:rPr>
              <a:t>Примеры дидактических 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«Найди фигуру». На столе расставляются белые и черные шахматные фигуры, детям необходимо найти ту или иную шахматную фигуру в ряду остальных.</a:t>
            </a:r>
          </a:p>
          <a:p>
            <a:pPr lvl="0"/>
            <a:r>
              <a:rPr lang="ru-RU" dirty="0"/>
              <a:t>«Волшебный мешочек». В непрозрачном мешочке по очереди прячутся все шахматные фигуры, каждый из детей на ощупь пытается определить, какая фигура спрятана.</a:t>
            </a:r>
          </a:p>
          <a:p>
            <a:pPr lvl="0"/>
            <a:r>
              <a:rPr lang="ru-RU" dirty="0"/>
              <a:t>«Угадай-ка». Педагог словесно описывает одну из шахматных фигур, дети должны отгадать, о какой фигуре идет речь. Затем кто-либо из детей  описывает другую фигуру, а остальным необходимо догадаться о какой фигуре идет речь.</a:t>
            </a:r>
          </a:p>
          <a:p>
            <a:pPr lvl="0"/>
            <a:r>
              <a:rPr lang="ru-RU" dirty="0"/>
              <a:t>«Угадай». Педагог загадывает про себя одну из фигур, а дети по очереди пытаются угадать, какая фигура загадана.</a:t>
            </a:r>
          </a:p>
          <a:p>
            <a:pPr lvl="0"/>
            <a:r>
              <a:rPr lang="ru-RU" dirty="0"/>
              <a:t>Подвижная игра: «Найди домик для своей пешки». Дети делятся на две команды. По сигналу составляют по очереди, каждый у своей доски пешки.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1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320" y="1402080"/>
            <a:ext cx="10050780" cy="4770120"/>
          </a:xfrm>
        </p:spPr>
        <p:txBody>
          <a:bodyPr/>
          <a:lstStyle/>
          <a:p>
            <a:pPr lvl="0"/>
            <a:r>
              <a:rPr lang="ru-RU" dirty="0"/>
              <a:t> "Большая и маленькая". На столе шесть разных фигур. Дети называют самую высокую фигуру и ставят ее в сторону. Задача: поставить все фигуры по высоте.</a:t>
            </a:r>
          </a:p>
          <a:p>
            <a:pPr lvl="0"/>
            <a:r>
              <a:rPr lang="ru-RU" dirty="0"/>
              <a:t>«Кто быстрее». Детям предлагается посостязаться – кто быстрее соберет  одинаковые шахматные фигуры (например, один ребенок собирает ладьи, другой – слонов, третий – коней).</a:t>
            </a:r>
          </a:p>
          <a:p>
            <a:r>
              <a:rPr lang="ru-RU" dirty="0"/>
              <a:t> «Ряд». Детям предлагается поставить в один ряд пешки; коней; слонов; ладей; ферзей; королей.</a:t>
            </a:r>
          </a:p>
          <a:p>
            <a:r>
              <a:rPr lang="ru-RU" dirty="0"/>
              <a:t> «Шахматная репка». Садим «репку» - клубок. Около него ребенок по росту выстраивает белые или чёрные фигуры, поясняя: «дед» - это король, «бабка» - ферзь, «внучка» - слон, «Жучка» - конь, «кошка» - ладья, «мышка» - пешка.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2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057" y="2292094"/>
            <a:ext cx="4641669" cy="30549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96" y="643663"/>
            <a:ext cx="6277927" cy="47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1" y="2360022"/>
            <a:ext cx="5991496" cy="3396343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 начальной расстановкой  фигур, развитие у детей логического мышления, мелкой моторики, внимания,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s://konspekta.net/megaobuchalkaru/imgbaza/baza15/8816282361832.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61" y="1434167"/>
            <a:ext cx="5070302" cy="38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9150" y="548640"/>
            <a:ext cx="6106848" cy="4280812"/>
          </a:xfrm>
        </p:spPr>
        <p:txBody>
          <a:bodyPr>
            <a:normAutofit/>
          </a:bodyPr>
          <a:lstStyle/>
          <a:p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Мотивационная часть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2.Организационный момент 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Изучение нового материала.</a:t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Игра (пример) « волшебный мешочек»</a:t>
            </a:r>
            <a: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5.Физминутка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Изучаем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начальной расстановки фигур</a:t>
            </a: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7.Практическая работа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Рефлексия</a:t>
            </a:r>
            <a:r>
              <a:rPr lang="ru-RU" sz="2000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148" y="1077834"/>
            <a:ext cx="4389900" cy="29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514843"/>
                </a:solidFill>
              </a:rPr>
              <a:t>Примеры дидактических 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99" y="1600200"/>
            <a:ext cx="10190117" cy="486156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«Мешочек». Каждый ребенок достает из мешочка по одной фигуре и расставляет ее на то место, которое данная фигура занимает в начальной позиции.</a:t>
            </a:r>
          </a:p>
          <a:p>
            <a:pPr lvl="0"/>
            <a:r>
              <a:rPr lang="ru-RU" dirty="0"/>
              <a:t>«Что пропало?». В начальной позиции не хватает несколько фигур. Необходимо определить каких фигур недостает в начальной позиции, найти эти фигуры и расставить на свои места.</a:t>
            </a:r>
          </a:p>
          <a:p>
            <a:pPr lvl="0"/>
            <a:r>
              <a:rPr lang="ru-RU" dirty="0"/>
              <a:t> «Да и нет». Педагог берет две шахматные фигурки и спрашивает детей, стоят ли эти фигуры рядом в начальном положении.</a:t>
            </a:r>
          </a:p>
          <a:p>
            <a:r>
              <a:rPr lang="ru-RU" dirty="0"/>
              <a:t>«Путаница». Расставляется начальная позиция на шахматной доске, перепутав фигуры местами. Дети должны проверить правильность расстановки фигур в начальной позиции и расставить фигуры так, чтобы начальное положение оказалось правильным.</a:t>
            </a:r>
          </a:p>
          <a:p>
            <a:r>
              <a:rPr lang="ru-RU" dirty="0"/>
              <a:t>«Мяч». Педагог произносит какую-нибудь фразу о начальном положении, к примеру: "Ладья стоит в углу", и бросает мяч кому-то из учеников. Если утверждение верно, то мяч следует поймать.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052060" cy="2219691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«ХОДЫ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ВЗЯТИЕ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1298212"/>
            <a:ext cx="5441678" cy="408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 правилами хода и взятия каждой из фигур, развитие у детей логического мышления, мелкой моторики, внимания,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Picture backgroun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9646" y="296091"/>
            <a:ext cx="5846352" cy="4359865"/>
          </a:xfrm>
        </p:spPr>
        <p:txBody>
          <a:bodyPr>
            <a:normAutofit/>
          </a:bodyPr>
          <a:lstStyle/>
          <a:p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Мотивационная часть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2.Организационный момент 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Изучение нового материала.</a:t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Игра (пример)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«захват контрольного поля»</a:t>
            </a:r>
            <a: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5.Физминутка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Изучаем правила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 взятие фигуры</a:t>
            </a:r>
            <a:b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7.Практическая </a:t>
            </a: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Рефлексия</a:t>
            </a:r>
            <a:endParaRPr lang="ru-RU" dirty="0"/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8" y="865617"/>
            <a:ext cx="4851854" cy="36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514843"/>
                </a:solidFill>
              </a:rPr>
              <a:t>Примеры дидактических 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«Игра на уничтожение» - важнейшая игра курса. У ребенка формируется внутренний план действий, развивается аналитико-синтетическая функция мышления и др. Педагог играет с учениками ограниченным числом фигур (чаще всего фигура против фигуры). Выигрывает тот, кто побьет все фигуры </a:t>
            </a:r>
            <a:r>
              <a:rPr lang="ru-RU" dirty="0" smtClean="0"/>
              <a:t>противника</a:t>
            </a:r>
          </a:p>
          <a:p>
            <a:pPr lvl="0"/>
            <a:r>
              <a:rPr lang="ru-RU" dirty="0"/>
              <a:t>«Цепочка». Белая фигура должна побить все черные фигуры, расположенные на шахматной доске, уничтожая каждым ходом по фигуре (черные фигуры считаются заколдованными, недвижимыми).</a:t>
            </a:r>
          </a:p>
          <a:p>
            <a:pPr lvl="0"/>
            <a:r>
              <a:rPr lang="ru-RU" dirty="0"/>
              <a:t>«Лабиринт». Белая фигура должна достичь определенной клетки шахматной доски, не становясь на "заминированные" поля и не перепрыгивая их</a:t>
            </a:r>
          </a:p>
          <a:p>
            <a:r>
              <a:rPr lang="ru-RU" dirty="0"/>
              <a:t>«Захват контрольного поля». Игра фигурой против фигуры ведется не с целью уничтожения, а с целью установить свою фигуру на определенное поле. При этом запрещается ставить фигуры на клетки, находящиеся под ударом фигуры противника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dirty="0" smtClean="0"/>
              <a:t>Интеграция образовательных областей: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коммуникативное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977" y="1419497"/>
            <a:ext cx="10633166" cy="475270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«Защита контрольного поля». Эта игра подобна предыдущей, но при точной игре обеих сторон не имеет победителя.</a:t>
            </a:r>
          </a:p>
          <a:p>
            <a:pPr lvl="0"/>
            <a:r>
              <a:rPr lang="ru-RU" dirty="0"/>
              <a:t> «Атака неприятельской фигуры». Белая фигура должна за один ход напасть на черную фигуру, но так, чтобы не оказаться под боем.</a:t>
            </a:r>
          </a:p>
          <a:p>
            <a:pPr lvl="0"/>
            <a:r>
              <a:rPr lang="ru-RU" dirty="0"/>
              <a:t> «Двойной удар». Белой фигурой надо напасть одновременно на две черные фигуры.</a:t>
            </a:r>
          </a:p>
          <a:p>
            <a:pPr lvl="0"/>
            <a:r>
              <a:rPr lang="ru-RU" dirty="0"/>
              <a:t> «Взятие». Из нескольких возможных взятий надо выбрать лучшее -побить незащищенную фигуру.</a:t>
            </a:r>
          </a:p>
          <a:p>
            <a:pPr lvl="0"/>
            <a:r>
              <a:rPr lang="ru-RU" dirty="0"/>
              <a:t> «Защита». Здесь нужно одной белой фигурой защитить другую, стоящую под боем.</a:t>
            </a:r>
          </a:p>
          <a:p>
            <a:pPr lvl="0"/>
            <a:r>
              <a:rPr lang="ru-RU" dirty="0"/>
              <a:t> «Выиграй фигуру». Белые должны сделать такой ход, чтобы при любом ответе черных они проиграли одну из своих фигур.</a:t>
            </a:r>
          </a:p>
          <a:p>
            <a:pPr lvl="0"/>
            <a:r>
              <a:rPr lang="ru-RU" dirty="0"/>
              <a:t> «Ограничение подвижности». Это разновидность «игры на уничтожение», но с «заминированными» полями. Выигрывает тот, кто побьет все фигуры противника.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5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898" y="2290354"/>
            <a:ext cx="4590508" cy="2221431"/>
          </a:xfrm>
        </p:spPr>
        <p:txBody>
          <a:bodyPr/>
          <a:lstStyle/>
          <a:p>
            <a:r>
              <a:rPr lang="ru-RU" b="1" dirty="0" smtClean="0"/>
              <a:t>«ЦЕЛЬ </a:t>
            </a:r>
            <a:r>
              <a:rPr lang="ru-RU" b="1" dirty="0"/>
              <a:t>ШАХМАТНОЙ </a:t>
            </a:r>
            <a:r>
              <a:rPr lang="ru-RU" b="1" dirty="0" smtClean="0"/>
              <a:t>ПАРТИИ»</a:t>
            </a:r>
            <a:endParaRPr lang="ru-RU" dirty="0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99" y="1276292"/>
            <a:ext cx="5408692" cy="40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971" y="2292094"/>
            <a:ext cx="6359979" cy="309851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Знакомство с шахматными понятиями «шах», «мат», «пат», «мат в один ход», длинная и короткая рокировка и ее правила, развитие у детей логического мышления, внимания, памяти.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8" name="Picture 4" descr="Picture backgroun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5441" y="418010"/>
            <a:ext cx="5750558" cy="4223659"/>
          </a:xfrm>
        </p:spPr>
        <p:txBody>
          <a:bodyPr/>
          <a:lstStyle/>
          <a:p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Мотивационная часть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2.Организационный момент </a:t>
            </a:r>
            <a:br>
              <a:rPr lang="ru-RU" sz="2000" b="1" cap="none" dirty="0">
                <a:solidFill>
                  <a:srgbClr val="5148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Изучение нового материала.</a:t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Игра (пример)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«рокировка»</a:t>
            </a:r>
            <a: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5.Физминутка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Изучаем правила </a:t>
            </a: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короткая, длинная рокировка</a:t>
            </a:r>
            <a:b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7.Практическая </a:t>
            </a: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Рефлексия</a:t>
            </a:r>
            <a:endParaRPr lang="ru-RU" dirty="0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6" y="765470"/>
            <a:ext cx="4703808" cy="35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514843"/>
                </a:solidFill>
              </a:rPr>
              <a:t>Примеры дидактических игр: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 «Шах или не шах». Приводится ряд положений, в которых дети должны определить: стоит ли король под шахом или нет.</a:t>
            </a:r>
          </a:p>
          <a:p>
            <a:pPr lvl="0"/>
            <a:r>
              <a:rPr lang="ru-RU" dirty="0"/>
              <a:t>«Дай шах». Требуется объявить шах неприятельскому королю.</a:t>
            </a:r>
          </a:p>
          <a:p>
            <a:pPr lvl="0"/>
            <a:r>
              <a:rPr lang="ru-RU" dirty="0"/>
              <a:t>«Пять шахов». Каждой из пяти белых фигур нужно объявить шах черному королю.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Мат или не мат». Приводится ряд положений, в которых дети должны определить: дан ли мат черному королю.</a:t>
            </a:r>
          </a:p>
          <a:p>
            <a:pPr lvl="0"/>
            <a:r>
              <a:rPr lang="ru-RU" dirty="0"/>
              <a:t>«Первый шах». Игра проводится всеми фигурами из начального положения. Выигрывает тот, кто объявит первый шах</a:t>
            </a:r>
            <a:r>
              <a:rPr lang="ru-RU" dirty="0" smtClean="0"/>
              <a:t>.</a:t>
            </a:r>
          </a:p>
          <a:p>
            <a:r>
              <a:rPr lang="ru-RU" dirty="0"/>
              <a:t>«Рокировка». Дети должны определить, можно ли рокировать в тех или иных случаях.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3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внимание!!!</a:t>
            </a:r>
            <a:endParaRPr lang="ru-RU" dirty="0"/>
          </a:p>
        </p:txBody>
      </p:sp>
      <p:pic>
        <p:nvPicPr>
          <p:cNvPr id="1946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96" y="427673"/>
            <a:ext cx="3500755" cy="29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5" y="496389"/>
            <a:ext cx="79160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Виды деятельности: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 исследовательская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85" y="1941889"/>
            <a:ext cx="4703082" cy="313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5" descr="Образец таблицы с 3 столбцами и 4 строками" title="Таблица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8837744"/>
              </p:ext>
            </p:extLst>
          </p:nvPr>
        </p:nvGraphicFramePr>
        <p:xfrm>
          <a:off x="345441" y="1320801"/>
          <a:ext cx="11521440" cy="524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637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Методы: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774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Игровые</a:t>
                      </a:r>
                    </a:p>
                    <a:p>
                      <a:pPr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Организационный</a:t>
                      </a:r>
                      <a:r>
                        <a:rPr lang="ru-RU" baseline="0" dirty="0" smtClean="0"/>
                        <a:t> момент</a:t>
                      </a:r>
                    </a:p>
                    <a:p>
                      <a:pPr algn="ctr" rtl="0"/>
                      <a:r>
                        <a:rPr lang="ru-RU" baseline="0" dirty="0" smtClean="0"/>
                        <a:t>Использование сюрпризных моментов</a:t>
                      </a:r>
                    </a:p>
                    <a:p>
                      <a:pPr algn="ctr" rtl="0"/>
                      <a:r>
                        <a:rPr lang="ru-RU" baseline="0" dirty="0" smtClean="0"/>
                        <a:t>Игровые упражнения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754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Наглядные</a:t>
                      </a:r>
                    </a:p>
                    <a:p>
                      <a:pPr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Демонстрационный</a:t>
                      </a:r>
                      <a:r>
                        <a:rPr lang="ru-RU" baseline="0" dirty="0" smtClean="0"/>
                        <a:t> материал</a:t>
                      </a:r>
                    </a:p>
                    <a:p>
                      <a:pPr algn="ctr" rtl="0"/>
                      <a:endParaRPr lang="ru-RU" baseline="0" dirty="0" smtClean="0"/>
                    </a:p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119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Словесные</a:t>
                      </a:r>
                    </a:p>
                    <a:p>
                      <a:pPr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Вопросы</a:t>
                      </a:r>
                    </a:p>
                    <a:p>
                      <a:pPr algn="ctr" rtl="0"/>
                      <a:r>
                        <a:rPr lang="ru-RU" dirty="0" smtClean="0"/>
                        <a:t>Указания</a:t>
                      </a:r>
                    </a:p>
                    <a:p>
                      <a:pPr algn="ctr" rtl="0"/>
                      <a:r>
                        <a:rPr lang="ru-RU" dirty="0" smtClean="0"/>
                        <a:t>Поощрение</a:t>
                      </a:r>
                    </a:p>
                    <a:p>
                      <a:pPr algn="ctr" rtl="0"/>
                      <a:r>
                        <a:rPr lang="ru-RU" dirty="0" smtClean="0"/>
                        <a:t>Решение проблемных ситуаций</a:t>
                      </a:r>
                    </a:p>
                    <a:p>
                      <a:pPr algn="ctr" rtl="0"/>
                      <a:r>
                        <a:rPr lang="ru-RU" dirty="0" smtClean="0"/>
                        <a:t>Беседа</a:t>
                      </a:r>
                    </a:p>
                    <a:p>
                      <a:pPr algn="ctr" rtl="0"/>
                      <a:r>
                        <a:rPr lang="ru-RU" dirty="0" smtClean="0"/>
                        <a:t>Рефлексия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274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Практические</a:t>
                      </a:r>
                    </a:p>
                    <a:p>
                      <a:pPr rtl="0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dirty="0" smtClean="0"/>
                        <a:t>Продуктивная деятельность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692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Ход занятия (пример):</a:t>
            </a:r>
            <a:endParaRPr lang="ru-RU" dirty="0"/>
          </a:p>
        </p:txBody>
      </p:sp>
      <p:graphicFrame>
        <p:nvGraphicFramePr>
          <p:cNvPr id="4" name="Объект 3" descr="Список в столби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30947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 (пример):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посмотрите на доску? Что вы видите? Кто знает что это такое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(Ответы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— одна из самых древних игр. Шахматная игра была придумана в Индии и существует уже многие века.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игра - это война, сражение между армиями белых и черных фигур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где же происходят шахматные сражения? ( Ответы детей)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Конечно, на шахматной доске. О ней мы сейчас и поговорим.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доски? ( Ответы детей)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Да, ребята, вы правы. Доски бывают разные – разделочные, строительные, гладильные, стиральные. Но  на них в шахматы не поиграешь!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32411"/>
            <a:ext cx="10885714" cy="483978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доска – это квадрат, на нём 32 белые и 32 чёрные клетки. Сколько же всего? (64)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Давайте еще внимательнее посмотрим.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еще можно увидеть на шахматной доске?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шахматной доске есть улицы.  Одни  улицы, которые идут слева направо,  они называются Горизонталями и обозначаются цифрами. Давайте их прочитаем хором.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А сколько горизонтальных улиц?(8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ещё   улицы, которые расположены сверху вниз  и их называют Вертикалями и обозначаются буквами. Давайте прочитаем их.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ребята , это буквы.  (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a,b,c,d,e,f,g,h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 Ребята эти буквы надо запомнить и выучить наизусть . Давайте попробуем их выучить при помощи считалки. 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ртисту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иркуль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одно правило ребята.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91" y="1349829"/>
            <a:ext cx="11295017" cy="5146765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тренируются показывать сначала вертикали, потом горизонтали.( выходя к доске)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Очень хорошо. Молодцы!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кто более внимательный, что ещё можно увидеть на шахматной доске?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Да, правильно, ребята!   Есть еще и переулки, большие и маленькие, и они называются Диагоналями. Проходят они наискосок, и они всегда одного цвета или белые или черные.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Покажите самую длинную черную диагональ, самую длинную белую диагональ, самые короткие белые диагонали.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их?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Самые короткие черные диагонали. Сколько их?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тренируются показывать диагонали.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Черные и белые диагонали пересекаются в центре шахматной доски. Это Центральная площадь Королевства, из скольких полей она состоит?(4)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Сколько в центре белых полей? (2)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А черных?(2)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4873beb7-5857-4685-be1f-d57550cc96cc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1337</Words>
  <Application>Microsoft Office PowerPoint</Application>
  <PresentationFormat>Широкоэкранный</PresentationFormat>
  <Paragraphs>174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Euphemia</vt:lpstr>
      <vt:lpstr>Plantagenet Cherokee</vt:lpstr>
      <vt:lpstr>PT Sans</vt:lpstr>
      <vt:lpstr>Times New Roman</vt:lpstr>
      <vt:lpstr>Wingdings</vt:lpstr>
      <vt:lpstr>Научная литература 16 х 9</vt:lpstr>
      <vt:lpstr>Дидактические игры для дошкольников</vt:lpstr>
      <vt:lpstr>Шахматная доска</vt:lpstr>
      <vt:lpstr>Интеграция образовательных областей:</vt:lpstr>
      <vt:lpstr>Презентация PowerPoint</vt:lpstr>
      <vt:lpstr>Методические приемы</vt:lpstr>
      <vt:lpstr>Ход занятия (пример):</vt:lpstr>
      <vt:lpstr>Ход занятия (пример):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дидактических игр:</vt:lpstr>
      <vt:lpstr>«Шахматная  нотация» </vt:lpstr>
      <vt:lpstr>Цель: Знакомство с шахматной нотацией, шахматным алфавитом, развитие у детей логического мышления, мелкой моторики, внимания, памяти</vt:lpstr>
      <vt:lpstr>Презентация PowerPoint</vt:lpstr>
      <vt:lpstr>Примеры дидактических игр:</vt:lpstr>
      <vt:lpstr>«Шахматные фигуры»</vt:lpstr>
      <vt:lpstr>Цель: Знакомство с шахматными фигурами, развитие у детей логического мышления, мелкой моторики, внимания, памяти</vt:lpstr>
      <vt:lpstr>   1. Мотивационная часть 2.Организационный момент  3. Изучение нового материала.     4. Игра (пример) «кубик» 5.Физминутка 6. Изучаем правила шахматных фигур 7.Практическая работа 8. Рефлексия </vt:lpstr>
      <vt:lpstr>Примеры дидактических игр:</vt:lpstr>
      <vt:lpstr>Презентация PowerPoint</vt:lpstr>
      <vt:lpstr>«НАЧАЛЬНАЯ РАССТАНОВКА ФИГУР» </vt:lpstr>
      <vt:lpstr>Цель: Знакомство с начальной расстановкой  фигур, развитие у детей логического мышления, мелкой моторики, внимания, памяти </vt:lpstr>
      <vt:lpstr> 1. Мотивационная часть 2.Организационный момент  3. Изучение нового материала.     4. Игра (пример) « волшебный мешочек» 5.Физминутка 6. Изучаем правило начальной расстановки фигур 7.Практическая работа 8. Рефлексия </vt:lpstr>
      <vt:lpstr>Примеры дидактических игр:</vt:lpstr>
      <vt:lpstr>«ХОДЫ И ВЗЯТИЕ ФИГУР» </vt:lpstr>
      <vt:lpstr>Цель: Знакомство с правилами хода и взятия каждой из фигур, развитие у детей логического мышления, мелкой моторики, внимания, памяти </vt:lpstr>
      <vt:lpstr> 1. Мотивационная часть 2.Организационный момент  3. Изучение нового материала.     4. Игра (пример) «захват контрольного поля» 5.Физминутка 6. Изучаем правила ход и взятие фигуры 7.Практическая работа 8. Рефлексия</vt:lpstr>
      <vt:lpstr>Примеры дидактических игр:</vt:lpstr>
      <vt:lpstr>Презентация PowerPoint</vt:lpstr>
      <vt:lpstr>«ЦЕЛЬ ШАХМАТНОЙ ПАРТИИ»</vt:lpstr>
      <vt:lpstr>Цель: Знакомство с шахматными понятиями «шах», «мат», «пат», «мат в один ход», длинная и короткая рокировка и ее правила, развитие у детей логического мышления, внимания, памяти. </vt:lpstr>
      <vt:lpstr>1. Мотивационная часть 2.Организационный момент  3. Изучение нового материала.     4. Игра (пример) «рокировка» 5.Физминутка 6. Изучаем правила короткая, длинная рокировка 7.Практическая работа 8. Рефлексия</vt:lpstr>
      <vt:lpstr>Примеры дидактических игр:</vt:lpstr>
      <vt:lpstr>Благодарю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2024-10-29T14:56:42Z</dcterms:created>
  <dcterms:modified xsi:type="dcterms:W3CDTF">2024-10-29T18:12:28Z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