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9" r:id="rId2"/>
    <p:sldMasterId id="2147483678" r:id="rId3"/>
  </p:sldMasterIdLst>
  <p:notesMasterIdLst>
    <p:notesMasterId r:id="rId14"/>
  </p:notesMasterIdLst>
  <p:sldIdLst>
    <p:sldId id="297" r:id="rId4"/>
    <p:sldId id="256" r:id="rId5"/>
    <p:sldId id="320" r:id="rId6"/>
    <p:sldId id="322" r:id="rId7"/>
    <p:sldId id="323" r:id="rId8"/>
    <p:sldId id="324" r:id="rId9"/>
    <p:sldId id="326" r:id="rId10"/>
    <p:sldId id="325" r:id="rId11"/>
    <p:sldId id="327" r:id="rId12"/>
    <p:sldId id="328" r:id="rId13"/>
  </p:sldIdLst>
  <p:sldSz cx="9144000" cy="5143500" type="screen16x9"/>
  <p:notesSz cx="6858000" cy="9144000"/>
  <p:embeddedFontLst>
    <p:embeddedFont>
      <p:font typeface="Jost" panose="020B0604020202020204" charset="-52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Abhaya Libre" panose="020B0604020202020204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716B"/>
    <a:srgbClr val="9CC0C0"/>
    <a:srgbClr val="619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F192B8-534E-4357-97EE-F4E1D07FE1A2}">
  <a:tblStyle styleId="{DBF192B8-534E-4357-97EE-F4E1D07FE1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EBDED41-F783-433E-BBC6-BFF15690B51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1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52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98448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0310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2265750" y="960600"/>
            <a:ext cx="4612500" cy="32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 dirty="0"/>
          </a:p>
        </p:txBody>
      </p:sp>
      <p:sp>
        <p:nvSpPr>
          <p:cNvPr id="60" name="Google Shape;60;p8"/>
          <p:cNvSpPr/>
          <p:nvPr/>
        </p:nvSpPr>
        <p:spPr>
          <a:xfrm flipH="1">
            <a:off x="7182852" y="2791325"/>
            <a:ext cx="1961147" cy="2349699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0" y="241450"/>
            <a:ext cx="1313225" cy="5961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390725" y="2227725"/>
            <a:ext cx="922500" cy="29133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8"/>
          <p:cNvSpPr/>
          <p:nvPr/>
        </p:nvSpPr>
        <p:spPr>
          <a:xfrm>
            <a:off x="3989250" y="4604000"/>
            <a:ext cx="2913300" cy="393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" name="Google Shape;65;p8"/>
          <p:cNvCxnSpPr/>
          <p:nvPr/>
        </p:nvCxnSpPr>
        <p:spPr>
          <a:xfrm flipH="1">
            <a:off x="390725" y="4800500"/>
            <a:ext cx="8169925" cy="24163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8"/>
          <p:cNvSpPr/>
          <p:nvPr/>
        </p:nvSpPr>
        <p:spPr>
          <a:xfrm>
            <a:off x="8206925" y="1583508"/>
            <a:ext cx="707400" cy="16395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4" name="Google Shape;64;p8"/>
          <p:cNvCxnSpPr>
            <a:stCxn id="59" idx="0"/>
          </p:cNvCxnSpPr>
          <p:nvPr/>
        </p:nvCxnSpPr>
        <p:spPr>
          <a:xfrm>
            <a:off x="8560625" y="1583508"/>
            <a:ext cx="0" cy="356399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64;p8"/>
          <p:cNvCxnSpPr/>
          <p:nvPr userDrawn="1"/>
        </p:nvCxnSpPr>
        <p:spPr>
          <a:xfrm>
            <a:off x="830179" y="241450"/>
            <a:ext cx="2161" cy="501033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2549400" y="1631588"/>
            <a:ext cx="40452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2549400" y="2276813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 dirty="0"/>
          </a:p>
        </p:txBody>
      </p:sp>
      <p:sp>
        <p:nvSpPr>
          <p:cNvPr id="69" name="Google Shape;69;p9"/>
          <p:cNvSpPr/>
          <p:nvPr/>
        </p:nvSpPr>
        <p:spPr>
          <a:xfrm rot="10800000" flipH="1">
            <a:off x="0" y="2166529"/>
            <a:ext cx="1422110" cy="16395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/>
          <p:nvPr/>
        </p:nvSpPr>
        <p:spPr>
          <a:xfrm rot="10800000">
            <a:off x="7296665" y="-2440"/>
            <a:ext cx="1847334" cy="1231936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9"/>
          <p:cNvSpPr/>
          <p:nvPr/>
        </p:nvSpPr>
        <p:spPr>
          <a:xfrm rot="10800000" flipH="1">
            <a:off x="0" y="4301036"/>
            <a:ext cx="2913300" cy="5961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9"/>
          <p:cNvSpPr/>
          <p:nvPr/>
        </p:nvSpPr>
        <p:spPr>
          <a:xfrm rot="10800000" flipH="1">
            <a:off x="390725" y="-2450"/>
            <a:ext cx="677400" cy="29133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4" name="Google Shape;74;p9"/>
          <p:cNvCxnSpPr/>
          <p:nvPr/>
        </p:nvCxnSpPr>
        <p:spPr>
          <a:xfrm rot="10800000">
            <a:off x="615230" y="-448851"/>
            <a:ext cx="0" cy="43509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" name="Google Shape;76;p9"/>
          <p:cNvCxnSpPr/>
          <p:nvPr/>
        </p:nvCxnSpPr>
        <p:spPr>
          <a:xfrm rot="10800000">
            <a:off x="0" y="4684323"/>
            <a:ext cx="3402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745375" y="298744"/>
            <a:ext cx="5629982" cy="8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0">
                <a:solidFill>
                  <a:schemeClr val="tx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cxnSp>
        <p:nvCxnSpPr>
          <p:cNvPr id="18" name="Google Shape;18;p3"/>
          <p:cNvCxnSpPr/>
          <p:nvPr/>
        </p:nvCxnSpPr>
        <p:spPr>
          <a:xfrm rot="10800000">
            <a:off x="-203124" y="539500"/>
            <a:ext cx="3129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15;p3"/>
          <p:cNvSpPr txBox="1">
            <a:spLocks/>
          </p:cNvSpPr>
          <p:nvPr userDrawn="1"/>
        </p:nvSpPr>
        <p:spPr>
          <a:xfrm>
            <a:off x="2587586" y="3922426"/>
            <a:ext cx="5629982" cy="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0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046163" y="1516063"/>
            <a:ext cx="7171405" cy="3300063"/>
          </a:xfrm>
        </p:spPr>
        <p:txBody>
          <a:bodyPr/>
          <a:lstStyle>
            <a:lvl1pPr>
              <a:defRPr sz="18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sz="4000"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 hasCustomPrompt="1"/>
          </p:nvPr>
        </p:nvSpPr>
        <p:spPr>
          <a:xfrm>
            <a:off x="3260609" y="1731650"/>
            <a:ext cx="4703763" cy="698500"/>
          </a:xfrm>
        </p:spPr>
        <p:txBody>
          <a:bodyPr/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3260610" y="2786700"/>
            <a:ext cx="4703763" cy="698500"/>
          </a:xfrm>
        </p:spPr>
        <p:txBody>
          <a:bodyPr/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3260611" y="3866482"/>
            <a:ext cx="4703763" cy="698500"/>
          </a:xfrm>
        </p:spPr>
        <p:txBody>
          <a:bodyPr/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258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42" name="Google Shape;142;p17"/>
          <p:cNvSpPr txBox="1">
            <a:spLocks noGrp="1"/>
          </p:cNvSpPr>
          <p:nvPr>
            <p:ph type="subTitle" idx="1" hasCustomPrompt="1"/>
          </p:nvPr>
        </p:nvSpPr>
        <p:spPr>
          <a:xfrm>
            <a:off x="802110" y="2887848"/>
            <a:ext cx="24411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2" hasCustomPrompt="1"/>
          </p:nvPr>
        </p:nvSpPr>
        <p:spPr>
          <a:xfrm>
            <a:off x="3351450" y="2887848"/>
            <a:ext cx="24411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144" name="Google Shape;144;p17"/>
          <p:cNvSpPr txBox="1">
            <a:spLocks noGrp="1"/>
          </p:cNvSpPr>
          <p:nvPr>
            <p:ph type="subTitle" idx="3" hasCustomPrompt="1"/>
          </p:nvPr>
        </p:nvSpPr>
        <p:spPr>
          <a:xfrm>
            <a:off x="5900790" y="2887848"/>
            <a:ext cx="24411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145" name="Google Shape;145;p17"/>
          <p:cNvSpPr txBox="1">
            <a:spLocks noGrp="1"/>
          </p:cNvSpPr>
          <p:nvPr>
            <p:ph type="subTitle" idx="4"/>
          </p:nvPr>
        </p:nvSpPr>
        <p:spPr>
          <a:xfrm>
            <a:off x="802110" y="1430599"/>
            <a:ext cx="2441100" cy="7193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6" name="Google Shape;146;p17"/>
          <p:cNvSpPr txBox="1">
            <a:spLocks noGrp="1"/>
          </p:cNvSpPr>
          <p:nvPr>
            <p:ph type="subTitle" idx="5"/>
          </p:nvPr>
        </p:nvSpPr>
        <p:spPr>
          <a:xfrm>
            <a:off x="3322939" y="1407191"/>
            <a:ext cx="2441100" cy="7427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7" name="Google Shape;147;p17"/>
          <p:cNvSpPr txBox="1">
            <a:spLocks noGrp="1"/>
          </p:cNvSpPr>
          <p:nvPr>
            <p:ph type="subTitle" idx="6"/>
          </p:nvPr>
        </p:nvSpPr>
        <p:spPr>
          <a:xfrm>
            <a:off x="5900790" y="1407191"/>
            <a:ext cx="2441100" cy="7427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8" name="Google Shape;148;p17"/>
          <p:cNvSpPr/>
          <p:nvPr/>
        </p:nvSpPr>
        <p:spPr>
          <a:xfrm>
            <a:off x="0" y="4100035"/>
            <a:ext cx="1041600" cy="10416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7"/>
          <p:cNvSpPr/>
          <p:nvPr/>
        </p:nvSpPr>
        <p:spPr>
          <a:xfrm flipH="1">
            <a:off x="959300" y="4594550"/>
            <a:ext cx="2913300" cy="442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7"/>
          <p:cNvSpPr/>
          <p:nvPr/>
        </p:nvSpPr>
        <p:spPr>
          <a:xfrm flipH="1">
            <a:off x="8421600" y="3701150"/>
            <a:ext cx="722400" cy="14331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1" name="Google Shape;151;p17"/>
          <p:cNvCxnSpPr/>
          <p:nvPr/>
        </p:nvCxnSpPr>
        <p:spPr>
          <a:xfrm rot="10800000">
            <a:off x="-40600" y="4815650"/>
            <a:ext cx="391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" name="Google Shape;152;p17"/>
          <p:cNvSpPr/>
          <p:nvPr/>
        </p:nvSpPr>
        <p:spPr>
          <a:xfrm flipH="1">
            <a:off x="7312200" y="0"/>
            <a:ext cx="1831800" cy="4422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7"/>
          <p:cNvSpPr/>
          <p:nvPr/>
        </p:nvSpPr>
        <p:spPr>
          <a:xfrm flipH="1">
            <a:off x="355781" y="0"/>
            <a:ext cx="366600" cy="16395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4" name="Google Shape;154;p17"/>
          <p:cNvCxnSpPr/>
          <p:nvPr/>
        </p:nvCxnSpPr>
        <p:spPr>
          <a:xfrm rot="10800000">
            <a:off x="7312200" y="221100"/>
            <a:ext cx="1831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22375" y="1187600"/>
            <a:ext cx="7699200" cy="13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 dirty="0"/>
          </a:p>
        </p:txBody>
      </p:sp>
      <p:sp>
        <p:nvSpPr>
          <p:cNvPr id="22" name="Google Shape;22;p4"/>
          <p:cNvSpPr/>
          <p:nvPr/>
        </p:nvSpPr>
        <p:spPr>
          <a:xfrm rot="10800000" flipH="1">
            <a:off x="0" y="2500"/>
            <a:ext cx="722400" cy="7224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0" y="2227700"/>
            <a:ext cx="438600" cy="2913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" name="Google Shape;27;p4"/>
          <p:cNvCxnSpPr>
            <a:stCxn id="26" idx="0"/>
            <a:endCxn id="26" idx="2"/>
          </p:cNvCxnSpPr>
          <p:nvPr/>
        </p:nvCxnSpPr>
        <p:spPr>
          <a:xfrm>
            <a:off x="219300" y="2227700"/>
            <a:ext cx="0" cy="2913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722375" y="2683576"/>
            <a:ext cx="3630301" cy="2173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1"/>
          </p:nvPr>
        </p:nvSpPr>
        <p:spPr>
          <a:xfrm>
            <a:off x="4791274" y="2683576"/>
            <a:ext cx="3630301" cy="217328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187600"/>
            <a:ext cx="7699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474C0-00E4-4C9E-9CC8-7D7CEA9F6DB8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CB4D2-0743-46FA-8C62-59E251002B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69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37A00-81BF-4465-9742-F9E89D04E614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85BD3-FBA0-4092-9C91-163B42BE8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61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805" y="1227307"/>
            <a:ext cx="2725234" cy="3911651"/>
          </a:xfrm>
          <a:prstGeom prst="rect">
            <a:avLst/>
          </a:prstGeom>
          <a:scene3d>
            <a:camera prst="orthographicFront">
              <a:rot lat="0" lon="11099976" rev="0"/>
            </a:camera>
            <a:lightRig rig="threePt" dir="t"/>
          </a:scene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8682" y="1128410"/>
            <a:ext cx="5671224" cy="1429964"/>
          </a:xfrm>
        </p:spPr>
        <p:txBody>
          <a:bodyPr/>
          <a:lstStyle/>
          <a:p>
            <a:r>
              <a:rPr lang="ru-RU" sz="1600" cap="all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all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cap="all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научно-практическая конференция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cap="all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краевых профессиональных сообществ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cap="all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«повышение качества образования в алтайском крае: вызовы и новые условия»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63037" y="2470826"/>
            <a:ext cx="5535039" cy="1618101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b="1" dirty="0" smtClean="0">
                <a:solidFill>
                  <a:srgbClr val="12716B"/>
                </a:solidFill>
                <a:latin typeface="Times New Roman" pitchFamily="18" charset="0"/>
                <a:cs typeface="Times New Roman" pitchFamily="18" charset="0"/>
              </a:rPr>
              <a:t>Отделение по математике</a:t>
            </a:r>
            <a:endParaRPr lang="ru-RU" sz="1600" dirty="0" smtClean="0">
              <a:solidFill>
                <a:srgbClr val="12716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12716B"/>
                </a:solidFill>
                <a:latin typeface="Times New Roman" pitchFamily="18" charset="0"/>
                <a:cs typeface="Times New Roman" pitchFamily="18" charset="0"/>
              </a:rPr>
              <a:t>краевого учебно-методического объединения</a:t>
            </a:r>
            <a:endParaRPr lang="ru-RU" sz="1600" dirty="0" smtClean="0">
              <a:solidFill>
                <a:srgbClr val="12716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12716B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 smtClean="0">
              <a:solidFill>
                <a:srgbClr val="12716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12716B"/>
                </a:solidFill>
                <a:latin typeface="Times New Roman" pitchFamily="18" charset="0"/>
                <a:cs typeface="Times New Roman" pitchFamily="18" charset="0"/>
              </a:rPr>
              <a:t>«Опыт, проблемы, перспективы математического образования</a:t>
            </a:r>
            <a:r>
              <a:rPr lang="en-US" sz="1600" b="1" dirty="0" smtClean="0">
                <a:solidFill>
                  <a:srgbClr val="12716B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 smtClean="0">
                <a:solidFill>
                  <a:srgbClr val="12716B"/>
                </a:solidFill>
                <a:latin typeface="Times New Roman" pitchFamily="18" charset="0"/>
                <a:cs typeface="Times New Roman" pitchFamily="18" charset="0"/>
              </a:rPr>
              <a:t>в Алтайском крае»</a:t>
            </a:r>
            <a:endParaRPr lang="ru-RU" sz="1600" dirty="0" smtClean="0">
              <a:solidFill>
                <a:srgbClr val="12716B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178" y="41024"/>
            <a:ext cx="1024495" cy="7453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98" y="490565"/>
            <a:ext cx="2157735" cy="12137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436" y="-8582"/>
            <a:ext cx="1365216" cy="1023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578" y="6466"/>
            <a:ext cx="2170836" cy="12208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3" y="41024"/>
            <a:ext cx="1181816" cy="10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4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45375" y="298744"/>
            <a:ext cx="5629982" cy="674022"/>
          </a:xfrm>
        </p:spPr>
        <p:txBody>
          <a:bodyPr/>
          <a:lstStyle/>
          <a:p>
            <a:r>
              <a:rPr lang="ru-RU" alt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деятельности отделения по математике </a:t>
            </a:r>
            <a:br>
              <a:rPr lang="ru-RU" alt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краевого УМО на 2024-2025 учебный год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046163" y="1050587"/>
            <a:ext cx="7171405" cy="37655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dirty="0" smtClean="0">
                <a:solidFill>
                  <a:srgbClr val="12716B"/>
                </a:solidFill>
                <a:latin typeface="Times New Roman" pitchFamily="18" charset="0"/>
                <a:cs typeface="Times New Roman" pitchFamily="18" charset="0"/>
              </a:rPr>
              <a:t>осуществлять технологическую и методическую помощь учителям математики в реализации </a:t>
            </a:r>
            <a:r>
              <a:rPr lang="ru-RU" altLang="ru-RU" dirty="0" err="1" smtClean="0">
                <a:solidFill>
                  <a:srgbClr val="12716B"/>
                </a:solidFill>
                <a:latin typeface="Times New Roman" pitchFamily="18" charset="0"/>
                <a:cs typeface="Times New Roman" pitchFamily="18" charset="0"/>
              </a:rPr>
              <a:t>деятельностных</a:t>
            </a:r>
            <a:r>
              <a:rPr lang="ru-RU" altLang="ru-RU" dirty="0" smtClean="0">
                <a:solidFill>
                  <a:srgbClr val="12716B"/>
                </a:solidFill>
                <a:latin typeface="Times New Roman" pitchFamily="18" charset="0"/>
                <a:cs typeface="Times New Roman" pitchFamily="18" charset="0"/>
              </a:rPr>
              <a:t> образовательных практик, в том числе ИКТ (искусственный интеллект), для повышения качества математического образования в регионе;</a:t>
            </a:r>
          </a:p>
          <a:p>
            <a:pPr>
              <a:buNone/>
            </a:pPr>
            <a:r>
              <a:rPr lang="ru-RU" altLang="ru-RU" dirty="0" smtClean="0">
                <a:solidFill>
                  <a:srgbClr val="12716B"/>
                </a:solidFill>
                <a:latin typeface="Times New Roman" pitchFamily="18" charset="0"/>
                <a:cs typeface="Times New Roman" pitchFamily="18" charset="0"/>
              </a:rPr>
              <a:t>    выявлять, изучать лучший опыт учителей математики, включая активную деятельность Мобильной сети, с целью распространения передовых образовательных практик в регионе.</a:t>
            </a:r>
          </a:p>
          <a:p>
            <a:pPr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oogle Shape;5037;p61"/>
          <p:cNvGrpSpPr/>
          <p:nvPr/>
        </p:nvGrpSpPr>
        <p:grpSpPr>
          <a:xfrm>
            <a:off x="946765" y="962678"/>
            <a:ext cx="378270" cy="337551"/>
            <a:chOff x="-42996150" y="3612600"/>
            <a:chExt cx="323750" cy="288900"/>
          </a:xfrm>
          <a:solidFill>
            <a:srgbClr val="12716B"/>
          </a:solidFill>
        </p:grpSpPr>
        <p:sp>
          <p:nvSpPr>
            <p:cNvPr id="7" name="Google Shape;5038;p61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039;p61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040;p61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1" t="11754" r="12283" b="14522"/>
          <a:stretch/>
        </p:blipFill>
        <p:spPr>
          <a:xfrm>
            <a:off x="1076719" y="3432640"/>
            <a:ext cx="1851305" cy="14773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578" y="6466"/>
            <a:ext cx="2170836" cy="1220841"/>
          </a:xfrm>
          <a:prstGeom prst="rect">
            <a:avLst/>
          </a:prstGeom>
        </p:spPr>
      </p:pic>
      <p:grpSp>
        <p:nvGrpSpPr>
          <p:cNvPr id="3" name="Google Shape;5037;p61"/>
          <p:cNvGrpSpPr/>
          <p:nvPr/>
        </p:nvGrpSpPr>
        <p:grpSpPr>
          <a:xfrm>
            <a:off x="885156" y="2019750"/>
            <a:ext cx="378270" cy="337551"/>
            <a:chOff x="-42996150" y="3612600"/>
            <a:chExt cx="323750" cy="288900"/>
          </a:xfrm>
          <a:solidFill>
            <a:srgbClr val="12716B"/>
          </a:solidFill>
        </p:grpSpPr>
        <p:sp>
          <p:nvSpPr>
            <p:cNvPr id="13" name="Google Shape;5038;p61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039;p61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040;p61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828" y="3667329"/>
            <a:ext cx="1147572" cy="114757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937753" y="3973570"/>
            <a:ext cx="3326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bhaya Libre" panose="02000503000000000000" pitchFamily="2" charset="0"/>
              </a:rPr>
              <a:t>Чтим традиции, </a:t>
            </a:r>
          </a:p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bhaya Libre" panose="02000503000000000000" pitchFamily="2" charset="0"/>
              </a:rPr>
              <a:t>внедряем инновации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bhaya Libre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708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xfrm>
            <a:off x="2140084" y="1515143"/>
            <a:ext cx="4563113" cy="2413519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работы отделения краевого УМО по математике  за 202</a:t>
            </a:r>
            <a:r>
              <a:rPr lang="en-US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202</a:t>
            </a:r>
            <a:r>
              <a:rPr lang="en-US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учебный год. </a:t>
            </a:r>
            <a:b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отделения краевого УМО по математике на 202</a:t>
            </a:r>
            <a:r>
              <a:rPr lang="en-US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учебный год.</a:t>
            </a:r>
            <a:b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31 октября 2024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Баянкина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Людмила Анатольевна,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руководитель отделения краевого УМО по математике,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 математики  МБОУ «Лицей № 124» г. Барнаула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184" y="-52413"/>
            <a:ext cx="1459844" cy="109488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68" y="105570"/>
            <a:ext cx="983795" cy="71572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67" y="-78651"/>
            <a:ext cx="2014512" cy="113316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103276" y="1412032"/>
            <a:ext cx="4599922" cy="2619742"/>
          </a:xfrm>
          <a:prstGeom prst="roundRect">
            <a:avLst/>
          </a:prstGeom>
          <a:noFill/>
          <a:ln w="3175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785613" y="355531"/>
            <a:ext cx="169365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Чтим традиции, </a:t>
            </a:r>
          </a:p>
          <a:p>
            <a:pPr algn="ctr"/>
            <a:r>
              <a:rPr lang="ru-RU" sz="1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внедряем инновации</a:t>
            </a:r>
            <a:endParaRPr lang="ru-RU" sz="1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45" y="0"/>
            <a:ext cx="1831518" cy="10300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475" y="0"/>
            <a:ext cx="1181816" cy="10557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729" y="4100114"/>
            <a:ext cx="734241" cy="7342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/>
          <a:srcRect t="81403" b="8105"/>
          <a:stretch/>
        </p:blipFill>
        <p:spPr>
          <a:xfrm>
            <a:off x="1483464" y="4007797"/>
            <a:ext cx="713346" cy="731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45375" y="298744"/>
            <a:ext cx="5629982" cy="674022"/>
          </a:xfrm>
        </p:spPr>
        <p:txBody>
          <a:bodyPr/>
          <a:lstStyle/>
          <a:p>
            <a:r>
              <a:rPr lang="ru-RU" alt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деятельности отделения по математике </a:t>
            </a:r>
            <a:br>
              <a:rPr lang="ru-RU" alt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краевого УМО на 2023-2024 учебный год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046163" y="1050587"/>
            <a:ext cx="7171405" cy="3765539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altLang="ru-RU" dirty="0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информационное и методическое содействие учителям математики края в вопросах: </a:t>
            </a:r>
          </a:p>
          <a:p>
            <a:pPr marL="809625" indent="-269875">
              <a:buFont typeface="Wingdings" panose="05000000000000000000" pitchFamily="2" charset="2"/>
              <a:buChar char="ü"/>
              <a:defRPr/>
            </a:pPr>
            <a:r>
              <a:rPr lang="ru-RU" altLang="ru-RU" dirty="0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обновленных ФГОС (разработка РП; составление практических и контрольных работ; привлечение средств, компенсирующих отсутствие  учебного содержания в действующих УМК); </a:t>
            </a:r>
          </a:p>
          <a:p>
            <a:pPr marL="809625" indent="-269875">
              <a:buFont typeface="Wingdings" panose="05000000000000000000" pitchFamily="2" charset="2"/>
              <a:buChar char="ü"/>
              <a:defRPr/>
            </a:pPr>
            <a:r>
              <a:rPr lang="ru-RU" altLang="ru-RU" dirty="0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и развития функциональной грамотности школьников средствами математики;</a:t>
            </a:r>
          </a:p>
          <a:p>
            <a:pPr marL="809625" indent="-269875">
              <a:buFont typeface="Wingdings" panose="05000000000000000000" pitchFamily="2" charset="2"/>
              <a:buChar char="ü"/>
              <a:defRPr/>
            </a:pPr>
            <a:r>
              <a:rPr lang="ru-RU" altLang="ru-RU" dirty="0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воспитательной направленности обучения математике;</a:t>
            </a:r>
          </a:p>
          <a:p>
            <a:pPr marL="809625" indent="-269875">
              <a:buFont typeface="Wingdings" panose="05000000000000000000" pitchFamily="2" charset="2"/>
              <a:buChar char="ü"/>
              <a:defRPr/>
            </a:pPr>
            <a:r>
              <a:rPr lang="ru-RU" altLang="ru-RU" dirty="0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детей с особыми образовательными потребностями (ОВЗ, одарённые);</a:t>
            </a:r>
          </a:p>
        </p:txBody>
      </p:sp>
      <p:grpSp>
        <p:nvGrpSpPr>
          <p:cNvPr id="6" name="Google Shape;5037;p61"/>
          <p:cNvGrpSpPr/>
          <p:nvPr/>
        </p:nvGrpSpPr>
        <p:grpSpPr>
          <a:xfrm>
            <a:off x="713301" y="962678"/>
            <a:ext cx="378270" cy="337551"/>
            <a:chOff x="-42996150" y="3612600"/>
            <a:chExt cx="323750" cy="288900"/>
          </a:xfrm>
          <a:solidFill>
            <a:srgbClr val="12716B"/>
          </a:solidFill>
        </p:grpSpPr>
        <p:sp>
          <p:nvSpPr>
            <p:cNvPr id="7" name="Google Shape;5038;p61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039;p61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040;p61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1" t="11754" r="12283" b="14522"/>
          <a:stretch/>
        </p:blipFill>
        <p:spPr>
          <a:xfrm>
            <a:off x="7847172" y="4108593"/>
            <a:ext cx="1296828" cy="10349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578" y="6466"/>
            <a:ext cx="2170836" cy="12208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t="81403" b="8105"/>
          <a:stretch/>
        </p:blipFill>
        <p:spPr>
          <a:xfrm>
            <a:off x="1288911" y="145914"/>
            <a:ext cx="713346" cy="72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08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45375" y="298744"/>
            <a:ext cx="5629982" cy="674022"/>
          </a:xfrm>
        </p:spPr>
        <p:txBody>
          <a:bodyPr/>
          <a:lstStyle/>
          <a:p>
            <a:r>
              <a:rPr lang="ru-RU" alt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деятельности отделения по математике </a:t>
            </a:r>
            <a:br>
              <a:rPr lang="ru-RU" alt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краевого УМО на 2023-2024 учебный год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046163" y="1050587"/>
            <a:ext cx="7171405" cy="37655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dirty="0" smtClean="0">
                <a:solidFill>
                  <a:srgbClr val="12716B"/>
                </a:solidFill>
                <a:latin typeface="Times New Roman" pitchFamily="18" charset="0"/>
                <a:cs typeface="Times New Roman" pitchFamily="18" charset="0"/>
              </a:rPr>
              <a:t>осуществлять технологическую и методическую помощь учителям математики в реализации </a:t>
            </a:r>
            <a:r>
              <a:rPr lang="ru-RU" altLang="ru-RU" dirty="0" err="1" smtClean="0">
                <a:solidFill>
                  <a:srgbClr val="12716B"/>
                </a:solidFill>
                <a:latin typeface="Times New Roman" pitchFamily="18" charset="0"/>
                <a:cs typeface="Times New Roman" pitchFamily="18" charset="0"/>
              </a:rPr>
              <a:t>деятельностных</a:t>
            </a:r>
            <a:r>
              <a:rPr lang="ru-RU" altLang="ru-RU" dirty="0" smtClean="0">
                <a:solidFill>
                  <a:srgbClr val="12716B"/>
                </a:solidFill>
                <a:latin typeface="Times New Roman" pitchFamily="18" charset="0"/>
                <a:cs typeface="Times New Roman" pitchFamily="18" charset="0"/>
              </a:rPr>
              <a:t> образовательных практик, включая ИКТ, для повышения качества математического образования в регионе;</a:t>
            </a:r>
          </a:p>
          <a:p>
            <a:pPr>
              <a:buNone/>
            </a:pPr>
            <a:r>
              <a:rPr lang="ru-RU" altLang="ru-RU" dirty="0" smtClean="0">
                <a:solidFill>
                  <a:srgbClr val="12716B"/>
                </a:solidFill>
                <a:latin typeface="Times New Roman" pitchFamily="18" charset="0"/>
                <a:cs typeface="Times New Roman" pitchFamily="18" charset="0"/>
              </a:rPr>
              <a:t>    изучать существующий опыт наставничества молодых учителей математики, сложившийся в образовательных организациях, с целью его распространения.</a:t>
            </a:r>
          </a:p>
          <a:p>
            <a:pPr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oogle Shape;5037;p61"/>
          <p:cNvGrpSpPr/>
          <p:nvPr/>
        </p:nvGrpSpPr>
        <p:grpSpPr>
          <a:xfrm>
            <a:off x="946765" y="962678"/>
            <a:ext cx="378270" cy="337551"/>
            <a:chOff x="-42996150" y="3612600"/>
            <a:chExt cx="323750" cy="288900"/>
          </a:xfrm>
          <a:solidFill>
            <a:srgbClr val="12716B"/>
          </a:solidFill>
        </p:grpSpPr>
        <p:sp>
          <p:nvSpPr>
            <p:cNvPr id="7" name="Google Shape;5038;p61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039;p61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040;p61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1" t="11754" r="12283" b="14522"/>
          <a:stretch/>
        </p:blipFill>
        <p:spPr>
          <a:xfrm>
            <a:off x="1076719" y="3432640"/>
            <a:ext cx="1851305" cy="14773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578" y="6466"/>
            <a:ext cx="2170836" cy="1220841"/>
          </a:xfrm>
          <a:prstGeom prst="rect">
            <a:avLst/>
          </a:prstGeom>
        </p:spPr>
      </p:pic>
      <p:grpSp>
        <p:nvGrpSpPr>
          <p:cNvPr id="12" name="Google Shape;5037;p61"/>
          <p:cNvGrpSpPr/>
          <p:nvPr/>
        </p:nvGrpSpPr>
        <p:grpSpPr>
          <a:xfrm>
            <a:off x="885156" y="2019750"/>
            <a:ext cx="378270" cy="337551"/>
            <a:chOff x="-42996150" y="3612600"/>
            <a:chExt cx="323750" cy="288900"/>
          </a:xfrm>
          <a:solidFill>
            <a:srgbClr val="12716B"/>
          </a:solidFill>
        </p:grpSpPr>
        <p:sp>
          <p:nvSpPr>
            <p:cNvPr id="13" name="Google Shape;5038;p61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039;p61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040;p61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828" y="3667329"/>
            <a:ext cx="1147572" cy="114757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937753" y="3973570"/>
            <a:ext cx="3326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bhaya Libre" panose="02000503000000000000" pitchFamily="2" charset="0"/>
              </a:rPr>
              <a:t>Чтим традиции, </a:t>
            </a:r>
          </a:p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bhaya Libre" panose="02000503000000000000" pitchFamily="2" charset="0"/>
              </a:rPr>
              <a:t>внедряем инновации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bhaya Libre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708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45375" y="298744"/>
            <a:ext cx="5629982" cy="674022"/>
          </a:xfrm>
        </p:spPr>
        <p:txBody>
          <a:bodyPr/>
          <a:lstStyle/>
          <a:p>
            <a:pPr lvl="0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Самые популярные мероприятия, 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проводимые Отделением математики, посвящены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364992" y="1050587"/>
            <a:ext cx="7088344" cy="1974715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endParaRPr lang="ru-RU" sz="8000" dirty="0" smtClean="0">
              <a:solidFill>
                <a:srgbClr val="12716B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8000" dirty="0" smtClean="0">
                <a:solidFill>
                  <a:srgbClr val="12716B"/>
                </a:solidFill>
                <a:latin typeface="Times New Roman" pitchFamily="18" charset="0"/>
                <a:cs typeface="Times New Roman" pitchFamily="18" charset="0"/>
              </a:rPr>
              <a:t>    вопросам подготовки к ВПР, ГИА;</a:t>
            </a:r>
          </a:p>
          <a:p>
            <a:pPr lvl="0">
              <a:buNone/>
            </a:pPr>
            <a:endParaRPr lang="ru-RU" sz="8000" dirty="0" smtClean="0">
              <a:solidFill>
                <a:srgbClr val="12716B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8000" dirty="0" smtClean="0">
                <a:solidFill>
                  <a:srgbClr val="12716B"/>
                </a:solidFill>
                <a:latin typeface="Times New Roman" pitchFamily="18" charset="0"/>
                <a:cs typeface="Times New Roman" pitchFamily="18" charset="0"/>
              </a:rPr>
              <a:t>    реализации ФООП при обучении математике;</a:t>
            </a:r>
          </a:p>
          <a:p>
            <a:pPr lvl="0">
              <a:buNone/>
            </a:pPr>
            <a:endParaRPr lang="ru-RU" sz="8000" dirty="0" smtClean="0">
              <a:solidFill>
                <a:srgbClr val="12716B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8000" dirty="0" smtClean="0">
                <a:solidFill>
                  <a:srgbClr val="12716B"/>
                </a:solidFill>
                <a:latin typeface="Times New Roman" pitchFamily="18" charset="0"/>
                <a:cs typeface="Times New Roman" pitchFamily="18" charset="0"/>
              </a:rPr>
              <a:t>    содержанию и </a:t>
            </a:r>
            <a:r>
              <a:rPr lang="ru-RU" sz="8000" dirty="0" smtClean="0">
                <a:solidFill>
                  <a:srgbClr val="12716B"/>
                </a:solidFill>
                <a:latin typeface="Times New Roman" pitchFamily="18" charset="0"/>
                <a:cs typeface="Times New Roman" pitchFamily="18" charset="0"/>
              </a:rPr>
              <a:t>специфике </a:t>
            </a:r>
            <a:r>
              <a:rPr lang="ru-RU" sz="8000" dirty="0" smtClean="0">
                <a:solidFill>
                  <a:srgbClr val="12716B"/>
                </a:solidFill>
                <a:latin typeface="Times New Roman" pitchFamily="18" charset="0"/>
                <a:cs typeface="Times New Roman" pitchFamily="18" charset="0"/>
              </a:rPr>
              <a:t>преподавания учебного курса «Вероятность и статистика» в условиях реализации ФООП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oogle Shape;5037;p61"/>
          <p:cNvGrpSpPr/>
          <p:nvPr/>
        </p:nvGrpSpPr>
        <p:grpSpPr>
          <a:xfrm>
            <a:off x="1175857" y="1387182"/>
            <a:ext cx="378270" cy="337551"/>
            <a:chOff x="-42996150" y="3612600"/>
            <a:chExt cx="323750" cy="288900"/>
          </a:xfrm>
          <a:solidFill>
            <a:srgbClr val="12716B"/>
          </a:solidFill>
        </p:grpSpPr>
        <p:sp>
          <p:nvSpPr>
            <p:cNvPr id="7" name="Google Shape;5038;p61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039;p61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040;p61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1" t="11754" r="12283" b="14522"/>
          <a:stretch/>
        </p:blipFill>
        <p:spPr>
          <a:xfrm>
            <a:off x="1076719" y="3432640"/>
            <a:ext cx="1851305" cy="14773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578" y="6466"/>
            <a:ext cx="2170836" cy="1220841"/>
          </a:xfrm>
          <a:prstGeom prst="rect">
            <a:avLst/>
          </a:prstGeom>
        </p:spPr>
      </p:pic>
      <p:grpSp>
        <p:nvGrpSpPr>
          <p:cNvPr id="3" name="Google Shape;5037;p61"/>
          <p:cNvGrpSpPr/>
          <p:nvPr/>
        </p:nvGrpSpPr>
        <p:grpSpPr>
          <a:xfrm>
            <a:off x="1153074" y="2027768"/>
            <a:ext cx="378270" cy="337551"/>
            <a:chOff x="-42996150" y="3612600"/>
            <a:chExt cx="323750" cy="288900"/>
          </a:xfrm>
          <a:solidFill>
            <a:srgbClr val="12716B"/>
          </a:solidFill>
        </p:grpSpPr>
        <p:sp>
          <p:nvSpPr>
            <p:cNvPr id="13" name="Google Shape;5038;p61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039;p61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040;p61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828" y="3667329"/>
            <a:ext cx="1147572" cy="114757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937753" y="3973570"/>
            <a:ext cx="3326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bhaya Libre" panose="02000503000000000000" pitchFamily="2" charset="0"/>
              </a:rPr>
              <a:t>Чтим традиции, </a:t>
            </a:r>
          </a:p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bhaya Libre" panose="02000503000000000000" pitchFamily="2" charset="0"/>
              </a:rPr>
              <a:t>внедряем инновации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bhaya Libre" panose="02000503000000000000" pitchFamily="2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/>
          <a:srcRect t="81403" b="8105"/>
          <a:stretch/>
        </p:blipFill>
        <p:spPr>
          <a:xfrm>
            <a:off x="1076719" y="206213"/>
            <a:ext cx="713346" cy="731574"/>
          </a:xfrm>
          <a:prstGeom prst="rect">
            <a:avLst/>
          </a:prstGeom>
        </p:spPr>
      </p:pic>
      <p:grpSp>
        <p:nvGrpSpPr>
          <p:cNvPr id="17" name="Google Shape;5037;p61"/>
          <p:cNvGrpSpPr/>
          <p:nvPr/>
        </p:nvGrpSpPr>
        <p:grpSpPr>
          <a:xfrm>
            <a:off x="1160902" y="2741903"/>
            <a:ext cx="378270" cy="337551"/>
            <a:chOff x="-42996150" y="3612600"/>
            <a:chExt cx="323750" cy="288900"/>
          </a:xfrm>
          <a:solidFill>
            <a:srgbClr val="12716B"/>
          </a:solidFill>
        </p:grpSpPr>
        <p:sp>
          <p:nvSpPr>
            <p:cNvPr id="18" name="Google Shape;5038;p61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039;p61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040;p61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82708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4945" y="434108"/>
            <a:ext cx="6480412" cy="792237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Наиболее востребованные сетевые консультации сообщества «Мобильная сеть учителей математики»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направлениям: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81044" y="1346280"/>
            <a:ext cx="6904334" cy="34438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altLang="ru-RU" sz="2000" dirty="0" smtClean="0">
                <a:solidFill>
                  <a:srgbClr val="12716B"/>
                </a:solidFill>
                <a:latin typeface="Times New Roman" pitchFamily="18" charset="0"/>
                <a:cs typeface="Times New Roman" pitchFamily="18" charset="0"/>
              </a:rPr>
              <a:t>    нормативно-правовые основания преподавания математики в 2024-2025 учебном году;</a:t>
            </a:r>
          </a:p>
          <a:p>
            <a:pPr>
              <a:buNone/>
            </a:pPr>
            <a:r>
              <a:rPr lang="ru-RU" altLang="ru-RU" sz="2000" dirty="0">
                <a:solidFill>
                  <a:srgbClr val="1271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solidFill>
                  <a:srgbClr val="12716B"/>
                </a:solidFill>
                <a:latin typeface="Times New Roman" pitchFamily="18" charset="0"/>
                <a:cs typeface="Times New Roman" pitchFamily="18" charset="0"/>
              </a:rPr>
              <a:t>   подготовка к ГИА по математике;</a:t>
            </a:r>
          </a:p>
          <a:p>
            <a:pPr>
              <a:buNone/>
            </a:pPr>
            <a:r>
              <a:rPr lang="ru-RU" altLang="ru-RU" sz="2000" dirty="0" smtClean="0">
                <a:solidFill>
                  <a:srgbClr val="12716B"/>
                </a:solidFill>
                <a:latin typeface="Times New Roman" pitchFamily="18" charset="0"/>
                <a:cs typeface="Times New Roman" pitchFamily="18" charset="0"/>
              </a:rPr>
              <a:t>    уравнения и неравенства;</a:t>
            </a:r>
          </a:p>
          <a:p>
            <a:pPr>
              <a:buNone/>
            </a:pPr>
            <a:r>
              <a:rPr lang="ru-RU" altLang="ru-RU" sz="2000" dirty="0" smtClean="0">
                <a:solidFill>
                  <a:srgbClr val="12716B"/>
                </a:solidFill>
                <a:latin typeface="Times New Roman" pitchFamily="18" charset="0"/>
                <a:cs typeface="Times New Roman" pitchFamily="18" charset="0"/>
              </a:rPr>
              <a:t>    вероятность и статистика</a:t>
            </a:r>
          </a:p>
          <a:p>
            <a:pPr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oogle Shape;5037;p61"/>
          <p:cNvGrpSpPr/>
          <p:nvPr/>
        </p:nvGrpSpPr>
        <p:grpSpPr>
          <a:xfrm>
            <a:off x="1182081" y="1466425"/>
            <a:ext cx="328116" cy="257538"/>
            <a:chOff x="-42996150" y="3612600"/>
            <a:chExt cx="323750" cy="288900"/>
          </a:xfrm>
          <a:solidFill>
            <a:srgbClr val="12716B"/>
          </a:solidFill>
        </p:grpSpPr>
        <p:sp>
          <p:nvSpPr>
            <p:cNvPr id="7" name="Google Shape;5038;p61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039;p61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040;p61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1" t="11754" r="12283" b="14522"/>
          <a:stretch/>
        </p:blipFill>
        <p:spPr>
          <a:xfrm>
            <a:off x="1076719" y="3432640"/>
            <a:ext cx="1851305" cy="14773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578" y="6466"/>
            <a:ext cx="2170836" cy="1220841"/>
          </a:xfrm>
          <a:prstGeom prst="rect">
            <a:avLst/>
          </a:prstGeom>
        </p:spPr>
      </p:pic>
      <p:grpSp>
        <p:nvGrpSpPr>
          <p:cNvPr id="3" name="Google Shape;5037;p61"/>
          <p:cNvGrpSpPr/>
          <p:nvPr/>
        </p:nvGrpSpPr>
        <p:grpSpPr>
          <a:xfrm>
            <a:off x="1182081" y="2397416"/>
            <a:ext cx="320288" cy="286236"/>
            <a:chOff x="-42996150" y="3612600"/>
            <a:chExt cx="323750" cy="288900"/>
          </a:xfrm>
          <a:solidFill>
            <a:srgbClr val="12716B"/>
          </a:solidFill>
        </p:grpSpPr>
        <p:sp>
          <p:nvSpPr>
            <p:cNvPr id="13" name="Google Shape;5038;p61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039;p61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040;p61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828" y="3667329"/>
            <a:ext cx="1147572" cy="114757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937753" y="3973570"/>
            <a:ext cx="3326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bhaya Libre" panose="02000503000000000000" pitchFamily="2" charset="0"/>
              </a:rPr>
              <a:t>Чтим традиции, </a:t>
            </a:r>
          </a:p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bhaya Libre" panose="02000503000000000000" pitchFamily="2" charset="0"/>
              </a:rPr>
              <a:t>внедряем инновации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bhaya Libre" panose="02000503000000000000" pitchFamily="2" charset="0"/>
            </a:endParaRPr>
          </a:p>
        </p:txBody>
      </p:sp>
      <p:grpSp>
        <p:nvGrpSpPr>
          <p:cNvPr id="16" name="Google Shape;5037;p61"/>
          <p:cNvGrpSpPr/>
          <p:nvPr/>
        </p:nvGrpSpPr>
        <p:grpSpPr>
          <a:xfrm>
            <a:off x="1188709" y="2861611"/>
            <a:ext cx="320288" cy="302772"/>
            <a:chOff x="-42996150" y="3612600"/>
            <a:chExt cx="323750" cy="288900"/>
          </a:xfrm>
          <a:solidFill>
            <a:srgbClr val="12716B"/>
          </a:solidFill>
        </p:grpSpPr>
        <p:sp>
          <p:nvSpPr>
            <p:cNvPr id="17" name="Google Shape;5038;p61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039;p61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040;p61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5037;p61"/>
          <p:cNvGrpSpPr/>
          <p:nvPr/>
        </p:nvGrpSpPr>
        <p:grpSpPr>
          <a:xfrm>
            <a:off x="1182081" y="1966191"/>
            <a:ext cx="320288" cy="284563"/>
            <a:chOff x="-42996150" y="3612600"/>
            <a:chExt cx="323750" cy="288900"/>
          </a:xfrm>
          <a:solidFill>
            <a:srgbClr val="12716B"/>
          </a:solidFill>
        </p:grpSpPr>
        <p:sp>
          <p:nvSpPr>
            <p:cNvPr id="23" name="Google Shape;5038;p61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039;p61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040;p61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82708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45375" y="298744"/>
            <a:ext cx="5629982" cy="67402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Предложения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313234" y="846307"/>
            <a:ext cx="6904334" cy="280156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solidFill>
                  <a:srgbClr val="12716B"/>
                </a:solidFill>
                <a:latin typeface="Times New Roman" pitchFamily="18" charset="0"/>
                <a:cs typeface="Times New Roman" pitchFamily="18" charset="0"/>
              </a:rPr>
              <a:t>увеличить число очных мероприятий практической </a:t>
            </a:r>
            <a:r>
              <a:rPr lang="ru-RU" altLang="ru-RU" sz="2000" dirty="0" smtClean="0">
                <a:solidFill>
                  <a:srgbClr val="12716B"/>
                </a:solidFill>
                <a:latin typeface="Times New Roman" pitchFamily="18" charset="0"/>
                <a:cs typeface="Times New Roman" pitchFamily="18" charset="0"/>
              </a:rPr>
              <a:t>направленности, в том числе в разных районах и городах Алтайского края;</a:t>
            </a:r>
          </a:p>
          <a:p>
            <a:pPr>
              <a:buNone/>
            </a:pPr>
            <a:r>
              <a:rPr lang="ru-RU" altLang="ru-RU" sz="2000" dirty="0" smtClean="0">
                <a:solidFill>
                  <a:srgbClr val="12716B"/>
                </a:solidFill>
                <a:latin typeface="Times New Roman" pitchFamily="18" charset="0"/>
                <a:cs typeface="Times New Roman" pitchFamily="18" charset="0"/>
              </a:rPr>
              <a:t>организовать цикл </a:t>
            </a:r>
            <a:r>
              <a:rPr lang="ru-RU" altLang="ru-RU" sz="2000" dirty="0" smtClean="0">
                <a:solidFill>
                  <a:srgbClr val="12716B"/>
                </a:solidFill>
                <a:latin typeface="Times New Roman" pitchFamily="18" charset="0"/>
                <a:cs typeface="Times New Roman" pitchFamily="18" charset="0"/>
              </a:rPr>
              <a:t>методических занятий, мероприятий, </a:t>
            </a:r>
            <a:r>
              <a:rPr lang="ru-RU" altLang="ru-RU" sz="2000" dirty="0" smtClean="0">
                <a:solidFill>
                  <a:srgbClr val="12716B"/>
                </a:solidFill>
                <a:latin typeface="Times New Roman" pitchFamily="18" charset="0"/>
                <a:cs typeface="Times New Roman" pitchFamily="18" charset="0"/>
              </a:rPr>
              <a:t>очных (</a:t>
            </a:r>
            <a:r>
              <a:rPr lang="ru-RU" altLang="ru-RU" sz="2000" dirty="0" smtClean="0">
                <a:solidFill>
                  <a:srgbClr val="12716B"/>
                </a:solidFill>
                <a:latin typeface="Times New Roman" pitchFamily="18" charset="0"/>
                <a:cs typeface="Times New Roman" pitchFamily="18" charset="0"/>
              </a:rPr>
              <a:t>дистанционных) </a:t>
            </a:r>
            <a:r>
              <a:rPr lang="ru-RU" altLang="ru-RU" sz="2000" dirty="0">
                <a:solidFill>
                  <a:srgbClr val="12716B"/>
                </a:solidFill>
                <a:latin typeface="Times New Roman" pitchFamily="18" charset="0"/>
                <a:cs typeface="Times New Roman" pitchFamily="18" charset="0"/>
              </a:rPr>
              <a:t>консультаций для </a:t>
            </a:r>
            <a:r>
              <a:rPr lang="ru-RU" altLang="ru-RU" sz="2000" dirty="0" smtClean="0">
                <a:solidFill>
                  <a:srgbClr val="12716B"/>
                </a:solidFill>
                <a:latin typeface="Times New Roman" pitchFamily="18" charset="0"/>
                <a:cs typeface="Times New Roman" pitchFamily="18" charset="0"/>
              </a:rPr>
              <a:t>молодых </a:t>
            </a:r>
            <a:r>
              <a:rPr lang="ru-RU" altLang="ru-RU" sz="2000" dirty="0" smtClean="0">
                <a:solidFill>
                  <a:srgbClr val="12716B"/>
                </a:solidFill>
                <a:latin typeface="Times New Roman" pitchFamily="18" charset="0"/>
                <a:cs typeface="Times New Roman" pitchFamily="18" charset="0"/>
              </a:rPr>
              <a:t>учителей, начинающих </a:t>
            </a:r>
            <a:r>
              <a:rPr lang="ru-RU" altLang="ru-RU" sz="2000" dirty="0" smtClean="0">
                <a:solidFill>
                  <a:srgbClr val="12716B"/>
                </a:solidFill>
                <a:latin typeface="Times New Roman" pitchFamily="18" charset="0"/>
                <a:cs typeface="Times New Roman" pitchFamily="18" charset="0"/>
              </a:rPr>
              <a:t>специалистов;</a:t>
            </a:r>
          </a:p>
          <a:p>
            <a:pPr>
              <a:buNone/>
            </a:pPr>
            <a:r>
              <a:rPr lang="ru-RU" altLang="ru-RU" sz="2000" dirty="0" smtClean="0">
                <a:solidFill>
                  <a:srgbClr val="12716B"/>
                </a:solidFill>
                <a:latin typeface="Times New Roman" pitchFamily="18" charset="0"/>
                <a:cs typeface="Times New Roman" pitchFamily="18" charset="0"/>
              </a:rPr>
              <a:t>продолжить разработку </a:t>
            </a:r>
            <a:r>
              <a:rPr lang="ru-RU" altLang="ru-RU" sz="2000" dirty="0" smtClean="0">
                <a:solidFill>
                  <a:srgbClr val="12716B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000" dirty="0" smtClean="0">
                <a:solidFill>
                  <a:srgbClr val="12716B"/>
                </a:solidFill>
                <a:latin typeface="Times New Roman" pitchFamily="18" charset="0"/>
                <a:cs typeface="Times New Roman" pitchFamily="18" charset="0"/>
              </a:rPr>
              <a:t>размещение </a:t>
            </a:r>
            <a:r>
              <a:rPr lang="ru-RU" altLang="ru-RU" sz="2000" dirty="0" smtClean="0">
                <a:solidFill>
                  <a:srgbClr val="12716B"/>
                </a:solidFill>
                <a:latin typeface="Times New Roman" pitchFamily="18" charset="0"/>
                <a:cs typeface="Times New Roman" pitchFamily="18" charset="0"/>
              </a:rPr>
              <a:t>сетевых тематических консультаций от сообщества «Мобильная сеть учителей математики</a:t>
            </a:r>
            <a:r>
              <a:rPr lang="ru-RU" altLang="ru-RU" sz="2000" dirty="0" smtClean="0">
                <a:solidFill>
                  <a:srgbClr val="12716B"/>
                </a:solidFill>
                <a:latin typeface="Times New Roman" pitchFamily="18" charset="0"/>
                <a:cs typeface="Times New Roman" pitchFamily="18" charset="0"/>
              </a:rPr>
              <a:t>» на сайте </a:t>
            </a:r>
            <a:r>
              <a:rPr lang="en-US" altLang="ru-RU" sz="2000" dirty="0">
                <a:solidFill>
                  <a:srgbClr val="12716B"/>
                </a:solidFill>
                <a:latin typeface="Times New Roman" pitchFamily="18" charset="0"/>
                <a:cs typeface="Times New Roman" pitchFamily="18" charset="0"/>
              </a:rPr>
              <a:t>https://goo.su/MQWts</a:t>
            </a:r>
            <a:endParaRPr lang="ru-RU" altLang="ru-RU" sz="2000" dirty="0" smtClean="0">
              <a:solidFill>
                <a:srgbClr val="1271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oogle Shape;5037;p61"/>
          <p:cNvGrpSpPr/>
          <p:nvPr/>
        </p:nvGrpSpPr>
        <p:grpSpPr>
          <a:xfrm>
            <a:off x="984811" y="877640"/>
            <a:ext cx="378270" cy="337551"/>
            <a:chOff x="-42996150" y="3612600"/>
            <a:chExt cx="323750" cy="288900"/>
          </a:xfrm>
          <a:solidFill>
            <a:srgbClr val="12716B"/>
          </a:solidFill>
        </p:grpSpPr>
        <p:sp>
          <p:nvSpPr>
            <p:cNvPr id="7" name="Google Shape;5038;p61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039;p61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040;p61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1" t="11754" r="12283" b="14522"/>
          <a:stretch/>
        </p:blipFill>
        <p:spPr>
          <a:xfrm>
            <a:off x="1076719" y="3432640"/>
            <a:ext cx="1851305" cy="14773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578" y="6466"/>
            <a:ext cx="2170836" cy="1220841"/>
          </a:xfrm>
          <a:prstGeom prst="rect">
            <a:avLst/>
          </a:prstGeom>
        </p:spPr>
      </p:pic>
      <p:grpSp>
        <p:nvGrpSpPr>
          <p:cNvPr id="3" name="Google Shape;5037;p61"/>
          <p:cNvGrpSpPr/>
          <p:nvPr/>
        </p:nvGrpSpPr>
        <p:grpSpPr>
          <a:xfrm>
            <a:off x="943522" y="1727920"/>
            <a:ext cx="378270" cy="337551"/>
            <a:chOff x="-42996150" y="3612600"/>
            <a:chExt cx="323750" cy="288900"/>
          </a:xfrm>
          <a:solidFill>
            <a:srgbClr val="12716B"/>
          </a:solidFill>
        </p:grpSpPr>
        <p:sp>
          <p:nvSpPr>
            <p:cNvPr id="13" name="Google Shape;5038;p61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039;p61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040;p61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828" y="3667329"/>
            <a:ext cx="1147572" cy="114757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937753" y="3973570"/>
            <a:ext cx="3326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bhaya Libre" panose="02000503000000000000" pitchFamily="2" charset="0"/>
              </a:rPr>
              <a:t>Чтим традиции, </a:t>
            </a:r>
          </a:p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bhaya Libre" panose="02000503000000000000" pitchFamily="2" charset="0"/>
              </a:rPr>
              <a:t>внедряем инновации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bhaya Libre" panose="02000503000000000000" pitchFamily="2" charset="0"/>
            </a:endParaRPr>
          </a:p>
        </p:txBody>
      </p:sp>
      <p:grpSp>
        <p:nvGrpSpPr>
          <p:cNvPr id="17" name="Google Shape;5037;p61"/>
          <p:cNvGrpSpPr/>
          <p:nvPr/>
        </p:nvGrpSpPr>
        <p:grpSpPr>
          <a:xfrm>
            <a:off x="920824" y="2551529"/>
            <a:ext cx="378270" cy="337551"/>
            <a:chOff x="-42996150" y="3612600"/>
            <a:chExt cx="323750" cy="288900"/>
          </a:xfrm>
          <a:solidFill>
            <a:srgbClr val="12716B"/>
          </a:solidFill>
        </p:grpSpPr>
        <p:sp>
          <p:nvSpPr>
            <p:cNvPr id="18" name="Google Shape;5038;p61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039;p61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040;p61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82708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45375" y="298744"/>
            <a:ext cx="5629982" cy="329329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Активисты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046163" y="1050587"/>
            <a:ext cx="7171405" cy="37655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578" y="6466"/>
            <a:ext cx="2170836" cy="122084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302" y="3860489"/>
            <a:ext cx="1147572" cy="114757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394820" y="4166682"/>
            <a:ext cx="356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bhaya Libre" panose="02000503000000000000" pitchFamily="2" charset="0"/>
              </a:rPr>
              <a:t>Чтим традиции, </a:t>
            </a:r>
          </a:p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bhaya Libre" panose="02000503000000000000" pitchFamily="2" charset="0"/>
              </a:rPr>
              <a:t>внедряем инновации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bhaya Libre" panose="02000503000000000000" pitchFamily="2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/>
          <a:srcRect t="81403" b="8105"/>
          <a:stretch/>
        </p:blipFill>
        <p:spPr>
          <a:xfrm>
            <a:off x="1188639" y="4054158"/>
            <a:ext cx="713346" cy="7315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9307" y="616886"/>
            <a:ext cx="83650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Борисова Любовь Леонидовна, учитель математики МБОУ «Лицей №124», г Барнаул;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Борисова Наталья Геннадьевна, учитель математики МБОУ </a:t>
            </a:r>
            <a:r>
              <a:rPr lang="ru-RU" dirty="0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«Первомайская </a:t>
            </a:r>
            <a:r>
              <a:rPr lang="ru-RU" dirty="0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СОШ», Первомайский р-н;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Даниленко Елена Николаевна, учитель математики МБОУ «Хабарская СОШ №2», </a:t>
            </a:r>
            <a:r>
              <a:rPr lang="ru-RU" dirty="0" err="1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Хабарский</a:t>
            </a:r>
            <a:r>
              <a:rPr lang="ru-RU" dirty="0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Деменева  Алена Васильевна, учитель математики МБОУ «Первомайская СОШ», </a:t>
            </a:r>
            <a:r>
              <a:rPr lang="ru-RU" dirty="0" err="1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Бийский</a:t>
            </a:r>
            <a:r>
              <a:rPr lang="ru-RU" dirty="0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Карасева Ирина Сергеевна, учитель математики МБОУ «</a:t>
            </a:r>
            <a:r>
              <a:rPr lang="ru-RU" dirty="0" err="1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Леньковская</a:t>
            </a:r>
            <a:r>
              <a:rPr lang="ru-RU" dirty="0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№2», Благовещенский р-н;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Кардакова</a:t>
            </a:r>
            <a:r>
              <a:rPr lang="ru-RU" dirty="0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Юлия Ивановна, учитель математики МБОУ «</a:t>
            </a:r>
            <a:r>
              <a:rPr lang="ru-RU" dirty="0" err="1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Сорочелоговская</a:t>
            </a:r>
            <a:r>
              <a:rPr lang="ru-RU" dirty="0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СОШ», Первомайский р-н;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Коростелева Наталья Михайловна, учитель математики МБОУ «</a:t>
            </a:r>
            <a:r>
              <a:rPr lang="ru-RU" dirty="0" err="1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Поспелихинская</a:t>
            </a:r>
            <a:r>
              <a:rPr lang="ru-RU" dirty="0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№4», </a:t>
            </a:r>
            <a:r>
              <a:rPr lang="ru-RU" dirty="0" err="1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Поспелихинский</a:t>
            </a:r>
            <a:r>
              <a:rPr lang="ru-RU" dirty="0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Маколкина</a:t>
            </a:r>
            <a:r>
              <a:rPr lang="ru-RU" dirty="0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Викторовна, учитель математики МБОУ «Гимназия №123», г. Барнаул;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Полякова Елена Олеговна, учитель математики МБОУ «Павловская СОШ», Павловский район;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Попова Елена Геннадьевна, учитель математики МБОУ «Советская СОШ», Советский район;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Рубцова Татьяна Геннадьевна, учитель математики МБОУ «</a:t>
            </a:r>
            <a:r>
              <a:rPr lang="ru-RU" dirty="0" err="1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Калманская</a:t>
            </a:r>
            <a:r>
              <a:rPr lang="ru-RU" dirty="0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им. Г.А. </a:t>
            </a:r>
            <a:r>
              <a:rPr lang="ru-RU" dirty="0" err="1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Ударцева</a:t>
            </a:r>
            <a:r>
              <a:rPr lang="ru-RU" dirty="0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err="1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Калманский</a:t>
            </a:r>
            <a:r>
              <a:rPr lang="ru-RU" dirty="0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Сметанникова</a:t>
            </a:r>
            <a:r>
              <a:rPr lang="ru-RU" dirty="0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Викторовна, учитель математики МБОУ «Гимназия №42», </a:t>
            </a:r>
            <a:r>
              <a:rPr lang="ru-RU" dirty="0" err="1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г.Барнаул</a:t>
            </a:r>
            <a:r>
              <a:rPr lang="ru-RU" dirty="0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Фефелова</a:t>
            </a:r>
            <a:r>
              <a:rPr lang="ru-RU" dirty="0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Юрьевна, учитель математики МБОУ «СОШ №12», г. Новоалтайск</a:t>
            </a:r>
            <a:r>
              <a:rPr lang="ru-RU" dirty="0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Юрина</a:t>
            </a:r>
            <a:endParaRPr lang="ru-RU" dirty="0" smtClean="0">
              <a:solidFill>
                <a:srgbClr val="1271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708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45375" y="298744"/>
            <a:ext cx="5629982" cy="674022"/>
          </a:xfrm>
        </p:spPr>
        <p:txBody>
          <a:bodyPr/>
          <a:lstStyle/>
          <a:p>
            <a:r>
              <a:rPr lang="ru-RU" alt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деятельности отделения по математике </a:t>
            </a:r>
            <a:br>
              <a:rPr lang="ru-RU" alt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краевого УМО на 2024-2025 учебный год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046163" y="1050587"/>
            <a:ext cx="7171405" cy="3765539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altLang="ru-RU" dirty="0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информационное и методическое содействие учителям математики края в вопросах: </a:t>
            </a:r>
          </a:p>
          <a:p>
            <a:pPr marL="809625" indent="-269875">
              <a:buFont typeface="Wingdings" panose="05000000000000000000" pitchFamily="2" charset="2"/>
              <a:buChar char="ü"/>
              <a:defRPr/>
            </a:pPr>
            <a:r>
              <a:rPr lang="ru-RU" altLang="ru-RU" dirty="0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обновленных ФГОС, </a:t>
            </a:r>
            <a:r>
              <a:rPr lang="ru-RU" altLang="ru-RU" dirty="0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ФООП;</a:t>
            </a:r>
            <a:endParaRPr lang="ru-RU" altLang="ru-RU" dirty="0" smtClean="0">
              <a:solidFill>
                <a:srgbClr val="1271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indent="-269875">
              <a:buFont typeface="Wingdings" panose="05000000000000000000" pitchFamily="2" charset="2"/>
              <a:buChar char="ü"/>
              <a:defRPr/>
            </a:pPr>
            <a:r>
              <a:rPr lang="ru-RU" altLang="ru-RU" dirty="0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воспитательной работы на уроках и внеклассных занятиях по математике;</a:t>
            </a:r>
            <a:endParaRPr lang="ru-RU" altLang="ru-RU" dirty="0" smtClean="0">
              <a:solidFill>
                <a:srgbClr val="1271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indent="-269875">
              <a:buFont typeface="Wingdings" panose="05000000000000000000" pitchFamily="2" charset="2"/>
              <a:buChar char="ü"/>
              <a:defRPr/>
            </a:pPr>
            <a:r>
              <a:rPr lang="ru-RU" altLang="ru-RU" dirty="0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и развития функциональной грамотности школьников средствами математики;</a:t>
            </a:r>
          </a:p>
          <a:p>
            <a:pPr marL="809625" indent="-269875">
              <a:buFont typeface="Wingdings" panose="05000000000000000000" pitchFamily="2" charset="2"/>
              <a:buChar char="ü"/>
              <a:defRPr/>
            </a:pPr>
            <a:r>
              <a:rPr lang="ru-RU" altLang="ru-RU" dirty="0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детей с особыми образовательными потребностями (ОВЗ, одарённые);</a:t>
            </a:r>
          </a:p>
          <a:p>
            <a:pPr marL="809625" indent="-269875">
              <a:buFont typeface="Wingdings" panose="05000000000000000000" pitchFamily="2" charset="2"/>
              <a:buChar char="ü"/>
              <a:defRPr/>
            </a:pPr>
            <a:r>
              <a:rPr lang="ru-RU" altLang="ru-RU" dirty="0" smtClean="0">
                <a:solidFill>
                  <a:srgbClr val="127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к ВПР, ГИА</a:t>
            </a:r>
          </a:p>
        </p:txBody>
      </p:sp>
      <p:grpSp>
        <p:nvGrpSpPr>
          <p:cNvPr id="2" name="Google Shape;5037;p61"/>
          <p:cNvGrpSpPr/>
          <p:nvPr/>
        </p:nvGrpSpPr>
        <p:grpSpPr>
          <a:xfrm>
            <a:off x="713301" y="962678"/>
            <a:ext cx="378270" cy="337551"/>
            <a:chOff x="-42996150" y="3612600"/>
            <a:chExt cx="323750" cy="288900"/>
          </a:xfrm>
          <a:solidFill>
            <a:srgbClr val="12716B"/>
          </a:solidFill>
        </p:grpSpPr>
        <p:sp>
          <p:nvSpPr>
            <p:cNvPr id="7" name="Google Shape;5038;p61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039;p61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040;p61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1" t="11754" r="12283" b="14522"/>
          <a:stretch/>
        </p:blipFill>
        <p:spPr>
          <a:xfrm>
            <a:off x="7847172" y="4108593"/>
            <a:ext cx="1296828" cy="10349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578" y="6466"/>
            <a:ext cx="2170836" cy="12208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t="81403" b="8105"/>
          <a:stretch/>
        </p:blipFill>
        <p:spPr>
          <a:xfrm>
            <a:off x="1288911" y="145914"/>
            <a:ext cx="713346" cy="72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08833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лист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Заголовок и текст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Фото и текст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2236</TotalTime>
  <Words>609</Words>
  <Application>Microsoft Office PowerPoint</Application>
  <PresentationFormat>Экран (16:9)</PresentationFormat>
  <Paragraphs>74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Times New Roman</vt:lpstr>
      <vt:lpstr>Jost</vt:lpstr>
      <vt:lpstr>Calibri Light</vt:lpstr>
      <vt:lpstr>Arial</vt:lpstr>
      <vt:lpstr>Wingdings</vt:lpstr>
      <vt:lpstr>Abhaya Libre</vt:lpstr>
      <vt:lpstr>Calibri</vt:lpstr>
      <vt:lpstr>Титульный лист</vt:lpstr>
      <vt:lpstr>Заголовок и текст</vt:lpstr>
      <vt:lpstr>Фото и текст</vt:lpstr>
      <vt:lpstr> научно-практическая конференция  краевых профессиональных сообществ  «повышение качества образования в алтайском крае: вызовы и новые условия»</vt:lpstr>
      <vt:lpstr>      Анализ работы отделения краевого УМО по математике  за 2023– 2024 учебный год.   Приоритетные направления отделения краевого УМО по математике на 2024-2025 учебный год.  31 октября 2024  Баянкина Людмила Анатольевна,  руководитель отделения краевого УМО по математике,  учитель математики  МБОУ «Лицей № 124» г. Барнаула  </vt:lpstr>
      <vt:lpstr>Задачи деятельности отделения по математике            краевого УМО на 2023-2024 учебный год</vt:lpstr>
      <vt:lpstr>Задачи деятельности отделения по математике            краевого УМО на 2023-2024 учебный год</vt:lpstr>
      <vt:lpstr>Самые популярные мероприятия,  проводимые Отделением математики, посвящены</vt:lpstr>
      <vt:lpstr>Наиболее востребованные сетевые консультации сообщества «Мобильная сеть учителей математики»  по направлениям: </vt:lpstr>
      <vt:lpstr>Предложения </vt:lpstr>
      <vt:lpstr>Активисты</vt:lpstr>
      <vt:lpstr>Задачи деятельности отделения по математике            краевого УМО на 2024-2025 учебный год</vt:lpstr>
      <vt:lpstr>Задачи деятельности отделения по математике            краевого УМО на 2024-2025 учебный год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Elegant And Classy Style Agency</dc:title>
  <dc:creator>Таратун Е.В.</dc:creator>
  <cp:lastModifiedBy>Гончарова М.А.</cp:lastModifiedBy>
  <cp:revision>167</cp:revision>
  <dcterms:modified xsi:type="dcterms:W3CDTF">2024-10-28T11:59:04Z</dcterms:modified>
</cp:coreProperties>
</file>