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3673" r:id="rId1"/>
    <p:sldMasterId id="2147483679" r:id="rId2"/>
    <p:sldMasterId id="2147483678" r:id="rId3"/>
    <p:sldMasterId id="2147483677" r:id="rId4"/>
  </p:sldMasterIdLst>
  <p:notesMasterIdLst>
    <p:notesMasterId r:id="rId26"/>
  </p:notesMasterIdLst>
  <p:sldIdLst>
    <p:sldId id="297" r:id="rId5"/>
    <p:sldId id="350" r:id="rId6"/>
    <p:sldId id="320" r:id="rId7"/>
    <p:sldId id="322" r:id="rId8"/>
    <p:sldId id="323" r:id="rId9"/>
    <p:sldId id="301" r:id="rId10"/>
    <p:sldId id="324" r:id="rId11"/>
    <p:sldId id="325" r:id="rId12"/>
    <p:sldId id="351" r:id="rId13"/>
    <p:sldId id="352" r:id="rId14"/>
    <p:sldId id="328" r:id="rId15"/>
    <p:sldId id="333" r:id="rId16"/>
    <p:sldId id="334" r:id="rId17"/>
    <p:sldId id="335" r:id="rId18"/>
    <p:sldId id="343" r:id="rId19"/>
    <p:sldId id="353" r:id="rId20"/>
    <p:sldId id="345" r:id="rId21"/>
    <p:sldId id="346" r:id="rId22"/>
    <p:sldId id="349" r:id="rId23"/>
    <p:sldId id="354" r:id="rId24"/>
    <p:sldId id="275" r:id="rId25"/>
  </p:sldIdLst>
  <p:sldSz cx="9144000" cy="5143500" type="screen16x9"/>
  <p:notesSz cx="6735763" cy="9866313"/>
  <p:embeddedFontLst>
    <p:embeddedFont>
      <p:font typeface="Calibri Light" panose="020F0302020204030204" pitchFamily="34" charset="0"/>
      <p:regular r:id="rId27"/>
      <p:italic r:id="rId28"/>
    </p:embeddedFont>
    <p:embeddedFont>
      <p:font typeface="Abhaya Libre" panose="020B0604020202020204" charset="0"/>
      <p:regular r:id="rId29"/>
      <p:bold r:id="rId30"/>
    </p:embeddedFont>
    <p:embeddedFont>
      <p:font typeface="Jost" panose="020B0604020202020204" charset="-52"/>
      <p:regular r:id="rId31"/>
      <p:bold r:id="rId32"/>
      <p:italic r:id="rId33"/>
      <p:boldItalic r:id="rId34"/>
    </p:embeddedFont>
    <p:embeddedFont>
      <p:font typeface="Calibri" panose="020F050202020403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C0C0"/>
    <a:srgbClr val="12716B"/>
    <a:srgbClr val="6194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F192B8-534E-4357-97EE-F4E1D07FE1A2}">
  <a:tblStyle styleId="{DBF192B8-534E-4357-97EE-F4E1D07FE1A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EBDED41-F783-433E-BBC6-BFF15690B51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1" autoAdjust="0"/>
    <p:restoredTop sz="89089" autoAdjust="0"/>
  </p:normalViewPr>
  <p:slideViewPr>
    <p:cSldViewPr snapToGrid="0">
      <p:cViewPr varScale="1">
        <p:scale>
          <a:sx n="80" d="100"/>
          <a:sy n="80" d="100"/>
        </p:scale>
        <p:origin x="96" y="864"/>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charts/_rels/chart1.xml.rels><?xml version="1.0" encoding="UTF-8" standalone="yes"?>
<Relationships xmlns="http://schemas.openxmlformats.org/package/2006/relationships"><Relationship Id="rId2" Type="http://schemas.openxmlformats.org/officeDocument/2006/relationships/package" Target="../embeddings/_____Microsoft_Excel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_____Microsoft_Excel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2" Type="http://schemas.openxmlformats.org/officeDocument/2006/relationships/package" Target="../embeddings/_____Microsoft_Excel4.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Excel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10944792994793E-2"/>
          <c:y val="2.7291013934436222E-2"/>
          <c:w val="0.9081838300766788"/>
          <c:h val="0.94567902290677108"/>
        </c:manualLayout>
      </c:layout>
      <c:barChart>
        <c:barDir val="col"/>
        <c:grouping val="clustered"/>
        <c:varyColors val="0"/>
        <c:ser>
          <c:idx val="0"/>
          <c:order val="0"/>
          <c:tx>
            <c:strRef>
              <c:f>Лист1!$A$2</c:f>
              <c:strCache>
                <c:ptCount val="1"/>
                <c:pt idx="0">
                  <c:v>понизили</c:v>
                </c:pt>
              </c:strCache>
            </c:strRef>
          </c:tx>
          <c:invertIfNegative val="0"/>
          <c:dLbls>
            <c:dLbl>
              <c:idx val="0"/>
              <c:layout/>
              <c:tx>
                <c:rich>
                  <a:bodyPr/>
                  <a:lstStyle/>
                  <a:p>
                    <a:fld id="{87B9A086-2503-4617-9456-8ED01A842CC8}" type="SERIESNAME">
                      <a:rPr lang="ru-RU" smtClean="0"/>
                      <a:pPr/>
                      <a:t>[ИМЯ РЯДА]</a:t>
                    </a:fld>
                    <a:r>
                      <a:rPr lang="ru-RU" baseline="0"/>
                      <a:t> </a:t>
                    </a:r>
                    <a:fld id="{4B43E1F1-23E8-4F69-914C-3452FFC35756}" type="VALUE">
                      <a:rPr lang="ru-RU" baseline="0"/>
                      <a:pPr/>
                      <a:t>[ЗНАЧЕНИЕ]</a:t>
                    </a:fld>
                    <a:endParaRPr lang="ru-RU" baseline="0"/>
                  </a:p>
                </c:rich>
              </c:tx>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0-E9BA-473D-B7ED-02FCEDBC4F8F}"/>
                </c:ext>
                <c:ext xmlns:c15="http://schemas.microsoft.com/office/drawing/2012/chart" uri="{CE6537A1-D6FC-4f65-9D91-7224C49458BB}">
                  <c15:layout/>
                  <c15:dlblFieldTable/>
                  <c15:showDataLabelsRange val="0"/>
                </c:ext>
              </c:extLst>
            </c:dLbl>
            <c:spPr>
              <a:noFill/>
              <a:ln w="23569">
                <a:noFill/>
              </a:ln>
            </c:spPr>
            <c:txPr>
              <a:bodyPr wrap="square" lIns="38100" tIns="19050" rIns="38100" bIns="19050" anchor="ctr">
                <a:spAutoFit/>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Лист1!$B$1</c:f>
              <c:strCache>
                <c:ptCount val="1"/>
                <c:pt idx="0">
                  <c:v>Столбец1</c:v>
                </c:pt>
              </c:strCache>
            </c:strRef>
          </c:cat>
          <c:val>
            <c:numRef>
              <c:f>Лист1!$B$2</c:f>
              <c:numCache>
                <c:formatCode>General</c:formatCode>
                <c:ptCount val="1"/>
                <c:pt idx="0">
                  <c:v>22.4</c:v>
                </c:pt>
              </c:numCache>
            </c:numRef>
          </c:val>
          <c:extLst xmlns:c16r2="http://schemas.microsoft.com/office/drawing/2015/06/chart">
            <c:ext xmlns:c16="http://schemas.microsoft.com/office/drawing/2014/chart" uri="{C3380CC4-5D6E-409C-BE32-E72D297353CC}">
              <c16:uniqueId val="{00000000-F427-413C-A2CF-CBEE75A78656}"/>
            </c:ext>
          </c:extLst>
        </c:ser>
        <c:ser>
          <c:idx val="1"/>
          <c:order val="1"/>
          <c:tx>
            <c:strRef>
              <c:f>Лист1!$A$3</c:f>
              <c:strCache>
                <c:ptCount val="1"/>
                <c:pt idx="0">
                  <c:v>подтвердили</c:v>
                </c:pt>
              </c:strCache>
            </c:strRef>
          </c:tx>
          <c:invertIfNegative val="0"/>
          <c:dLbls>
            <c:dLbl>
              <c:idx val="0"/>
              <c:layout/>
              <c:tx>
                <c:rich>
                  <a:bodyPr wrap="square" lIns="38100" tIns="19050" rIns="38100" bIns="19050" anchor="ctr">
                    <a:spAutoFit/>
                  </a:bodyPr>
                  <a:lstStyle/>
                  <a:p>
                    <a:pPr>
                      <a:defRPr sz="1050" b="1">
                        <a:latin typeface="Times New Roman" panose="02020603050405020304" pitchFamily="18" charset="0"/>
                        <a:cs typeface="Times New Roman" panose="02020603050405020304" pitchFamily="18" charset="0"/>
                      </a:defRPr>
                    </a:pPr>
                    <a:fld id="{E0608F7C-29C5-4B46-92FD-EDCD95036FA7}" type="SERIESNAME">
                      <a:rPr lang="ru-RU" sz="1050" smtClean="0"/>
                      <a:pPr>
                        <a:defRPr sz="1050" b="1">
                          <a:latin typeface="Times New Roman" panose="02020603050405020304" pitchFamily="18" charset="0"/>
                          <a:cs typeface="Times New Roman" panose="02020603050405020304" pitchFamily="18" charset="0"/>
                        </a:defRPr>
                      </a:pPr>
                      <a:t>[ИМЯ РЯДА]</a:t>
                    </a:fld>
                    <a:r>
                      <a:rPr lang="ru-RU" sz="1050" baseline="0" dirty="0"/>
                      <a:t> </a:t>
                    </a:r>
                    <a:fld id="{E70CCE74-1B50-4365-B548-7339DF18E37A}" type="VALUE">
                      <a:rPr lang="ru-RU" sz="1050" baseline="0"/>
                      <a:pPr>
                        <a:defRPr sz="1050" b="1">
                          <a:latin typeface="Times New Roman" panose="02020603050405020304" pitchFamily="18" charset="0"/>
                          <a:cs typeface="Times New Roman" panose="02020603050405020304" pitchFamily="18" charset="0"/>
                        </a:defRPr>
                      </a:pPr>
                      <a:t>[ЗНАЧЕНИЕ]</a:t>
                    </a:fld>
                    <a:endParaRPr lang="ru-RU" sz="1050" baseline="0" dirty="0"/>
                  </a:p>
                </c:rich>
              </c:tx>
              <c:spPr>
                <a:noFill/>
                <a:ln w="23569">
                  <a:noFill/>
                </a:ln>
              </c:spPr>
              <c:showLegendKey val="0"/>
              <c:showVal val="1"/>
              <c:showCatName val="0"/>
              <c:showSerName val="1"/>
              <c:showPercent val="0"/>
              <c:showBubbleSize val="0"/>
              <c:extLst>
                <c:ext xmlns:c15="http://schemas.microsoft.com/office/drawing/2012/chart" uri="{CE6537A1-D6FC-4f65-9D91-7224C49458BB}">
                  <c15:layout/>
                  <c15:dlblFieldTable/>
                  <c15:showDataLabelsRange val="0"/>
                </c:ext>
              </c:extLst>
            </c:dLbl>
            <c:spPr>
              <a:noFill/>
              <a:ln w="23569">
                <a:noFill/>
              </a:ln>
            </c:spPr>
            <c:txPr>
              <a:bodyPr wrap="square" lIns="38100" tIns="19050" rIns="38100" bIns="19050" anchor="ctr">
                <a:spAutoFit/>
              </a:bodyPr>
              <a:lstStyle/>
              <a:p>
                <a:pPr>
                  <a:defRPr sz="1100" b="1">
                    <a:latin typeface="Times New Roman" panose="02020603050405020304" pitchFamily="18" charset="0"/>
                    <a:cs typeface="Times New Roman" panose="02020603050405020304" pitchFamily="18" charset="0"/>
                  </a:defRPr>
                </a:pPr>
                <a:endParaRPr lang="ru-RU"/>
              </a:p>
            </c:txP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Лист1!$B$1</c:f>
              <c:strCache>
                <c:ptCount val="1"/>
                <c:pt idx="0">
                  <c:v>Столбец1</c:v>
                </c:pt>
              </c:strCache>
            </c:strRef>
          </c:cat>
          <c:val>
            <c:numRef>
              <c:f>Лист1!$B$3</c:f>
              <c:numCache>
                <c:formatCode>General</c:formatCode>
                <c:ptCount val="1"/>
                <c:pt idx="0">
                  <c:v>67.400000000000006</c:v>
                </c:pt>
              </c:numCache>
            </c:numRef>
          </c:val>
          <c:extLst xmlns:c16r2="http://schemas.microsoft.com/office/drawing/2015/06/chart">
            <c:ext xmlns:c16="http://schemas.microsoft.com/office/drawing/2014/chart" uri="{C3380CC4-5D6E-409C-BE32-E72D297353CC}">
              <c16:uniqueId val="{00000001-F427-413C-A2CF-CBEE75A78656}"/>
            </c:ext>
          </c:extLst>
        </c:ser>
        <c:ser>
          <c:idx val="2"/>
          <c:order val="2"/>
          <c:tx>
            <c:strRef>
              <c:f>Лист1!$A$4</c:f>
              <c:strCache>
                <c:ptCount val="1"/>
                <c:pt idx="0">
                  <c:v>повысили</c:v>
                </c:pt>
              </c:strCache>
            </c:strRef>
          </c:tx>
          <c:invertIfNegative val="0"/>
          <c:dLbls>
            <c:dLbl>
              <c:idx val="0"/>
              <c:layout/>
              <c:tx>
                <c:rich>
                  <a:bodyPr/>
                  <a:lstStyle/>
                  <a:p>
                    <a:fld id="{C68D7B68-D96F-435E-A7FA-8C461A299677}" type="SERIESNAME">
                      <a:rPr lang="ru-RU" smtClean="0"/>
                      <a:pPr/>
                      <a:t>[ИМЯ РЯДА]</a:t>
                    </a:fld>
                    <a:r>
                      <a:rPr lang="ru-RU" baseline="0" dirty="0"/>
                      <a:t> </a:t>
                    </a:r>
                    <a:fld id="{7149E08D-A48D-4961-8F19-BF7C2D1C6A99}" type="VALUE">
                      <a:rPr lang="ru-RU" baseline="0"/>
                      <a:pPr/>
                      <a:t>[ЗНАЧЕНИЕ]</a:t>
                    </a:fld>
                    <a:endParaRPr lang="ru-RU" baseline="0" dirty="0"/>
                  </a:p>
                </c:rich>
              </c:tx>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2-F427-413C-A2CF-CBEE75A78656}"/>
                </c:ext>
                <c:ext xmlns:c15="http://schemas.microsoft.com/office/drawing/2012/chart" uri="{CE6537A1-D6FC-4f65-9D91-7224C49458BB}">
                  <c15:layout/>
                  <c15:dlblFieldTable/>
                  <c15:showDataLabelsRange val="0"/>
                </c:ext>
              </c:extLst>
            </c:dLbl>
            <c:spPr>
              <a:noFill/>
              <a:ln w="23569">
                <a:noFill/>
              </a:ln>
            </c:spPr>
            <c:txPr>
              <a:bodyPr wrap="square" lIns="38100" tIns="19050" rIns="38100" bIns="19050" anchor="ctr">
                <a:spAutoFit/>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Лист1!$B$1</c:f>
              <c:strCache>
                <c:ptCount val="1"/>
                <c:pt idx="0">
                  <c:v>Столбец1</c:v>
                </c:pt>
              </c:strCache>
            </c:strRef>
          </c:cat>
          <c:val>
            <c:numRef>
              <c:f>Лист1!$B$4</c:f>
              <c:numCache>
                <c:formatCode>General</c:formatCode>
                <c:ptCount val="1"/>
                <c:pt idx="0">
                  <c:v>10.199999999999999</c:v>
                </c:pt>
              </c:numCache>
            </c:numRef>
          </c:val>
          <c:extLst xmlns:c16r2="http://schemas.microsoft.com/office/drawing/2015/06/chart">
            <c:ext xmlns:c16="http://schemas.microsoft.com/office/drawing/2014/chart" uri="{C3380CC4-5D6E-409C-BE32-E72D297353CC}">
              <c16:uniqueId val="{00000003-F427-413C-A2CF-CBEE75A78656}"/>
            </c:ext>
          </c:extLst>
        </c:ser>
        <c:dLbls>
          <c:showLegendKey val="0"/>
          <c:showVal val="0"/>
          <c:showCatName val="0"/>
          <c:showSerName val="0"/>
          <c:showPercent val="0"/>
          <c:showBubbleSize val="0"/>
        </c:dLbls>
        <c:gapWidth val="150"/>
        <c:axId val="97394768"/>
        <c:axId val="122094568"/>
      </c:barChart>
      <c:catAx>
        <c:axId val="97394768"/>
        <c:scaling>
          <c:orientation val="minMax"/>
        </c:scaling>
        <c:delete val="1"/>
        <c:axPos val="b"/>
        <c:numFmt formatCode="General" sourceLinked="1"/>
        <c:majorTickMark val="out"/>
        <c:minorTickMark val="none"/>
        <c:tickLblPos val="nextTo"/>
        <c:crossAx val="122094568"/>
        <c:crosses val="autoZero"/>
        <c:auto val="1"/>
        <c:lblAlgn val="ctr"/>
        <c:lblOffset val="100"/>
        <c:noMultiLvlLbl val="0"/>
      </c:catAx>
      <c:valAx>
        <c:axId val="122094568"/>
        <c:scaling>
          <c:orientation val="minMax"/>
          <c:max val="100"/>
        </c:scaling>
        <c:delete val="0"/>
        <c:axPos val="l"/>
        <c:title>
          <c:tx>
            <c:rich>
              <a:bodyPr/>
              <a:lstStyle/>
              <a:p>
                <a:pPr>
                  <a:defRPr sz="942" b="1" i="0" u="none" strike="noStrike" baseline="0">
                    <a:solidFill>
                      <a:srgbClr val="000000"/>
                    </a:solidFill>
                    <a:latin typeface="Calibri"/>
                    <a:ea typeface="Calibri"/>
                    <a:cs typeface="Calibri"/>
                  </a:defRPr>
                </a:pPr>
                <a:r>
                  <a:rPr lang="ru-RU"/>
                  <a:t> % </a:t>
                </a:r>
              </a:p>
            </c:rich>
          </c:tx>
          <c:layout>
            <c:manualLayout>
              <c:xMode val="edge"/>
              <c:yMode val="edge"/>
              <c:x val="0.10062575865483395"/>
              <c:y val="1.5798808146493662E-2"/>
            </c:manualLayout>
          </c:layout>
          <c:overlay val="0"/>
        </c:title>
        <c:numFmt formatCode="General" sourceLinked="1"/>
        <c:majorTickMark val="out"/>
        <c:minorTickMark val="none"/>
        <c:tickLblPos val="nextTo"/>
        <c:txPr>
          <a:bodyPr rot="0" vert="horz"/>
          <a:lstStyle/>
          <a:p>
            <a:pPr>
              <a:defRPr sz="858" b="0" i="0" u="none" strike="noStrike" baseline="0">
                <a:solidFill>
                  <a:srgbClr val="000000"/>
                </a:solidFill>
                <a:latin typeface="Calibri"/>
                <a:ea typeface="Calibri"/>
                <a:cs typeface="Calibri"/>
              </a:defRPr>
            </a:pPr>
            <a:endParaRPr lang="ru-RU"/>
          </a:p>
        </c:txPr>
        <c:crossAx val="97394768"/>
        <c:crosses val="autoZero"/>
        <c:crossBetween val="between"/>
      </c:valAx>
    </c:plotArea>
    <c:plotVisOnly val="1"/>
    <c:dispBlanksAs val="gap"/>
    <c:showDLblsOverMax val="0"/>
  </c:chart>
  <c:spPr>
    <a:ln>
      <a:noFill/>
    </a:ln>
  </c:spPr>
  <c:txPr>
    <a:bodyPr/>
    <a:lstStyle/>
    <a:p>
      <a:pPr>
        <a:defRPr sz="858" b="0" i="0" u="none" strike="noStrike" baseline="0">
          <a:solidFill>
            <a:srgbClr val="000000"/>
          </a:solidFill>
          <a:latin typeface="Calibri"/>
          <a:ea typeface="Calibri"/>
          <a:cs typeface="Calibri"/>
        </a:defRPr>
      </a:pPr>
      <a:endParaRPr lang="ru-RU"/>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521148049116952"/>
          <c:y val="5.3353498435104084E-2"/>
          <c:w val="0.84045570277773052"/>
          <c:h val="0.9161587881734079"/>
        </c:manualLayout>
      </c:layout>
      <c:barChart>
        <c:barDir val="col"/>
        <c:grouping val="clustered"/>
        <c:varyColors val="0"/>
        <c:ser>
          <c:idx val="0"/>
          <c:order val="0"/>
          <c:tx>
            <c:strRef>
              <c:f>Лист1!$A$2</c:f>
              <c:strCache>
                <c:ptCount val="1"/>
                <c:pt idx="0">
                  <c:v>понизили</c:v>
                </c:pt>
              </c:strCache>
            </c:strRef>
          </c:tx>
          <c:invertIfNegative val="0"/>
          <c:dLbls>
            <c:dLbl>
              <c:idx val="0"/>
              <c:layout/>
              <c:tx>
                <c:rich>
                  <a:bodyPr/>
                  <a:lstStyle/>
                  <a:p>
                    <a:fld id="{D04BA83C-301E-47D0-9F54-103161BB8C69}" type="SERIESNAME">
                      <a:rPr lang="ru-RU"/>
                      <a:pPr/>
                      <a:t>[ИМЯ РЯДА]</a:t>
                    </a:fld>
                    <a:r>
                      <a:rPr lang="ru-RU" baseline="0"/>
                      <a:t> </a:t>
                    </a:r>
                    <a:fld id="{456037A9-EB97-4C48-8FC5-F8434DF617B7}" type="VALUE">
                      <a:rPr lang="ru-RU" baseline="0"/>
                      <a:pPr/>
                      <a:t>[ЗНАЧЕНИЕ]</a:t>
                    </a:fld>
                    <a:endParaRPr lang="ru-RU" baseline="0"/>
                  </a:p>
                </c:rich>
              </c:tx>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0-07A4-463E-BF73-CAD99F6406CC}"/>
                </c:ext>
                <c:ext xmlns:c15="http://schemas.microsoft.com/office/drawing/2012/chart" uri="{CE6537A1-D6FC-4f65-9D91-7224C49458BB}">
                  <c15:layout/>
                  <c15:dlblFieldTable/>
                  <c15:showDataLabelsRange val="0"/>
                </c:ext>
              </c:extLst>
            </c:dLbl>
            <c:spPr>
              <a:noFill/>
              <a:ln w="23567">
                <a:noFill/>
              </a:ln>
            </c:spPr>
            <c:txPr>
              <a:bodyPr wrap="square" lIns="38100" tIns="19050" rIns="38100" bIns="19050" anchor="ctr">
                <a:spAutoFit/>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Лист1!$B$1</c:f>
              <c:strCache>
                <c:ptCount val="1"/>
                <c:pt idx="0">
                  <c:v>Столбец1</c:v>
                </c:pt>
              </c:strCache>
            </c:strRef>
          </c:cat>
          <c:val>
            <c:numRef>
              <c:f>Лист1!$B$2</c:f>
              <c:numCache>
                <c:formatCode>General</c:formatCode>
                <c:ptCount val="1"/>
                <c:pt idx="0">
                  <c:v>29.48</c:v>
                </c:pt>
              </c:numCache>
            </c:numRef>
          </c:val>
          <c:extLst xmlns:c16r2="http://schemas.microsoft.com/office/drawing/2015/06/chart">
            <c:ext xmlns:c16="http://schemas.microsoft.com/office/drawing/2014/chart" uri="{C3380CC4-5D6E-409C-BE32-E72D297353CC}">
              <c16:uniqueId val="{00000001-07A4-463E-BF73-CAD99F6406CC}"/>
            </c:ext>
          </c:extLst>
        </c:ser>
        <c:ser>
          <c:idx val="1"/>
          <c:order val="1"/>
          <c:tx>
            <c:strRef>
              <c:f>Лист1!$A$3</c:f>
              <c:strCache>
                <c:ptCount val="1"/>
                <c:pt idx="0">
                  <c:v>подтвердили</c:v>
                </c:pt>
              </c:strCache>
            </c:strRef>
          </c:tx>
          <c:invertIfNegative val="0"/>
          <c:dLbls>
            <c:dLbl>
              <c:idx val="0"/>
              <c:layout>
                <c:manualLayout>
                  <c:x val="1.351823151727774E-2"/>
                  <c:y val="-1.5244006733703627E-2"/>
                </c:manualLayout>
              </c:layout>
              <c:tx>
                <c:rich>
                  <a:bodyPr/>
                  <a:lstStyle/>
                  <a:p>
                    <a:fld id="{CF6EBAA6-EAD4-4F20-8906-94FBBEEAF7A7}" type="SERIESNAME">
                      <a:rPr lang="ru-RU"/>
                      <a:pPr/>
                      <a:t>[ИМЯ РЯДА]</a:t>
                    </a:fld>
                    <a:r>
                      <a:rPr lang="ru-RU" baseline="0"/>
                      <a:t> </a:t>
                    </a:r>
                    <a:fld id="{B0005A37-3C91-43AF-A300-BD42AC236D29}" type="VALUE">
                      <a:rPr lang="ru-RU" baseline="0"/>
                      <a:pPr/>
                      <a:t>[ЗНАЧЕНИЕ]</a:t>
                    </a:fld>
                    <a:endParaRPr lang="ru-RU" baseline="0"/>
                  </a:p>
                </c:rich>
              </c:tx>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2-07A4-463E-BF73-CAD99F6406CC}"/>
                </c:ext>
                <c:ext xmlns:c15="http://schemas.microsoft.com/office/drawing/2012/chart" uri="{CE6537A1-D6FC-4f65-9D91-7224C49458BB}">
                  <c15:layout>
                    <c:manualLayout>
                      <c:w val="0.25180420491510125"/>
                      <c:h val="0.13414593892254739"/>
                    </c:manualLayout>
                  </c15:layout>
                  <c15:dlblFieldTable/>
                  <c15:showDataLabelsRange val="0"/>
                </c:ext>
              </c:extLst>
            </c:dLbl>
            <c:spPr>
              <a:noFill/>
              <a:ln w="23567">
                <a:noFill/>
              </a:ln>
            </c:spPr>
            <c:txPr>
              <a:bodyPr wrap="square" lIns="38100" tIns="19050" rIns="38100" bIns="19050" anchor="ctr">
                <a:spAutoFit/>
              </a:bodyPr>
              <a:lstStyle/>
              <a:p>
                <a:pPr>
                  <a:defRPr sz="1100" b="1">
                    <a:latin typeface="Times New Roman" panose="02020603050405020304" pitchFamily="18" charset="0"/>
                    <a:cs typeface="Times New Roman" panose="02020603050405020304" pitchFamily="18" charset="0"/>
                  </a:defRPr>
                </a:pPr>
                <a:endParaRPr lang="ru-RU"/>
              </a:p>
            </c:txPr>
            <c:showLegendKey val="0"/>
            <c:showVal val="1"/>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Лист1!$B$1</c:f>
              <c:strCache>
                <c:ptCount val="1"/>
                <c:pt idx="0">
                  <c:v>Столбец1</c:v>
                </c:pt>
              </c:strCache>
            </c:strRef>
          </c:cat>
          <c:val>
            <c:numRef>
              <c:f>Лист1!$B$3</c:f>
              <c:numCache>
                <c:formatCode>General</c:formatCode>
                <c:ptCount val="1"/>
                <c:pt idx="0">
                  <c:v>67.05</c:v>
                </c:pt>
              </c:numCache>
            </c:numRef>
          </c:val>
          <c:extLst xmlns:c16r2="http://schemas.microsoft.com/office/drawing/2015/06/chart">
            <c:ext xmlns:c16="http://schemas.microsoft.com/office/drawing/2014/chart" uri="{C3380CC4-5D6E-409C-BE32-E72D297353CC}">
              <c16:uniqueId val="{00000003-07A4-463E-BF73-CAD99F6406CC}"/>
            </c:ext>
          </c:extLst>
        </c:ser>
        <c:ser>
          <c:idx val="2"/>
          <c:order val="2"/>
          <c:tx>
            <c:strRef>
              <c:f>Лист1!$A$4</c:f>
              <c:strCache>
                <c:ptCount val="1"/>
                <c:pt idx="0">
                  <c:v>повысили</c:v>
                </c:pt>
              </c:strCache>
            </c:strRef>
          </c:tx>
          <c:invertIfNegative val="0"/>
          <c:dLbls>
            <c:dLbl>
              <c:idx val="0"/>
              <c:layout/>
              <c:tx>
                <c:rich>
                  <a:bodyPr/>
                  <a:lstStyle/>
                  <a:p>
                    <a:fld id="{45EE3041-4DB2-440A-816C-1B863902DAB8}" type="SERIESNAME">
                      <a:rPr lang="ru-RU"/>
                      <a:pPr/>
                      <a:t>[ИМЯ РЯДА]</a:t>
                    </a:fld>
                    <a:r>
                      <a:rPr lang="ru-RU" baseline="0"/>
                      <a:t> </a:t>
                    </a:r>
                    <a:fld id="{8567CBCC-0472-434A-87CD-2AEC063DEE7E}" type="VALUE">
                      <a:rPr lang="ru-RU" baseline="0"/>
                      <a:pPr/>
                      <a:t>[ЗНАЧЕНИЕ]</a:t>
                    </a:fld>
                    <a:endParaRPr lang="ru-RU" baseline="0"/>
                  </a:p>
                </c:rich>
              </c:tx>
              <c:showLegendKey val="0"/>
              <c:showVal val="1"/>
              <c:showCatName val="0"/>
              <c:showSerName val="1"/>
              <c:showPercent val="0"/>
              <c:showBubbleSize val="0"/>
              <c:extLst xmlns:c16r2="http://schemas.microsoft.com/office/drawing/2015/06/chart">
                <c:ext xmlns:c16="http://schemas.microsoft.com/office/drawing/2014/chart" uri="{C3380CC4-5D6E-409C-BE32-E72D297353CC}">
                  <c16:uniqueId val="{00000004-07A4-463E-BF73-CAD99F6406CC}"/>
                </c:ext>
                <c:ext xmlns:c15="http://schemas.microsoft.com/office/drawing/2012/chart" uri="{CE6537A1-D6FC-4f65-9D91-7224C49458BB}">
                  <c15:layout/>
                  <c15:dlblFieldTable/>
                  <c15:showDataLabelsRange val="0"/>
                </c:ext>
              </c:extLst>
            </c:dLbl>
            <c:spPr>
              <a:noFill/>
              <a:ln w="23567">
                <a:noFill/>
              </a:ln>
            </c:spPr>
            <c:txPr>
              <a:bodyPr wrap="square" lIns="38100" tIns="19050" rIns="38100" bIns="19050" anchor="ctr">
                <a:spAutoFit/>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Лист1!$B$1</c:f>
              <c:strCache>
                <c:ptCount val="1"/>
                <c:pt idx="0">
                  <c:v>Столбец1</c:v>
                </c:pt>
              </c:strCache>
            </c:strRef>
          </c:cat>
          <c:val>
            <c:numRef>
              <c:f>Лист1!$B$4</c:f>
              <c:numCache>
                <c:formatCode>General</c:formatCode>
                <c:ptCount val="1"/>
                <c:pt idx="0">
                  <c:v>3.47</c:v>
                </c:pt>
              </c:numCache>
            </c:numRef>
          </c:val>
          <c:extLst xmlns:c16r2="http://schemas.microsoft.com/office/drawing/2015/06/chart">
            <c:ext xmlns:c16="http://schemas.microsoft.com/office/drawing/2014/chart" uri="{C3380CC4-5D6E-409C-BE32-E72D297353CC}">
              <c16:uniqueId val="{00000005-07A4-463E-BF73-CAD99F6406CC}"/>
            </c:ext>
          </c:extLst>
        </c:ser>
        <c:dLbls>
          <c:showLegendKey val="0"/>
          <c:showVal val="0"/>
          <c:showCatName val="0"/>
          <c:showSerName val="0"/>
          <c:showPercent val="0"/>
          <c:showBubbleSize val="0"/>
        </c:dLbls>
        <c:gapWidth val="150"/>
        <c:axId val="221350960"/>
        <c:axId val="122142464"/>
      </c:barChart>
      <c:catAx>
        <c:axId val="221350960"/>
        <c:scaling>
          <c:orientation val="minMax"/>
        </c:scaling>
        <c:delete val="1"/>
        <c:axPos val="b"/>
        <c:numFmt formatCode="General" sourceLinked="1"/>
        <c:majorTickMark val="out"/>
        <c:minorTickMark val="none"/>
        <c:tickLblPos val="nextTo"/>
        <c:crossAx val="122142464"/>
        <c:crosses val="autoZero"/>
        <c:auto val="1"/>
        <c:lblAlgn val="ctr"/>
        <c:lblOffset val="100"/>
        <c:noMultiLvlLbl val="0"/>
      </c:catAx>
      <c:valAx>
        <c:axId val="122142464"/>
        <c:scaling>
          <c:orientation val="minMax"/>
          <c:max val="100"/>
        </c:scaling>
        <c:delete val="0"/>
        <c:axPos val="l"/>
        <c:title>
          <c:tx>
            <c:rich>
              <a:bodyPr/>
              <a:lstStyle/>
              <a:p>
                <a:pPr>
                  <a:defRPr sz="942" b="1" i="0" u="none" strike="noStrike" baseline="0">
                    <a:solidFill>
                      <a:srgbClr val="000000"/>
                    </a:solidFill>
                    <a:latin typeface="Calibri"/>
                    <a:ea typeface="Calibri"/>
                    <a:cs typeface="Calibri"/>
                  </a:defRPr>
                </a:pPr>
                <a:r>
                  <a:rPr lang="ru-RU"/>
                  <a:t> % </a:t>
                </a:r>
              </a:p>
            </c:rich>
          </c:tx>
          <c:layout>
            <c:manualLayout>
              <c:xMode val="edge"/>
              <c:yMode val="edge"/>
              <c:x val="0.14387449369616065"/>
              <c:y val="1.9762867402483439E-2"/>
            </c:manualLayout>
          </c:layout>
          <c:overlay val="0"/>
        </c:title>
        <c:numFmt formatCode="General" sourceLinked="1"/>
        <c:majorTickMark val="out"/>
        <c:minorTickMark val="none"/>
        <c:tickLblPos val="nextTo"/>
        <c:txPr>
          <a:bodyPr rot="0" vert="horz"/>
          <a:lstStyle/>
          <a:p>
            <a:pPr>
              <a:defRPr sz="858" b="0" i="0" u="none" strike="noStrike" baseline="0">
                <a:solidFill>
                  <a:srgbClr val="000000"/>
                </a:solidFill>
                <a:latin typeface="Calibri"/>
                <a:ea typeface="Calibri"/>
                <a:cs typeface="Calibri"/>
              </a:defRPr>
            </a:pPr>
            <a:endParaRPr lang="ru-RU"/>
          </a:p>
        </c:txPr>
        <c:crossAx val="221350960"/>
        <c:crosses val="autoZero"/>
        <c:crossBetween val="between"/>
      </c:valAx>
    </c:plotArea>
    <c:plotVisOnly val="1"/>
    <c:dispBlanksAs val="gap"/>
    <c:showDLblsOverMax val="0"/>
  </c:chart>
  <c:spPr>
    <a:ln>
      <a:noFill/>
    </a:ln>
  </c:spPr>
  <c:txPr>
    <a:bodyPr/>
    <a:lstStyle/>
    <a:p>
      <a:pPr>
        <a:defRPr sz="858" b="0" i="0" u="none" strike="noStrike" baseline="0">
          <a:solidFill>
            <a:srgbClr val="000000"/>
          </a:solidFill>
          <a:latin typeface="Calibri"/>
          <a:ea typeface="Calibri"/>
          <a:cs typeface="Calibri"/>
        </a:defRPr>
      </a:pPr>
      <a:endParaRPr lang="ru-RU"/>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a:t>% учащихся</a:t>
            </a:r>
          </a:p>
        </c:rich>
      </c:tx>
      <c:layout>
        <c:manualLayout>
          <c:xMode val="edge"/>
          <c:yMode val="edge"/>
          <c:x val="8.9846646933261116E-3"/>
          <c:y val="2.9702991907716317E-2"/>
        </c:manualLayout>
      </c:layout>
      <c:overlay val="0"/>
    </c:title>
    <c:autoTitleDeleted val="0"/>
    <c:plotArea>
      <c:layout>
        <c:manualLayout>
          <c:layoutTarget val="inner"/>
          <c:xMode val="edge"/>
          <c:yMode val="edge"/>
          <c:x val="8.1066443529421203E-2"/>
          <c:y val="0.123306874966575"/>
          <c:w val="0.84144434792598921"/>
          <c:h val="0.72950510184914164"/>
        </c:manualLayout>
      </c:layout>
      <c:scatterChart>
        <c:scatterStyle val="lineMarker"/>
        <c:varyColors val="0"/>
        <c:ser>
          <c:idx val="0"/>
          <c:order val="0"/>
          <c:tx>
            <c:strRef>
              <c:f>Лист1!$B$1</c:f>
              <c:strCache>
                <c:ptCount val="1"/>
                <c:pt idx="0">
                  <c:v>2022 г. (7 кл. по программе 6 кл.)</c:v>
                </c:pt>
              </c:strCache>
            </c:strRef>
          </c:tx>
          <c:spPr>
            <a:ln w="17706">
              <a:solidFill>
                <a:srgbClr val="7030A0"/>
              </a:solidFill>
            </a:ln>
          </c:spPr>
          <c:marker>
            <c:symbol val="diamond"/>
            <c:size val="8"/>
            <c:spPr>
              <a:solidFill>
                <a:schemeClr val="accent2"/>
              </a:solidFill>
              <a:ln>
                <a:solidFill>
                  <a:srgbClr val="FF0000"/>
                </a:solidFill>
              </a:ln>
            </c:spPr>
          </c:marker>
          <c:xVal>
            <c:numRef>
              <c:f>Лист1!$A$2:$A$14</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xVal>
          <c:yVal>
            <c:numRef>
              <c:f>Лист1!$B$2:$B$14</c:f>
              <c:numCache>
                <c:formatCode>General</c:formatCode>
                <c:ptCount val="13"/>
                <c:pt idx="0">
                  <c:v>76.72</c:v>
                </c:pt>
                <c:pt idx="1">
                  <c:v>64.58</c:v>
                </c:pt>
                <c:pt idx="2">
                  <c:v>42.44</c:v>
                </c:pt>
                <c:pt idx="3">
                  <c:v>60.86</c:v>
                </c:pt>
                <c:pt idx="4">
                  <c:v>78.12</c:v>
                </c:pt>
                <c:pt idx="5">
                  <c:v>83.42</c:v>
                </c:pt>
                <c:pt idx="6">
                  <c:v>43.05</c:v>
                </c:pt>
                <c:pt idx="7">
                  <c:v>64.930000000000007</c:v>
                </c:pt>
                <c:pt idx="8">
                  <c:v>26.63</c:v>
                </c:pt>
                <c:pt idx="9">
                  <c:v>73.84</c:v>
                </c:pt>
                <c:pt idx="10">
                  <c:v>27.22</c:v>
                </c:pt>
                <c:pt idx="11">
                  <c:v>53.52</c:v>
                </c:pt>
                <c:pt idx="12">
                  <c:v>7.24</c:v>
                </c:pt>
              </c:numCache>
            </c:numRef>
          </c:yVal>
          <c:smooth val="0"/>
          <c:extLst xmlns:c16r2="http://schemas.microsoft.com/office/drawing/2015/06/chart">
            <c:ext xmlns:c16="http://schemas.microsoft.com/office/drawing/2014/chart" uri="{C3380CC4-5D6E-409C-BE32-E72D297353CC}">
              <c16:uniqueId val="{00000000-237F-4D44-AC90-C4BB486F2894}"/>
            </c:ext>
          </c:extLst>
        </c:ser>
        <c:dLbls>
          <c:showLegendKey val="0"/>
          <c:showVal val="0"/>
          <c:showCatName val="0"/>
          <c:showSerName val="0"/>
          <c:showPercent val="0"/>
          <c:showBubbleSize val="0"/>
        </c:dLbls>
        <c:axId val="219846928"/>
        <c:axId val="119576032"/>
      </c:scatterChart>
      <c:scatterChart>
        <c:scatterStyle val="lineMarker"/>
        <c:varyColors val="0"/>
        <c:ser>
          <c:idx val="1"/>
          <c:order val="1"/>
          <c:tx>
            <c:strRef>
              <c:f>Лист1!$C$1</c:f>
              <c:strCache>
                <c:ptCount val="1"/>
                <c:pt idx="0">
                  <c:v>2023 г.</c:v>
                </c:pt>
              </c:strCache>
            </c:strRef>
          </c:tx>
          <c:spPr>
            <a:ln w="17706">
              <a:solidFill>
                <a:srgbClr val="FF0000"/>
              </a:solidFill>
            </a:ln>
          </c:spPr>
          <c:marker>
            <c:spPr>
              <a:solidFill>
                <a:srgbClr val="C00000"/>
              </a:solidFill>
              <a:ln>
                <a:solidFill>
                  <a:schemeClr val="accent1">
                    <a:lumMod val="60000"/>
                    <a:lumOff val="40000"/>
                  </a:schemeClr>
                </a:solidFill>
                <a:prstDash val="sysDash"/>
              </a:ln>
            </c:spPr>
          </c:marker>
          <c:xVal>
            <c:numRef>
              <c:f>Лист1!$A$2:$A$14</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xVal>
          <c:yVal>
            <c:numRef>
              <c:f>Лист1!$C$2:$C$14</c:f>
              <c:numCache>
                <c:formatCode>General</c:formatCode>
                <c:ptCount val="13"/>
                <c:pt idx="0">
                  <c:v>78.17</c:v>
                </c:pt>
                <c:pt idx="1">
                  <c:v>67.239999999999995</c:v>
                </c:pt>
                <c:pt idx="2">
                  <c:v>43.29</c:v>
                </c:pt>
                <c:pt idx="3">
                  <c:v>61.28</c:v>
                </c:pt>
                <c:pt idx="4">
                  <c:v>79.849999999999994</c:v>
                </c:pt>
                <c:pt idx="5">
                  <c:v>82.32</c:v>
                </c:pt>
                <c:pt idx="6">
                  <c:v>48.17</c:v>
                </c:pt>
                <c:pt idx="7">
                  <c:v>68.5</c:v>
                </c:pt>
                <c:pt idx="8">
                  <c:v>28.09</c:v>
                </c:pt>
                <c:pt idx="9">
                  <c:v>77.16</c:v>
                </c:pt>
                <c:pt idx="10">
                  <c:v>26.74</c:v>
                </c:pt>
                <c:pt idx="11">
                  <c:v>56.36</c:v>
                </c:pt>
                <c:pt idx="12">
                  <c:v>8.2799999999999994</c:v>
                </c:pt>
              </c:numCache>
            </c:numRef>
          </c:yVal>
          <c:smooth val="0"/>
          <c:extLst xmlns:c16r2="http://schemas.microsoft.com/office/drawing/2015/06/chart">
            <c:ext xmlns:c16="http://schemas.microsoft.com/office/drawing/2014/chart" uri="{C3380CC4-5D6E-409C-BE32-E72D297353CC}">
              <c16:uniqueId val="{00000001-237F-4D44-AC90-C4BB486F2894}"/>
            </c:ext>
          </c:extLst>
        </c:ser>
        <c:ser>
          <c:idx val="2"/>
          <c:order val="2"/>
          <c:tx>
            <c:strRef>
              <c:f>Лист1!$D$1</c:f>
              <c:strCache>
                <c:ptCount val="1"/>
                <c:pt idx="0">
                  <c:v>2024 г.</c:v>
                </c:pt>
              </c:strCache>
            </c:strRef>
          </c:tx>
          <c:spPr>
            <a:ln w="28575"/>
          </c:spPr>
          <c:marker>
            <c:spPr>
              <a:ln w="28575"/>
            </c:spPr>
          </c:marker>
          <c:xVal>
            <c:numRef>
              <c:f>Лист1!$A$2:$A$14</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xVal>
          <c:yVal>
            <c:numRef>
              <c:f>Лист1!$D$2:$D$14</c:f>
              <c:numCache>
                <c:formatCode>General</c:formatCode>
                <c:ptCount val="13"/>
                <c:pt idx="0">
                  <c:v>81.489999999999995</c:v>
                </c:pt>
                <c:pt idx="1">
                  <c:v>70.44</c:v>
                </c:pt>
                <c:pt idx="2">
                  <c:v>47.89</c:v>
                </c:pt>
                <c:pt idx="3">
                  <c:v>64.08</c:v>
                </c:pt>
                <c:pt idx="4">
                  <c:v>81.58</c:v>
                </c:pt>
                <c:pt idx="5">
                  <c:v>85.02</c:v>
                </c:pt>
                <c:pt idx="6">
                  <c:v>51.03</c:v>
                </c:pt>
                <c:pt idx="7">
                  <c:v>69.27</c:v>
                </c:pt>
                <c:pt idx="8">
                  <c:v>30.6</c:v>
                </c:pt>
                <c:pt idx="9">
                  <c:v>79.02</c:v>
                </c:pt>
                <c:pt idx="10">
                  <c:v>27.5</c:v>
                </c:pt>
                <c:pt idx="11">
                  <c:v>55.82</c:v>
                </c:pt>
                <c:pt idx="12">
                  <c:v>7.99</c:v>
                </c:pt>
              </c:numCache>
            </c:numRef>
          </c:yVal>
          <c:smooth val="0"/>
          <c:extLst xmlns:c16r2="http://schemas.microsoft.com/office/drawing/2015/06/chart">
            <c:ext xmlns:c16="http://schemas.microsoft.com/office/drawing/2014/chart" uri="{C3380CC4-5D6E-409C-BE32-E72D297353CC}">
              <c16:uniqueId val="{00000002-237F-4D44-AC90-C4BB486F2894}"/>
            </c:ext>
          </c:extLst>
        </c:ser>
        <c:dLbls>
          <c:showLegendKey val="0"/>
          <c:showVal val="0"/>
          <c:showCatName val="0"/>
          <c:showSerName val="0"/>
          <c:showPercent val="0"/>
          <c:showBubbleSize val="0"/>
        </c:dLbls>
        <c:axId val="119577600"/>
        <c:axId val="119576424"/>
      </c:scatterChart>
      <c:valAx>
        <c:axId val="219846928"/>
        <c:scaling>
          <c:orientation val="minMax"/>
          <c:max val="13"/>
        </c:scaling>
        <c:delete val="0"/>
        <c:axPos val="b"/>
        <c:majorGridlines/>
        <c:numFmt formatCode="General" sourceLinked="1"/>
        <c:majorTickMark val="none"/>
        <c:minorTickMark val="none"/>
        <c:tickLblPos val="nextTo"/>
        <c:txPr>
          <a:bodyPr rot="0" vert="horz"/>
          <a:lstStyle/>
          <a:p>
            <a:pPr>
              <a:defRPr sz="929" b="0" i="0" u="none" strike="noStrike" baseline="0">
                <a:solidFill>
                  <a:srgbClr val="000000"/>
                </a:solidFill>
                <a:latin typeface="Calibri"/>
                <a:ea typeface="Calibri"/>
                <a:cs typeface="Calibri"/>
              </a:defRPr>
            </a:pPr>
            <a:endParaRPr lang="ru-RU"/>
          </a:p>
        </c:txPr>
        <c:crossAx val="119576032"/>
        <c:crosses val="autoZero"/>
        <c:crossBetween val="midCat"/>
        <c:majorUnit val="1"/>
      </c:valAx>
      <c:valAx>
        <c:axId val="119576032"/>
        <c:scaling>
          <c:orientation val="minMax"/>
        </c:scaling>
        <c:delete val="0"/>
        <c:axPos val="l"/>
        <c:majorGridlines/>
        <c:numFmt formatCode="General" sourceLinked="1"/>
        <c:majorTickMark val="none"/>
        <c:minorTickMark val="none"/>
        <c:tickLblPos val="nextTo"/>
        <c:txPr>
          <a:bodyPr rot="0" vert="horz"/>
          <a:lstStyle/>
          <a:p>
            <a:pPr>
              <a:defRPr sz="929" b="0" i="0" u="none" strike="noStrike" baseline="0">
                <a:solidFill>
                  <a:srgbClr val="000000"/>
                </a:solidFill>
                <a:latin typeface="Calibri"/>
                <a:ea typeface="Calibri"/>
                <a:cs typeface="Calibri"/>
              </a:defRPr>
            </a:pPr>
            <a:endParaRPr lang="ru-RU"/>
          </a:p>
        </c:txPr>
        <c:crossAx val="219846928"/>
        <c:crosses val="autoZero"/>
        <c:crossBetween val="midCat"/>
      </c:valAx>
      <c:valAx>
        <c:axId val="119577600"/>
        <c:scaling>
          <c:orientation val="minMax"/>
        </c:scaling>
        <c:delete val="1"/>
        <c:axPos val="b"/>
        <c:numFmt formatCode="General" sourceLinked="1"/>
        <c:majorTickMark val="out"/>
        <c:minorTickMark val="none"/>
        <c:tickLblPos val="nextTo"/>
        <c:crossAx val="119576424"/>
        <c:crosses val="autoZero"/>
        <c:crossBetween val="midCat"/>
      </c:valAx>
      <c:valAx>
        <c:axId val="119576424"/>
        <c:scaling>
          <c:orientation val="minMax"/>
        </c:scaling>
        <c:delete val="0"/>
        <c:axPos val="r"/>
        <c:numFmt formatCode="General" sourceLinked="1"/>
        <c:majorTickMark val="out"/>
        <c:minorTickMark val="none"/>
        <c:tickLblPos val="nextTo"/>
        <c:crossAx val="119577600"/>
        <c:crosses val="max"/>
        <c:crossBetween val="midCat"/>
      </c:valAx>
    </c:plotArea>
    <c:legend>
      <c:legendPos val="r"/>
      <c:layout>
        <c:manualLayout>
          <c:xMode val="edge"/>
          <c:yMode val="edge"/>
          <c:x val="4.3760605851833403E-2"/>
          <c:y val="0.93566424034434703"/>
          <c:w val="0.82123590982286632"/>
          <c:h val="6.4335759655652969E-2"/>
        </c:manualLayout>
      </c:layout>
      <c:overlay val="0"/>
      <c:txPr>
        <a:bodyPr/>
        <a:lstStyle/>
        <a:p>
          <a:pPr>
            <a:defRPr sz="1000" b="0" i="0" u="none" strike="noStrike" baseline="0">
              <a:solidFill>
                <a:srgbClr val="000000"/>
              </a:solidFill>
              <a:latin typeface="Times New Roman" panose="02020603050405020304" pitchFamily="18" charset="0"/>
              <a:ea typeface="Calibri"/>
              <a:cs typeface="Times New Roman" panose="02020603050405020304" pitchFamily="18" charset="0"/>
            </a:defRPr>
          </a:pPr>
          <a:endParaRPr lang="ru-RU"/>
        </a:p>
      </c:txPr>
    </c:legend>
    <c:plotVisOnly val="1"/>
    <c:dispBlanksAs val="gap"/>
    <c:showDLblsOverMax val="0"/>
  </c:chart>
  <c:spPr>
    <a:solidFill>
      <a:schemeClr val="accent4"/>
    </a:solidFill>
    <a:ln>
      <a:noFill/>
    </a:ln>
  </c:spPr>
  <c:txPr>
    <a:bodyPr/>
    <a:lstStyle/>
    <a:p>
      <a:pPr>
        <a:defRPr sz="929" b="0" i="0" u="none" strike="noStrike" baseline="0">
          <a:solidFill>
            <a:srgbClr val="000000"/>
          </a:solidFill>
          <a:latin typeface="Calibri"/>
          <a:ea typeface="Calibri"/>
          <a:cs typeface="Calibri"/>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Лист1!$B$1</c:f>
              <c:strCache>
                <c:ptCount val="1"/>
                <c:pt idx="0">
                  <c:v>2022 г. (9 кл, по программе 8 кл.)</c:v>
                </c:pt>
              </c:strCache>
            </c:strRef>
          </c:tx>
          <c:invertIfNegative val="0"/>
          <c:dLbls>
            <c:spPr>
              <a:noFill/>
              <a:ln w="19045">
                <a:noFill/>
              </a:ln>
            </c:spPr>
            <c:txPr>
              <a:bodyPr wrap="square" lIns="38100" tIns="19050" rIns="38100" bIns="19050" anchor="ctr">
                <a:spAutoFit/>
              </a:bodyPr>
              <a:lstStyle/>
              <a:p>
                <a:pPr>
                  <a:defRPr sz="900" b="0" i="0" u="none" strike="noStrike" baseline="0">
                    <a:solidFill>
                      <a:srgbClr val="000000"/>
                    </a:solidFill>
                    <a:latin typeface="Calibri"/>
                    <a:ea typeface="Calibri"/>
                    <a:cs typeface="Calibri"/>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Лист1!$A$2:$A$5</c:f>
              <c:strCache>
                <c:ptCount val="4"/>
                <c:pt idx="0">
                  <c:v>"2"</c:v>
                </c:pt>
                <c:pt idx="1">
                  <c:v>"3"</c:v>
                </c:pt>
                <c:pt idx="2">
                  <c:v>"4"</c:v>
                </c:pt>
                <c:pt idx="3">
                  <c:v>"5"</c:v>
                </c:pt>
              </c:strCache>
            </c:strRef>
          </c:cat>
          <c:val>
            <c:numRef>
              <c:f>Лист1!$B$2:$B$5</c:f>
              <c:numCache>
                <c:formatCode>General</c:formatCode>
                <c:ptCount val="4"/>
                <c:pt idx="0">
                  <c:v>14.81</c:v>
                </c:pt>
                <c:pt idx="1">
                  <c:v>60.6</c:v>
                </c:pt>
                <c:pt idx="2">
                  <c:v>22.779999999999994</c:v>
                </c:pt>
                <c:pt idx="3">
                  <c:v>1.81</c:v>
                </c:pt>
              </c:numCache>
            </c:numRef>
          </c:val>
          <c:extLst xmlns:c16r2="http://schemas.microsoft.com/office/drawing/2015/06/chart">
            <c:ext xmlns:c16="http://schemas.microsoft.com/office/drawing/2014/chart" uri="{C3380CC4-5D6E-409C-BE32-E72D297353CC}">
              <c16:uniqueId val="{00000000-FCBA-4112-9557-AE1D1353B914}"/>
            </c:ext>
          </c:extLst>
        </c:ser>
        <c:ser>
          <c:idx val="1"/>
          <c:order val="1"/>
          <c:tx>
            <c:strRef>
              <c:f>Лист1!$C$1</c:f>
              <c:strCache>
                <c:ptCount val="1"/>
                <c:pt idx="0">
                  <c:v>2023 г.</c:v>
                </c:pt>
              </c:strCache>
            </c:strRef>
          </c:tx>
          <c:invertIfNegative val="0"/>
          <c:dLbls>
            <c:spPr>
              <a:noFill/>
              <a:ln w="19045">
                <a:noFill/>
              </a:ln>
            </c:spPr>
            <c:txPr>
              <a:bodyPr wrap="square" lIns="38100" tIns="19050" rIns="38100" bIns="19050" anchor="ctr">
                <a:spAutoFit/>
              </a:bodyPr>
              <a:lstStyle/>
              <a:p>
                <a:pPr>
                  <a:defRPr sz="900" b="0" i="0" u="none" strike="noStrike" baseline="0">
                    <a:solidFill>
                      <a:srgbClr val="000000"/>
                    </a:solidFill>
                    <a:latin typeface="Calibri"/>
                    <a:ea typeface="Calibri"/>
                    <a:cs typeface="Calibri"/>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Лист1!$A$2:$A$5</c:f>
              <c:strCache>
                <c:ptCount val="4"/>
                <c:pt idx="0">
                  <c:v>"2"</c:v>
                </c:pt>
                <c:pt idx="1">
                  <c:v>"3"</c:v>
                </c:pt>
                <c:pt idx="2">
                  <c:v>"4"</c:v>
                </c:pt>
                <c:pt idx="3">
                  <c:v>"5"</c:v>
                </c:pt>
              </c:strCache>
            </c:strRef>
          </c:cat>
          <c:val>
            <c:numRef>
              <c:f>Лист1!$C$2:$C$5</c:f>
              <c:numCache>
                <c:formatCode>General</c:formatCode>
                <c:ptCount val="4"/>
                <c:pt idx="0">
                  <c:v>12.32</c:v>
                </c:pt>
                <c:pt idx="1">
                  <c:v>59.15</c:v>
                </c:pt>
                <c:pt idx="2">
                  <c:v>26.02</c:v>
                </c:pt>
                <c:pt idx="3">
                  <c:v>2.5099999999999998</c:v>
                </c:pt>
              </c:numCache>
            </c:numRef>
          </c:val>
          <c:extLst xmlns:c16r2="http://schemas.microsoft.com/office/drawing/2015/06/chart">
            <c:ext xmlns:c16="http://schemas.microsoft.com/office/drawing/2014/chart" uri="{C3380CC4-5D6E-409C-BE32-E72D297353CC}">
              <c16:uniqueId val="{00000001-FCBA-4112-9557-AE1D1353B914}"/>
            </c:ext>
          </c:extLst>
        </c:ser>
        <c:ser>
          <c:idx val="2"/>
          <c:order val="2"/>
          <c:tx>
            <c:strRef>
              <c:f>Лист1!$D$1</c:f>
              <c:strCache>
                <c:ptCount val="1"/>
                <c:pt idx="0">
                  <c:v>2024 г.</c:v>
                </c:pt>
              </c:strCache>
            </c:strRef>
          </c:tx>
          <c:invertIfNegative val="0"/>
          <c:dLbls>
            <c:spPr>
              <a:noFill/>
              <a:ln w="21869">
                <a:noFill/>
              </a:ln>
            </c:spPr>
            <c:txPr>
              <a:bodyPr wrap="square" lIns="38100" tIns="19050" rIns="38100" bIns="19050" anchor="ctr">
                <a:spAutoFit/>
              </a:bodyPr>
              <a:lstStyle/>
              <a:p>
                <a:pPr>
                  <a:defRPr sz="9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Лист1!$A$2:$A$5</c:f>
              <c:strCache>
                <c:ptCount val="4"/>
                <c:pt idx="0">
                  <c:v>"2"</c:v>
                </c:pt>
                <c:pt idx="1">
                  <c:v>"3"</c:v>
                </c:pt>
                <c:pt idx="2">
                  <c:v>"4"</c:v>
                </c:pt>
                <c:pt idx="3">
                  <c:v>"5"</c:v>
                </c:pt>
              </c:strCache>
            </c:strRef>
          </c:cat>
          <c:val>
            <c:numRef>
              <c:f>Лист1!$D$2:$D$5</c:f>
              <c:numCache>
                <c:formatCode>General</c:formatCode>
                <c:ptCount val="4"/>
                <c:pt idx="0">
                  <c:v>10.52</c:v>
                </c:pt>
                <c:pt idx="1">
                  <c:v>59.08</c:v>
                </c:pt>
                <c:pt idx="2">
                  <c:v>27.7</c:v>
                </c:pt>
                <c:pt idx="3">
                  <c:v>2.7</c:v>
                </c:pt>
              </c:numCache>
            </c:numRef>
          </c:val>
          <c:extLst xmlns:c16r2="http://schemas.microsoft.com/office/drawing/2015/06/chart">
            <c:ext xmlns:c16="http://schemas.microsoft.com/office/drawing/2014/chart" uri="{C3380CC4-5D6E-409C-BE32-E72D297353CC}">
              <c16:uniqueId val="{00000002-FCBA-4112-9557-AE1D1353B914}"/>
            </c:ext>
          </c:extLst>
        </c:ser>
        <c:dLbls>
          <c:showLegendKey val="0"/>
          <c:showVal val="0"/>
          <c:showCatName val="0"/>
          <c:showSerName val="0"/>
          <c:showPercent val="0"/>
          <c:showBubbleSize val="0"/>
        </c:dLbls>
        <c:gapWidth val="75"/>
        <c:axId val="222889408"/>
        <c:axId val="222883920"/>
      </c:barChart>
      <c:catAx>
        <c:axId val="222889408"/>
        <c:scaling>
          <c:orientation val="minMax"/>
        </c:scaling>
        <c:delete val="0"/>
        <c:axPos val="b"/>
        <c:title>
          <c:tx>
            <c:rich>
              <a:bodyPr/>
              <a:lstStyle/>
              <a:p>
                <a:pPr>
                  <a:defRPr sz="900" b="1" i="0" u="none" strike="noStrike" baseline="0">
                    <a:solidFill>
                      <a:srgbClr val="000000"/>
                    </a:solidFill>
                    <a:latin typeface="Calibri"/>
                    <a:ea typeface="Calibri"/>
                    <a:cs typeface="Calibri"/>
                  </a:defRPr>
                </a:pPr>
                <a:r>
                  <a:rPr lang="ru-RU"/>
                  <a:t>Отметки</a:t>
                </a:r>
              </a:p>
            </c:rich>
          </c:tx>
          <c:layout>
            <c:manualLayout>
              <c:xMode val="edge"/>
              <c:yMode val="edge"/>
              <c:x val="0.49052748811803931"/>
              <c:y val="0.76869812416214434"/>
            </c:manualLayout>
          </c:layout>
          <c:overlay val="0"/>
        </c:title>
        <c:numFmt formatCode="General" sourceLinked="1"/>
        <c:majorTickMark val="none"/>
        <c:minorTickMark val="none"/>
        <c:tickLblPos val="nextTo"/>
        <c:txPr>
          <a:bodyPr rot="0" vert="horz"/>
          <a:lstStyle/>
          <a:p>
            <a:pPr>
              <a:defRPr sz="749" b="0" i="0" u="none" strike="noStrike" baseline="0">
                <a:solidFill>
                  <a:sysClr val="windowText" lastClr="000000"/>
                </a:solidFill>
                <a:latin typeface="Calibri"/>
                <a:ea typeface="Calibri"/>
                <a:cs typeface="Calibri"/>
              </a:defRPr>
            </a:pPr>
            <a:endParaRPr lang="ru-RU"/>
          </a:p>
        </c:txPr>
        <c:crossAx val="222883920"/>
        <c:crosses val="autoZero"/>
        <c:auto val="1"/>
        <c:lblAlgn val="ctr"/>
        <c:lblOffset val="100"/>
        <c:noMultiLvlLbl val="0"/>
      </c:catAx>
      <c:valAx>
        <c:axId val="222883920"/>
        <c:scaling>
          <c:orientation val="minMax"/>
        </c:scaling>
        <c:delete val="0"/>
        <c:axPos val="l"/>
        <c:majorGridlines/>
        <c:title>
          <c:tx>
            <c:rich>
              <a:bodyPr rot="0" vert="wordArtVert"/>
              <a:lstStyle/>
              <a:p>
                <a:pPr algn="ctr">
                  <a:defRPr sz="1000" b="1" i="0" u="none" strike="noStrike" baseline="0">
                    <a:solidFill>
                      <a:srgbClr val="000000"/>
                    </a:solidFill>
                    <a:latin typeface="Calibri"/>
                    <a:ea typeface="Calibri"/>
                    <a:cs typeface="Calibri"/>
                  </a:defRPr>
                </a:pPr>
                <a:r>
                  <a:rPr lang="ru-RU" sz="1000"/>
                  <a:t>% учащихся</a:t>
                </a:r>
              </a:p>
            </c:rich>
          </c:tx>
          <c:layout>
            <c:manualLayout>
              <c:xMode val="edge"/>
              <c:yMode val="edge"/>
              <c:x val="2.5463006313400014E-2"/>
              <c:y val="6.0126474633698357E-2"/>
            </c:manualLayout>
          </c:layout>
          <c:overlay val="0"/>
        </c:title>
        <c:numFmt formatCode="General" sourceLinked="1"/>
        <c:majorTickMark val="none"/>
        <c:minorTickMark val="none"/>
        <c:tickLblPos val="nextTo"/>
        <c:txPr>
          <a:bodyPr rot="0" vert="horz"/>
          <a:lstStyle/>
          <a:p>
            <a:pPr>
              <a:defRPr sz="900" b="0" i="0" u="none" strike="noStrike" baseline="0">
                <a:solidFill>
                  <a:srgbClr val="000000"/>
                </a:solidFill>
                <a:latin typeface="Calibri"/>
                <a:ea typeface="Calibri"/>
                <a:cs typeface="Calibri"/>
              </a:defRPr>
            </a:pPr>
            <a:endParaRPr lang="ru-RU"/>
          </a:p>
        </c:txPr>
        <c:crossAx val="222889408"/>
        <c:crosses val="autoZero"/>
        <c:crossBetween val="between"/>
      </c:valAx>
    </c:plotArea>
    <c:legend>
      <c:legendPos val="b"/>
      <c:layout>
        <c:manualLayout>
          <c:xMode val="edge"/>
          <c:yMode val="edge"/>
          <c:x val="9.0468563787340958E-2"/>
          <c:y val="0.84513247043629969"/>
          <c:w val="0.75286348108330525"/>
          <c:h val="5.9740962785314378E-2"/>
        </c:manualLayout>
      </c:layout>
      <c:overlay val="0"/>
      <c:txPr>
        <a:bodyPr/>
        <a:lstStyle/>
        <a:p>
          <a:pPr>
            <a:defRPr sz="1000" b="0" i="0" u="none" strike="noStrike" baseline="0">
              <a:solidFill>
                <a:srgbClr val="000000"/>
              </a:solidFill>
              <a:latin typeface="Times New Roman" panose="02020603050405020304" pitchFamily="18" charset="0"/>
              <a:ea typeface="Calibri"/>
              <a:cs typeface="Times New Roman" panose="02020603050405020304" pitchFamily="18" charset="0"/>
            </a:defRPr>
          </a:pPr>
          <a:endParaRPr lang="ru-RU"/>
        </a:p>
      </c:txPr>
    </c:legend>
    <c:plotVisOnly val="1"/>
    <c:dispBlanksAs val="gap"/>
    <c:showDLblsOverMax val="0"/>
  </c:chart>
  <c:spPr>
    <a:ln>
      <a:noFill/>
    </a:ln>
  </c:spPr>
  <c:txPr>
    <a:bodyPr/>
    <a:lstStyle/>
    <a:p>
      <a:pPr>
        <a:defRPr sz="749" b="0" i="0" u="none" strike="noStrike" baseline="0">
          <a:solidFill>
            <a:srgbClr val="000000"/>
          </a:solidFill>
          <a:latin typeface="Calibri"/>
          <a:ea typeface="Calibri"/>
          <a:cs typeface="Calibri"/>
        </a:defRPr>
      </a:pPr>
      <a:endParaRPr lang="ru-RU"/>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4"/>
      <c:rotY val="20"/>
      <c:depthPercent val="100"/>
      <c:rAngAx val="1"/>
    </c:view3D>
    <c:floor>
      <c:thickness val="0"/>
      <c:spPr>
        <a:solidFill>
          <a:srgbClr val="C0C0C0"/>
        </a:solidFill>
        <a:ln w="3175">
          <a:solidFill>
            <a:srgbClr val="000000"/>
          </a:solidFill>
          <a:prstDash val="solid"/>
        </a:ln>
      </c:spPr>
    </c:floor>
    <c:sideWall>
      <c:thickness val="0"/>
      <c:spPr>
        <a:noFill/>
        <a:ln w="12700">
          <a:solidFill>
            <a:srgbClr val="808080"/>
          </a:solidFill>
          <a:prstDash val="solid"/>
        </a:ln>
      </c:spPr>
    </c:sideWall>
    <c:backWall>
      <c:thickness val="0"/>
      <c:spPr>
        <a:noFill/>
        <a:ln w="12700">
          <a:solidFill>
            <a:srgbClr val="808080"/>
          </a:solidFill>
          <a:prstDash val="solid"/>
        </a:ln>
      </c:spPr>
    </c:backWall>
    <c:plotArea>
      <c:layout>
        <c:manualLayout>
          <c:layoutTarget val="inner"/>
          <c:xMode val="edge"/>
          <c:yMode val="edge"/>
          <c:x val="7.8431372549019607E-2"/>
          <c:y val="4.8327137546468404E-2"/>
          <c:w val="0.89705882352941202"/>
          <c:h val="0.79553903345724908"/>
        </c:manualLayout>
      </c:layout>
      <c:bar3DChart>
        <c:barDir val="col"/>
        <c:grouping val="clustered"/>
        <c:varyColors val="0"/>
        <c:ser>
          <c:idx val="0"/>
          <c:order val="0"/>
          <c:tx>
            <c:strRef>
              <c:f>Sheet1!$A$2</c:f>
              <c:strCache>
                <c:ptCount val="1"/>
                <c:pt idx="0">
                  <c:v>Восток</c:v>
                </c:pt>
              </c:strCache>
            </c:strRef>
          </c:tx>
          <c:spPr>
            <a:solidFill>
              <a:srgbClr val="9999FF"/>
            </a:solidFill>
            <a:ln w="12673">
              <a:solidFill>
                <a:srgbClr val="000000"/>
              </a:solidFill>
              <a:prstDash val="solid"/>
            </a:ln>
          </c:spPr>
          <c:invertIfNegative val="0"/>
          <c:dLbls>
            <c:dLbl>
              <c:idx val="0"/>
              <c:layout>
                <c:manualLayout>
                  <c:x val="2.2264631043256999E-2"/>
                  <c:y val="-2.1551535583914098E-2"/>
                </c:manualLayout>
              </c:layout>
              <c:spPr>
                <a:noFill/>
                <a:ln w="25346">
                  <a:noFill/>
                </a:ln>
              </c:spPr>
              <c:txPr>
                <a:bodyPr wrap="square" lIns="38100" tIns="19050" rIns="38100" bIns="19050" anchor="ctr">
                  <a:noAutofit/>
                </a:bodyPr>
                <a:lstStyle/>
                <a:p>
                  <a:pPr>
                    <a:defRPr sz="2000" b="1" i="0" u="none" strike="noStrike" baseline="0">
                      <a:solidFill>
                        <a:srgbClr val="000000"/>
                      </a:solidFill>
                      <a:latin typeface="Times New Roman" panose="02020603050405020304" pitchFamily="18" charset="0"/>
                      <a:ea typeface="Calibri"/>
                      <a:cs typeface="Times New Roman" panose="02020603050405020304" pitchFamily="18" charset="0"/>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539-43D8-A7BA-87EC13D00656}"/>
                </c:ext>
                <c:ext xmlns:c15="http://schemas.microsoft.com/office/drawing/2012/chart" uri="{CE6537A1-D6FC-4f65-9D91-7224C49458BB}">
                  <c15:layout>
                    <c:manualLayout>
                      <c:w val="0.14879134860050891"/>
                      <c:h val="7.8089269013787058E-2"/>
                    </c:manualLayout>
                  </c15:layout>
                </c:ext>
              </c:extLst>
            </c:dLbl>
            <c:dLbl>
              <c:idx val="1"/>
              <c:layout>
                <c:manualLayout>
                  <c:x val="9.0134927373072549E-3"/>
                  <c:y val="-4.4109133101914014E-2"/>
                </c:manualLayout>
              </c:layout>
              <c:spPr>
                <a:noFill/>
                <a:ln w="25346">
                  <a:noFill/>
                </a:ln>
              </c:spPr>
              <c:txPr>
                <a:bodyPr wrap="square" lIns="38100" tIns="19050" rIns="38100" bIns="19050" anchor="ctr">
                  <a:noAutofit/>
                </a:bodyPr>
                <a:lstStyle/>
                <a:p>
                  <a:pPr>
                    <a:defRPr sz="2400" b="1" i="0" u="none" strike="noStrike" baseline="0">
                      <a:solidFill>
                        <a:srgbClr val="000000"/>
                      </a:solidFill>
                      <a:latin typeface="Times New Roman" panose="02020603050405020304" pitchFamily="18" charset="0"/>
                      <a:ea typeface="Calibri"/>
                      <a:cs typeface="Times New Roman" panose="02020603050405020304" pitchFamily="18" charset="0"/>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539-43D8-A7BA-87EC13D00656}"/>
                </c:ext>
                <c:ext xmlns:c15="http://schemas.microsoft.com/office/drawing/2012/chart" uri="{CE6537A1-D6FC-4f65-9D91-7224C49458BB}">
                  <c15:spPr xmlns:c15="http://schemas.microsoft.com/office/drawing/2012/chart">
                    <a:prstGeom prst="rect">
                      <a:avLst/>
                    </a:prstGeom>
                  </c15:spPr>
                  <c15:layout/>
                </c:ext>
              </c:extLst>
            </c:dLbl>
            <c:dLbl>
              <c:idx val="2"/>
              <c:layout>
                <c:manualLayout>
                  <c:x val="0"/>
                  <c:y val="-4.3103448275862051E-2"/>
                </c:manualLayout>
              </c:layout>
              <c:spPr>
                <a:noFill/>
                <a:ln w="25346">
                  <a:noFill/>
                </a:ln>
              </c:spPr>
              <c:txPr>
                <a:bodyPr wrap="square" lIns="38100" tIns="19050" rIns="38100" bIns="19050" anchor="ctr">
                  <a:spAutoFit/>
                </a:bodyPr>
                <a:lstStyle/>
                <a:p>
                  <a:pPr>
                    <a:defRPr sz="2400" b="1" i="0" u="none" strike="noStrike" baseline="0">
                      <a:solidFill>
                        <a:srgbClr val="000000"/>
                      </a:solidFill>
                      <a:latin typeface="Times New Roman" panose="02020603050405020304" pitchFamily="18" charset="0"/>
                      <a:ea typeface="Calibri"/>
                      <a:cs typeface="Times New Roman" panose="02020603050405020304" pitchFamily="18" charset="0"/>
                    </a:defRPr>
                  </a:pPr>
                  <a:endParaRPr lang="ru-RU"/>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2539-43D8-A7BA-87EC13D00656}"/>
                </c:ext>
                <c:ext xmlns:c15="http://schemas.microsoft.com/office/drawing/2012/chart" uri="{CE6537A1-D6FC-4f65-9D91-7224C49458BB}">
                  <c15:layout/>
                </c:ext>
              </c:extLst>
            </c:dLbl>
            <c:spPr>
              <a:noFill/>
              <a:ln w="25346">
                <a:noFill/>
              </a:ln>
            </c:spPr>
            <c:txPr>
              <a:bodyPr wrap="square" lIns="38100" tIns="19050" rIns="38100" bIns="19050" anchor="ctr">
                <a:spAutoFit/>
              </a:bodyPr>
              <a:lstStyle/>
              <a:p>
                <a:pPr>
                  <a:defRPr sz="1172" b="1" i="0" u="none" strike="noStrike" baseline="0">
                    <a:solidFill>
                      <a:srgbClr val="000000"/>
                    </a:solidFill>
                    <a:latin typeface="Times New Roman" panose="02020603050405020304" pitchFamily="18" charset="0"/>
                    <a:ea typeface="Calibri"/>
                    <a:cs typeface="Times New Roman" panose="02020603050405020304"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понизили</c:v>
                </c:pt>
                <c:pt idx="1">
                  <c:v>подтвердили</c:v>
                </c:pt>
                <c:pt idx="2">
                  <c:v>повысили</c:v>
                </c:pt>
              </c:strCache>
            </c:strRef>
          </c:cat>
          <c:val>
            <c:numRef>
              <c:f>Sheet1!$B$2:$D$2</c:f>
              <c:numCache>
                <c:formatCode>General</c:formatCode>
                <c:ptCount val="3"/>
                <c:pt idx="0">
                  <c:v>22.32</c:v>
                </c:pt>
                <c:pt idx="1">
                  <c:v>71.84</c:v>
                </c:pt>
                <c:pt idx="2">
                  <c:v>5.84</c:v>
                </c:pt>
              </c:numCache>
            </c:numRef>
          </c:val>
          <c:extLst xmlns:c16r2="http://schemas.microsoft.com/office/drawing/2015/06/chart">
            <c:ext xmlns:c16="http://schemas.microsoft.com/office/drawing/2014/chart" uri="{C3380CC4-5D6E-409C-BE32-E72D297353CC}">
              <c16:uniqueId val="{00000003-2539-43D8-A7BA-87EC13D00656}"/>
            </c:ext>
          </c:extLst>
        </c:ser>
        <c:dLbls>
          <c:showLegendKey val="0"/>
          <c:showVal val="0"/>
          <c:showCatName val="0"/>
          <c:showSerName val="0"/>
          <c:showPercent val="0"/>
          <c:showBubbleSize val="0"/>
        </c:dLbls>
        <c:gapWidth val="150"/>
        <c:gapDepth val="0"/>
        <c:shape val="box"/>
        <c:axId val="222889800"/>
        <c:axId val="222885096"/>
        <c:axId val="0"/>
      </c:bar3DChart>
      <c:catAx>
        <c:axId val="222889800"/>
        <c:scaling>
          <c:orientation val="minMax"/>
        </c:scaling>
        <c:delete val="0"/>
        <c:axPos val="b"/>
        <c:numFmt formatCode="General" sourceLinked="1"/>
        <c:majorTickMark val="out"/>
        <c:minorTickMark val="none"/>
        <c:tickLblPos val="low"/>
        <c:spPr>
          <a:ln w="3168">
            <a:solidFill>
              <a:srgbClr val="000000"/>
            </a:solidFill>
            <a:prstDash val="solid"/>
          </a:ln>
        </c:spPr>
        <c:txPr>
          <a:bodyPr rot="0" vert="horz"/>
          <a:lstStyle/>
          <a:p>
            <a:pPr>
              <a:defRPr sz="1600" b="1" i="0" u="none" strike="noStrike" baseline="0">
                <a:solidFill>
                  <a:srgbClr val="000000"/>
                </a:solidFill>
                <a:latin typeface="Times New Roman" panose="02020603050405020304" pitchFamily="18" charset="0"/>
                <a:ea typeface="Calibri"/>
                <a:cs typeface="Times New Roman" panose="02020603050405020304" pitchFamily="18" charset="0"/>
              </a:defRPr>
            </a:pPr>
            <a:endParaRPr lang="ru-RU"/>
          </a:p>
        </c:txPr>
        <c:crossAx val="222885096"/>
        <c:crosses val="autoZero"/>
        <c:auto val="1"/>
        <c:lblAlgn val="ctr"/>
        <c:lblOffset val="100"/>
        <c:tickLblSkip val="1"/>
        <c:tickMarkSkip val="1"/>
        <c:noMultiLvlLbl val="0"/>
      </c:catAx>
      <c:valAx>
        <c:axId val="222885096"/>
        <c:scaling>
          <c:orientation val="minMax"/>
        </c:scaling>
        <c:delete val="0"/>
        <c:axPos val="l"/>
        <c:majorGridlines>
          <c:spPr>
            <a:ln w="3168">
              <a:solidFill>
                <a:srgbClr val="000000"/>
              </a:solidFill>
              <a:prstDash val="solid"/>
            </a:ln>
          </c:spPr>
        </c:majorGridlines>
        <c:numFmt formatCode="General" sourceLinked="1"/>
        <c:majorTickMark val="out"/>
        <c:minorTickMark val="none"/>
        <c:tickLblPos val="nextTo"/>
        <c:spPr>
          <a:ln w="3168">
            <a:solidFill>
              <a:srgbClr val="000000"/>
            </a:solidFill>
            <a:prstDash val="solid"/>
          </a:ln>
        </c:spPr>
        <c:txPr>
          <a:bodyPr rot="0" vert="horz"/>
          <a:lstStyle/>
          <a:p>
            <a:pPr>
              <a:defRPr sz="1172" b="1" i="0" u="none" strike="noStrike" baseline="0">
                <a:solidFill>
                  <a:srgbClr val="000000"/>
                </a:solidFill>
                <a:latin typeface="Calibri"/>
                <a:ea typeface="Calibri"/>
                <a:cs typeface="Calibri"/>
              </a:defRPr>
            </a:pPr>
            <a:endParaRPr lang="ru-RU"/>
          </a:p>
        </c:txPr>
        <c:crossAx val="222889800"/>
        <c:crosses val="autoZero"/>
        <c:crossBetween val="between"/>
      </c:valAx>
      <c:spPr>
        <a:noFill/>
        <a:ln w="25346">
          <a:noFill/>
        </a:ln>
      </c:spPr>
    </c:plotArea>
    <c:plotVisOnly val="1"/>
    <c:dispBlanksAs val="gap"/>
    <c:showDLblsOverMax val="0"/>
  </c:chart>
  <c:spPr>
    <a:noFill/>
    <a:ln>
      <a:noFill/>
    </a:ln>
  </c:spPr>
  <c:txPr>
    <a:bodyPr/>
    <a:lstStyle/>
    <a:p>
      <a:pPr>
        <a:defRPr sz="1172" b="1" i="0" u="none" strike="noStrike" baseline="0">
          <a:solidFill>
            <a:srgbClr val="000000"/>
          </a:solidFill>
          <a:latin typeface="Calibri"/>
          <a:ea typeface="Calibri"/>
          <a:cs typeface="Calibri"/>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4"/>
      <c:rotY val="20"/>
      <c:depthPercent val="100"/>
      <c:rAngAx val="1"/>
    </c:view3D>
    <c:floor>
      <c:thickness val="0"/>
      <c:spPr>
        <a:solidFill>
          <a:srgbClr val="C0C0C0"/>
        </a:solidFill>
        <a:ln w="3175">
          <a:solidFill>
            <a:srgbClr val="000000"/>
          </a:solidFill>
          <a:prstDash val="solid"/>
        </a:ln>
      </c:spPr>
    </c:floor>
    <c:sideWall>
      <c:thickness val="0"/>
      <c:spPr>
        <a:noFill/>
        <a:ln w="12700">
          <a:solidFill>
            <a:schemeClr val="bg1"/>
          </a:solidFill>
          <a:prstDash val="solid"/>
        </a:ln>
      </c:spPr>
    </c:sideWall>
    <c:backWall>
      <c:thickness val="0"/>
      <c:spPr>
        <a:noFill/>
        <a:ln w="12700">
          <a:solidFill>
            <a:schemeClr val="bg1"/>
          </a:solidFill>
          <a:prstDash val="solid"/>
        </a:ln>
      </c:spPr>
    </c:backWall>
    <c:plotArea>
      <c:layout>
        <c:manualLayout>
          <c:layoutTarget val="inner"/>
          <c:xMode val="edge"/>
          <c:yMode val="edge"/>
          <c:x val="8.4389183255578315E-2"/>
          <c:y val="9.7665696026615192E-2"/>
          <c:w val="0.91561081674442168"/>
          <c:h val="0.79807308230898144"/>
        </c:manualLayout>
      </c:layout>
      <c:bar3DChart>
        <c:barDir val="col"/>
        <c:grouping val="clustered"/>
        <c:varyColors val="0"/>
        <c:ser>
          <c:idx val="0"/>
          <c:order val="0"/>
          <c:tx>
            <c:strRef>
              <c:f>Sheet1!$A$2</c:f>
              <c:strCache>
                <c:ptCount val="1"/>
                <c:pt idx="0">
                  <c:v>Восток</c:v>
                </c:pt>
              </c:strCache>
            </c:strRef>
          </c:tx>
          <c:spPr>
            <a:solidFill>
              <a:srgbClr val="9999FF"/>
            </a:solidFill>
            <a:ln w="12673">
              <a:solidFill>
                <a:srgbClr val="000000"/>
              </a:solidFill>
              <a:prstDash val="solid"/>
            </a:ln>
          </c:spPr>
          <c:invertIfNegative val="0"/>
          <c:dLbls>
            <c:dLbl>
              <c:idx val="0"/>
              <c:layout>
                <c:manualLayout>
                  <c:x val="0"/>
                  <c:y val="-5.268199233716475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3F1-43D8-80C4-D4CA96237148}"/>
                </c:ext>
                <c:ext xmlns:c15="http://schemas.microsoft.com/office/drawing/2012/chart" uri="{CE6537A1-D6FC-4f65-9D91-7224C49458BB}">
                  <c15:layout/>
                </c:ext>
              </c:extLst>
            </c:dLbl>
            <c:dLbl>
              <c:idx val="1"/>
              <c:layout>
                <c:manualLayout>
                  <c:x val="0"/>
                  <c:y val="-3.35249042145593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3F1-43D8-80C4-D4CA96237148}"/>
                </c:ext>
                <c:ext xmlns:c15="http://schemas.microsoft.com/office/drawing/2012/chart" uri="{CE6537A1-D6FC-4f65-9D91-7224C49458BB}">
                  <c15:layout/>
                </c:ext>
              </c:extLst>
            </c:dLbl>
            <c:dLbl>
              <c:idx val="2"/>
              <c:layout>
                <c:manualLayout>
                  <c:x val="-6.3613231552164043E-3"/>
                  <c:y val="-1.915708812260545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03F1-43D8-80C4-D4CA96237148}"/>
                </c:ext>
                <c:ext xmlns:c15="http://schemas.microsoft.com/office/drawing/2012/chart" uri="{CE6537A1-D6FC-4f65-9D91-7224C49458BB}">
                  <c15:layout/>
                </c:ext>
              </c:extLst>
            </c:dLbl>
            <c:spPr>
              <a:noFill/>
              <a:ln w="25346">
                <a:noFill/>
              </a:ln>
            </c:spPr>
            <c:txPr>
              <a:bodyPr wrap="square" lIns="38100" tIns="19050" rIns="38100" bIns="19050" anchor="ctr">
                <a:spAutoFit/>
              </a:bodyPr>
              <a:lstStyle/>
              <a:p>
                <a:pPr>
                  <a:defRPr sz="2400" b="1" i="0" u="none" strike="noStrike" baseline="0">
                    <a:solidFill>
                      <a:srgbClr val="000000"/>
                    </a:solidFill>
                    <a:latin typeface="Times New Roman" panose="02020603050405020304" pitchFamily="18" charset="0"/>
                    <a:ea typeface="Calibri"/>
                    <a:cs typeface="Times New Roman" panose="02020603050405020304" pitchFamily="18"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понизили</c:v>
                </c:pt>
                <c:pt idx="1">
                  <c:v>подтвердили</c:v>
                </c:pt>
                <c:pt idx="2">
                  <c:v>повысили</c:v>
                </c:pt>
              </c:strCache>
            </c:strRef>
          </c:cat>
          <c:val>
            <c:numRef>
              <c:f>Sheet1!$B$2:$D$2</c:f>
              <c:numCache>
                <c:formatCode>General</c:formatCode>
                <c:ptCount val="3"/>
                <c:pt idx="0">
                  <c:v>26.439999999999994</c:v>
                </c:pt>
                <c:pt idx="1">
                  <c:v>70.28</c:v>
                </c:pt>
                <c:pt idx="2">
                  <c:v>3.01</c:v>
                </c:pt>
              </c:numCache>
            </c:numRef>
          </c:val>
          <c:extLst xmlns:c16r2="http://schemas.microsoft.com/office/drawing/2015/06/chart">
            <c:ext xmlns:c16="http://schemas.microsoft.com/office/drawing/2014/chart" uri="{C3380CC4-5D6E-409C-BE32-E72D297353CC}">
              <c16:uniqueId val="{00000003-03F1-43D8-80C4-D4CA96237148}"/>
            </c:ext>
          </c:extLst>
        </c:ser>
        <c:dLbls>
          <c:showLegendKey val="0"/>
          <c:showVal val="0"/>
          <c:showCatName val="0"/>
          <c:showSerName val="0"/>
          <c:showPercent val="0"/>
          <c:showBubbleSize val="0"/>
        </c:dLbls>
        <c:gapWidth val="150"/>
        <c:gapDepth val="0"/>
        <c:shape val="box"/>
        <c:axId val="222886664"/>
        <c:axId val="222889016"/>
        <c:axId val="0"/>
      </c:bar3DChart>
      <c:catAx>
        <c:axId val="222886664"/>
        <c:scaling>
          <c:orientation val="minMax"/>
        </c:scaling>
        <c:delete val="0"/>
        <c:axPos val="b"/>
        <c:numFmt formatCode="General" sourceLinked="1"/>
        <c:majorTickMark val="out"/>
        <c:minorTickMark val="none"/>
        <c:tickLblPos val="low"/>
        <c:spPr>
          <a:ln w="3168">
            <a:solidFill>
              <a:srgbClr val="000000"/>
            </a:solidFill>
            <a:prstDash val="solid"/>
          </a:ln>
        </c:spPr>
        <c:txPr>
          <a:bodyPr rot="0" vert="horz"/>
          <a:lstStyle/>
          <a:p>
            <a:pPr>
              <a:defRPr sz="1600" b="1" i="0" u="none" strike="noStrike" baseline="0">
                <a:solidFill>
                  <a:srgbClr val="000000"/>
                </a:solidFill>
                <a:latin typeface="Times New Roman" panose="02020603050405020304" pitchFamily="18" charset="0"/>
                <a:ea typeface="Calibri"/>
                <a:cs typeface="Times New Roman" panose="02020603050405020304" pitchFamily="18" charset="0"/>
              </a:defRPr>
            </a:pPr>
            <a:endParaRPr lang="ru-RU"/>
          </a:p>
        </c:txPr>
        <c:crossAx val="222889016"/>
        <c:crosses val="autoZero"/>
        <c:auto val="1"/>
        <c:lblAlgn val="ctr"/>
        <c:lblOffset val="100"/>
        <c:tickLblSkip val="1"/>
        <c:tickMarkSkip val="1"/>
        <c:noMultiLvlLbl val="0"/>
      </c:catAx>
      <c:valAx>
        <c:axId val="222889016"/>
        <c:scaling>
          <c:orientation val="minMax"/>
        </c:scaling>
        <c:delete val="0"/>
        <c:axPos val="l"/>
        <c:majorGridlines>
          <c:spPr>
            <a:ln w="3168">
              <a:solidFill>
                <a:srgbClr val="000000"/>
              </a:solidFill>
              <a:prstDash val="solid"/>
            </a:ln>
          </c:spPr>
        </c:majorGridlines>
        <c:numFmt formatCode="General" sourceLinked="1"/>
        <c:majorTickMark val="out"/>
        <c:minorTickMark val="none"/>
        <c:tickLblPos val="nextTo"/>
        <c:spPr>
          <a:ln w="3168">
            <a:solidFill>
              <a:srgbClr val="000000"/>
            </a:solidFill>
            <a:prstDash val="solid"/>
          </a:ln>
        </c:spPr>
        <c:txPr>
          <a:bodyPr rot="0" vert="horz"/>
          <a:lstStyle/>
          <a:p>
            <a:pPr>
              <a:defRPr sz="1172" b="1" i="0" u="none" strike="noStrike" baseline="0">
                <a:solidFill>
                  <a:srgbClr val="000000"/>
                </a:solidFill>
                <a:latin typeface="Calibri"/>
                <a:ea typeface="Calibri"/>
                <a:cs typeface="Calibri"/>
              </a:defRPr>
            </a:pPr>
            <a:endParaRPr lang="ru-RU"/>
          </a:p>
        </c:txPr>
        <c:crossAx val="222886664"/>
        <c:crosses val="autoZero"/>
        <c:crossBetween val="between"/>
      </c:valAx>
      <c:spPr>
        <a:noFill/>
        <a:ln w="25346">
          <a:noFill/>
        </a:ln>
      </c:spPr>
    </c:plotArea>
    <c:plotVisOnly val="1"/>
    <c:dispBlanksAs val="gap"/>
    <c:showDLblsOverMax val="0"/>
  </c:chart>
  <c:spPr>
    <a:noFill/>
    <a:ln>
      <a:noFill/>
    </a:ln>
  </c:spPr>
  <c:txPr>
    <a:bodyPr/>
    <a:lstStyle/>
    <a:p>
      <a:pPr>
        <a:defRPr sz="1172" b="1" i="0" u="none" strike="noStrike" baseline="0">
          <a:solidFill>
            <a:srgbClr val="000000"/>
          </a:solidFill>
          <a:latin typeface="Calibri"/>
          <a:ea typeface="Calibri"/>
          <a:cs typeface="Calibri"/>
        </a:defRPr>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4"/>
      <c:rotY val="20"/>
      <c:depthPercent val="100"/>
      <c:rAngAx val="1"/>
    </c:view3D>
    <c:floor>
      <c:thickness val="0"/>
      <c:spPr>
        <a:solidFill>
          <a:srgbClr val="C0C0C0"/>
        </a:solidFill>
        <a:ln w="3175">
          <a:solidFill>
            <a:srgbClr val="000000"/>
          </a:solidFill>
          <a:prstDash val="solid"/>
        </a:ln>
      </c:spPr>
    </c:floor>
    <c:sideWall>
      <c:thickness val="0"/>
      <c:spPr>
        <a:solidFill>
          <a:schemeClr val="bg1"/>
        </a:solidFill>
        <a:ln w="12700">
          <a:solidFill>
            <a:srgbClr val="808080"/>
          </a:solidFill>
          <a:prstDash val="solid"/>
        </a:ln>
      </c:spPr>
    </c:sideWall>
    <c:backWall>
      <c:thickness val="0"/>
      <c:spPr>
        <a:solidFill>
          <a:schemeClr val="bg1"/>
        </a:solidFill>
        <a:ln w="12700">
          <a:solidFill>
            <a:srgbClr val="808080"/>
          </a:solidFill>
          <a:prstDash val="solid"/>
        </a:ln>
      </c:spPr>
    </c:backWall>
    <c:plotArea>
      <c:layout>
        <c:manualLayout>
          <c:layoutTarget val="inner"/>
          <c:xMode val="edge"/>
          <c:yMode val="edge"/>
          <c:x val="0.10294106213311965"/>
          <c:y val="6.2660687480954519E-2"/>
          <c:w val="0.89705882352941202"/>
          <c:h val="0.79553903345724908"/>
        </c:manualLayout>
      </c:layout>
      <c:bar3DChart>
        <c:barDir val="col"/>
        <c:grouping val="clustered"/>
        <c:varyColors val="0"/>
        <c:ser>
          <c:idx val="0"/>
          <c:order val="0"/>
          <c:tx>
            <c:strRef>
              <c:f>Sheet1!$A$2</c:f>
              <c:strCache>
                <c:ptCount val="1"/>
                <c:pt idx="0">
                  <c:v>Восток</c:v>
                </c:pt>
              </c:strCache>
            </c:strRef>
          </c:tx>
          <c:spPr>
            <a:solidFill>
              <a:srgbClr val="9999FF"/>
            </a:solidFill>
            <a:ln w="12703">
              <a:solidFill>
                <a:srgbClr val="000000"/>
              </a:solidFill>
              <a:prstDash val="solid"/>
            </a:ln>
          </c:spPr>
          <c:invertIfNegative val="0"/>
          <c:dLbls>
            <c:dLbl>
              <c:idx val="0"/>
              <c:layout>
                <c:manualLayout>
                  <c:x val="3.1852205765248959E-3"/>
                  <c:y val="-7.1667462971810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D89-424D-B5D8-9B86C886BB06}"/>
                </c:ext>
                <c:ext xmlns:c15="http://schemas.microsoft.com/office/drawing/2012/chart" uri="{CE6537A1-D6FC-4f65-9D91-7224C49458BB}">
                  <c15:layout/>
                </c:ext>
              </c:extLst>
            </c:dLbl>
            <c:dLbl>
              <c:idx val="1"/>
              <c:layout>
                <c:manualLayout>
                  <c:x val="-9.5556617295747756E-3"/>
                  <c:y val="-3.822264691829909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D89-424D-B5D8-9B86C886BB06}"/>
                </c:ext>
                <c:ext xmlns:c15="http://schemas.microsoft.com/office/drawing/2012/chart" uri="{CE6537A1-D6FC-4f65-9D91-7224C49458BB}">
                  <c15:layout/>
                </c:ext>
              </c:extLst>
            </c:dLbl>
            <c:dLbl>
              <c:idx val="2"/>
              <c:layout>
                <c:manualLayout>
                  <c:x val="-6.0519190953973581E-2"/>
                  <c:y val="-9.555661729574775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2D89-424D-B5D8-9B86C886BB06}"/>
                </c:ext>
                <c:ext xmlns:c15="http://schemas.microsoft.com/office/drawing/2012/chart" uri="{CE6537A1-D6FC-4f65-9D91-7224C49458BB}">
                  <c15:layout/>
                </c:ext>
              </c:extLst>
            </c:dLbl>
            <c:spPr>
              <a:noFill/>
              <a:ln w="25406">
                <a:noFill/>
              </a:ln>
            </c:spPr>
            <c:txPr>
              <a:bodyPr wrap="square" lIns="38100" tIns="19050" rIns="38100" bIns="19050" anchor="ctr">
                <a:spAutoFit/>
              </a:bodyPr>
              <a:lstStyle/>
              <a:p>
                <a:pPr>
                  <a:defRPr sz="1175" b="1" i="0" u="none" strike="noStrike" baseline="0">
                    <a:solidFill>
                      <a:srgbClr val="000000"/>
                    </a:solidFill>
                    <a:latin typeface="Calibri"/>
                    <a:ea typeface="Calibri"/>
                    <a:cs typeface="Calibri"/>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понизили</c:v>
                </c:pt>
                <c:pt idx="1">
                  <c:v>подтвердили</c:v>
                </c:pt>
                <c:pt idx="2">
                  <c:v>повысили</c:v>
                </c:pt>
              </c:strCache>
            </c:strRef>
          </c:cat>
          <c:val>
            <c:numRef>
              <c:f>Sheet1!$B$2:$D$2</c:f>
              <c:numCache>
                <c:formatCode>General</c:formatCode>
                <c:ptCount val="3"/>
                <c:pt idx="0">
                  <c:v>25.06</c:v>
                </c:pt>
                <c:pt idx="1">
                  <c:v>61.33</c:v>
                </c:pt>
                <c:pt idx="2">
                  <c:v>13.61</c:v>
                </c:pt>
              </c:numCache>
            </c:numRef>
          </c:val>
          <c:extLst xmlns:c16r2="http://schemas.microsoft.com/office/drawing/2015/06/chart">
            <c:ext xmlns:c16="http://schemas.microsoft.com/office/drawing/2014/chart" uri="{C3380CC4-5D6E-409C-BE32-E72D297353CC}">
              <c16:uniqueId val="{00000003-2D89-424D-B5D8-9B86C886BB06}"/>
            </c:ext>
          </c:extLst>
        </c:ser>
        <c:dLbls>
          <c:showLegendKey val="0"/>
          <c:showVal val="0"/>
          <c:showCatName val="0"/>
          <c:showSerName val="0"/>
          <c:showPercent val="0"/>
          <c:showBubbleSize val="0"/>
        </c:dLbls>
        <c:gapWidth val="150"/>
        <c:gapDepth val="0"/>
        <c:shape val="box"/>
        <c:axId val="222888624"/>
        <c:axId val="222891368"/>
        <c:axId val="0"/>
      </c:bar3DChart>
      <c:catAx>
        <c:axId val="222888624"/>
        <c:scaling>
          <c:orientation val="minMax"/>
        </c:scaling>
        <c:delete val="0"/>
        <c:axPos val="b"/>
        <c:numFmt formatCode="General" sourceLinked="1"/>
        <c:majorTickMark val="out"/>
        <c:minorTickMark val="none"/>
        <c:tickLblPos val="low"/>
        <c:spPr>
          <a:ln w="3176">
            <a:solidFill>
              <a:srgbClr val="000000"/>
            </a:solidFill>
            <a:prstDash val="solid"/>
          </a:ln>
        </c:spPr>
        <c:txPr>
          <a:bodyPr rot="0" vert="horz"/>
          <a:lstStyle/>
          <a:p>
            <a:pPr>
              <a:defRPr sz="1175" b="1" i="0" u="none" strike="noStrike" baseline="0">
                <a:solidFill>
                  <a:srgbClr val="000000"/>
                </a:solidFill>
                <a:latin typeface="Calibri"/>
                <a:ea typeface="Calibri"/>
                <a:cs typeface="Calibri"/>
              </a:defRPr>
            </a:pPr>
            <a:endParaRPr lang="ru-RU"/>
          </a:p>
        </c:txPr>
        <c:crossAx val="222891368"/>
        <c:crosses val="autoZero"/>
        <c:auto val="1"/>
        <c:lblAlgn val="ctr"/>
        <c:lblOffset val="100"/>
        <c:tickLblSkip val="1"/>
        <c:tickMarkSkip val="1"/>
        <c:noMultiLvlLbl val="0"/>
      </c:catAx>
      <c:valAx>
        <c:axId val="222891368"/>
        <c:scaling>
          <c:orientation val="minMax"/>
        </c:scaling>
        <c:delete val="0"/>
        <c:axPos val="l"/>
        <c:majorGridlines>
          <c:spPr>
            <a:ln w="3176">
              <a:solidFill>
                <a:srgbClr val="000000"/>
              </a:solidFill>
              <a:prstDash val="solid"/>
            </a:ln>
          </c:spPr>
        </c:majorGridlines>
        <c:numFmt formatCode="General" sourceLinked="1"/>
        <c:majorTickMark val="out"/>
        <c:minorTickMark val="none"/>
        <c:tickLblPos val="nextTo"/>
        <c:spPr>
          <a:ln w="3176">
            <a:solidFill>
              <a:srgbClr val="000000"/>
            </a:solidFill>
            <a:prstDash val="solid"/>
          </a:ln>
        </c:spPr>
        <c:txPr>
          <a:bodyPr rot="0" vert="horz"/>
          <a:lstStyle/>
          <a:p>
            <a:pPr>
              <a:defRPr sz="1175" b="1" i="0" u="none" strike="noStrike" baseline="0">
                <a:solidFill>
                  <a:srgbClr val="000000"/>
                </a:solidFill>
                <a:latin typeface="Calibri"/>
                <a:ea typeface="Calibri"/>
                <a:cs typeface="Calibri"/>
              </a:defRPr>
            </a:pPr>
            <a:endParaRPr lang="ru-RU"/>
          </a:p>
        </c:txPr>
        <c:crossAx val="222888624"/>
        <c:crosses val="autoZero"/>
        <c:crossBetween val="between"/>
      </c:valAx>
      <c:spPr>
        <a:noFill/>
        <a:ln w="25406">
          <a:noFill/>
        </a:ln>
      </c:spPr>
    </c:plotArea>
    <c:plotVisOnly val="1"/>
    <c:dispBlanksAs val="gap"/>
    <c:showDLblsOverMax val="0"/>
  </c:chart>
  <c:spPr>
    <a:noFill/>
    <a:ln>
      <a:noFill/>
    </a:ln>
  </c:spPr>
  <c:txPr>
    <a:bodyPr/>
    <a:lstStyle/>
    <a:p>
      <a:pPr>
        <a:defRPr sz="1175" b="1" i="0" u="none" strike="noStrike" baseline="0">
          <a:solidFill>
            <a:srgbClr val="000000"/>
          </a:solidFill>
          <a:latin typeface="Calibri"/>
          <a:ea typeface="Calibri"/>
          <a:cs typeface="Calibri"/>
        </a:defRPr>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4"/>
      <c:rotY val="20"/>
      <c:depthPercent val="100"/>
      <c:rAngAx val="1"/>
    </c:view3D>
    <c:floor>
      <c:thickness val="0"/>
      <c:spPr>
        <a:solidFill>
          <a:srgbClr val="C0C0C0"/>
        </a:solidFill>
        <a:ln w="3175">
          <a:solidFill>
            <a:srgbClr val="000000"/>
          </a:solidFill>
          <a:prstDash val="solid"/>
        </a:ln>
      </c:spPr>
    </c:floor>
    <c:sideWall>
      <c:thickness val="0"/>
      <c:spPr>
        <a:solidFill>
          <a:srgbClr val="C0C0C0"/>
        </a:solidFill>
        <a:ln w="12700">
          <a:solidFill>
            <a:srgbClr val="808080"/>
          </a:solidFill>
          <a:prstDash val="solid"/>
        </a:ln>
      </c:spPr>
    </c:sideWall>
    <c:backWall>
      <c:thickness val="0"/>
      <c:spPr>
        <a:solidFill>
          <a:schemeClr val="bg1"/>
        </a:solidFill>
        <a:ln w="12700">
          <a:solidFill>
            <a:srgbClr val="808080"/>
          </a:solidFill>
          <a:prstDash val="solid"/>
        </a:ln>
      </c:spPr>
    </c:backWall>
    <c:plotArea>
      <c:layout>
        <c:manualLayout>
          <c:layoutTarget val="inner"/>
          <c:xMode val="edge"/>
          <c:yMode val="edge"/>
          <c:x val="7.7440988772724484E-2"/>
          <c:y val="3.4269085929476209E-2"/>
          <c:w val="0.89705882352941202"/>
          <c:h val="0.79553903345724908"/>
        </c:manualLayout>
      </c:layout>
      <c:bar3DChart>
        <c:barDir val="col"/>
        <c:grouping val="clustered"/>
        <c:varyColors val="0"/>
        <c:ser>
          <c:idx val="0"/>
          <c:order val="0"/>
          <c:tx>
            <c:strRef>
              <c:f>Sheet1!$A$2</c:f>
              <c:strCache>
                <c:ptCount val="1"/>
                <c:pt idx="0">
                  <c:v>Восток</c:v>
                </c:pt>
              </c:strCache>
            </c:strRef>
          </c:tx>
          <c:spPr>
            <a:solidFill>
              <a:srgbClr val="9999FF"/>
            </a:solidFill>
            <a:ln w="12703">
              <a:solidFill>
                <a:srgbClr val="000000"/>
              </a:solidFill>
              <a:prstDash val="solid"/>
            </a:ln>
          </c:spPr>
          <c:invertIfNegative val="0"/>
          <c:dLbls>
            <c:dLbl>
              <c:idx val="0"/>
              <c:layout>
                <c:manualLayout>
                  <c:x val="3.1852205765248959E-3"/>
                  <c:y val="-5.255613951266126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672-4FE5-BB23-9FCB9A4E4D6B}"/>
                </c:ext>
                <c:ext xmlns:c15="http://schemas.microsoft.com/office/drawing/2012/chart" uri="{CE6537A1-D6FC-4f65-9D91-7224C49458BB}">
                  <c15:layout/>
                </c:ext>
              </c:extLst>
            </c:dLbl>
            <c:dLbl>
              <c:idx val="1"/>
              <c:layout>
                <c:manualLayout>
                  <c:x val="-5.8395035985184969E-17"/>
                  <c:y val="-2.866698518872433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672-4FE5-BB23-9FCB9A4E4D6B}"/>
                </c:ext>
                <c:ext xmlns:c15="http://schemas.microsoft.com/office/drawing/2012/chart" uri="{CE6537A1-D6FC-4f65-9D91-7224C49458BB}">
                  <c15:layout/>
                </c:ext>
              </c:extLst>
            </c:dLbl>
            <c:dLbl>
              <c:idx val="2"/>
              <c:layout>
                <c:manualLayout>
                  <c:x val="0"/>
                  <c:y val="-3.344481605351180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B672-4FE5-BB23-9FCB9A4E4D6B}"/>
                </c:ext>
                <c:ext xmlns:c15="http://schemas.microsoft.com/office/drawing/2012/chart" uri="{CE6537A1-D6FC-4f65-9D91-7224C49458BB}">
                  <c15:layout/>
                </c:ext>
              </c:extLst>
            </c:dLbl>
            <c:spPr>
              <a:noFill/>
              <a:ln w="25406">
                <a:noFill/>
              </a:ln>
            </c:spPr>
            <c:txPr>
              <a:bodyPr wrap="square" lIns="38100" tIns="19050" rIns="38100" bIns="19050" anchor="ctr">
                <a:spAutoFit/>
              </a:bodyPr>
              <a:lstStyle/>
              <a:p>
                <a:pPr>
                  <a:defRPr sz="1175" b="1" i="0" u="none" strike="noStrike" baseline="0">
                    <a:solidFill>
                      <a:srgbClr val="000000"/>
                    </a:solidFill>
                    <a:latin typeface="Calibri"/>
                    <a:ea typeface="Calibri"/>
                    <a:cs typeface="Calibri"/>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Sheet1!$B$1:$D$1</c:f>
              <c:strCache>
                <c:ptCount val="3"/>
                <c:pt idx="0">
                  <c:v>понизили</c:v>
                </c:pt>
                <c:pt idx="1">
                  <c:v>подтвердили</c:v>
                </c:pt>
                <c:pt idx="2">
                  <c:v>повысили</c:v>
                </c:pt>
              </c:strCache>
            </c:strRef>
          </c:cat>
          <c:val>
            <c:numRef>
              <c:f>Sheet1!$B$2:$D$2</c:f>
              <c:numCache>
                <c:formatCode>General</c:formatCode>
                <c:ptCount val="3"/>
                <c:pt idx="0">
                  <c:v>25.97</c:v>
                </c:pt>
                <c:pt idx="1">
                  <c:v>61.9</c:v>
                </c:pt>
                <c:pt idx="2">
                  <c:v>12.12</c:v>
                </c:pt>
              </c:numCache>
            </c:numRef>
          </c:val>
          <c:extLst xmlns:c16r2="http://schemas.microsoft.com/office/drawing/2015/06/chart">
            <c:ext xmlns:c16="http://schemas.microsoft.com/office/drawing/2014/chart" uri="{C3380CC4-5D6E-409C-BE32-E72D297353CC}">
              <c16:uniqueId val="{00000003-B672-4FE5-BB23-9FCB9A4E4D6B}"/>
            </c:ext>
          </c:extLst>
        </c:ser>
        <c:dLbls>
          <c:showLegendKey val="0"/>
          <c:showVal val="0"/>
          <c:showCatName val="0"/>
          <c:showSerName val="0"/>
          <c:showPercent val="0"/>
          <c:showBubbleSize val="0"/>
        </c:dLbls>
        <c:gapWidth val="150"/>
        <c:gapDepth val="0"/>
        <c:shape val="box"/>
        <c:axId val="223288920"/>
        <c:axId val="223287352"/>
        <c:axId val="0"/>
      </c:bar3DChart>
      <c:catAx>
        <c:axId val="223288920"/>
        <c:scaling>
          <c:orientation val="minMax"/>
        </c:scaling>
        <c:delete val="0"/>
        <c:axPos val="b"/>
        <c:numFmt formatCode="General" sourceLinked="1"/>
        <c:majorTickMark val="out"/>
        <c:minorTickMark val="none"/>
        <c:tickLblPos val="low"/>
        <c:spPr>
          <a:ln w="3176">
            <a:solidFill>
              <a:srgbClr val="000000"/>
            </a:solidFill>
            <a:prstDash val="solid"/>
          </a:ln>
        </c:spPr>
        <c:txPr>
          <a:bodyPr rot="0" vert="horz"/>
          <a:lstStyle/>
          <a:p>
            <a:pPr>
              <a:defRPr sz="1175" b="1" i="0" u="none" strike="noStrike" baseline="0">
                <a:solidFill>
                  <a:srgbClr val="000000"/>
                </a:solidFill>
                <a:latin typeface="Calibri"/>
                <a:ea typeface="Calibri"/>
                <a:cs typeface="Calibri"/>
              </a:defRPr>
            </a:pPr>
            <a:endParaRPr lang="ru-RU"/>
          </a:p>
        </c:txPr>
        <c:crossAx val="223287352"/>
        <c:crosses val="autoZero"/>
        <c:auto val="1"/>
        <c:lblAlgn val="ctr"/>
        <c:lblOffset val="100"/>
        <c:tickLblSkip val="1"/>
        <c:tickMarkSkip val="1"/>
        <c:noMultiLvlLbl val="0"/>
      </c:catAx>
      <c:valAx>
        <c:axId val="223287352"/>
        <c:scaling>
          <c:orientation val="minMax"/>
        </c:scaling>
        <c:delete val="0"/>
        <c:axPos val="l"/>
        <c:majorGridlines>
          <c:spPr>
            <a:ln w="3176">
              <a:solidFill>
                <a:schemeClr val="accent1">
                  <a:lumMod val="50000"/>
                </a:schemeClr>
              </a:solidFill>
              <a:prstDash val="solid"/>
            </a:ln>
          </c:spPr>
        </c:majorGridlines>
        <c:numFmt formatCode="General" sourceLinked="1"/>
        <c:majorTickMark val="out"/>
        <c:minorTickMark val="none"/>
        <c:tickLblPos val="nextTo"/>
        <c:spPr>
          <a:ln w="3176">
            <a:solidFill>
              <a:srgbClr val="000000"/>
            </a:solidFill>
            <a:prstDash val="solid"/>
          </a:ln>
        </c:spPr>
        <c:txPr>
          <a:bodyPr rot="0" vert="horz"/>
          <a:lstStyle/>
          <a:p>
            <a:pPr>
              <a:defRPr sz="1175" b="1" i="0" u="none" strike="noStrike" baseline="0">
                <a:solidFill>
                  <a:srgbClr val="000000"/>
                </a:solidFill>
                <a:latin typeface="Calibri"/>
                <a:ea typeface="Calibri"/>
                <a:cs typeface="Calibri"/>
              </a:defRPr>
            </a:pPr>
            <a:endParaRPr lang="ru-RU"/>
          </a:p>
        </c:txPr>
        <c:crossAx val="223288920"/>
        <c:crosses val="autoZero"/>
        <c:crossBetween val="between"/>
      </c:valAx>
      <c:spPr>
        <a:noFill/>
        <a:ln w="25406">
          <a:noFill/>
        </a:ln>
      </c:spPr>
    </c:plotArea>
    <c:plotVisOnly val="1"/>
    <c:dispBlanksAs val="gap"/>
    <c:showDLblsOverMax val="0"/>
  </c:chart>
  <c:spPr>
    <a:noFill/>
    <a:ln>
      <a:noFill/>
    </a:ln>
  </c:spPr>
  <c:txPr>
    <a:bodyPr/>
    <a:lstStyle/>
    <a:p>
      <a:pPr>
        <a:defRPr sz="1175" b="1" i="0" u="none" strike="noStrike" baseline="0">
          <a:solidFill>
            <a:srgbClr val="000000"/>
          </a:solidFill>
          <a:latin typeface="Calibri"/>
          <a:ea typeface="Calibri"/>
          <a:cs typeface="Calibri"/>
        </a:defRPr>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78600"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398448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9375" y="739775"/>
            <a:ext cx="6577013" cy="3700463"/>
          </a:xfrm>
        </p:spPr>
      </p:sp>
      <p:sp>
        <p:nvSpPr>
          <p:cNvPr id="3" name="Заметки 2"/>
          <p:cNvSpPr>
            <a:spLocks noGrp="1"/>
          </p:cNvSpPr>
          <p:nvPr>
            <p:ph type="body" idx="1"/>
          </p:nvPr>
        </p:nvSpPr>
        <p:spPr/>
        <p:txBody>
          <a:bodyPr/>
          <a:lstStyle/>
          <a:p>
            <a:r>
              <a:rPr lang="ru-RU" dirty="0"/>
              <a:t>Опираясь на данные диаграммы, можно сделать вывод о том, что неудовлетворительных отметок в Алтайском крае в 5 классах в 2024 г. стало меньше, чем в предыдущие два года более, чем на 1,8%. Количество троек пусть ненамного (более, чем на 0,3%) уменьшилось в регионе по сравнению с 2022 г. и 2023 г., в то время, как процент четвёрок и пятерок в 2024 г. стал выше (более, чем на 1%).</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ru-RU" dirty="0" smtClean="0"/>
              <a:t>Можно </a:t>
            </a:r>
            <a:r>
              <a:rPr lang="ru-RU" dirty="0"/>
              <a:t>сделать вывод о положительной динамике результатов шестиклассников: неудовлетворительных отметок в Алтайском крае в </a:t>
            </a:r>
            <a:r>
              <a:rPr lang="ru-RU" dirty="0" smtClean="0"/>
              <a:t>шестых </a:t>
            </a:r>
            <a:r>
              <a:rPr lang="ru-RU" dirty="0"/>
              <a:t>классах в 2024 г. меньше, чем в предыдущие два года более, чем на 2,8%; количество троек по сравнению с 2022 и 2023 гг. в среднем существенно не меняется, оставаясь на уровне примерно 50%; наряду с этим процент четвёрок (32,49%) и пятерок (6,13%) по сравнению с предыдущими годами увеличился. </a:t>
            </a:r>
          </a:p>
          <a:p>
            <a:endParaRPr lang="ru-RU" dirty="0"/>
          </a:p>
        </p:txBody>
      </p:sp>
    </p:spTree>
    <p:extLst>
      <p:ext uri="{BB962C8B-B14F-4D97-AF65-F5344CB8AC3E}">
        <p14:creationId xmlns:p14="http://schemas.microsoft.com/office/powerpoint/2010/main" val="4211420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9375" y="739775"/>
            <a:ext cx="6577013" cy="3700463"/>
          </a:xfrm>
        </p:spPr>
      </p:sp>
      <p:sp>
        <p:nvSpPr>
          <p:cNvPr id="3" name="Заметки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ru-RU" dirty="0" smtClean="0"/>
              <a:t>Анализ результатов ВПР </a:t>
            </a:r>
            <a:r>
              <a:rPr lang="ru-RU" sz="1100" b="0" i="0" u="none" strike="noStrike" cap="none" dirty="0" smtClean="0">
                <a:solidFill>
                  <a:srgbClr val="000000"/>
                </a:solidFill>
                <a:effectLst/>
                <a:latin typeface="Arial"/>
                <a:ea typeface="Arial"/>
                <a:cs typeface="Arial"/>
                <a:sym typeface="Arial"/>
              </a:rPr>
              <a:t>в разрезе образовательных организаций края позволил выделить 9 школ,</a:t>
            </a:r>
            <a:r>
              <a:rPr lang="ru-RU" sz="1100" b="0" i="0" u="none" strike="noStrike" cap="none" baseline="0" dirty="0" smtClean="0">
                <a:solidFill>
                  <a:srgbClr val="000000"/>
                </a:solidFill>
                <a:effectLst/>
                <a:latin typeface="Arial"/>
                <a:ea typeface="Arial"/>
                <a:cs typeface="Arial"/>
                <a:sym typeface="Arial"/>
              </a:rPr>
              <a:t> семиклассники которых имеют качество знаний не менее  75%, и 7 школ, восьмиклассники которых имеют тот же показатель.</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ru-RU" sz="1100" b="0" i="0" u="none" strike="noStrike" cap="none" baseline="0" dirty="0" smtClean="0">
                <a:solidFill>
                  <a:srgbClr val="000000"/>
                </a:solidFill>
                <a:effectLst/>
                <a:latin typeface="Arial"/>
                <a:ea typeface="Arial"/>
                <a:cs typeface="Arial"/>
                <a:sym typeface="Arial"/>
              </a:rPr>
              <a:t>Отрадно заметить, что в этих школах неудовлетворительных отметок по ВПР нет.</a:t>
            </a:r>
          </a:p>
          <a:p>
            <a:endParaRPr lang="ru-RU" dirty="0"/>
          </a:p>
        </p:txBody>
      </p:sp>
    </p:spTree>
    <p:extLst>
      <p:ext uri="{BB962C8B-B14F-4D97-AF65-F5344CB8AC3E}">
        <p14:creationId xmlns:p14="http://schemas.microsoft.com/office/powerpoint/2010/main" val="45000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9375" y="739775"/>
            <a:ext cx="6577013" cy="3700463"/>
          </a:xfrm>
        </p:spPr>
      </p:sp>
      <p:sp>
        <p:nvSpPr>
          <p:cNvPr id="3" name="Заметки 2"/>
          <p:cNvSpPr>
            <a:spLocks noGrp="1"/>
          </p:cNvSpPr>
          <p:nvPr>
            <p:ph type="body" idx="1"/>
          </p:nvPr>
        </p:nvSpPr>
        <p:spPr/>
        <p:txBody>
          <a:bodyPr/>
          <a:lstStyle/>
          <a:p>
            <a:r>
              <a:rPr lang="ru-RU" dirty="0" smtClean="0"/>
              <a:t>Опираясь на данные</a:t>
            </a:r>
            <a:r>
              <a:rPr lang="ru-RU" baseline="0" dirty="0" smtClean="0"/>
              <a:t> приведенных д</a:t>
            </a:r>
            <a:r>
              <a:rPr lang="ru-RU" dirty="0" smtClean="0"/>
              <a:t>иаграмм, отражающих соответствие отметок за ВПР школьным отметкам по математике можно сказать, что</a:t>
            </a:r>
            <a:r>
              <a:rPr lang="ru-RU" baseline="0" dirty="0" smtClean="0"/>
              <a:t> остается актуальной по прежнему </a:t>
            </a:r>
            <a:r>
              <a:rPr lang="ru-RU" dirty="0" smtClean="0"/>
              <a:t>проблема необъективности выставления учителями отметок в период обучения.</a:t>
            </a:r>
          </a:p>
        </p:txBody>
      </p:sp>
    </p:spTree>
    <p:extLst>
      <p:ext uri="{BB962C8B-B14F-4D97-AF65-F5344CB8AC3E}">
        <p14:creationId xmlns:p14="http://schemas.microsoft.com/office/powerpoint/2010/main" val="1612432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9375" y="739775"/>
            <a:ext cx="6577013" cy="3700463"/>
          </a:xfrm>
        </p:spPr>
      </p:sp>
      <p:sp>
        <p:nvSpPr>
          <p:cNvPr id="3" name="Заметки 2"/>
          <p:cNvSpPr>
            <a:spLocks noGrp="1"/>
          </p:cNvSpPr>
          <p:nvPr>
            <p:ph type="body" idx="1"/>
          </p:nvPr>
        </p:nvSpPr>
        <p:spPr/>
        <p:txBody>
          <a:bodyPr/>
          <a:lstStyle/>
          <a:p>
            <a:pPr marL="158750" indent="0">
              <a:buNone/>
            </a:pPr>
            <a:endParaRPr lang="ru-RU" dirty="0"/>
          </a:p>
        </p:txBody>
      </p:sp>
    </p:spTree>
    <p:extLst>
      <p:ext uri="{BB962C8B-B14F-4D97-AF65-F5344CB8AC3E}">
        <p14:creationId xmlns:p14="http://schemas.microsoft.com/office/powerpoint/2010/main" val="1139505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172182B-A902-0670-323C-7744158A1113}"/>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xmlns="" id="{B1F4B93E-2D1A-BAAA-0794-B46093B771E6}"/>
              </a:ext>
            </a:extLst>
          </p:cNvPr>
          <p:cNvSpPr>
            <a:spLocks noGrp="1" noRot="1" noChangeAspect="1"/>
          </p:cNvSpPr>
          <p:nvPr>
            <p:ph type="sldImg"/>
          </p:nvPr>
        </p:nvSpPr>
        <p:spPr>
          <a:xfrm>
            <a:off x="79375" y="739775"/>
            <a:ext cx="6577013" cy="3700463"/>
          </a:xfrm>
        </p:spPr>
      </p:sp>
      <p:sp>
        <p:nvSpPr>
          <p:cNvPr id="3" name="Заметки 2">
            <a:extLst>
              <a:ext uri="{FF2B5EF4-FFF2-40B4-BE49-F238E27FC236}">
                <a16:creationId xmlns:a16="http://schemas.microsoft.com/office/drawing/2014/main" xmlns="" id="{4A4876EE-E746-A1BA-1F09-EB3427FEC93F}"/>
              </a:ext>
            </a:extLst>
          </p:cNvPr>
          <p:cNvSpPr>
            <a:spLocks noGrp="1"/>
          </p:cNvSpPr>
          <p:nvPr>
            <p:ph type="body" idx="1"/>
          </p:nvPr>
        </p:nvSpPr>
        <p:spPr/>
        <p:txBody>
          <a:bodyPr/>
          <a:lstStyle/>
          <a:p>
            <a:r>
              <a:rPr lang="ru-RU" u="sng" dirty="0"/>
              <a:t>Показатель </a:t>
            </a:r>
            <a:r>
              <a:rPr lang="ru-RU" u="sng" dirty="0" smtClean="0"/>
              <a:t>успешности выполнения работы в 7 классе</a:t>
            </a:r>
            <a:r>
              <a:rPr lang="ru-RU" u="sng" baseline="0" dirty="0" smtClean="0"/>
              <a:t> практически совпадает с российским показателем, а в 8-м классе даже выше.</a:t>
            </a:r>
            <a:endParaRPr lang="ru-RU" u="sng" dirty="0" smtClean="0"/>
          </a:p>
          <a:p>
            <a:r>
              <a:rPr lang="ru-RU" dirty="0" smtClean="0"/>
              <a:t>А показатель качества математических знаний в 7 и 8 по краю классах </a:t>
            </a:r>
            <a:r>
              <a:rPr lang="ru-RU" u="sng" dirty="0" smtClean="0"/>
              <a:t>ниже   </a:t>
            </a:r>
            <a:r>
              <a:rPr lang="ru-RU" u="sng" dirty="0"/>
              <a:t>в Алтайском крае </a:t>
            </a:r>
            <a:r>
              <a:rPr lang="ru-RU" u="sng" dirty="0" smtClean="0"/>
              <a:t>ниже аналогичного российского</a:t>
            </a:r>
            <a:r>
              <a:rPr lang="ru-RU" u="sng" baseline="0" dirty="0" smtClean="0"/>
              <a:t> </a:t>
            </a:r>
            <a:r>
              <a:rPr lang="ru-RU" u="sng" dirty="0" smtClean="0"/>
              <a:t>показателя примерно на 5%.</a:t>
            </a:r>
          </a:p>
        </p:txBody>
      </p:sp>
    </p:spTree>
    <p:extLst>
      <p:ext uri="{BB962C8B-B14F-4D97-AF65-F5344CB8AC3E}">
        <p14:creationId xmlns:p14="http://schemas.microsoft.com/office/powerpoint/2010/main" val="2679986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8FD795B-805B-9DC6-8CE1-CA4A9B4B310F}"/>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xmlns="" id="{629969BD-D6E5-0B8A-C05C-3E09AD9B338E}"/>
              </a:ext>
            </a:extLst>
          </p:cNvPr>
          <p:cNvSpPr>
            <a:spLocks noGrp="1" noRot="1" noChangeAspect="1"/>
          </p:cNvSpPr>
          <p:nvPr>
            <p:ph type="sldImg"/>
          </p:nvPr>
        </p:nvSpPr>
        <p:spPr>
          <a:xfrm>
            <a:off x="79375" y="739775"/>
            <a:ext cx="6577013" cy="3700463"/>
          </a:xfrm>
        </p:spPr>
      </p:sp>
      <p:sp>
        <p:nvSpPr>
          <p:cNvPr id="3" name="Заметки 2">
            <a:extLst>
              <a:ext uri="{FF2B5EF4-FFF2-40B4-BE49-F238E27FC236}">
                <a16:creationId xmlns:a16="http://schemas.microsoft.com/office/drawing/2014/main" xmlns="" id="{495EED2D-188A-3789-3C0D-83CD6F6D8264}"/>
              </a:ext>
            </a:extLst>
          </p:cNvPr>
          <p:cNvSpPr>
            <a:spLocks noGrp="1"/>
          </p:cNvSpPr>
          <p:nvPr>
            <p:ph type="body" idx="1"/>
          </p:nvPr>
        </p:nvSpPr>
        <p:spPr/>
        <p:txBody>
          <a:bodyPr/>
          <a:lstStyle/>
          <a:p>
            <a:r>
              <a:rPr lang="ru-RU" u="sng" dirty="0" smtClean="0"/>
              <a:t>По прежнему, проблема необъективности выставления учителями отметок в период обучения остается актуальной в 7, 8 классах</a:t>
            </a:r>
            <a:r>
              <a:rPr lang="ru-RU" u="sng" baseline="0" dirty="0" smtClean="0"/>
              <a:t> с углубленным изучением математики.</a:t>
            </a:r>
          </a:p>
        </p:txBody>
      </p:sp>
    </p:spTree>
    <p:extLst>
      <p:ext uri="{BB962C8B-B14F-4D97-AF65-F5344CB8AC3E}">
        <p14:creationId xmlns:p14="http://schemas.microsoft.com/office/powerpoint/2010/main" val="2799904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6564D12-6168-2F5B-7176-5229302E7FFA}"/>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xmlns="" id="{30805A74-8879-5A71-2B04-4A64BC4F7485}"/>
              </a:ext>
            </a:extLst>
          </p:cNvPr>
          <p:cNvSpPr>
            <a:spLocks noGrp="1" noRot="1" noChangeAspect="1"/>
          </p:cNvSpPr>
          <p:nvPr>
            <p:ph type="sldImg"/>
          </p:nvPr>
        </p:nvSpPr>
        <p:spPr>
          <a:xfrm>
            <a:off x="79375" y="739775"/>
            <a:ext cx="6577013" cy="3700463"/>
          </a:xfrm>
        </p:spPr>
      </p:sp>
      <p:sp>
        <p:nvSpPr>
          <p:cNvPr id="3" name="Заметки 2">
            <a:extLst>
              <a:ext uri="{FF2B5EF4-FFF2-40B4-BE49-F238E27FC236}">
                <a16:creationId xmlns:a16="http://schemas.microsoft.com/office/drawing/2014/main" xmlns="" id="{D1C9AC34-ED2F-AB95-D79D-C63624D1E414}"/>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670976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ru-RU" u="sng" dirty="0" smtClean="0"/>
              <a:t>Методические рекомендации по совершенствованию</a:t>
            </a:r>
            <a:r>
              <a:rPr lang="ru-RU" u="sng" baseline="0" dirty="0" smtClean="0"/>
              <a:t> математической подготовки учащихся 7, 8 классов представлены в данном пособии. Перечислим лишь некоторые из них:</a:t>
            </a:r>
          </a:p>
          <a:p>
            <a:pPr marL="457200" indent="-298450"/>
            <a:endParaRPr lang="ru-RU" dirty="0"/>
          </a:p>
        </p:txBody>
      </p:sp>
    </p:spTree>
    <p:extLst>
      <p:ext uri="{BB962C8B-B14F-4D97-AF65-F5344CB8AC3E}">
        <p14:creationId xmlns:p14="http://schemas.microsoft.com/office/powerpoint/2010/main" val="1009549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3ce2af5b70_0_20: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3ce2af5b70_0_20: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7278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9375" y="739775"/>
            <a:ext cx="6577013" cy="3700463"/>
          </a:xfrm>
        </p:spPr>
      </p:sp>
      <p:sp>
        <p:nvSpPr>
          <p:cNvPr id="3" name="Заметки 2"/>
          <p:cNvSpPr>
            <a:spLocks noGrp="1"/>
          </p:cNvSpPr>
          <p:nvPr>
            <p:ph type="body" idx="1"/>
          </p:nvPr>
        </p:nvSpPr>
        <p:spPr/>
        <p:txBody>
          <a:bodyPr/>
          <a:lstStyle/>
          <a:p>
            <a:r>
              <a:rPr lang="ru-RU" dirty="0"/>
              <a:t>В целом, следует отметить, что успешность выполнения работы по математике пятиклассников и шестиклассников в регионе в 2024 г. в сопоставлении с 2022 г. и 2023 г. имеет положительную динамику. </a:t>
            </a:r>
          </a:p>
          <a:p>
            <a:r>
              <a:rPr lang="ru-RU" dirty="0"/>
              <a:t>Анализ таблицы дает основание предположить, что успешность выполнения работы и качество знаний  в Алтайском крае в 2024 г. </a:t>
            </a:r>
            <a:r>
              <a:rPr lang="ru-RU" dirty="0" smtClean="0"/>
              <a:t>стали выше, </a:t>
            </a:r>
            <a:r>
              <a:rPr lang="ru-RU" dirty="0"/>
              <a:t>что может быть следствием готовности учителей математики региона работать по обновлённым ФГОС ООО, а также результатом совершенствования их профессиональных компетенций в области </a:t>
            </a:r>
            <a:r>
              <a:rPr lang="ru-RU" dirty="0" smtClean="0"/>
              <a:t>методики </a:t>
            </a:r>
            <a:r>
              <a:rPr lang="ru-RU" u="sng" dirty="0" smtClean="0"/>
              <a:t>преподавания</a:t>
            </a:r>
            <a:r>
              <a:rPr lang="ru-RU" u="sng" baseline="0" dirty="0" smtClean="0"/>
              <a:t> математики, а также </a:t>
            </a:r>
            <a:r>
              <a:rPr lang="ru-RU" dirty="0" smtClean="0"/>
              <a:t>использования </a:t>
            </a:r>
            <a:r>
              <a:rPr lang="ru-RU" dirty="0"/>
              <a:t>активно-деятельностных технологий. </a:t>
            </a:r>
          </a:p>
          <a:p>
            <a:endParaRPr lang="ru-RU" dirty="0"/>
          </a:p>
        </p:txBody>
      </p:sp>
    </p:spTree>
    <p:extLst>
      <p:ext uri="{BB962C8B-B14F-4D97-AF65-F5344CB8AC3E}">
        <p14:creationId xmlns:p14="http://schemas.microsoft.com/office/powerpoint/2010/main" val="980208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9375" y="739775"/>
            <a:ext cx="6577013" cy="3700463"/>
          </a:xfrm>
        </p:spPr>
      </p:sp>
      <p:sp>
        <p:nvSpPr>
          <p:cNvPr id="3" name="Заметки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Данные на слайде говорят о том, что только 67,4% пятиклассников Алтайского края подтвердили школьные отметки, в то время как 22,4% понизили отметки за ВПР в сравнении со школьными результатами по математике и 10,2% – повысили свои отметки.</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Данные на слайде говорят о том, что так же, как и в 5 классе, недостаточный процент (67,05%) шестиклассников Алтайского края подтвердили школьные отметки, в то время как треть учащихся (29,48%) понизили отметки за ВПР в сравнении со школьными результатами по математике и 3,47% – повысили свои отметки.</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ru-RU" sz="1800" dirty="0">
                <a:effectLst/>
                <a:latin typeface="Times New Roman" panose="02020603050405020304" pitchFamily="18" charset="0"/>
                <a:ea typeface="Times New Roman" panose="02020603050405020304" pitchFamily="18" charset="0"/>
              </a:rPr>
              <a:t>Нельзя не обратить внимание процент учащихся, повысивших школьную отметку по математике (рис. 7) – 3,47%. Хотя указанный процент и небольшой, но все же данный факт может говорить о том, что некоторые учителя, по всей вероятности, подстраховываясь, выставляют школьные отметки ниже действительных способностей обучающихся к математике. Такие обстоятельства являются одной из причин потери интереса шестиклассника не только к математике, но и к учению вообще. </a:t>
            </a:r>
          </a:p>
          <a:p>
            <a:r>
              <a:rPr lang="ru-RU" sz="1800" dirty="0">
                <a:effectLst/>
                <a:latin typeface="Times New Roman" panose="02020603050405020304" pitchFamily="18" charset="0"/>
                <a:ea typeface="Times New Roman" panose="02020603050405020304" pitchFamily="18" charset="0"/>
              </a:rPr>
              <a:t>Отмеченные факты в оценивании математических достижений пятиклассников обозначают проблему необъективности выставления учителями отметок в период обучения. </a:t>
            </a:r>
            <a:endParaRPr lang="ru-RU" dirty="0"/>
          </a:p>
        </p:txBody>
      </p:sp>
    </p:spTree>
    <p:extLst>
      <p:ext uri="{BB962C8B-B14F-4D97-AF65-F5344CB8AC3E}">
        <p14:creationId xmlns:p14="http://schemas.microsoft.com/office/powerpoint/2010/main" val="4186517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9375" y="739775"/>
            <a:ext cx="6577013" cy="3700463"/>
          </a:xfrm>
        </p:spPr>
      </p:sp>
      <p:sp>
        <p:nvSpPr>
          <p:cNvPr id="3" name="Заметки 2"/>
          <p:cNvSpPr>
            <a:spLocks noGrp="1"/>
          </p:cNvSpPr>
          <p:nvPr>
            <p:ph type="body" idx="1"/>
          </p:nvPr>
        </p:nvSpPr>
        <p:spPr/>
        <p:txBody>
          <a:bodyPr/>
          <a:lstStyle/>
          <a:p>
            <a:r>
              <a:rPr lang="ru-RU" u="sng" dirty="0" smtClean="0"/>
              <a:t>Если обратиться к школам, то м</a:t>
            </a:r>
            <a:r>
              <a:rPr lang="ru-RU" dirty="0" smtClean="0"/>
              <a:t>ожно </a:t>
            </a:r>
            <a:r>
              <a:rPr lang="ru-RU" dirty="0"/>
              <a:t>отметить, что </a:t>
            </a:r>
            <a:r>
              <a:rPr lang="ru-RU" dirty="0" smtClean="0"/>
              <a:t>в 3 школах </a:t>
            </a:r>
            <a:r>
              <a:rPr lang="ru-RU" dirty="0"/>
              <a:t>края, учащиеся практически не усвоили основные разделы базового курса математики 5-го </a:t>
            </a:r>
            <a:r>
              <a:rPr lang="ru-RU" dirty="0" smtClean="0"/>
              <a:t>класса</a:t>
            </a:r>
            <a:r>
              <a:rPr lang="ru-RU" u="sng" dirty="0" smtClean="0"/>
              <a:t>, хотя в </a:t>
            </a:r>
            <a:r>
              <a:rPr lang="ru-RU" dirty="0"/>
              <a:t>2023 г. таких школ было </a:t>
            </a:r>
            <a:r>
              <a:rPr lang="ru-RU" dirty="0" smtClean="0"/>
              <a:t>9</a:t>
            </a:r>
            <a:r>
              <a:rPr lang="ru-RU" baseline="0" dirty="0" smtClean="0"/>
              <a:t> </a:t>
            </a:r>
            <a:r>
              <a:rPr lang="ru-RU" u="sng" baseline="0" dirty="0" smtClean="0"/>
              <a:t>и в 6-ти школах края учащиеся имеют неудовлетворительные знания и умения по основным разделам математики 6 класса.</a:t>
            </a:r>
            <a:endParaRPr lang="ru-RU" u="sng" dirty="0" smtClean="0"/>
          </a:p>
          <a:p>
            <a:r>
              <a:rPr lang="ru-RU" u="sng" dirty="0" smtClean="0"/>
              <a:t>По всей вероятности,</a:t>
            </a:r>
            <a:r>
              <a:rPr lang="ru-RU" dirty="0" smtClean="0"/>
              <a:t> </a:t>
            </a:r>
            <a:r>
              <a:rPr lang="ru-RU" dirty="0"/>
              <a:t>у обучающихся этих школ будут серьёзные проблемы в дальнейшем изучении математики. Такой вывод позволяет небезосновательно предположить, что учителя этих школ строят обучение математике преимущественно транслируя знания, натаскивая учащихся на решение того или иного типа задач, мало практикуют задания на умения применять знания из нескольких тем курса </a:t>
            </a:r>
            <a:r>
              <a:rPr lang="ru-RU" dirty="0" smtClean="0"/>
              <a:t>математики</a:t>
            </a:r>
          </a:p>
        </p:txBody>
      </p:sp>
    </p:spTree>
    <p:extLst>
      <p:ext uri="{BB962C8B-B14F-4D97-AF65-F5344CB8AC3E}">
        <p14:creationId xmlns:p14="http://schemas.microsoft.com/office/powerpoint/2010/main" val="134479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9375" y="739775"/>
            <a:ext cx="6577013" cy="3700463"/>
          </a:xfrm>
        </p:spPr>
      </p:sp>
      <p:sp>
        <p:nvSpPr>
          <p:cNvPr id="3" name="Заметки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Анализ графиков показал, что, в целом, общая картина </a:t>
            </a:r>
            <a:r>
              <a:rPr lang="ru-RU"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результатов ВПР-5,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6 </a:t>
            </a:r>
            <a:r>
              <a:rPr lang="ru-RU" sz="1800" u="sng" dirty="0" smtClean="0">
                <a:effectLst/>
                <a:latin typeface="Times New Roman" panose="02020603050405020304" pitchFamily="18" charset="0"/>
                <a:ea typeface="Times New Roman" panose="02020603050405020304" pitchFamily="18" charset="0"/>
                <a:cs typeface="Times New Roman" panose="02020603050405020304" pitchFamily="18" charset="0"/>
              </a:rPr>
              <a:t>по каждому из заданий </a:t>
            </a:r>
            <a:r>
              <a:rPr lang="ru-RU" sz="1800" dirty="0" smtClean="0">
                <a:effectLst/>
                <a:latin typeface="Times New Roman" panose="02020603050405020304" pitchFamily="18" charset="0"/>
                <a:ea typeface="Times New Roman" panose="02020603050405020304" pitchFamily="18" charset="0"/>
                <a:cs typeface="Times New Roman" panose="02020603050405020304" pitchFamily="18" charset="0"/>
              </a:rPr>
              <a:t>в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Алтайском крае за последние три года не изменилась. </a:t>
            </a:r>
          </a:p>
          <a:p>
            <a:endParaRPr lang="ru-RU" dirty="0"/>
          </a:p>
        </p:txBody>
      </p:sp>
    </p:spTree>
    <p:extLst>
      <p:ext uri="{BB962C8B-B14F-4D97-AF65-F5344CB8AC3E}">
        <p14:creationId xmlns:p14="http://schemas.microsoft.com/office/powerpoint/2010/main" val="2338795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9375" y="739775"/>
            <a:ext cx="6577013" cy="3700463"/>
          </a:xfrm>
        </p:spPr>
      </p:sp>
      <p:sp>
        <p:nvSpPr>
          <p:cNvPr id="3" name="Заметки 2"/>
          <p:cNvSpPr>
            <a:spLocks noGrp="1"/>
          </p:cNvSpPr>
          <p:nvPr>
            <p:ph type="body" idx="1"/>
          </p:nvPr>
        </p:nvSpPr>
        <p:spPr/>
        <p:txBody>
          <a:bodyPr/>
          <a:lstStyle/>
          <a:p>
            <a:r>
              <a:rPr lang="ru-RU" dirty="0"/>
              <a:t>Итак, на основании анализа статистических данных ВПР-5,6 2024 г. наряду с готовностью большинства учителей математики к реализации обновлённых ФГОС можно констатировать наличие определённых проблем в системе школьного математического образования региона, одна из которых, скорее всего, связана с качеством преподавания математики в образовательных организациях Алтайского края, являющегося следствием передачи ученикам готовых знаний, преобладания вербальных и наглядных методов обучения, </a:t>
            </a:r>
            <a:r>
              <a:rPr lang="ru-RU" dirty="0" err="1"/>
              <a:t>нарешивания</a:t>
            </a:r>
            <a:r>
              <a:rPr lang="ru-RU" dirty="0"/>
              <a:t> типичных задач и заданий, основанных на использовании правил, готовых алгоритмов, схем и т.д. </a:t>
            </a:r>
            <a:endParaRPr lang="ru-RU" dirty="0" smtClean="0"/>
          </a:p>
          <a:p>
            <a:endParaRPr lang="ru-RU" dirty="0"/>
          </a:p>
        </p:txBody>
      </p:sp>
    </p:spTree>
    <p:extLst>
      <p:ext uri="{BB962C8B-B14F-4D97-AF65-F5344CB8AC3E}">
        <p14:creationId xmlns:p14="http://schemas.microsoft.com/office/powerpoint/2010/main" val="1097396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ru-RU" u="sng" dirty="0" smtClean="0"/>
              <a:t>Методические рекомендации по совершенствованию</a:t>
            </a:r>
            <a:r>
              <a:rPr lang="ru-RU" u="sng" baseline="0" dirty="0" smtClean="0"/>
              <a:t> математической подготовки учащихся 5, 6 классов представлены в данном пособии. Перечислим лишь некоторые из них:</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ru-RU" sz="1100" b="0" i="0" u="sng" strike="noStrike" cap="none" dirty="0" smtClean="0">
                <a:solidFill>
                  <a:srgbClr val="000000"/>
                </a:solidFill>
                <a:effectLst/>
                <a:latin typeface="Arial"/>
                <a:ea typeface="Arial"/>
                <a:cs typeface="Arial"/>
                <a:sym typeface="Arial"/>
              </a:rPr>
              <a:t>Учителю необходимо при обучении решению текстовых задач сместить акценты с обучения решению типовых задач с помощью готовых алгоритмов на обучение решению с помощью моделирования.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ru-RU" sz="1100" b="0" i="0" u="sng" strike="noStrike" cap="none" dirty="0" smtClean="0">
                <a:solidFill>
                  <a:srgbClr val="000000"/>
                </a:solidFill>
                <a:effectLst/>
                <a:latin typeface="Arial"/>
                <a:ea typeface="Arial"/>
                <a:cs typeface="Arial"/>
                <a:sym typeface="Arial"/>
              </a:rPr>
              <a:t>Включать в учебный процесс нетипичных, </a:t>
            </a:r>
            <a:r>
              <a:rPr lang="ru-RU" sz="1100" b="0" i="0" u="sng" strike="noStrike" cap="none" dirty="0" err="1" smtClean="0">
                <a:solidFill>
                  <a:srgbClr val="000000"/>
                </a:solidFill>
                <a:effectLst/>
                <a:latin typeface="Arial"/>
                <a:ea typeface="Arial"/>
                <a:cs typeface="Arial"/>
                <a:sym typeface="Arial"/>
              </a:rPr>
              <a:t>недоопределенных</a:t>
            </a:r>
            <a:r>
              <a:rPr lang="ru-RU" sz="1100" b="0" i="0" u="sng" strike="noStrike" cap="none" dirty="0" smtClean="0">
                <a:solidFill>
                  <a:srgbClr val="000000"/>
                </a:solidFill>
                <a:effectLst/>
                <a:latin typeface="Arial"/>
                <a:ea typeface="Arial"/>
                <a:cs typeface="Arial"/>
                <a:sym typeface="Arial"/>
              </a:rPr>
              <a:t> или имеющих лишние данные задач и заданий, ловушек и пр. Для их решения преодолевается инертность мышления.</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ru-RU" u="sng" dirty="0" smtClean="0"/>
              <a:t>Целесообразно проводить диагностические </a:t>
            </a:r>
            <a:r>
              <a:rPr lang="ru-RU" u="sng" dirty="0" err="1" smtClean="0"/>
              <a:t>метапредметные</a:t>
            </a:r>
            <a:r>
              <a:rPr lang="ru-RU" u="sng" dirty="0" smtClean="0"/>
              <a:t> работы средствами математики в начале и конце учебного года. Отдельное внимание заслуживает формирование читательской грамотности средствами математики: умение читать математический учебный текст, работать с определением, правилом, текстом задачи, задания и др.</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ru-RU" dirty="0" smtClean="0"/>
              <a:t>…</a:t>
            </a:r>
            <a:endParaRPr lang="ru-RU" dirty="0"/>
          </a:p>
        </p:txBody>
      </p:sp>
    </p:spTree>
    <p:extLst>
      <p:ext uri="{BB962C8B-B14F-4D97-AF65-F5344CB8AC3E}">
        <p14:creationId xmlns:p14="http://schemas.microsoft.com/office/powerpoint/2010/main" val="3117440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9375" y="739775"/>
            <a:ext cx="6577013" cy="3700463"/>
          </a:xfrm>
        </p:spPr>
      </p:sp>
      <p:sp>
        <p:nvSpPr>
          <p:cNvPr id="3" name="Заметки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ru-RU" u="sng" dirty="0" smtClean="0"/>
              <a:t>Анализ таблицы позволяет обнаружить </a:t>
            </a:r>
            <a:r>
              <a:rPr lang="ru-RU" dirty="0" smtClean="0"/>
              <a:t>за последние три года положительную динамику </a:t>
            </a:r>
            <a:r>
              <a:rPr lang="ru-RU" u="sng" dirty="0" smtClean="0"/>
              <a:t>успешности выполнения работы</a:t>
            </a:r>
            <a:r>
              <a:rPr lang="ru-RU" dirty="0" smtClean="0"/>
              <a:t>, качества математических знаний обучающихся 7, 8 классов.</a:t>
            </a:r>
            <a:r>
              <a:rPr lang="en-US" dirty="0" smtClean="0"/>
              <a:t> </a:t>
            </a:r>
            <a:r>
              <a:rPr lang="ru-RU" u="sng" dirty="0" smtClean="0"/>
              <a:t>Но</a:t>
            </a:r>
            <a:r>
              <a:rPr lang="ru-RU" u="sng" baseline="0" dirty="0" smtClean="0"/>
              <a:t> в то же время эти показатели находятся на уровне ниже аналогичных показателей по России.</a:t>
            </a:r>
            <a:endParaRPr lang="ru-RU" u="sng" dirty="0" smtClean="0"/>
          </a:p>
          <a:p>
            <a:pPr marL="158750" indent="0">
              <a:buNone/>
            </a:pPr>
            <a:endParaRPr lang="ru-RU" dirty="0"/>
          </a:p>
        </p:txBody>
      </p:sp>
    </p:spTree>
    <p:extLst>
      <p:ext uri="{BB962C8B-B14F-4D97-AF65-F5344CB8AC3E}">
        <p14:creationId xmlns:p14="http://schemas.microsoft.com/office/powerpoint/2010/main" val="1983609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9375" y="739775"/>
            <a:ext cx="6577013" cy="3700463"/>
          </a:xfrm>
        </p:spPr>
      </p:sp>
      <p:sp>
        <p:nvSpPr>
          <p:cNvPr id="3" name="Заметки 2"/>
          <p:cNvSpPr>
            <a:spLocks noGrp="1"/>
          </p:cNvSpPr>
          <p:nvPr>
            <p:ph type="body" idx="1"/>
          </p:nvPr>
        </p:nvSpPr>
        <p:spPr/>
        <p:txBody>
          <a:bodyPr/>
          <a:lstStyle/>
          <a:p>
            <a:r>
              <a:rPr lang="ru-RU" dirty="0" smtClean="0"/>
              <a:t>Процентное </a:t>
            </a:r>
            <a:r>
              <a:rPr lang="ru-RU" dirty="0"/>
              <a:t>распределение троек, четвёрок, пятёрок у </a:t>
            </a:r>
            <a:r>
              <a:rPr lang="ru-RU" dirty="0" smtClean="0"/>
              <a:t>семиклассников и восьмиклассников </a:t>
            </a:r>
            <a:r>
              <a:rPr lang="ru-RU" dirty="0"/>
              <a:t>в Алтайском крае в 2024 г. осталось примерно на том же </a:t>
            </a:r>
            <a:r>
              <a:rPr lang="ru-RU" dirty="0" smtClean="0"/>
              <a:t>уровне либо незначительно увеличилось, в сравнении с предыдущими двумя годами; количество же двоек уменьшилось. </a:t>
            </a:r>
            <a:endParaRPr lang="ru-RU" dirty="0"/>
          </a:p>
          <a:p>
            <a:pPr marL="158750" indent="0">
              <a:buNone/>
            </a:pPr>
            <a:endParaRPr lang="ru-RU" dirty="0"/>
          </a:p>
        </p:txBody>
      </p:sp>
    </p:spTree>
    <p:extLst>
      <p:ext uri="{BB962C8B-B14F-4D97-AF65-F5344CB8AC3E}">
        <p14:creationId xmlns:p14="http://schemas.microsoft.com/office/powerpoint/2010/main" val="1049482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userDrawn="1">
  <p:cSld name="2">
    <p:spTree>
      <p:nvGrpSpPr>
        <p:cNvPr id="1" name="Shape 66"/>
        <p:cNvGrpSpPr/>
        <p:nvPr/>
      </p:nvGrpSpPr>
      <p:grpSpPr>
        <a:xfrm>
          <a:off x="0" y="0"/>
          <a:ext cx="0" cy="0"/>
          <a:chOff x="0" y="0"/>
          <a:chExt cx="0" cy="0"/>
        </a:xfrm>
      </p:grpSpPr>
      <p:sp>
        <p:nvSpPr>
          <p:cNvPr id="67" name="Google Shape;67;p9"/>
          <p:cNvSpPr txBox="1">
            <a:spLocks noGrp="1"/>
          </p:cNvSpPr>
          <p:nvPr>
            <p:ph type="title"/>
          </p:nvPr>
        </p:nvSpPr>
        <p:spPr>
          <a:xfrm>
            <a:off x="2549400" y="1631588"/>
            <a:ext cx="4045200" cy="645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28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68" name="Google Shape;68;p9"/>
          <p:cNvSpPr txBox="1">
            <a:spLocks noGrp="1"/>
          </p:cNvSpPr>
          <p:nvPr>
            <p:ph type="subTitle" idx="1"/>
          </p:nvPr>
        </p:nvSpPr>
        <p:spPr>
          <a:xfrm>
            <a:off x="2549400" y="2276813"/>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00">
                <a:solidFill>
                  <a:schemeClr val="accent1">
                    <a:lumMod val="50000"/>
                  </a:schemeClr>
                </a:solidFill>
              </a:defRPr>
            </a:lvl1pPr>
            <a:lvl2pPr lvl="1" algn="ctr">
              <a:lnSpc>
                <a:spcPct val="100000"/>
              </a:lnSpc>
              <a:spcBef>
                <a:spcPts val="0"/>
              </a:spcBef>
              <a:spcAft>
                <a:spcPts val="0"/>
              </a:spcAft>
              <a:buSzPts val="1500"/>
              <a:buNone/>
              <a:defRPr sz="1500"/>
            </a:lvl2pPr>
            <a:lvl3pPr lvl="2" algn="ctr">
              <a:lnSpc>
                <a:spcPct val="100000"/>
              </a:lnSpc>
              <a:spcBef>
                <a:spcPts val="0"/>
              </a:spcBef>
              <a:spcAft>
                <a:spcPts val="0"/>
              </a:spcAft>
              <a:buSzPts val="1500"/>
              <a:buNone/>
              <a:defRPr sz="1500"/>
            </a:lvl3pPr>
            <a:lvl4pPr lvl="3" algn="ctr">
              <a:lnSpc>
                <a:spcPct val="100000"/>
              </a:lnSpc>
              <a:spcBef>
                <a:spcPts val="0"/>
              </a:spcBef>
              <a:spcAft>
                <a:spcPts val="0"/>
              </a:spcAft>
              <a:buSzPts val="1500"/>
              <a:buNone/>
              <a:defRPr sz="1500"/>
            </a:lvl4pPr>
            <a:lvl5pPr lvl="4" algn="ctr">
              <a:lnSpc>
                <a:spcPct val="100000"/>
              </a:lnSpc>
              <a:spcBef>
                <a:spcPts val="0"/>
              </a:spcBef>
              <a:spcAft>
                <a:spcPts val="0"/>
              </a:spcAft>
              <a:buSzPts val="1500"/>
              <a:buNone/>
              <a:defRPr sz="1500"/>
            </a:lvl5pPr>
            <a:lvl6pPr lvl="5" algn="ctr">
              <a:lnSpc>
                <a:spcPct val="100000"/>
              </a:lnSpc>
              <a:spcBef>
                <a:spcPts val="0"/>
              </a:spcBef>
              <a:spcAft>
                <a:spcPts val="0"/>
              </a:spcAft>
              <a:buSzPts val="1500"/>
              <a:buNone/>
              <a:defRPr sz="1500"/>
            </a:lvl6pPr>
            <a:lvl7pPr lvl="6" algn="ctr">
              <a:lnSpc>
                <a:spcPct val="100000"/>
              </a:lnSpc>
              <a:spcBef>
                <a:spcPts val="0"/>
              </a:spcBef>
              <a:spcAft>
                <a:spcPts val="0"/>
              </a:spcAft>
              <a:buSzPts val="1500"/>
              <a:buNone/>
              <a:defRPr sz="1500"/>
            </a:lvl7pPr>
            <a:lvl8pPr lvl="7" algn="ctr">
              <a:lnSpc>
                <a:spcPct val="100000"/>
              </a:lnSpc>
              <a:spcBef>
                <a:spcPts val="0"/>
              </a:spcBef>
              <a:spcAft>
                <a:spcPts val="0"/>
              </a:spcAft>
              <a:buSzPts val="1500"/>
              <a:buNone/>
              <a:defRPr sz="1500"/>
            </a:lvl8pPr>
            <a:lvl9pPr lvl="8" algn="ctr">
              <a:lnSpc>
                <a:spcPct val="100000"/>
              </a:lnSpc>
              <a:spcBef>
                <a:spcPts val="0"/>
              </a:spcBef>
              <a:spcAft>
                <a:spcPts val="0"/>
              </a:spcAft>
              <a:buSzPts val="1500"/>
              <a:buNone/>
              <a:defRPr sz="1500"/>
            </a:lvl9pPr>
          </a:lstStyle>
          <a:p>
            <a:endParaRPr dirty="0"/>
          </a:p>
        </p:txBody>
      </p:sp>
      <p:sp>
        <p:nvSpPr>
          <p:cNvPr id="69" name="Google Shape;69;p9"/>
          <p:cNvSpPr/>
          <p:nvPr/>
        </p:nvSpPr>
        <p:spPr>
          <a:xfrm rot="10800000" flipH="1">
            <a:off x="0" y="2166529"/>
            <a:ext cx="1422110" cy="1639500"/>
          </a:xfrm>
          <a:prstGeom prst="round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9"/>
          <p:cNvSpPr/>
          <p:nvPr/>
        </p:nvSpPr>
        <p:spPr>
          <a:xfrm rot="10800000">
            <a:off x="7296665" y="-2440"/>
            <a:ext cx="1847334" cy="1231936"/>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p:nvPr/>
        </p:nvSpPr>
        <p:spPr>
          <a:xfrm rot="10800000" flipH="1">
            <a:off x="0" y="4301036"/>
            <a:ext cx="2913300" cy="596100"/>
          </a:xfrm>
          <a:prstGeom prst="roundRect">
            <a:avLst/>
          </a:prstGeom>
          <a:solidFill>
            <a:srgbClr val="127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p:nvPr/>
        </p:nvSpPr>
        <p:spPr>
          <a:xfrm rot="10800000" flipH="1">
            <a:off x="390725" y="-2450"/>
            <a:ext cx="677400" cy="2913300"/>
          </a:xfrm>
          <a:prstGeom prst="round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4" name="Google Shape;74;p9"/>
          <p:cNvCxnSpPr/>
          <p:nvPr/>
        </p:nvCxnSpPr>
        <p:spPr>
          <a:xfrm rot="10800000">
            <a:off x="615230" y="-448851"/>
            <a:ext cx="0" cy="435090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9"/>
          <p:cNvCxnSpPr/>
          <p:nvPr/>
        </p:nvCxnSpPr>
        <p:spPr>
          <a:xfrm rot="10800000">
            <a:off x="0" y="4684323"/>
            <a:ext cx="34029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slide" userDrawn="1">
  <p:cSld name="Blank slide">
    <p:bg>
      <p:bgPr>
        <a:blipFill dpi="0" rotWithShape="1">
          <a:blip r:embed="rId2">
            <a:lum/>
          </a:blip>
          <a:srcRect/>
          <a:stretch>
            <a:fillRect/>
          </a:stretch>
        </a:blip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1581581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с логотипом КУМО">
    <p:spTree>
      <p:nvGrpSpPr>
        <p:cNvPr id="1" name=""/>
        <p:cNvGrpSpPr/>
        <p:nvPr/>
      </p:nvGrpSpPr>
      <p:grpSpPr>
        <a:xfrm>
          <a:off x="0" y="0"/>
          <a:ext cx="0" cy="0"/>
          <a:chOff x="0" y="0"/>
          <a:chExt cx="0" cy="0"/>
        </a:xfrm>
      </p:grpSpPr>
      <p:sp>
        <p:nvSpPr>
          <p:cNvPr id="2" name="Дата 2"/>
          <p:cNvSpPr>
            <a:spLocks noGrp="1"/>
          </p:cNvSpPr>
          <p:nvPr>
            <p:ph type="dt" sz="half" idx="10"/>
          </p:nvPr>
        </p:nvSpPr>
        <p:spPr>
          <a:xfrm>
            <a:off x="7455758" y="4767263"/>
            <a:ext cx="1490534" cy="274637"/>
          </a:xfrm>
        </p:spPr>
        <p:txBody>
          <a:bodyPr/>
          <a:lstStyle>
            <a:lvl1pPr>
              <a:defRPr sz="800">
                <a:solidFill>
                  <a:schemeClr val="accent1"/>
                </a:solidFill>
              </a:defRPr>
            </a:lvl1pPr>
          </a:lstStyle>
          <a:p>
            <a:pPr algn="r"/>
            <a:r>
              <a:rPr lang="ru-RU" dirty="0"/>
              <a:t>г. Барнаул, 2024 г.</a:t>
            </a:r>
          </a:p>
        </p:txBody>
      </p:sp>
      <p:sp>
        <p:nvSpPr>
          <p:cNvPr id="3" name="Нижний колонтитул 3"/>
          <p:cNvSpPr>
            <a:spLocks noGrp="1"/>
          </p:cNvSpPr>
          <p:nvPr>
            <p:ph type="ftr" sz="quarter" idx="11"/>
          </p:nvPr>
        </p:nvSpPr>
        <p:spPr>
          <a:xfrm>
            <a:off x="2298357" y="4767263"/>
            <a:ext cx="4967416" cy="274637"/>
          </a:xfrm>
        </p:spPr>
        <p:txBody>
          <a:bodyPr/>
          <a:lstStyle>
            <a:lvl1pPr>
              <a:defRPr sz="800">
                <a:solidFill>
                  <a:schemeClr val="accent1"/>
                </a:solidFill>
              </a:defRPr>
            </a:lvl1pPr>
          </a:lstStyle>
          <a:p>
            <a:r>
              <a:rPr lang="ru-RU" dirty="0"/>
              <a:t>Отдел научно-методического сопровождения краевого УМО </a:t>
            </a:r>
          </a:p>
          <a:p>
            <a:r>
              <a:rPr lang="ru-RU" dirty="0"/>
              <a:t>в системе общего образования Алтайского края</a:t>
            </a:r>
          </a:p>
        </p:txBody>
      </p:sp>
      <p:sp>
        <p:nvSpPr>
          <p:cNvPr id="4" name="Номер слайда 4"/>
          <p:cNvSpPr>
            <a:spLocks noGrp="1"/>
          </p:cNvSpPr>
          <p:nvPr>
            <p:ph type="sldNum" sz="quarter" idx="12"/>
          </p:nvPr>
        </p:nvSpPr>
        <p:spPr>
          <a:xfrm>
            <a:off x="333632" y="4767263"/>
            <a:ext cx="1774739" cy="274637"/>
          </a:xfrm>
        </p:spPr>
        <p:txBody>
          <a:bodyPr/>
          <a:lstStyle>
            <a:lvl1pPr algn="l">
              <a:defRPr sz="800">
                <a:solidFill>
                  <a:schemeClr val="accent1"/>
                </a:solidFill>
              </a:defRPr>
            </a:lvl1pPr>
          </a:lstStyle>
          <a:p>
            <a:r>
              <a:rPr lang="ru-RU" dirty="0"/>
              <a:t>Чтим традиции,</a:t>
            </a:r>
          </a:p>
          <a:p>
            <a:r>
              <a:rPr lang="ru-RU" dirty="0"/>
              <a:t>внедряем инновации</a:t>
            </a:r>
          </a:p>
        </p:txBody>
      </p:sp>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0346" y="195444"/>
            <a:ext cx="1293654" cy="970241"/>
          </a:xfrm>
          <a:prstGeom prst="rect">
            <a:avLst/>
          </a:prstGeom>
        </p:spPr>
      </p:pic>
      <p:sp>
        <p:nvSpPr>
          <p:cNvPr id="8" name="Заголовок 1"/>
          <p:cNvSpPr>
            <a:spLocks noGrp="1"/>
          </p:cNvSpPr>
          <p:nvPr>
            <p:ph type="title"/>
          </p:nvPr>
        </p:nvSpPr>
        <p:spPr>
          <a:xfrm>
            <a:off x="628650" y="274638"/>
            <a:ext cx="7426446" cy="993775"/>
          </a:xfrm>
        </p:spPr>
        <p:txBody>
          <a:bodyPr>
            <a:normAutofit/>
          </a:bodyPr>
          <a:lstStyle>
            <a:lvl1pPr algn="ctr">
              <a:defRPr sz="3200"/>
            </a:lvl1pPr>
          </a:lstStyle>
          <a:p>
            <a:r>
              <a:rPr lang="ru-RU" dirty="0"/>
              <a:t>Образец заголовка</a:t>
            </a:r>
          </a:p>
        </p:txBody>
      </p:sp>
    </p:spTree>
    <p:extLst>
      <p:ext uri="{BB962C8B-B14F-4D97-AF65-F5344CB8AC3E}">
        <p14:creationId xmlns:p14="http://schemas.microsoft.com/office/powerpoint/2010/main" val="1506487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Чисты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574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745375" y="298744"/>
            <a:ext cx="5629982" cy="893700"/>
          </a:xfrm>
          <a:prstGeom prst="rect">
            <a:avLst/>
          </a:prstGeom>
        </p:spPr>
        <p:txBody>
          <a:bodyPr spcFirstLastPara="1" wrap="square" lIns="91425" tIns="91425" rIns="91425" bIns="91425" anchor="t" anchorCtr="0">
            <a:noAutofit/>
          </a:bodyPr>
          <a:lstStyle>
            <a:lvl1pPr lvl="0" algn="ctr">
              <a:lnSpc>
                <a:spcPct val="95000"/>
              </a:lnSpc>
              <a:spcBef>
                <a:spcPts val="0"/>
              </a:spcBef>
              <a:spcAft>
                <a:spcPts val="0"/>
              </a:spcAft>
              <a:buSzPts val="3600"/>
              <a:buNone/>
              <a:defRPr sz="3600" b="0">
                <a:solidFill>
                  <a:schemeClr val="tx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cxnSp>
        <p:nvCxnSpPr>
          <p:cNvPr id="18" name="Google Shape;18;p3"/>
          <p:cNvCxnSpPr/>
          <p:nvPr/>
        </p:nvCxnSpPr>
        <p:spPr>
          <a:xfrm rot="10800000">
            <a:off x="-203124" y="539500"/>
            <a:ext cx="3129600" cy="0"/>
          </a:xfrm>
          <a:prstGeom prst="straightConnector1">
            <a:avLst/>
          </a:prstGeom>
          <a:noFill/>
          <a:ln w="9525" cap="flat" cmpd="sng">
            <a:solidFill>
              <a:schemeClr val="lt1"/>
            </a:solidFill>
            <a:prstDash val="solid"/>
            <a:round/>
            <a:headEnd type="none" w="med" len="med"/>
            <a:tailEnd type="none" w="med" len="med"/>
          </a:ln>
        </p:spPr>
      </p:cxnSp>
      <p:sp>
        <p:nvSpPr>
          <p:cNvPr id="9" name="Google Shape;15;p3"/>
          <p:cNvSpPr txBox="1">
            <a:spLocks/>
          </p:cNvSpPr>
          <p:nvPr userDrawn="1"/>
        </p:nvSpPr>
        <p:spPr>
          <a:xfrm>
            <a:off x="2587586" y="3922426"/>
            <a:ext cx="5629982" cy="893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5000"/>
              </a:lnSpc>
              <a:spcBef>
                <a:spcPts val="0"/>
              </a:spcBef>
              <a:spcAft>
                <a:spcPts val="0"/>
              </a:spcAft>
              <a:buClr>
                <a:schemeClr val="dk1"/>
              </a:buClr>
              <a:buSzPts val="3600"/>
              <a:buFont typeface="Abhaya Libre"/>
              <a:buNone/>
              <a:defRPr sz="3600" b="0" i="0" u="none" strike="noStrike" cap="none">
                <a:solidFill>
                  <a:schemeClr val="dk1"/>
                </a:solidFill>
                <a:latin typeface="Abhaya Libre"/>
                <a:ea typeface="Abhaya Libre"/>
                <a:cs typeface="Abhaya Libre"/>
                <a:sym typeface="Abhaya Libre"/>
              </a:defRPr>
            </a:lvl1pPr>
            <a:lvl2pPr marR="0" lvl="1" algn="ctr" rtl="0">
              <a:lnSpc>
                <a:spcPct val="100000"/>
              </a:lnSpc>
              <a:spcBef>
                <a:spcPts val="0"/>
              </a:spcBef>
              <a:spcAft>
                <a:spcPts val="0"/>
              </a:spcAft>
              <a:buClr>
                <a:schemeClr val="dk1"/>
              </a:buClr>
              <a:buSzPts val="3600"/>
              <a:buFont typeface="Abhaya Libre"/>
              <a:buNone/>
              <a:defRPr sz="3600" b="1" i="0" u="none" strike="noStrike" cap="none">
                <a:solidFill>
                  <a:schemeClr val="dk1"/>
                </a:solidFill>
                <a:latin typeface="Abhaya Libre"/>
                <a:ea typeface="Abhaya Libre"/>
                <a:cs typeface="Abhaya Libre"/>
                <a:sym typeface="Abhaya Libre"/>
              </a:defRPr>
            </a:lvl2pPr>
            <a:lvl3pPr marR="0" lvl="2" algn="ctr" rtl="0">
              <a:lnSpc>
                <a:spcPct val="100000"/>
              </a:lnSpc>
              <a:spcBef>
                <a:spcPts val="0"/>
              </a:spcBef>
              <a:spcAft>
                <a:spcPts val="0"/>
              </a:spcAft>
              <a:buClr>
                <a:schemeClr val="dk1"/>
              </a:buClr>
              <a:buSzPts val="3600"/>
              <a:buFont typeface="Abhaya Libre"/>
              <a:buNone/>
              <a:defRPr sz="3600" b="1" i="0" u="none" strike="noStrike" cap="none">
                <a:solidFill>
                  <a:schemeClr val="dk1"/>
                </a:solidFill>
                <a:latin typeface="Abhaya Libre"/>
                <a:ea typeface="Abhaya Libre"/>
                <a:cs typeface="Abhaya Libre"/>
                <a:sym typeface="Abhaya Libre"/>
              </a:defRPr>
            </a:lvl3pPr>
            <a:lvl4pPr marR="0" lvl="3" algn="ctr" rtl="0">
              <a:lnSpc>
                <a:spcPct val="100000"/>
              </a:lnSpc>
              <a:spcBef>
                <a:spcPts val="0"/>
              </a:spcBef>
              <a:spcAft>
                <a:spcPts val="0"/>
              </a:spcAft>
              <a:buClr>
                <a:schemeClr val="dk1"/>
              </a:buClr>
              <a:buSzPts val="3600"/>
              <a:buFont typeface="Abhaya Libre"/>
              <a:buNone/>
              <a:defRPr sz="3600" b="1" i="0" u="none" strike="noStrike" cap="none">
                <a:solidFill>
                  <a:schemeClr val="dk1"/>
                </a:solidFill>
                <a:latin typeface="Abhaya Libre"/>
                <a:ea typeface="Abhaya Libre"/>
                <a:cs typeface="Abhaya Libre"/>
                <a:sym typeface="Abhaya Libre"/>
              </a:defRPr>
            </a:lvl4pPr>
            <a:lvl5pPr marR="0" lvl="4" algn="ctr" rtl="0">
              <a:lnSpc>
                <a:spcPct val="100000"/>
              </a:lnSpc>
              <a:spcBef>
                <a:spcPts val="0"/>
              </a:spcBef>
              <a:spcAft>
                <a:spcPts val="0"/>
              </a:spcAft>
              <a:buClr>
                <a:schemeClr val="dk1"/>
              </a:buClr>
              <a:buSzPts val="3600"/>
              <a:buFont typeface="Abhaya Libre"/>
              <a:buNone/>
              <a:defRPr sz="3600" b="1" i="0" u="none" strike="noStrike" cap="none">
                <a:solidFill>
                  <a:schemeClr val="dk1"/>
                </a:solidFill>
                <a:latin typeface="Abhaya Libre"/>
                <a:ea typeface="Abhaya Libre"/>
                <a:cs typeface="Abhaya Libre"/>
                <a:sym typeface="Abhaya Libre"/>
              </a:defRPr>
            </a:lvl5pPr>
            <a:lvl6pPr marR="0" lvl="5" algn="ctr" rtl="0">
              <a:lnSpc>
                <a:spcPct val="100000"/>
              </a:lnSpc>
              <a:spcBef>
                <a:spcPts val="0"/>
              </a:spcBef>
              <a:spcAft>
                <a:spcPts val="0"/>
              </a:spcAft>
              <a:buClr>
                <a:schemeClr val="dk1"/>
              </a:buClr>
              <a:buSzPts val="3600"/>
              <a:buFont typeface="Abhaya Libre"/>
              <a:buNone/>
              <a:defRPr sz="3600" b="1" i="0" u="none" strike="noStrike" cap="none">
                <a:solidFill>
                  <a:schemeClr val="dk1"/>
                </a:solidFill>
                <a:latin typeface="Abhaya Libre"/>
                <a:ea typeface="Abhaya Libre"/>
                <a:cs typeface="Abhaya Libre"/>
                <a:sym typeface="Abhaya Libre"/>
              </a:defRPr>
            </a:lvl6pPr>
            <a:lvl7pPr marR="0" lvl="6" algn="ctr" rtl="0">
              <a:lnSpc>
                <a:spcPct val="100000"/>
              </a:lnSpc>
              <a:spcBef>
                <a:spcPts val="0"/>
              </a:spcBef>
              <a:spcAft>
                <a:spcPts val="0"/>
              </a:spcAft>
              <a:buClr>
                <a:schemeClr val="dk1"/>
              </a:buClr>
              <a:buSzPts val="3600"/>
              <a:buFont typeface="Abhaya Libre"/>
              <a:buNone/>
              <a:defRPr sz="3600" b="1" i="0" u="none" strike="noStrike" cap="none">
                <a:solidFill>
                  <a:schemeClr val="dk1"/>
                </a:solidFill>
                <a:latin typeface="Abhaya Libre"/>
                <a:ea typeface="Abhaya Libre"/>
                <a:cs typeface="Abhaya Libre"/>
                <a:sym typeface="Abhaya Libre"/>
              </a:defRPr>
            </a:lvl7pPr>
            <a:lvl8pPr marR="0" lvl="7" algn="ctr" rtl="0">
              <a:lnSpc>
                <a:spcPct val="100000"/>
              </a:lnSpc>
              <a:spcBef>
                <a:spcPts val="0"/>
              </a:spcBef>
              <a:spcAft>
                <a:spcPts val="0"/>
              </a:spcAft>
              <a:buClr>
                <a:schemeClr val="dk1"/>
              </a:buClr>
              <a:buSzPts val="3600"/>
              <a:buFont typeface="Abhaya Libre"/>
              <a:buNone/>
              <a:defRPr sz="3600" b="1" i="0" u="none" strike="noStrike" cap="none">
                <a:solidFill>
                  <a:schemeClr val="dk1"/>
                </a:solidFill>
                <a:latin typeface="Abhaya Libre"/>
                <a:ea typeface="Abhaya Libre"/>
                <a:cs typeface="Abhaya Libre"/>
                <a:sym typeface="Abhaya Libre"/>
              </a:defRPr>
            </a:lvl8pPr>
            <a:lvl9pPr marR="0" lvl="8" algn="ctr" rtl="0">
              <a:lnSpc>
                <a:spcPct val="100000"/>
              </a:lnSpc>
              <a:spcBef>
                <a:spcPts val="0"/>
              </a:spcBef>
              <a:spcAft>
                <a:spcPts val="0"/>
              </a:spcAft>
              <a:buClr>
                <a:schemeClr val="dk1"/>
              </a:buClr>
              <a:buSzPts val="3600"/>
              <a:buFont typeface="Abhaya Libre"/>
              <a:buNone/>
              <a:defRPr sz="3600" b="1" i="0" u="none" strike="noStrike" cap="none">
                <a:solidFill>
                  <a:schemeClr val="dk1"/>
                </a:solidFill>
                <a:latin typeface="Abhaya Libre"/>
                <a:ea typeface="Abhaya Libre"/>
                <a:cs typeface="Abhaya Libre"/>
                <a:sym typeface="Abhaya Libre"/>
              </a:defRPr>
            </a:lvl9pPr>
          </a:lstStyle>
          <a:p>
            <a:endParaRPr lang="ru-RU" dirty="0"/>
          </a:p>
        </p:txBody>
      </p:sp>
      <p:sp>
        <p:nvSpPr>
          <p:cNvPr id="3" name="Текст 2"/>
          <p:cNvSpPr>
            <a:spLocks noGrp="1"/>
          </p:cNvSpPr>
          <p:nvPr>
            <p:ph type="body" sz="quarter" idx="10" hasCustomPrompt="1"/>
          </p:nvPr>
        </p:nvSpPr>
        <p:spPr>
          <a:xfrm>
            <a:off x="1046163" y="1516063"/>
            <a:ext cx="7171405" cy="3300063"/>
          </a:xfrm>
        </p:spPr>
        <p:txBody>
          <a:bodyPr/>
          <a:lstStyle>
            <a:lvl1pPr>
              <a:defRPr sz="1800" baseline="0">
                <a:solidFill>
                  <a:schemeClr val="accent1">
                    <a:lumMod val="50000"/>
                  </a:schemeClr>
                </a:solidFill>
              </a:defRPr>
            </a:lvl1pPr>
          </a:lstStyle>
          <a:p>
            <a:pPr lvl="0"/>
            <a:r>
              <a:rPr lang="ru-RU" dirty="0"/>
              <a:t>Текст слайда</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bg>
      <p:bgPr>
        <a:blipFill>
          <a:blip r:embed="rId2"/>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lstStyle>
            <a:lvl1pPr algn="ctr">
              <a:defRPr sz="4000"/>
            </a:lvl1pPr>
          </a:lstStyle>
          <a:p>
            <a:r>
              <a:rPr lang="ru-RU" dirty="0"/>
              <a:t>Заголовок слайда</a:t>
            </a:r>
          </a:p>
        </p:txBody>
      </p:sp>
      <p:sp>
        <p:nvSpPr>
          <p:cNvPr id="6" name="Текст 5"/>
          <p:cNvSpPr>
            <a:spLocks noGrp="1"/>
          </p:cNvSpPr>
          <p:nvPr>
            <p:ph type="body" sz="quarter" idx="11" hasCustomPrompt="1"/>
          </p:nvPr>
        </p:nvSpPr>
        <p:spPr>
          <a:xfrm>
            <a:off x="3260609" y="1731650"/>
            <a:ext cx="4703763" cy="698500"/>
          </a:xfrm>
        </p:spPr>
        <p:txBody>
          <a:bodyPr/>
          <a:lstStyle>
            <a:lvl1pPr>
              <a:defRPr sz="1800">
                <a:solidFill>
                  <a:schemeClr val="accent1">
                    <a:lumMod val="75000"/>
                  </a:schemeClr>
                </a:solidFill>
              </a:defRPr>
            </a:lvl1pPr>
          </a:lstStyle>
          <a:p>
            <a:pPr lvl="0"/>
            <a:r>
              <a:rPr lang="ru-RU" dirty="0"/>
              <a:t>Текст</a:t>
            </a:r>
          </a:p>
        </p:txBody>
      </p:sp>
      <p:sp>
        <p:nvSpPr>
          <p:cNvPr id="7" name="Текст 5"/>
          <p:cNvSpPr>
            <a:spLocks noGrp="1"/>
          </p:cNvSpPr>
          <p:nvPr>
            <p:ph type="body" sz="quarter" idx="12" hasCustomPrompt="1"/>
          </p:nvPr>
        </p:nvSpPr>
        <p:spPr>
          <a:xfrm>
            <a:off x="3260610" y="2786700"/>
            <a:ext cx="4703763" cy="698500"/>
          </a:xfrm>
        </p:spPr>
        <p:txBody>
          <a:bodyPr/>
          <a:lstStyle>
            <a:lvl1pPr>
              <a:defRPr sz="1800">
                <a:solidFill>
                  <a:schemeClr val="accent1">
                    <a:lumMod val="75000"/>
                  </a:schemeClr>
                </a:solidFill>
              </a:defRPr>
            </a:lvl1pPr>
          </a:lstStyle>
          <a:p>
            <a:pPr lvl="0"/>
            <a:r>
              <a:rPr lang="ru-RU" dirty="0"/>
              <a:t>Текст</a:t>
            </a:r>
          </a:p>
        </p:txBody>
      </p:sp>
      <p:sp>
        <p:nvSpPr>
          <p:cNvPr id="8" name="Текст 5"/>
          <p:cNvSpPr>
            <a:spLocks noGrp="1"/>
          </p:cNvSpPr>
          <p:nvPr>
            <p:ph type="body" sz="quarter" idx="13" hasCustomPrompt="1"/>
          </p:nvPr>
        </p:nvSpPr>
        <p:spPr>
          <a:xfrm>
            <a:off x="3260611" y="3866482"/>
            <a:ext cx="4703763" cy="698500"/>
          </a:xfrm>
        </p:spPr>
        <p:txBody>
          <a:bodyPr/>
          <a:lstStyle>
            <a:lvl1pPr>
              <a:defRPr sz="1800">
                <a:solidFill>
                  <a:schemeClr val="accent1">
                    <a:lumMod val="75000"/>
                  </a:schemeClr>
                </a:solidFill>
              </a:defRPr>
            </a:lvl1pPr>
          </a:lstStyle>
          <a:p>
            <a:pPr lvl="0"/>
            <a:r>
              <a:rPr lang="ru-RU" dirty="0"/>
              <a:t>Текст</a:t>
            </a:r>
          </a:p>
        </p:txBody>
      </p:sp>
    </p:spTree>
    <p:extLst>
      <p:ext uri="{BB962C8B-B14F-4D97-AF65-F5344CB8AC3E}">
        <p14:creationId xmlns:p14="http://schemas.microsoft.com/office/powerpoint/2010/main" val="3119258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1458825" y="539500"/>
            <a:ext cx="6185875"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dirty="0"/>
          </a:p>
        </p:txBody>
      </p:sp>
      <p:sp>
        <p:nvSpPr>
          <p:cNvPr id="30" name="Google Shape;30;p5"/>
          <p:cNvSpPr txBox="1">
            <a:spLocks noGrp="1"/>
          </p:cNvSpPr>
          <p:nvPr>
            <p:ph type="subTitle" idx="1" hasCustomPrompt="1"/>
          </p:nvPr>
        </p:nvSpPr>
        <p:spPr>
          <a:xfrm>
            <a:off x="1445800" y="2749375"/>
            <a:ext cx="2442900" cy="10785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8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r>
              <a:rPr lang="ru-RU" dirty="0"/>
              <a:t>Текст слайда</a:t>
            </a:r>
            <a:endParaRPr dirty="0"/>
          </a:p>
        </p:txBody>
      </p:sp>
      <p:sp>
        <p:nvSpPr>
          <p:cNvPr id="31" name="Google Shape;31;p5"/>
          <p:cNvSpPr txBox="1">
            <a:spLocks noGrp="1"/>
          </p:cNvSpPr>
          <p:nvPr>
            <p:ph type="subTitle" idx="2" hasCustomPrompt="1"/>
          </p:nvPr>
        </p:nvSpPr>
        <p:spPr>
          <a:xfrm>
            <a:off x="5201800" y="2743192"/>
            <a:ext cx="2442900" cy="10785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1800"/>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r>
              <a:rPr lang="ru-RU" dirty="0"/>
              <a:t>Текст слайда</a:t>
            </a:r>
            <a:endParaRPr dirty="0"/>
          </a:p>
        </p:txBody>
      </p:sp>
      <p:sp>
        <p:nvSpPr>
          <p:cNvPr id="32" name="Google Shape;32;p5"/>
          <p:cNvSpPr txBox="1">
            <a:spLocks noGrp="1"/>
          </p:cNvSpPr>
          <p:nvPr>
            <p:ph type="subTitle" idx="3"/>
          </p:nvPr>
        </p:nvSpPr>
        <p:spPr>
          <a:xfrm>
            <a:off x="1458825" y="1651693"/>
            <a:ext cx="2442900" cy="627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200"/>
              <a:buNone/>
              <a:defRPr sz="1800" b="1">
                <a:solidFill>
                  <a:schemeClr val="accent1"/>
                </a:solidFill>
                <a:latin typeface="Abhaya Libre"/>
                <a:ea typeface="Abhaya Libre"/>
                <a:cs typeface="Abhaya Libre"/>
                <a:sym typeface="Abhaya Libre"/>
              </a:defRPr>
            </a:lvl1pPr>
            <a:lvl2pPr lvl="1" algn="ctr" rtl="0">
              <a:spcBef>
                <a:spcPts val="0"/>
              </a:spcBef>
              <a:spcAft>
                <a:spcPts val="0"/>
              </a:spcAft>
              <a:buClr>
                <a:schemeClr val="accent1"/>
              </a:buClr>
              <a:buSzPts val="1200"/>
              <a:buNone/>
              <a:defRPr b="1">
                <a:solidFill>
                  <a:schemeClr val="accent1"/>
                </a:solidFill>
              </a:defRPr>
            </a:lvl2pPr>
            <a:lvl3pPr lvl="2" algn="ctr" rtl="0">
              <a:spcBef>
                <a:spcPts val="0"/>
              </a:spcBef>
              <a:spcAft>
                <a:spcPts val="0"/>
              </a:spcAft>
              <a:buClr>
                <a:schemeClr val="accent1"/>
              </a:buClr>
              <a:buSzPts val="1200"/>
              <a:buNone/>
              <a:defRPr b="1">
                <a:solidFill>
                  <a:schemeClr val="accent1"/>
                </a:solidFill>
              </a:defRPr>
            </a:lvl3pPr>
            <a:lvl4pPr lvl="3" algn="ctr" rtl="0">
              <a:spcBef>
                <a:spcPts val="0"/>
              </a:spcBef>
              <a:spcAft>
                <a:spcPts val="0"/>
              </a:spcAft>
              <a:buClr>
                <a:schemeClr val="accent1"/>
              </a:buClr>
              <a:buSzPts val="1200"/>
              <a:buNone/>
              <a:defRPr b="1">
                <a:solidFill>
                  <a:schemeClr val="accent1"/>
                </a:solidFill>
              </a:defRPr>
            </a:lvl4pPr>
            <a:lvl5pPr lvl="4" algn="ctr" rtl="0">
              <a:spcBef>
                <a:spcPts val="0"/>
              </a:spcBef>
              <a:spcAft>
                <a:spcPts val="0"/>
              </a:spcAft>
              <a:buClr>
                <a:schemeClr val="accent1"/>
              </a:buClr>
              <a:buSzPts val="1200"/>
              <a:buNone/>
              <a:defRPr b="1">
                <a:solidFill>
                  <a:schemeClr val="accent1"/>
                </a:solidFill>
              </a:defRPr>
            </a:lvl5pPr>
            <a:lvl6pPr lvl="5" algn="ctr" rtl="0">
              <a:spcBef>
                <a:spcPts val="0"/>
              </a:spcBef>
              <a:spcAft>
                <a:spcPts val="0"/>
              </a:spcAft>
              <a:buClr>
                <a:schemeClr val="accent1"/>
              </a:buClr>
              <a:buSzPts val="1200"/>
              <a:buNone/>
              <a:defRPr b="1">
                <a:solidFill>
                  <a:schemeClr val="accent1"/>
                </a:solidFill>
              </a:defRPr>
            </a:lvl6pPr>
            <a:lvl7pPr lvl="6" algn="ctr" rtl="0">
              <a:spcBef>
                <a:spcPts val="0"/>
              </a:spcBef>
              <a:spcAft>
                <a:spcPts val="0"/>
              </a:spcAft>
              <a:buClr>
                <a:schemeClr val="accent1"/>
              </a:buClr>
              <a:buSzPts val="1200"/>
              <a:buNone/>
              <a:defRPr b="1">
                <a:solidFill>
                  <a:schemeClr val="accent1"/>
                </a:solidFill>
              </a:defRPr>
            </a:lvl7pPr>
            <a:lvl8pPr lvl="7" algn="ctr" rtl="0">
              <a:spcBef>
                <a:spcPts val="0"/>
              </a:spcBef>
              <a:spcAft>
                <a:spcPts val="0"/>
              </a:spcAft>
              <a:buClr>
                <a:schemeClr val="accent1"/>
              </a:buClr>
              <a:buSzPts val="1200"/>
              <a:buNone/>
              <a:defRPr b="1">
                <a:solidFill>
                  <a:schemeClr val="accent1"/>
                </a:solidFill>
              </a:defRPr>
            </a:lvl8pPr>
            <a:lvl9pPr lvl="8" algn="ctr" rtl="0">
              <a:spcBef>
                <a:spcPts val="0"/>
              </a:spcBef>
              <a:spcAft>
                <a:spcPts val="0"/>
              </a:spcAft>
              <a:buClr>
                <a:schemeClr val="accent1"/>
              </a:buClr>
              <a:buSzPts val="1200"/>
              <a:buNone/>
              <a:defRPr b="1">
                <a:solidFill>
                  <a:schemeClr val="accent1"/>
                </a:solidFill>
              </a:defRPr>
            </a:lvl9pPr>
          </a:lstStyle>
          <a:p>
            <a:endParaRPr/>
          </a:p>
        </p:txBody>
      </p:sp>
      <p:sp>
        <p:nvSpPr>
          <p:cNvPr id="33" name="Google Shape;33;p5"/>
          <p:cNvSpPr txBox="1">
            <a:spLocks noGrp="1"/>
          </p:cNvSpPr>
          <p:nvPr>
            <p:ph type="subTitle" idx="4"/>
          </p:nvPr>
        </p:nvSpPr>
        <p:spPr>
          <a:xfrm>
            <a:off x="5201800" y="1651693"/>
            <a:ext cx="2442900" cy="627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200"/>
              <a:buNone/>
              <a:defRPr sz="1800" b="1">
                <a:solidFill>
                  <a:schemeClr val="accent1"/>
                </a:solidFill>
                <a:latin typeface="Abhaya Libre"/>
                <a:ea typeface="Abhaya Libre"/>
                <a:cs typeface="Abhaya Libre"/>
                <a:sym typeface="Abhaya Libre"/>
              </a:defRPr>
            </a:lvl1pPr>
            <a:lvl2pPr lvl="1" algn="ctr" rtl="0">
              <a:spcBef>
                <a:spcPts val="0"/>
              </a:spcBef>
              <a:spcAft>
                <a:spcPts val="0"/>
              </a:spcAft>
              <a:buClr>
                <a:schemeClr val="accent1"/>
              </a:buClr>
              <a:buSzPts val="1200"/>
              <a:buNone/>
              <a:defRPr b="1">
                <a:solidFill>
                  <a:schemeClr val="accent1"/>
                </a:solidFill>
              </a:defRPr>
            </a:lvl2pPr>
            <a:lvl3pPr lvl="2" algn="ctr" rtl="0">
              <a:spcBef>
                <a:spcPts val="0"/>
              </a:spcBef>
              <a:spcAft>
                <a:spcPts val="0"/>
              </a:spcAft>
              <a:buClr>
                <a:schemeClr val="accent1"/>
              </a:buClr>
              <a:buSzPts val="1200"/>
              <a:buNone/>
              <a:defRPr b="1">
                <a:solidFill>
                  <a:schemeClr val="accent1"/>
                </a:solidFill>
              </a:defRPr>
            </a:lvl3pPr>
            <a:lvl4pPr lvl="3" algn="ctr" rtl="0">
              <a:spcBef>
                <a:spcPts val="0"/>
              </a:spcBef>
              <a:spcAft>
                <a:spcPts val="0"/>
              </a:spcAft>
              <a:buClr>
                <a:schemeClr val="accent1"/>
              </a:buClr>
              <a:buSzPts val="1200"/>
              <a:buNone/>
              <a:defRPr b="1">
                <a:solidFill>
                  <a:schemeClr val="accent1"/>
                </a:solidFill>
              </a:defRPr>
            </a:lvl4pPr>
            <a:lvl5pPr lvl="4" algn="ctr" rtl="0">
              <a:spcBef>
                <a:spcPts val="0"/>
              </a:spcBef>
              <a:spcAft>
                <a:spcPts val="0"/>
              </a:spcAft>
              <a:buClr>
                <a:schemeClr val="accent1"/>
              </a:buClr>
              <a:buSzPts val="1200"/>
              <a:buNone/>
              <a:defRPr b="1">
                <a:solidFill>
                  <a:schemeClr val="accent1"/>
                </a:solidFill>
              </a:defRPr>
            </a:lvl5pPr>
            <a:lvl6pPr lvl="5" algn="ctr" rtl="0">
              <a:spcBef>
                <a:spcPts val="0"/>
              </a:spcBef>
              <a:spcAft>
                <a:spcPts val="0"/>
              </a:spcAft>
              <a:buClr>
                <a:schemeClr val="accent1"/>
              </a:buClr>
              <a:buSzPts val="1200"/>
              <a:buNone/>
              <a:defRPr b="1">
                <a:solidFill>
                  <a:schemeClr val="accent1"/>
                </a:solidFill>
              </a:defRPr>
            </a:lvl6pPr>
            <a:lvl7pPr lvl="6" algn="ctr" rtl="0">
              <a:spcBef>
                <a:spcPts val="0"/>
              </a:spcBef>
              <a:spcAft>
                <a:spcPts val="0"/>
              </a:spcAft>
              <a:buClr>
                <a:schemeClr val="accent1"/>
              </a:buClr>
              <a:buSzPts val="1200"/>
              <a:buNone/>
              <a:defRPr b="1">
                <a:solidFill>
                  <a:schemeClr val="accent1"/>
                </a:solidFill>
              </a:defRPr>
            </a:lvl7pPr>
            <a:lvl8pPr lvl="7" algn="ctr" rtl="0">
              <a:spcBef>
                <a:spcPts val="0"/>
              </a:spcBef>
              <a:spcAft>
                <a:spcPts val="0"/>
              </a:spcAft>
              <a:buClr>
                <a:schemeClr val="accent1"/>
              </a:buClr>
              <a:buSzPts val="1200"/>
              <a:buNone/>
              <a:defRPr b="1">
                <a:solidFill>
                  <a:schemeClr val="accent1"/>
                </a:solidFill>
              </a:defRPr>
            </a:lvl8pPr>
            <a:lvl9pPr lvl="8" algn="ctr" rtl="0">
              <a:spcBef>
                <a:spcPts val="0"/>
              </a:spcBef>
              <a:spcAft>
                <a:spcPts val="0"/>
              </a:spcAft>
              <a:buClr>
                <a:schemeClr val="accent1"/>
              </a:buClr>
              <a:buSzPts val="1200"/>
              <a:buNone/>
              <a:defRPr b="1">
                <a:solidFill>
                  <a:schemeClr val="accent1"/>
                </a:solidFill>
              </a:defRPr>
            </a:lvl9pPr>
          </a:lstStyle>
          <a:p>
            <a:endParaRPr/>
          </a:p>
        </p:txBody>
      </p:sp>
      <p:sp>
        <p:nvSpPr>
          <p:cNvPr id="34" name="Google Shape;34;p5"/>
          <p:cNvSpPr/>
          <p:nvPr/>
        </p:nvSpPr>
        <p:spPr>
          <a:xfrm>
            <a:off x="0" y="0"/>
            <a:ext cx="722400" cy="2913300"/>
          </a:xfrm>
          <a:prstGeom prst="round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flipH="1">
            <a:off x="8102406" y="4100035"/>
            <a:ext cx="1041600" cy="10416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8606775" y="2715125"/>
            <a:ext cx="366600" cy="1639500"/>
          </a:xfrm>
          <a:prstGeom prst="round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5"/>
          <p:cNvCxnSpPr/>
          <p:nvPr/>
        </p:nvCxnSpPr>
        <p:spPr>
          <a:xfrm>
            <a:off x="496750" y="0"/>
            <a:ext cx="0" cy="318840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5"/>
          <p:cNvCxnSpPr/>
          <p:nvPr/>
        </p:nvCxnSpPr>
        <p:spPr>
          <a:xfrm flipH="1">
            <a:off x="8790075" y="2526625"/>
            <a:ext cx="3000" cy="2602500"/>
          </a:xfrm>
          <a:prstGeom prst="straightConnector1">
            <a:avLst/>
          </a:prstGeom>
          <a:noFill/>
          <a:ln w="9525" cap="flat" cmpd="sng">
            <a:solidFill>
              <a:schemeClr val="lt1"/>
            </a:solidFill>
            <a:prstDash val="solid"/>
            <a:round/>
            <a:headEnd type="none" w="med" len="med"/>
            <a:tailEnd type="none" w="med" len="med"/>
          </a:ln>
        </p:spPr>
      </p:cxnSp>
      <p:sp>
        <p:nvSpPr>
          <p:cNvPr id="40" name="Google Shape;40;p5"/>
          <p:cNvSpPr/>
          <p:nvPr/>
        </p:nvSpPr>
        <p:spPr>
          <a:xfrm>
            <a:off x="0" y="4604000"/>
            <a:ext cx="1494300" cy="336600"/>
          </a:xfrm>
          <a:prstGeom prst="roundRect">
            <a:avLst/>
          </a:prstGeom>
          <a:solidFill>
            <a:srgbClr val="127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0"/>
        <p:cNvGrpSpPr/>
        <p:nvPr/>
      </p:nvGrpSpPr>
      <p:grpSpPr>
        <a:xfrm>
          <a:off x="0" y="0"/>
          <a:ext cx="0" cy="0"/>
          <a:chOff x="0" y="0"/>
          <a:chExt cx="0" cy="0"/>
        </a:xfrm>
      </p:grpSpPr>
      <p:sp>
        <p:nvSpPr>
          <p:cNvPr id="141" name="Google Shape;141;p17"/>
          <p:cNvSpPr txBox="1">
            <a:spLocks noGrp="1"/>
          </p:cNvSpPr>
          <p:nvPr>
            <p:ph type="title"/>
          </p:nvPr>
        </p:nvSpPr>
        <p:spPr>
          <a:xfrm>
            <a:off x="722375" y="539500"/>
            <a:ext cx="7699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3600">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dirty="0"/>
          </a:p>
        </p:txBody>
      </p:sp>
      <p:sp>
        <p:nvSpPr>
          <p:cNvPr id="142" name="Google Shape;142;p17"/>
          <p:cNvSpPr txBox="1">
            <a:spLocks noGrp="1"/>
          </p:cNvSpPr>
          <p:nvPr>
            <p:ph type="subTitle" idx="1" hasCustomPrompt="1"/>
          </p:nvPr>
        </p:nvSpPr>
        <p:spPr>
          <a:xfrm>
            <a:off x="802110" y="2887848"/>
            <a:ext cx="2441100" cy="89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800"/>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r>
              <a:rPr lang="ru-RU" dirty="0"/>
              <a:t>Текст слайда</a:t>
            </a:r>
            <a:endParaRPr dirty="0"/>
          </a:p>
        </p:txBody>
      </p:sp>
      <p:sp>
        <p:nvSpPr>
          <p:cNvPr id="143" name="Google Shape;143;p17"/>
          <p:cNvSpPr txBox="1">
            <a:spLocks noGrp="1"/>
          </p:cNvSpPr>
          <p:nvPr>
            <p:ph type="subTitle" idx="2" hasCustomPrompt="1"/>
          </p:nvPr>
        </p:nvSpPr>
        <p:spPr>
          <a:xfrm>
            <a:off x="3351450" y="2887848"/>
            <a:ext cx="2441100" cy="89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800"/>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r>
              <a:rPr lang="ru-RU" dirty="0"/>
              <a:t>Текст слайда</a:t>
            </a:r>
            <a:endParaRPr dirty="0"/>
          </a:p>
        </p:txBody>
      </p:sp>
      <p:sp>
        <p:nvSpPr>
          <p:cNvPr id="144" name="Google Shape;144;p17"/>
          <p:cNvSpPr txBox="1">
            <a:spLocks noGrp="1"/>
          </p:cNvSpPr>
          <p:nvPr>
            <p:ph type="subTitle" idx="3" hasCustomPrompt="1"/>
          </p:nvPr>
        </p:nvSpPr>
        <p:spPr>
          <a:xfrm>
            <a:off x="5900790" y="2887848"/>
            <a:ext cx="2441100" cy="89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800"/>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r>
              <a:rPr lang="ru-RU" dirty="0"/>
              <a:t>Текст слайда</a:t>
            </a:r>
            <a:endParaRPr dirty="0"/>
          </a:p>
        </p:txBody>
      </p:sp>
      <p:sp>
        <p:nvSpPr>
          <p:cNvPr id="145" name="Google Shape;145;p17"/>
          <p:cNvSpPr txBox="1">
            <a:spLocks noGrp="1"/>
          </p:cNvSpPr>
          <p:nvPr>
            <p:ph type="subTitle" idx="4"/>
          </p:nvPr>
        </p:nvSpPr>
        <p:spPr>
          <a:xfrm>
            <a:off x="802110" y="1430599"/>
            <a:ext cx="2441100" cy="719303"/>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200"/>
              <a:buNone/>
              <a:defRPr sz="1800" b="1">
                <a:solidFill>
                  <a:schemeClr val="accent1"/>
                </a:solidFill>
                <a:latin typeface="Abhaya Libre"/>
                <a:ea typeface="Abhaya Libre"/>
                <a:cs typeface="Abhaya Libre"/>
                <a:sym typeface="Abhaya Libre"/>
              </a:defRPr>
            </a:lvl1pPr>
            <a:lvl2pPr lvl="1" algn="ctr" rtl="0">
              <a:spcBef>
                <a:spcPts val="0"/>
              </a:spcBef>
              <a:spcAft>
                <a:spcPts val="0"/>
              </a:spcAft>
              <a:buClr>
                <a:schemeClr val="accent1"/>
              </a:buClr>
              <a:buSzPts val="1200"/>
              <a:buNone/>
              <a:defRPr b="1">
                <a:solidFill>
                  <a:schemeClr val="accent1"/>
                </a:solidFill>
              </a:defRPr>
            </a:lvl2pPr>
            <a:lvl3pPr lvl="2" algn="ctr" rtl="0">
              <a:spcBef>
                <a:spcPts val="0"/>
              </a:spcBef>
              <a:spcAft>
                <a:spcPts val="0"/>
              </a:spcAft>
              <a:buClr>
                <a:schemeClr val="accent1"/>
              </a:buClr>
              <a:buSzPts val="1200"/>
              <a:buNone/>
              <a:defRPr b="1">
                <a:solidFill>
                  <a:schemeClr val="accent1"/>
                </a:solidFill>
              </a:defRPr>
            </a:lvl3pPr>
            <a:lvl4pPr lvl="3" algn="ctr" rtl="0">
              <a:spcBef>
                <a:spcPts val="0"/>
              </a:spcBef>
              <a:spcAft>
                <a:spcPts val="0"/>
              </a:spcAft>
              <a:buClr>
                <a:schemeClr val="accent1"/>
              </a:buClr>
              <a:buSzPts val="1200"/>
              <a:buNone/>
              <a:defRPr b="1">
                <a:solidFill>
                  <a:schemeClr val="accent1"/>
                </a:solidFill>
              </a:defRPr>
            </a:lvl4pPr>
            <a:lvl5pPr lvl="4" algn="ctr" rtl="0">
              <a:spcBef>
                <a:spcPts val="0"/>
              </a:spcBef>
              <a:spcAft>
                <a:spcPts val="0"/>
              </a:spcAft>
              <a:buClr>
                <a:schemeClr val="accent1"/>
              </a:buClr>
              <a:buSzPts val="1200"/>
              <a:buNone/>
              <a:defRPr b="1">
                <a:solidFill>
                  <a:schemeClr val="accent1"/>
                </a:solidFill>
              </a:defRPr>
            </a:lvl5pPr>
            <a:lvl6pPr lvl="5" algn="ctr" rtl="0">
              <a:spcBef>
                <a:spcPts val="0"/>
              </a:spcBef>
              <a:spcAft>
                <a:spcPts val="0"/>
              </a:spcAft>
              <a:buClr>
                <a:schemeClr val="accent1"/>
              </a:buClr>
              <a:buSzPts val="1200"/>
              <a:buNone/>
              <a:defRPr b="1">
                <a:solidFill>
                  <a:schemeClr val="accent1"/>
                </a:solidFill>
              </a:defRPr>
            </a:lvl6pPr>
            <a:lvl7pPr lvl="6" algn="ctr" rtl="0">
              <a:spcBef>
                <a:spcPts val="0"/>
              </a:spcBef>
              <a:spcAft>
                <a:spcPts val="0"/>
              </a:spcAft>
              <a:buClr>
                <a:schemeClr val="accent1"/>
              </a:buClr>
              <a:buSzPts val="1200"/>
              <a:buNone/>
              <a:defRPr b="1">
                <a:solidFill>
                  <a:schemeClr val="accent1"/>
                </a:solidFill>
              </a:defRPr>
            </a:lvl7pPr>
            <a:lvl8pPr lvl="7" algn="ctr" rtl="0">
              <a:spcBef>
                <a:spcPts val="0"/>
              </a:spcBef>
              <a:spcAft>
                <a:spcPts val="0"/>
              </a:spcAft>
              <a:buClr>
                <a:schemeClr val="accent1"/>
              </a:buClr>
              <a:buSzPts val="1200"/>
              <a:buNone/>
              <a:defRPr b="1">
                <a:solidFill>
                  <a:schemeClr val="accent1"/>
                </a:solidFill>
              </a:defRPr>
            </a:lvl8pPr>
            <a:lvl9pPr lvl="8" algn="ctr" rtl="0">
              <a:spcBef>
                <a:spcPts val="0"/>
              </a:spcBef>
              <a:spcAft>
                <a:spcPts val="0"/>
              </a:spcAft>
              <a:buClr>
                <a:schemeClr val="accent1"/>
              </a:buClr>
              <a:buSzPts val="1200"/>
              <a:buNone/>
              <a:defRPr b="1">
                <a:solidFill>
                  <a:schemeClr val="accent1"/>
                </a:solidFill>
              </a:defRPr>
            </a:lvl9pPr>
          </a:lstStyle>
          <a:p>
            <a:endParaRPr dirty="0"/>
          </a:p>
        </p:txBody>
      </p:sp>
      <p:sp>
        <p:nvSpPr>
          <p:cNvPr id="146" name="Google Shape;146;p17"/>
          <p:cNvSpPr txBox="1">
            <a:spLocks noGrp="1"/>
          </p:cNvSpPr>
          <p:nvPr>
            <p:ph type="subTitle" idx="5"/>
          </p:nvPr>
        </p:nvSpPr>
        <p:spPr>
          <a:xfrm>
            <a:off x="3322939" y="1407191"/>
            <a:ext cx="2441100" cy="742711"/>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200"/>
              <a:buNone/>
              <a:defRPr sz="1800" b="1">
                <a:solidFill>
                  <a:schemeClr val="accent1"/>
                </a:solidFill>
                <a:latin typeface="Abhaya Libre"/>
                <a:ea typeface="Abhaya Libre"/>
                <a:cs typeface="Abhaya Libre"/>
                <a:sym typeface="Abhaya Libre"/>
              </a:defRPr>
            </a:lvl1pPr>
            <a:lvl2pPr lvl="1" algn="ctr" rtl="0">
              <a:spcBef>
                <a:spcPts val="0"/>
              </a:spcBef>
              <a:spcAft>
                <a:spcPts val="0"/>
              </a:spcAft>
              <a:buClr>
                <a:schemeClr val="accent1"/>
              </a:buClr>
              <a:buSzPts val="1200"/>
              <a:buNone/>
              <a:defRPr b="1">
                <a:solidFill>
                  <a:schemeClr val="accent1"/>
                </a:solidFill>
              </a:defRPr>
            </a:lvl2pPr>
            <a:lvl3pPr lvl="2" algn="ctr" rtl="0">
              <a:spcBef>
                <a:spcPts val="0"/>
              </a:spcBef>
              <a:spcAft>
                <a:spcPts val="0"/>
              </a:spcAft>
              <a:buClr>
                <a:schemeClr val="accent1"/>
              </a:buClr>
              <a:buSzPts val="1200"/>
              <a:buNone/>
              <a:defRPr b="1">
                <a:solidFill>
                  <a:schemeClr val="accent1"/>
                </a:solidFill>
              </a:defRPr>
            </a:lvl3pPr>
            <a:lvl4pPr lvl="3" algn="ctr" rtl="0">
              <a:spcBef>
                <a:spcPts val="0"/>
              </a:spcBef>
              <a:spcAft>
                <a:spcPts val="0"/>
              </a:spcAft>
              <a:buClr>
                <a:schemeClr val="accent1"/>
              </a:buClr>
              <a:buSzPts val="1200"/>
              <a:buNone/>
              <a:defRPr b="1">
                <a:solidFill>
                  <a:schemeClr val="accent1"/>
                </a:solidFill>
              </a:defRPr>
            </a:lvl4pPr>
            <a:lvl5pPr lvl="4" algn="ctr" rtl="0">
              <a:spcBef>
                <a:spcPts val="0"/>
              </a:spcBef>
              <a:spcAft>
                <a:spcPts val="0"/>
              </a:spcAft>
              <a:buClr>
                <a:schemeClr val="accent1"/>
              </a:buClr>
              <a:buSzPts val="1200"/>
              <a:buNone/>
              <a:defRPr b="1">
                <a:solidFill>
                  <a:schemeClr val="accent1"/>
                </a:solidFill>
              </a:defRPr>
            </a:lvl5pPr>
            <a:lvl6pPr lvl="5" algn="ctr" rtl="0">
              <a:spcBef>
                <a:spcPts val="0"/>
              </a:spcBef>
              <a:spcAft>
                <a:spcPts val="0"/>
              </a:spcAft>
              <a:buClr>
                <a:schemeClr val="accent1"/>
              </a:buClr>
              <a:buSzPts val="1200"/>
              <a:buNone/>
              <a:defRPr b="1">
                <a:solidFill>
                  <a:schemeClr val="accent1"/>
                </a:solidFill>
              </a:defRPr>
            </a:lvl6pPr>
            <a:lvl7pPr lvl="6" algn="ctr" rtl="0">
              <a:spcBef>
                <a:spcPts val="0"/>
              </a:spcBef>
              <a:spcAft>
                <a:spcPts val="0"/>
              </a:spcAft>
              <a:buClr>
                <a:schemeClr val="accent1"/>
              </a:buClr>
              <a:buSzPts val="1200"/>
              <a:buNone/>
              <a:defRPr b="1">
                <a:solidFill>
                  <a:schemeClr val="accent1"/>
                </a:solidFill>
              </a:defRPr>
            </a:lvl7pPr>
            <a:lvl8pPr lvl="7" algn="ctr" rtl="0">
              <a:spcBef>
                <a:spcPts val="0"/>
              </a:spcBef>
              <a:spcAft>
                <a:spcPts val="0"/>
              </a:spcAft>
              <a:buClr>
                <a:schemeClr val="accent1"/>
              </a:buClr>
              <a:buSzPts val="1200"/>
              <a:buNone/>
              <a:defRPr b="1">
                <a:solidFill>
                  <a:schemeClr val="accent1"/>
                </a:solidFill>
              </a:defRPr>
            </a:lvl8pPr>
            <a:lvl9pPr lvl="8" algn="ctr" rtl="0">
              <a:spcBef>
                <a:spcPts val="0"/>
              </a:spcBef>
              <a:spcAft>
                <a:spcPts val="0"/>
              </a:spcAft>
              <a:buClr>
                <a:schemeClr val="accent1"/>
              </a:buClr>
              <a:buSzPts val="1200"/>
              <a:buNone/>
              <a:defRPr b="1">
                <a:solidFill>
                  <a:schemeClr val="accent1"/>
                </a:solidFill>
              </a:defRPr>
            </a:lvl9pPr>
          </a:lstStyle>
          <a:p>
            <a:endParaRPr dirty="0"/>
          </a:p>
        </p:txBody>
      </p:sp>
      <p:sp>
        <p:nvSpPr>
          <p:cNvPr id="147" name="Google Shape;147;p17"/>
          <p:cNvSpPr txBox="1">
            <a:spLocks noGrp="1"/>
          </p:cNvSpPr>
          <p:nvPr>
            <p:ph type="subTitle" idx="6"/>
          </p:nvPr>
        </p:nvSpPr>
        <p:spPr>
          <a:xfrm>
            <a:off x="5900790" y="1407191"/>
            <a:ext cx="2441100" cy="742711"/>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200"/>
              <a:buNone/>
              <a:defRPr sz="1800" b="1">
                <a:solidFill>
                  <a:schemeClr val="accent1"/>
                </a:solidFill>
                <a:latin typeface="Abhaya Libre"/>
                <a:ea typeface="Abhaya Libre"/>
                <a:cs typeface="Abhaya Libre"/>
                <a:sym typeface="Abhaya Libre"/>
              </a:defRPr>
            </a:lvl1pPr>
            <a:lvl2pPr lvl="1" algn="ctr" rtl="0">
              <a:spcBef>
                <a:spcPts val="0"/>
              </a:spcBef>
              <a:spcAft>
                <a:spcPts val="0"/>
              </a:spcAft>
              <a:buClr>
                <a:schemeClr val="accent1"/>
              </a:buClr>
              <a:buSzPts val="1200"/>
              <a:buNone/>
              <a:defRPr b="1">
                <a:solidFill>
                  <a:schemeClr val="accent1"/>
                </a:solidFill>
              </a:defRPr>
            </a:lvl2pPr>
            <a:lvl3pPr lvl="2" algn="ctr" rtl="0">
              <a:spcBef>
                <a:spcPts val="0"/>
              </a:spcBef>
              <a:spcAft>
                <a:spcPts val="0"/>
              </a:spcAft>
              <a:buClr>
                <a:schemeClr val="accent1"/>
              </a:buClr>
              <a:buSzPts val="1200"/>
              <a:buNone/>
              <a:defRPr b="1">
                <a:solidFill>
                  <a:schemeClr val="accent1"/>
                </a:solidFill>
              </a:defRPr>
            </a:lvl3pPr>
            <a:lvl4pPr lvl="3" algn="ctr" rtl="0">
              <a:spcBef>
                <a:spcPts val="0"/>
              </a:spcBef>
              <a:spcAft>
                <a:spcPts val="0"/>
              </a:spcAft>
              <a:buClr>
                <a:schemeClr val="accent1"/>
              </a:buClr>
              <a:buSzPts val="1200"/>
              <a:buNone/>
              <a:defRPr b="1">
                <a:solidFill>
                  <a:schemeClr val="accent1"/>
                </a:solidFill>
              </a:defRPr>
            </a:lvl4pPr>
            <a:lvl5pPr lvl="4" algn="ctr" rtl="0">
              <a:spcBef>
                <a:spcPts val="0"/>
              </a:spcBef>
              <a:spcAft>
                <a:spcPts val="0"/>
              </a:spcAft>
              <a:buClr>
                <a:schemeClr val="accent1"/>
              </a:buClr>
              <a:buSzPts val="1200"/>
              <a:buNone/>
              <a:defRPr b="1">
                <a:solidFill>
                  <a:schemeClr val="accent1"/>
                </a:solidFill>
              </a:defRPr>
            </a:lvl5pPr>
            <a:lvl6pPr lvl="5" algn="ctr" rtl="0">
              <a:spcBef>
                <a:spcPts val="0"/>
              </a:spcBef>
              <a:spcAft>
                <a:spcPts val="0"/>
              </a:spcAft>
              <a:buClr>
                <a:schemeClr val="accent1"/>
              </a:buClr>
              <a:buSzPts val="1200"/>
              <a:buNone/>
              <a:defRPr b="1">
                <a:solidFill>
                  <a:schemeClr val="accent1"/>
                </a:solidFill>
              </a:defRPr>
            </a:lvl6pPr>
            <a:lvl7pPr lvl="6" algn="ctr" rtl="0">
              <a:spcBef>
                <a:spcPts val="0"/>
              </a:spcBef>
              <a:spcAft>
                <a:spcPts val="0"/>
              </a:spcAft>
              <a:buClr>
                <a:schemeClr val="accent1"/>
              </a:buClr>
              <a:buSzPts val="1200"/>
              <a:buNone/>
              <a:defRPr b="1">
                <a:solidFill>
                  <a:schemeClr val="accent1"/>
                </a:solidFill>
              </a:defRPr>
            </a:lvl7pPr>
            <a:lvl8pPr lvl="7" algn="ctr" rtl="0">
              <a:spcBef>
                <a:spcPts val="0"/>
              </a:spcBef>
              <a:spcAft>
                <a:spcPts val="0"/>
              </a:spcAft>
              <a:buClr>
                <a:schemeClr val="accent1"/>
              </a:buClr>
              <a:buSzPts val="1200"/>
              <a:buNone/>
              <a:defRPr b="1">
                <a:solidFill>
                  <a:schemeClr val="accent1"/>
                </a:solidFill>
              </a:defRPr>
            </a:lvl8pPr>
            <a:lvl9pPr lvl="8" algn="ctr" rtl="0">
              <a:spcBef>
                <a:spcPts val="0"/>
              </a:spcBef>
              <a:spcAft>
                <a:spcPts val="0"/>
              </a:spcAft>
              <a:buClr>
                <a:schemeClr val="accent1"/>
              </a:buClr>
              <a:buSzPts val="1200"/>
              <a:buNone/>
              <a:defRPr b="1">
                <a:solidFill>
                  <a:schemeClr val="accent1"/>
                </a:solidFill>
              </a:defRPr>
            </a:lvl9pPr>
          </a:lstStyle>
          <a:p>
            <a:endParaRPr dirty="0"/>
          </a:p>
        </p:txBody>
      </p:sp>
      <p:sp>
        <p:nvSpPr>
          <p:cNvPr id="148" name="Google Shape;148;p17"/>
          <p:cNvSpPr/>
          <p:nvPr/>
        </p:nvSpPr>
        <p:spPr>
          <a:xfrm>
            <a:off x="0" y="4100035"/>
            <a:ext cx="1041600" cy="10416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7"/>
          <p:cNvSpPr/>
          <p:nvPr/>
        </p:nvSpPr>
        <p:spPr>
          <a:xfrm flipH="1">
            <a:off x="959300" y="4594550"/>
            <a:ext cx="2913300" cy="442200"/>
          </a:xfrm>
          <a:prstGeom prst="round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7"/>
          <p:cNvSpPr/>
          <p:nvPr/>
        </p:nvSpPr>
        <p:spPr>
          <a:xfrm flipH="1">
            <a:off x="8421600" y="3701150"/>
            <a:ext cx="722400" cy="1433100"/>
          </a:xfrm>
          <a:prstGeom prst="round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1" name="Google Shape;151;p17"/>
          <p:cNvCxnSpPr/>
          <p:nvPr/>
        </p:nvCxnSpPr>
        <p:spPr>
          <a:xfrm rot="10800000">
            <a:off x="-40600" y="4815650"/>
            <a:ext cx="3913200" cy="0"/>
          </a:xfrm>
          <a:prstGeom prst="straightConnector1">
            <a:avLst/>
          </a:prstGeom>
          <a:noFill/>
          <a:ln w="9525" cap="flat" cmpd="sng">
            <a:solidFill>
              <a:schemeClr val="lt1"/>
            </a:solidFill>
            <a:prstDash val="solid"/>
            <a:round/>
            <a:headEnd type="none" w="med" len="med"/>
            <a:tailEnd type="none" w="med" len="med"/>
          </a:ln>
        </p:spPr>
      </p:cxnSp>
      <p:sp>
        <p:nvSpPr>
          <p:cNvPr id="152" name="Google Shape;152;p17"/>
          <p:cNvSpPr/>
          <p:nvPr/>
        </p:nvSpPr>
        <p:spPr>
          <a:xfrm flipH="1">
            <a:off x="7312200" y="0"/>
            <a:ext cx="1831800" cy="442200"/>
          </a:xfrm>
          <a:prstGeom prst="round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7"/>
          <p:cNvSpPr/>
          <p:nvPr/>
        </p:nvSpPr>
        <p:spPr>
          <a:xfrm flipH="1">
            <a:off x="355781" y="0"/>
            <a:ext cx="366600" cy="1639500"/>
          </a:xfrm>
          <a:prstGeom prst="round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4" name="Google Shape;154;p17"/>
          <p:cNvCxnSpPr/>
          <p:nvPr/>
        </p:nvCxnSpPr>
        <p:spPr>
          <a:xfrm rot="10800000">
            <a:off x="7312200" y="221100"/>
            <a:ext cx="18318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blipFill dpi="0" rotWithShape="1">
          <a:blip r:embed="rId2">
            <a:lum/>
          </a:blip>
          <a:srcRect/>
          <a:stretch>
            <a:fillRect/>
          </a:stretch>
        </a:blip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722375" y="539500"/>
            <a:ext cx="76992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6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dirty="0"/>
          </a:p>
        </p:txBody>
      </p:sp>
      <p:sp>
        <p:nvSpPr>
          <p:cNvPr id="21" name="Google Shape;21;p4"/>
          <p:cNvSpPr txBox="1">
            <a:spLocks noGrp="1"/>
          </p:cNvSpPr>
          <p:nvPr>
            <p:ph type="body" idx="1"/>
          </p:nvPr>
        </p:nvSpPr>
        <p:spPr>
          <a:xfrm>
            <a:off x="722375" y="1187600"/>
            <a:ext cx="7699200" cy="1323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800">
                <a:solidFill>
                  <a:schemeClr val="accent1">
                    <a:lumMod val="50000"/>
                  </a:schemeClr>
                </a:solidFill>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dirty="0"/>
          </a:p>
        </p:txBody>
      </p:sp>
      <p:sp>
        <p:nvSpPr>
          <p:cNvPr id="22" name="Google Shape;22;p4"/>
          <p:cNvSpPr/>
          <p:nvPr/>
        </p:nvSpPr>
        <p:spPr>
          <a:xfrm rot="10800000" flipH="1">
            <a:off x="0" y="2500"/>
            <a:ext cx="722400" cy="7224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0" y="2227700"/>
            <a:ext cx="438600" cy="2913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Google Shape;27;p4"/>
          <p:cNvCxnSpPr>
            <a:stCxn id="26" idx="0"/>
            <a:endCxn id="26" idx="2"/>
          </p:cNvCxnSpPr>
          <p:nvPr/>
        </p:nvCxnSpPr>
        <p:spPr>
          <a:xfrm>
            <a:off x="219300" y="2227700"/>
            <a:ext cx="0" cy="2913300"/>
          </a:xfrm>
          <a:prstGeom prst="straightConnector1">
            <a:avLst/>
          </a:prstGeom>
          <a:noFill/>
          <a:ln w="9525" cap="flat" cmpd="sng">
            <a:solidFill>
              <a:schemeClr val="lt1"/>
            </a:solidFill>
            <a:prstDash val="solid"/>
            <a:round/>
            <a:headEnd type="none" w="med" len="med"/>
            <a:tailEnd type="none" w="med" len="med"/>
          </a:ln>
        </p:spPr>
      </p:cxnSp>
      <p:sp>
        <p:nvSpPr>
          <p:cNvPr id="3" name="Рисунок 2"/>
          <p:cNvSpPr>
            <a:spLocks noGrp="1"/>
          </p:cNvSpPr>
          <p:nvPr>
            <p:ph type="pic" sz="quarter" idx="10"/>
          </p:nvPr>
        </p:nvSpPr>
        <p:spPr>
          <a:xfrm>
            <a:off x="722375" y="2683576"/>
            <a:ext cx="3630301" cy="2173288"/>
          </a:xfrm>
        </p:spPr>
        <p:txBody>
          <a:bodyPr/>
          <a:lstStyle/>
          <a:p>
            <a:endParaRPr lang="ru-RU" dirty="0"/>
          </a:p>
        </p:txBody>
      </p:sp>
      <p:sp>
        <p:nvSpPr>
          <p:cNvPr id="11" name="Рисунок 2"/>
          <p:cNvSpPr>
            <a:spLocks noGrp="1"/>
          </p:cNvSpPr>
          <p:nvPr>
            <p:ph type="pic" sz="quarter" idx="11"/>
          </p:nvPr>
        </p:nvSpPr>
        <p:spPr>
          <a:xfrm>
            <a:off x="4791274" y="2683576"/>
            <a:ext cx="3630301" cy="2173288"/>
          </a:xfrm>
        </p:spPr>
        <p:txBody>
          <a:bodyPr/>
          <a:lstStyle/>
          <a:p>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userDrawn="1">
  <p:cSld name="1">
    <p:bg>
      <p:bgPr>
        <a:blipFill dpi="0" rotWithShape="1">
          <a:blip r:embed="rId2">
            <a:lum/>
          </a:blip>
          <a:srcRect/>
          <a:stretch>
            <a:fillRect/>
          </a:stretch>
        </a:blipFill>
        <a:effectLst/>
      </p:bgPr>
    </p:bg>
    <p:spTree>
      <p:nvGrpSpPr>
        <p:cNvPr id="1" name="Shape 20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
        <p:cNvGrpSpPr/>
        <p:nvPr/>
      </p:nvGrpSpPr>
      <p:grpSpPr>
        <a:xfrm>
          <a:off x="0" y="0"/>
          <a:ext cx="0" cy="0"/>
          <a:chOff x="0" y="0"/>
          <a:chExt cx="0" cy="0"/>
        </a:xfrm>
      </p:grpSpPr>
      <p:sp>
        <p:nvSpPr>
          <p:cNvPr id="213" name="Google Shape;213;p23"/>
          <p:cNvSpPr/>
          <p:nvPr/>
        </p:nvSpPr>
        <p:spPr>
          <a:xfrm>
            <a:off x="0" y="4100035"/>
            <a:ext cx="1041600" cy="10416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3"/>
          <p:cNvSpPr/>
          <p:nvPr/>
        </p:nvSpPr>
        <p:spPr>
          <a:xfrm flipH="1">
            <a:off x="809625" y="4594550"/>
            <a:ext cx="2913300" cy="442200"/>
          </a:xfrm>
          <a:prstGeom prst="roundRect">
            <a:avLst/>
          </a:prstGeom>
          <a:solidFill>
            <a:srgbClr val="127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flipH="1">
            <a:off x="8421625" y="442200"/>
            <a:ext cx="722400" cy="1433100"/>
          </a:xfrm>
          <a:prstGeom prst="round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6" name="Google Shape;216;p23"/>
          <p:cNvCxnSpPr/>
          <p:nvPr/>
        </p:nvCxnSpPr>
        <p:spPr>
          <a:xfrm rot="10800000">
            <a:off x="-190275" y="4815650"/>
            <a:ext cx="3913200" cy="0"/>
          </a:xfrm>
          <a:prstGeom prst="straightConnector1">
            <a:avLst/>
          </a:prstGeom>
          <a:noFill/>
          <a:ln w="9525" cap="flat" cmpd="sng">
            <a:solidFill>
              <a:schemeClr val="lt1"/>
            </a:solidFill>
            <a:prstDash val="solid"/>
            <a:round/>
            <a:headEnd type="none" w="med" len="med"/>
            <a:tailEnd type="none" w="med" len="med"/>
          </a:ln>
        </p:spPr>
      </p:cxnSp>
      <p:sp>
        <p:nvSpPr>
          <p:cNvPr id="217" name="Google Shape;217;p23"/>
          <p:cNvSpPr/>
          <p:nvPr/>
        </p:nvSpPr>
        <p:spPr>
          <a:xfrm flipH="1">
            <a:off x="7312200" y="4594550"/>
            <a:ext cx="1831800" cy="442200"/>
          </a:xfrm>
          <a:prstGeom prst="round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flipH="1">
            <a:off x="355781" y="0"/>
            <a:ext cx="366600" cy="1639500"/>
          </a:xfrm>
          <a:prstGeom prst="round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9" name="Google Shape;219;p23"/>
          <p:cNvCxnSpPr/>
          <p:nvPr/>
        </p:nvCxnSpPr>
        <p:spPr>
          <a:xfrm rot="10800000">
            <a:off x="7312200" y="4815650"/>
            <a:ext cx="18318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0"/>
        <p:cNvGrpSpPr/>
        <p:nvPr/>
      </p:nvGrpSpPr>
      <p:grpSpPr>
        <a:xfrm>
          <a:off x="0" y="0"/>
          <a:ext cx="0" cy="0"/>
          <a:chOff x="0" y="0"/>
          <a:chExt cx="0" cy="0"/>
        </a:xfrm>
      </p:grpSpPr>
      <p:sp>
        <p:nvSpPr>
          <p:cNvPr id="221" name="Google Shape;221;p24"/>
          <p:cNvSpPr/>
          <p:nvPr/>
        </p:nvSpPr>
        <p:spPr>
          <a:xfrm rot="-5400000">
            <a:off x="8421625" y="4421100"/>
            <a:ext cx="722400" cy="7224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4"/>
          <p:cNvSpPr/>
          <p:nvPr/>
        </p:nvSpPr>
        <p:spPr>
          <a:xfrm>
            <a:off x="0" y="0"/>
            <a:ext cx="3000300" cy="539400"/>
          </a:xfrm>
          <a:prstGeom prst="round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p:cNvSpPr/>
          <p:nvPr/>
        </p:nvSpPr>
        <p:spPr>
          <a:xfrm rot="-5400000" flipH="1">
            <a:off x="7779275" y="3197100"/>
            <a:ext cx="2367900" cy="366600"/>
          </a:xfrm>
          <a:prstGeom prst="roundRect">
            <a:avLst/>
          </a:prstGeom>
          <a:solidFill>
            <a:srgbClr val="127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4" name="Google Shape;224;p24"/>
          <p:cNvCxnSpPr/>
          <p:nvPr/>
        </p:nvCxnSpPr>
        <p:spPr>
          <a:xfrm>
            <a:off x="8963225" y="2196450"/>
            <a:ext cx="0" cy="2941500"/>
          </a:xfrm>
          <a:prstGeom prst="straightConnector1">
            <a:avLst/>
          </a:prstGeom>
          <a:noFill/>
          <a:ln w="9525" cap="flat" cmpd="sng">
            <a:solidFill>
              <a:schemeClr val="lt1"/>
            </a:solidFill>
            <a:prstDash val="solid"/>
            <a:round/>
            <a:headEnd type="none" w="med" len="med"/>
            <a:tailEnd type="none" w="med" len="med"/>
          </a:ln>
        </p:spPr>
      </p:cxnSp>
      <p:sp>
        <p:nvSpPr>
          <p:cNvPr id="225" name="Google Shape;225;p24"/>
          <p:cNvSpPr/>
          <p:nvPr/>
        </p:nvSpPr>
        <p:spPr>
          <a:xfrm>
            <a:off x="0" y="2234504"/>
            <a:ext cx="438600" cy="2913300"/>
          </a:xfrm>
          <a:prstGeom prst="round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6" name="Google Shape;226;p24"/>
          <p:cNvCxnSpPr/>
          <p:nvPr/>
        </p:nvCxnSpPr>
        <p:spPr>
          <a:xfrm>
            <a:off x="219300" y="2234504"/>
            <a:ext cx="0" cy="2913300"/>
          </a:xfrm>
          <a:prstGeom prst="straightConnector1">
            <a:avLst/>
          </a:prstGeom>
          <a:noFill/>
          <a:ln w="9525" cap="flat" cmpd="sng">
            <a:solidFill>
              <a:schemeClr val="lt1"/>
            </a:solidFill>
            <a:prstDash val="solid"/>
            <a:round/>
            <a:headEnd type="none" w="med" len="med"/>
            <a:tailEnd type="none" w="med" len="med"/>
          </a:ln>
        </p:spPr>
      </p:cxnSp>
      <p:sp>
        <p:nvSpPr>
          <p:cNvPr id="227" name="Google Shape;227;p24"/>
          <p:cNvSpPr/>
          <p:nvPr/>
        </p:nvSpPr>
        <p:spPr>
          <a:xfrm>
            <a:off x="7796900" y="0"/>
            <a:ext cx="1349700" cy="204000"/>
          </a:xfrm>
          <a:prstGeom prst="round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2375" y="539500"/>
            <a:ext cx="76992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1pPr>
            <a:lvl2pPr lvl="1" algn="ctr">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2pPr>
            <a:lvl3pPr lvl="2" algn="ctr">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3pPr>
            <a:lvl4pPr lvl="3" algn="ctr">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4pPr>
            <a:lvl5pPr lvl="4" algn="ctr">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5pPr>
            <a:lvl6pPr lvl="5" algn="ctr">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6pPr>
            <a:lvl7pPr lvl="6" algn="ctr">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7pPr>
            <a:lvl8pPr lvl="7" algn="ctr">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8pPr>
            <a:lvl9pPr lvl="8" algn="ctr">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9pPr>
          </a:lstStyle>
          <a:p>
            <a:endParaRPr dirty="0"/>
          </a:p>
        </p:txBody>
      </p:sp>
      <p:sp>
        <p:nvSpPr>
          <p:cNvPr id="7" name="Google Shape;7;p1"/>
          <p:cNvSpPr txBox="1">
            <a:spLocks noGrp="1"/>
          </p:cNvSpPr>
          <p:nvPr>
            <p:ph type="body" idx="1"/>
          </p:nvPr>
        </p:nvSpPr>
        <p:spPr>
          <a:xfrm>
            <a:off x="722375" y="1187600"/>
            <a:ext cx="76992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1pPr>
            <a:lvl2pPr marL="914400" lvl="1"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2pPr>
            <a:lvl3pPr marL="1371600" lvl="2"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3pPr>
            <a:lvl4pPr marL="1828800" lvl="3"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4pPr>
            <a:lvl5pPr marL="2286000" lvl="4"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5pPr>
            <a:lvl6pPr marL="2743200" lvl="5"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6pPr>
            <a:lvl7pPr marL="3200400" lvl="6"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7pPr>
            <a:lvl8pPr marL="3657600" lvl="7"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8pPr>
            <a:lvl9pPr marL="4114800" lvl="8" indent="-304800">
              <a:lnSpc>
                <a:spcPct val="100000"/>
              </a:lnSpc>
              <a:spcBef>
                <a:spcPts val="0"/>
              </a:spcBef>
              <a:spcAft>
                <a:spcPts val="0"/>
              </a:spcAft>
              <a:buClr>
                <a:schemeClr val="dk1"/>
              </a:buClr>
              <a:buSzPts val="1200"/>
              <a:buFont typeface="Jost"/>
              <a:buChar char="■"/>
              <a:defRPr sz="1200">
                <a:solidFill>
                  <a:schemeClr val="dk1"/>
                </a:solidFill>
                <a:latin typeface="Jost"/>
                <a:ea typeface="Jost"/>
                <a:cs typeface="Jost"/>
                <a:sym typeface="Jost"/>
              </a:defRPr>
            </a:lvl9pPr>
          </a:lstStyle>
          <a:p>
            <a:endParaRPr dirty="0"/>
          </a:p>
        </p:txBody>
      </p:sp>
    </p:spTree>
  </p:cSld>
  <p:clrMap bg1="lt1" tx1="dk1" bg2="dk2" tx2="lt2" accent1="accent1" accent2="accent2" accent3="accent3" accent4="accent4" accent5="accent5" accent6="accent6" hlink="hlink" folHlink="folHlink"/>
  <p:sldLayoutIdLst>
    <p:sldLayoutId id="214748365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BC474C0-00E4-4C9E-9CC8-7D7CEA9F6DB8}" type="datetimeFigureOut">
              <a:rPr lang="ru-RU" smtClean="0"/>
              <a:t>28.10.2024</a:t>
            </a:fld>
            <a:endParaRPr lang="ru-RU"/>
          </a:p>
        </p:txBody>
      </p:sp>
      <p:sp>
        <p:nvSpPr>
          <p:cNvPr id="5" name="Нижний колонтитул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73BCB4D2-0743-46FA-8C62-59E251002BFB}" type="slidenum">
              <a:rPr lang="ru-RU" smtClean="0"/>
              <a:t>‹#›</a:t>
            </a:fld>
            <a:endParaRPr lang="ru-RU"/>
          </a:p>
        </p:txBody>
      </p:sp>
    </p:spTree>
    <p:extLst>
      <p:ext uri="{BB962C8B-B14F-4D97-AF65-F5344CB8AC3E}">
        <p14:creationId xmlns:p14="http://schemas.microsoft.com/office/powerpoint/2010/main" val="1811695435"/>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51" r:id="rId3"/>
    <p:sldLayoutId id="214748366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B9037A00-81BF-4465-9742-F9E89D04E614}" type="datetimeFigureOut">
              <a:rPr lang="ru-RU" smtClean="0"/>
              <a:t>28.10.2024</a:t>
            </a:fld>
            <a:endParaRPr lang="ru-RU"/>
          </a:p>
        </p:txBody>
      </p:sp>
      <p:sp>
        <p:nvSpPr>
          <p:cNvPr id="5" name="Нижний колонтитул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D485BD3-FBA0-4092-9C91-163B42BE8530}" type="slidenum">
              <a:rPr lang="ru-RU" smtClean="0"/>
              <a:t>‹#›</a:t>
            </a:fld>
            <a:endParaRPr lang="ru-RU"/>
          </a:p>
        </p:txBody>
      </p:sp>
    </p:spTree>
    <p:extLst>
      <p:ext uri="{BB962C8B-B14F-4D97-AF65-F5344CB8AC3E}">
        <p14:creationId xmlns:p14="http://schemas.microsoft.com/office/powerpoint/2010/main" val="3309614828"/>
      </p:ext>
    </p:extLst>
  </p:cSld>
  <p:clrMap bg1="lt1" tx1="dk1" bg2="lt2" tx2="dk2" accent1="accent1" accent2="accent2" accent3="accent3" accent4="accent4" accent5="accent5" accent6="accent6" hlink="hlink" folHlink="folHlink"/>
  <p:sldLayoutIdLst>
    <p:sldLayoutId id="2147483650" r:id="rId1"/>
  </p:sldLayoutIdLst>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800">
                <a:solidFill>
                  <a:schemeClr val="accent1"/>
                </a:solidFill>
                <a:latin typeface="+mj-lt"/>
              </a:defRPr>
            </a:lvl1pPr>
          </a:lstStyle>
          <a:p>
            <a:r>
              <a:rPr lang="ru-RU" dirty="0"/>
              <a:t>Чтим традиции,</a:t>
            </a:r>
          </a:p>
          <a:p>
            <a:r>
              <a:rPr lang="ru-RU" dirty="0"/>
              <a:t>внедряем инновации</a:t>
            </a:r>
          </a:p>
        </p:txBody>
      </p:sp>
      <p:sp>
        <p:nvSpPr>
          <p:cNvPr id="5" name="Нижний колонтитул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800">
                <a:solidFill>
                  <a:schemeClr val="tx1">
                    <a:tint val="75000"/>
                  </a:schemeClr>
                </a:solidFill>
                <a:latin typeface="+mj-lt"/>
              </a:defRPr>
            </a:lvl1pPr>
          </a:lstStyle>
          <a:p>
            <a:endParaRPr lang="ru-RU" dirty="0"/>
          </a:p>
          <a:p>
            <a:r>
              <a:rPr lang="ru-RU" dirty="0">
                <a:solidFill>
                  <a:schemeClr val="accent1"/>
                </a:solidFill>
              </a:rPr>
              <a:t>Отдел научно-методического сопровождения краевого УМО </a:t>
            </a:r>
          </a:p>
          <a:p>
            <a:r>
              <a:rPr lang="ru-RU" dirty="0">
                <a:solidFill>
                  <a:schemeClr val="accent1"/>
                </a:solidFill>
              </a:rPr>
              <a:t>в системе общего образования Алтайского края</a:t>
            </a:r>
          </a:p>
          <a:p>
            <a:endParaRPr lang="ru-RU" dirty="0">
              <a:solidFill>
                <a:schemeClr val="accent1"/>
              </a:solidFill>
            </a:endParaRPr>
          </a:p>
        </p:txBody>
      </p:sp>
      <p:sp>
        <p:nvSpPr>
          <p:cNvPr id="6" name="Номер слайда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800">
                <a:solidFill>
                  <a:schemeClr val="accent1"/>
                </a:solidFill>
                <a:latin typeface="+mj-lt"/>
              </a:defRPr>
            </a:lvl1pPr>
          </a:lstStyle>
          <a:p>
            <a:r>
              <a:rPr lang="ru-RU" dirty="0"/>
              <a:t>г. Барнаул, 2024 г.</a:t>
            </a:r>
          </a:p>
        </p:txBody>
      </p:sp>
    </p:spTree>
    <p:extLst>
      <p:ext uri="{BB962C8B-B14F-4D97-AF65-F5344CB8AC3E}">
        <p14:creationId xmlns:p14="http://schemas.microsoft.com/office/powerpoint/2010/main" val="2680646124"/>
      </p:ext>
    </p:extLst>
  </p:cSld>
  <p:clrMap bg1="lt1" tx1="dk1" bg2="lt2" tx2="dk2" accent1="accent1" accent2="accent2" accent3="accent3" accent4="accent4" accent5="accent5" accent6="accent6" hlink="hlink" folHlink="folHlink"/>
  <p:sldLayoutIdLst>
    <p:sldLayoutId id="2147483667" r:id="rId1"/>
    <p:sldLayoutId id="2147483669" r:id="rId2"/>
    <p:sldLayoutId id="2147483670" r:id="rId3"/>
    <p:sldLayoutId id="2147483675" r:id="rId4"/>
    <p:sldLayoutId id="2147483680" r:id="rId5"/>
    <p:sldLayoutId id="2147483681" r:id="rId6"/>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914385" y="1653348"/>
            <a:ext cx="5373193" cy="1501115"/>
          </a:xfrm>
        </p:spPr>
        <p:txBody>
          <a:bodyPr/>
          <a:lstStyle/>
          <a:p>
            <a:r>
              <a:rPr lang="ru-RU" dirty="0">
                <a:latin typeface="Times New Roman" panose="02020603050405020304" pitchFamily="18" charset="0"/>
                <a:cs typeface="Times New Roman" panose="02020603050405020304" pitchFamily="18" charset="0"/>
              </a:rPr>
              <a:t>Анализ результатов ВПР-2024 по математике </a:t>
            </a:r>
            <a:endParaRPr lang="ru-RU" b="0" dirty="0">
              <a:latin typeface="Times New Roman" panose="02020603050405020304" pitchFamily="18" charset="0"/>
              <a:cs typeface="Times New Roman" panose="02020603050405020304" pitchFamily="18" charset="0"/>
            </a:endParaRPr>
          </a:p>
        </p:txBody>
      </p:sp>
      <p:sp>
        <p:nvSpPr>
          <p:cNvPr id="5" name="Подзаголовок 4"/>
          <p:cNvSpPr>
            <a:spLocks noGrp="1"/>
          </p:cNvSpPr>
          <p:nvPr>
            <p:ph type="subTitle" idx="1"/>
          </p:nvPr>
        </p:nvSpPr>
        <p:spPr>
          <a:xfrm>
            <a:off x="4860302" y="3595412"/>
            <a:ext cx="3801090" cy="1042483"/>
          </a:xfrm>
          <a:solidFill>
            <a:schemeClr val="bg1"/>
          </a:solidFill>
          <a:ln>
            <a:solidFill>
              <a:schemeClr val="bg1">
                <a:lumMod val="10000"/>
              </a:schemeClr>
            </a:solidFill>
          </a:ln>
        </p:spPr>
        <p:txBody>
          <a:bodyPr/>
          <a:lstStyle/>
          <a:p>
            <a:pPr algn="l"/>
            <a:r>
              <a:rPr lang="ru-RU" sz="1400" dirty="0">
                <a:solidFill>
                  <a:schemeClr val="accent2"/>
                </a:solidFill>
                <a:latin typeface="Times New Roman" panose="02020603050405020304" pitchFamily="18" charset="0"/>
                <a:cs typeface="Times New Roman" panose="02020603050405020304" pitchFamily="18" charset="0"/>
              </a:rPr>
              <a:t>учитель МБОУ СОШ № 12 г. Новоалтайска</a:t>
            </a:r>
          </a:p>
          <a:p>
            <a:pPr algn="l"/>
            <a:r>
              <a:rPr lang="ru-RU" sz="1400" dirty="0">
                <a:solidFill>
                  <a:schemeClr val="accent2"/>
                </a:solidFill>
                <a:latin typeface="Times New Roman" panose="02020603050405020304" pitchFamily="18" charset="0"/>
                <a:cs typeface="Times New Roman" panose="02020603050405020304" pitchFamily="18" charset="0"/>
              </a:rPr>
              <a:t>Фефелова Ольга Юрьевна</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178" y="41024"/>
            <a:ext cx="1024495" cy="745334"/>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36" y="-151461"/>
            <a:ext cx="2157735" cy="1213726"/>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1436" y="-8582"/>
            <a:ext cx="1365216" cy="1023912"/>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7578" y="6466"/>
            <a:ext cx="2170836" cy="1220841"/>
          </a:xfrm>
          <a:prstGeom prst="rect">
            <a:avLst/>
          </a:prstGeom>
        </p:spPr>
      </p:pic>
      <p:pic>
        <p:nvPicPr>
          <p:cNvPr id="11" name="Рисунок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9653" y="41024"/>
            <a:ext cx="1181816" cy="1055799"/>
          </a:xfrm>
          <a:prstGeom prst="rect">
            <a:avLst/>
          </a:prstGeom>
        </p:spPr>
      </p:pic>
    </p:spTree>
    <p:extLst>
      <p:ext uri="{BB962C8B-B14F-4D97-AF65-F5344CB8AC3E}">
        <p14:creationId xmlns:p14="http://schemas.microsoft.com/office/powerpoint/2010/main" val="52414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644707" y="1842316"/>
            <a:ext cx="5629982" cy="1446167"/>
          </a:xfrm>
        </p:spPr>
        <p:txBody>
          <a:bodyPr/>
          <a:lstStyle/>
          <a:p>
            <a:r>
              <a:rPr lang="ru-RU" b="1" dirty="0" smtClean="0"/>
              <a:t>Результаты ВПР-2024 по математике 7, 8 классов (база) </a:t>
            </a:r>
            <a:endParaRPr lang="ru-RU" b="1" dirty="0"/>
          </a:p>
        </p:txBody>
      </p:sp>
    </p:spTree>
    <p:extLst>
      <p:ext uri="{BB962C8B-B14F-4D97-AF65-F5344CB8AC3E}">
        <p14:creationId xmlns:p14="http://schemas.microsoft.com/office/powerpoint/2010/main" val="1026891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E4EEAE5-3E9A-0B67-01B8-7AAA1799548A}"/>
              </a:ext>
            </a:extLst>
          </p:cNvPr>
          <p:cNvSpPr>
            <a:spLocks noGrp="1"/>
          </p:cNvSpPr>
          <p:nvPr>
            <p:ph type="title"/>
          </p:nvPr>
        </p:nvSpPr>
        <p:spPr>
          <a:xfrm>
            <a:off x="632013" y="0"/>
            <a:ext cx="7772400" cy="893700"/>
          </a:xfrm>
        </p:spPr>
        <p:txBody>
          <a:bodyPr/>
          <a:lstStyle/>
          <a:p>
            <a:r>
              <a:rPr lang="ru-RU" sz="2400" b="1" dirty="0">
                <a:latin typeface="Times New Roman" panose="02020603050405020304" pitchFamily="18" charset="0"/>
                <a:cs typeface="Times New Roman" panose="02020603050405020304" pitchFamily="18" charset="0"/>
              </a:rPr>
              <a:t>Динамика результатов ВПР по математике</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(7, 8 классы, ) 2022, 2023 и 2024 </a:t>
            </a:r>
            <a:r>
              <a:rPr lang="ru-RU" sz="2400" b="1" dirty="0" smtClean="0">
                <a:latin typeface="Times New Roman" panose="02020603050405020304" pitchFamily="18" charset="0"/>
                <a:cs typeface="Times New Roman" panose="02020603050405020304" pitchFamily="18" charset="0"/>
              </a:rPr>
              <a:t>гг.</a:t>
            </a:r>
            <a:endParaRPr lang="ru-RU" sz="2400" b="1" dirty="0">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xmlns="" id="{9F7CD288-6361-29CE-4A49-4CB058317E6B}"/>
              </a:ext>
            </a:extLst>
          </p:cNvPr>
          <p:cNvSpPr>
            <a:spLocks noChangeArrowheads="1"/>
          </p:cNvSpPr>
          <p:nvPr/>
        </p:nvSpPr>
        <p:spPr bwMode="auto">
          <a:xfrm>
            <a:off x="863600" y="2533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a:ln>
                  <a:noFill/>
                </a:ln>
                <a:solidFill>
                  <a:schemeClr val="tx1"/>
                </a:solidFill>
                <a:effectLst/>
                <a:latin typeface="Arial" panose="020B0604020202020204" pitchFamily="34" charset="0"/>
              </a:rPr>
              <a:t/>
            </a:r>
            <a:br>
              <a:rPr kumimoji="0" lang="ru-RU" altLang="ru-RU" sz="1800" b="0" i="0" u="none" strike="noStrike" cap="none" normalizeH="0" baseline="0">
                <a:ln>
                  <a:noFill/>
                </a:ln>
                <a:solidFill>
                  <a:schemeClr val="tx1"/>
                </a:solidFill>
                <a:effectLst/>
                <a:latin typeface="Arial" panose="020B0604020202020204" pitchFamily="34" charset="0"/>
              </a:rPr>
            </a:br>
            <a:endParaRPr kumimoji="0" lang="ru-RU" altLang="ru-RU" sz="1800" b="0" i="0" u="none" strike="noStrike" cap="none" normalizeH="0" baseline="0">
              <a:ln>
                <a:noFill/>
              </a:ln>
              <a:solidFill>
                <a:schemeClr val="tx1"/>
              </a:solidFill>
              <a:effectLst/>
              <a:latin typeface="Arial" panose="020B0604020202020204" pitchFamily="34" charset="0"/>
            </a:endParaRPr>
          </a:p>
        </p:txBody>
      </p:sp>
      <p:graphicFrame>
        <p:nvGraphicFramePr>
          <p:cNvPr id="12" name="Таблица 11">
            <a:extLst>
              <a:ext uri="{FF2B5EF4-FFF2-40B4-BE49-F238E27FC236}">
                <a16:creationId xmlns:a16="http://schemas.microsoft.com/office/drawing/2014/main" xmlns="" id="{953058C9-C18C-AA89-A4E2-172D8F97161C}"/>
              </a:ext>
            </a:extLst>
          </p:cNvPr>
          <p:cNvGraphicFramePr>
            <a:graphicFrameLocks noGrp="1"/>
          </p:cNvGraphicFramePr>
          <p:nvPr>
            <p:extLst>
              <p:ext uri="{D42A27DB-BD31-4B8C-83A1-F6EECF244321}">
                <p14:modId xmlns:p14="http://schemas.microsoft.com/office/powerpoint/2010/main" val="756020593"/>
              </p:ext>
            </p:extLst>
          </p:nvPr>
        </p:nvGraphicFramePr>
        <p:xfrm>
          <a:off x="403413" y="769401"/>
          <a:ext cx="8740587" cy="3438139"/>
        </p:xfrm>
        <a:graphic>
          <a:graphicData uri="http://schemas.openxmlformats.org/drawingml/2006/table">
            <a:tbl>
              <a:tblPr firstRow="1" firstCol="1" bandRow="1">
                <a:tableStyleId>{DBF192B8-534E-4357-97EE-F4E1D07FE1A2}</a:tableStyleId>
              </a:tblPr>
              <a:tblGrid>
                <a:gridCol w="1519655">
                  <a:extLst>
                    <a:ext uri="{9D8B030D-6E8A-4147-A177-3AD203B41FA5}">
                      <a16:colId xmlns:a16="http://schemas.microsoft.com/office/drawing/2014/main" xmlns="" val="514512227"/>
                    </a:ext>
                  </a:extLst>
                </a:gridCol>
                <a:gridCol w="1344567">
                  <a:extLst>
                    <a:ext uri="{9D8B030D-6E8A-4147-A177-3AD203B41FA5}">
                      <a16:colId xmlns:a16="http://schemas.microsoft.com/office/drawing/2014/main" xmlns="" val="754518290"/>
                    </a:ext>
                  </a:extLst>
                </a:gridCol>
                <a:gridCol w="699247">
                  <a:extLst>
                    <a:ext uri="{9D8B030D-6E8A-4147-A177-3AD203B41FA5}">
                      <a16:colId xmlns:a16="http://schemas.microsoft.com/office/drawing/2014/main" xmlns="" val="915396896"/>
                    </a:ext>
                  </a:extLst>
                </a:gridCol>
                <a:gridCol w="766483">
                  <a:extLst>
                    <a:ext uri="{9D8B030D-6E8A-4147-A177-3AD203B41FA5}">
                      <a16:colId xmlns:a16="http://schemas.microsoft.com/office/drawing/2014/main" xmlns="" val="3725381891"/>
                    </a:ext>
                  </a:extLst>
                </a:gridCol>
                <a:gridCol w="726141">
                  <a:extLst>
                    <a:ext uri="{9D8B030D-6E8A-4147-A177-3AD203B41FA5}">
                      <a16:colId xmlns:a16="http://schemas.microsoft.com/office/drawing/2014/main" xmlns="" val="3464980137"/>
                    </a:ext>
                  </a:extLst>
                </a:gridCol>
                <a:gridCol w="1210235">
                  <a:extLst>
                    <a:ext uri="{9D8B030D-6E8A-4147-A177-3AD203B41FA5}">
                      <a16:colId xmlns:a16="http://schemas.microsoft.com/office/drawing/2014/main" xmlns="" val="1697544831"/>
                    </a:ext>
                  </a:extLst>
                </a:gridCol>
                <a:gridCol w="779930">
                  <a:extLst>
                    <a:ext uri="{9D8B030D-6E8A-4147-A177-3AD203B41FA5}">
                      <a16:colId xmlns:a16="http://schemas.microsoft.com/office/drawing/2014/main" xmlns="" val="1001742726"/>
                    </a:ext>
                  </a:extLst>
                </a:gridCol>
                <a:gridCol w="769881">
                  <a:extLst>
                    <a:ext uri="{9D8B030D-6E8A-4147-A177-3AD203B41FA5}">
                      <a16:colId xmlns:a16="http://schemas.microsoft.com/office/drawing/2014/main" xmlns="" val="484084336"/>
                    </a:ext>
                  </a:extLst>
                </a:gridCol>
                <a:gridCol w="924448">
                  <a:extLst>
                    <a:ext uri="{9D8B030D-6E8A-4147-A177-3AD203B41FA5}">
                      <a16:colId xmlns:a16="http://schemas.microsoft.com/office/drawing/2014/main" xmlns="" val="2976064143"/>
                    </a:ext>
                  </a:extLst>
                </a:gridCol>
              </a:tblGrid>
              <a:tr h="346705">
                <a:tc rowSpan="2">
                  <a:txBody>
                    <a:bodyPr/>
                    <a:lstStyle/>
                    <a:p>
                      <a:pPr algn="ctr">
                        <a:lnSpc>
                          <a:spcPct val="115000"/>
                        </a:lnSpc>
                        <a:spcAft>
                          <a:spcPts val="1000"/>
                        </a:spcAft>
                      </a:pPr>
                      <a:r>
                        <a:rPr lang="ru-RU" sz="1500" dirty="0">
                          <a:effectLst/>
                          <a:latin typeface="Times New Roman" panose="02020603050405020304" pitchFamily="18" charset="0"/>
                          <a:cs typeface="Times New Roman" panose="02020603050405020304" pitchFamily="18" charset="0"/>
                        </a:rPr>
                        <a:t>Характеристики для сравнения</a:t>
                      </a:r>
                      <a:endParaRPr lang="ru-RU"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4">
                  <a:txBody>
                    <a:bodyPr/>
                    <a:lstStyle/>
                    <a:p>
                      <a:pPr algn="ctr"/>
                      <a:r>
                        <a:rPr lang="ru-RU" sz="1500" b="1" dirty="0">
                          <a:solidFill>
                            <a:schemeClr val="accent3">
                              <a:lumMod val="50000"/>
                            </a:schemeClr>
                          </a:solidFill>
                          <a:latin typeface="Times New Roman" panose="02020603050405020304" pitchFamily="18" charset="0"/>
                          <a:cs typeface="Times New Roman" panose="02020603050405020304" pitchFamily="18" charset="0"/>
                        </a:rPr>
                        <a:t>7 класс</a:t>
                      </a:r>
                    </a:p>
                  </a:txBody>
                  <a:tcPr marL="68580" marR="68580" marT="0" marB="0"/>
                </a:tc>
                <a:tc hMerge="1">
                  <a:txBody>
                    <a:bodyPr/>
                    <a:lstStyle/>
                    <a:p>
                      <a:endParaRPr lang="ru-RU" dirty="0"/>
                    </a:p>
                  </a:txBody>
                  <a:tcPr marL="68580" marR="68580" marT="0" marB="0"/>
                </a:tc>
                <a:tc hMerge="1">
                  <a:txBody>
                    <a:bodyPr/>
                    <a:lstStyle/>
                    <a:p>
                      <a:endParaRPr lang="ru-RU" dirty="0"/>
                    </a:p>
                  </a:txBody>
                  <a:tcPr marL="68580" marR="68580" marT="0" marB="0"/>
                </a:tc>
                <a:tc hMerge="1">
                  <a:txBody>
                    <a:bodyPr/>
                    <a:lstStyle/>
                    <a:p>
                      <a:endParaRPr lang="ru-RU" dirty="0"/>
                    </a:p>
                  </a:txBody>
                  <a:tcPr marL="68580" marR="68580" marT="0" marB="0"/>
                </a:tc>
                <a:tc gridSpan="4">
                  <a:txBody>
                    <a:bodyPr/>
                    <a:lstStyle/>
                    <a:p>
                      <a:pPr algn="ctr">
                        <a:lnSpc>
                          <a:spcPct val="115000"/>
                        </a:lnSpc>
                        <a:spcAft>
                          <a:spcPts val="1000"/>
                        </a:spcAft>
                      </a:pPr>
                      <a:r>
                        <a:rPr lang="ru-RU" sz="1500" b="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8 класс</a:t>
                      </a:r>
                    </a:p>
                  </a:txBody>
                  <a:tcPr marL="68580" marR="68580" marT="0" marB="0"/>
                </a:tc>
                <a:tc hMerge="1">
                  <a:txBody>
                    <a:bodyPr/>
                    <a:lstStyle/>
                    <a:p>
                      <a:endParaRPr lang="ru-RU" dirty="0"/>
                    </a:p>
                  </a:txBody>
                  <a:tcPr marL="68580" marR="68580" marT="0" marB="0"/>
                </a:tc>
                <a:tc hMerge="1">
                  <a:txBody>
                    <a:bodyPr/>
                    <a:lstStyle/>
                    <a:p>
                      <a:endParaRPr lang="ru-RU" dirty="0"/>
                    </a:p>
                  </a:txBody>
                  <a:tcPr marL="68580" marR="68580" marT="0" marB="0"/>
                </a:tc>
                <a:tc hMerge="1">
                  <a:txBody>
                    <a:bodyPr/>
                    <a:lstStyle/>
                    <a:p>
                      <a:pPr algn="ctr">
                        <a:lnSpc>
                          <a:spcPct val="115000"/>
                        </a:lnSpc>
                        <a:spcAft>
                          <a:spcPts val="1000"/>
                        </a:spcAft>
                      </a:pP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949686534"/>
                  </a:ext>
                </a:extLst>
              </a:tr>
              <a:tr h="618300">
                <a:tc vMerge="1">
                  <a:txBody>
                    <a:bodyPr/>
                    <a:lstStyle/>
                    <a:p>
                      <a:endParaRPr lang="ru-RU"/>
                    </a:p>
                  </a:txBody>
                  <a:tcPr/>
                </a:tc>
                <a:tc>
                  <a:txBody>
                    <a:bodyPr/>
                    <a:lstStyle/>
                    <a:p>
                      <a:pPr algn="ctr">
                        <a:lnSpc>
                          <a:spcPct val="115000"/>
                        </a:lnSpc>
                        <a:spcAft>
                          <a:spcPts val="1000"/>
                        </a:spcAft>
                      </a:pPr>
                      <a:r>
                        <a:rPr lang="ru-RU" sz="1500" dirty="0">
                          <a:effectLst/>
                          <a:latin typeface="Times New Roman" panose="02020603050405020304" pitchFamily="18" charset="0"/>
                          <a:cs typeface="Times New Roman" panose="02020603050405020304" pitchFamily="18" charset="0"/>
                        </a:rPr>
                        <a:t>ВПР по программе 7 класса (осень 2022)</a:t>
                      </a:r>
                      <a:endParaRPr lang="ru-RU"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ru-RU" sz="1500" dirty="0">
                          <a:effectLst/>
                          <a:latin typeface="Times New Roman" panose="02020603050405020304" pitchFamily="18" charset="0"/>
                          <a:cs typeface="Times New Roman" panose="02020603050405020304" pitchFamily="18" charset="0"/>
                        </a:rPr>
                        <a:t>ВПР-7 2023</a:t>
                      </a:r>
                      <a:endParaRPr lang="ru-RU"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ru-RU" sz="1500" dirty="0">
                          <a:effectLst/>
                          <a:latin typeface="Times New Roman" panose="02020603050405020304" pitchFamily="18" charset="0"/>
                          <a:cs typeface="Times New Roman" panose="02020603050405020304" pitchFamily="18" charset="0"/>
                        </a:rPr>
                        <a:t>ВПР-7</a:t>
                      </a:r>
                    </a:p>
                    <a:p>
                      <a:pPr algn="ctr">
                        <a:lnSpc>
                          <a:spcPct val="115000"/>
                        </a:lnSpc>
                        <a:spcAft>
                          <a:spcPts val="1000"/>
                        </a:spcAft>
                      </a:pPr>
                      <a:r>
                        <a:rPr lang="ru-RU" sz="1500" dirty="0">
                          <a:effectLst/>
                          <a:latin typeface="Times New Roman" panose="02020603050405020304" pitchFamily="18" charset="0"/>
                          <a:cs typeface="Times New Roman" panose="02020603050405020304" pitchFamily="18" charset="0"/>
                        </a:rPr>
                        <a:t>2024</a:t>
                      </a:r>
                      <a:endParaRPr lang="ru-RU"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ru-RU" sz="1500" b="1" dirty="0">
                          <a:effectLst/>
                          <a:latin typeface="Times New Roman" panose="02020603050405020304" pitchFamily="18" charset="0"/>
                          <a:ea typeface="Times New Roman" panose="02020603050405020304" pitchFamily="18" charset="0"/>
                          <a:cs typeface="Times New Roman" panose="02020603050405020304" pitchFamily="18" charset="0"/>
                        </a:rPr>
                        <a:t>РФ</a:t>
                      </a:r>
                    </a:p>
                    <a:p>
                      <a:pPr algn="ctr">
                        <a:lnSpc>
                          <a:spcPct val="115000"/>
                        </a:lnSpc>
                        <a:spcAft>
                          <a:spcPts val="1000"/>
                        </a:spcAft>
                      </a:pP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2024</a:t>
                      </a:r>
                    </a:p>
                  </a:txBody>
                  <a:tcPr marL="68580" marR="68580" marT="0" marB="0"/>
                </a:tc>
                <a:tc>
                  <a:txBody>
                    <a:bodyPr/>
                    <a:lstStyle/>
                    <a:p>
                      <a:pPr algn="ctr">
                        <a:lnSpc>
                          <a:spcPct val="115000"/>
                        </a:lnSpc>
                        <a:spcAft>
                          <a:spcPts val="1000"/>
                        </a:spcAft>
                      </a:pP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ВПР-9 по программе 8 класса (осень 2022)</a:t>
                      </a:r>
                    </a:p>
                  </a:txBody>
                  <a:tcPr marL="68580" marR="68580" marT="0" marB="0" anchor="ctr"/>
                </a:tc>
                <a:tc>
                  <a:txBody>
                    <a:bodyPr/>
                    <a:lstStyle/>
                    <a:p>
                      <a:pPr algn="ctr">
                        <a:lnSpc>
                          <a:spcPct val="115000"/>
                        </a:lnSpc>
                        <a:spcAft>
                          <a:spcPts val="1000"/>
                        </a:spcAft>
                      </a:pP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ВПР-8 (2023)</a:t>
                      </a:r>
                    </a:p>
                  </a:txBody>
                  <a:tcPr marL="68580" marR="68580" marT="0" marB="0" anchor="ctr"/>
                </a:tc>
                <a:tc>
                  <a:txBody>
                    <a:bodyPr/>
                    <a:lstStyle/>
                    <a:p>
                      <a:pPr algn="ctr">
                        <a:lnSpc>
                          <a:spcPct val="115000"/>
                        </a:lnSpc>
                        <a:spcAft>
                          <a:spcPts val="1000"/>
                        </a:spcAft>
                      </a:pP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ВПР-8</a:t>
                      </a:r>
                    </a:p>
                    <a:p>
                      <a:pPr algn="ctr">
                        <a:lnSpc>
                          <a:spcPct val="115000"/>
                        </a:lnSpc>
                        <a:spcAft>
                          <a:spcPts val="1000"/>
                        </a:spcAft>
                      </a:pP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(2024)</a:t>
                      </a:r>
                    </a:p>
                  </a:txBody>
                  <a:tcPr marL="68580" marR="68580" marT="0" marB="0" anchor="ctr"/>
                </a:tc>
                <a:tc>
                  <a:txBody>
                    <a:bodyPr/>
                    <a:lstStyle/>
                    <a:p>
                      <a:pPr algn="ctr">
                        <a:lnSpc>
                          <a:spcPct val="115000"/>
                        </a:lnSpc>
                        <a:spcAft>
                          <a:spcPts val="1000"/>
                        </a:spcAft>
                      </a:pPr>
                      <a:r>
                        <a:rPr lang="ru-RU" sz="1500" b="1" dirty="0">
                          <a:effectLst/>
                          <a:latin typeface="Times New Roman" panose="02020603050405020304" pitchFamily="18" charset="0"/>
                          <a:ea typeface="Times New Roman" panose="02020603050405020304" pitchFamily="18" charset="0"/>
                          <a:cs typeface="Times New Roman" panose="02020603050405020304" pitchFamily="18" charset="0"/>
                        </a:rPr>
                        <a:t>РФ</a:t>
                      </a:r>
                    </a:p>
                    <a:p>
                      <a:pPr algn="ctr">
                        <a:lnSpc>
                          <a:spcPct val="115000"/>
                        </a:lnSpc>
                        <a:spcAft>
                          <a:spcPts val="1000"/>
                        </a:spcAft>
                      </a:pP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2024</a:t>
                      </a:r>
                    </a:p>
                  </a:txBody>
                  <a:tcPr marL="68580" marR="68580" marT="0" marB="0"/>
                </a:tc>
                <a:extLst>
                  <a:ext uri="{0D108BD9-81ED-4DB2-BD59-A6C34878D82A}">
                    <a16:rowId xmlns:a16="http://schemas.microsoft.com/office/drawing/2014/main" xmlns="" val="1149396821"/>
                  </a:ext>
                </a:extLst>
              </a:tr>
              <a:tr h="230505">
                <a:tc>
                  <a:txBody>
                    <a:bodyPr/>
                    <a:lstStyle/>
                    <a:p>
                      <a:pPr algn="just">
                        <a:lnSpc>
                          <a:spcPct val="115000"/>
                        </a:lnSpc>
                        <a:spcAft>
                          <a:spcPts val="1000"/>
                        </a:spcAft>
                      </a:pPr>
                      <a:r>
                        <a:rPr lang="ru-RU" sz="1500">
                          <a:effectLst/>
                          <a:latin typeface="Times New Roman" panose="02020603050405020304" pitchFamily="18" charset="0"/>
                          <a:cs typeface="Times New Roman" panose="02020603050405020304" pitchFamily="18" charset="0"/>
                        </a:rPr>
                        <a:t>Успешность выполнения работы, % учащихся</a:t>
                      </a:r>
                      <a:endParaRPr lang="ru-RU"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ru-RU" sz="1500" dirty="0">
                          <a:effectLst/>
                          <a:latin typeface="Times New Roman" panose="02020603050405020304" pitchFamily="18" charset="0"/>
                          <a:cs typeface="Times New Roman" panose="02020603050405020304" pitchFamily="18" charset="0"/>
                        </a:rPr>
                        <a:t>85,8</a:t>
                      </a:r>
                      <a:endParaRPr lang="ru-RU"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ru-RU" sz="1500" dirty="0">
                          <a:effectLst/>
                          <a:latin typeface="Times New Roman" panose="02020603050405020304" pitchFamily="18" charset="0"/>
                          <a:cs typeface="Times New Roman" panose="02020603050405020304" pitchFamily="18" charset="0"/>
                        </a:rPr>
                        <a:t>87,51</a:t>
                      </a:r>
                      <a:endParaRPr lang="ru-RU"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ru-RU" sz="1500" dirty="0">
                          <a:effectLst/>
                          <a:latin typeface="Times New Roman" panose="02020603050405020304" pitchFamily="18" charset="0"/>
                          <a:cs typeface="Times New Roman" panose="02020603050405020304" pitchFamily="18" charset="0"/>
                        </a:rPr>
                        <a:t>89,17</a:t>
                      </a:r>
                      <a:endParaRPr lang="ru-RU"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ru-RU" sz="1500" b="1" dirty="0">
                          <a:effectLst/>
                          <a:latin typeface="Times New Roman" panose="02020603050405020304" pitchFamily="18" charset="0"/>
                          <a:ea typeface="Times New Roman" panose="02020603050405020304" pitchFamily="18" charset="0"/>
                          <a:cs typeface="Times New Roman" panose="02020603050405020304" pitchFamily="18" charset="0"/>
                        </a:rPr>
                        <a:t>90,84</a:t>
                      </a:r>
                    </a:p>
                  </a:txBody>
                  <a:tcPr marL="68580" marR="68580" marT="0" marB="0" anchor="ctr"/>
                </a:tc>
                <a:tc>
                  <a:txBody>
                    <a:bodyPr/>
                    <a:lstStyle/>
                    <a:p>
                      <a:pPr algn="ctr">
                        <a:lnSpc>
                          <a:spcPct val="115000"/>
                        </a:lnSpc>
                        <a:spcAft>
                          <a:spcPts val="1000"/>
                        </a:spcAft>
                      </a:pP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85,19</a:t>
                      </a:r>
                    </a:p>
                  </a:txBody>
                  <a:tcPr marL="68580" marR="68580" marT="0" marB="0" anchor="ctr"/>
                </a:tc>
                <a:tc>
                  <a:txBody>
                    <a:bodyPr/>
                    <a:lstStyle/>
                    <a:p>
                      <a:pPr algn="ctr">
                        <a:lnSpc>
                          <a:spcPct val="115000"/>
                        </a:lnSpc>
                        <a:spcAft>
                          <a:spcPts val="1000"/>
                        </a:spcAft>
                      </a:pP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87,68</a:t>
                      </a:r>
                    </a:p>
                  </a:txBody>
                  <a:tcPr marL="68580" marR="68580" marT="0" marB="0" anchor="ctr"/>
                </a:tc>
                <a:tc>
                  <a:txBody>
                    <a:bodyPr/>
                    <a:lstStyle/>
                    <a:p>
                      <a:pPr algn="ctr">
                        <a:lnSpc>
                          <a:spcPct val="115000"/>
                        </a:lnSpc>
                        <a:spcAft>
                          <a:spcPts val="1000"/>
                        </a:spcAft>
                      </a:pPr>
                      <a:r>
                        <a:rPr lang="ru-RU" sz="1500">
                          <a:effectLst/>
                          <a:latin typeface="Times New Roman" panose="02020603050405020304" pitchFamily="18" charset="0"/>
                          <a:ea typeface="Times New Roman" panose="02020603050405020304" pitchFamily="18" charset="0"/>
                          <a:cs typeface="Times New Roman" panose="02020603050405020304" pitchFamily="18" charset="0"/>
                        </a:rPr>
                        <a:t>89,48</a:t>
                      </a:r>
                    </a:p>
                  </a:txBody>
                  <a:tcPr marL="68580" marR="68580" marT="0" marB="0" anchor="ctr"/>
                </a:tc>
                <a:tc>
                  <a:txBody>
                    <a:bodyPr/>
                    <a:lstStyle/>
                    <a:p>
                      <a:pPr algn="ctr">
                        <a:lnSpc>
                          <a:spcPct val="115000"/>
                        </a:lnSpc>
                        <a:spcAft>
                          <a:spcPts val="1000"/>
                        </a:spcAft>
                      </a:pPr>
                      <a:r>
                        <a:rPr lang="ru-RU" sz="1500" b="1" dirty="0">
                          <a:effectLst/>
                          <a:latin typeface="Times New Roman" panose="02020603050405020304" pitchFamily="18" charset="0"/>
                          <a:ea typeface="Times New Roman" panose="02020603050405020304" pitchFamily="18" charset="0"/>
                          <a:cs typeface="Times New Roman" panose="02020603050405020304" pitchFamily="18" charset="0"/>
                        </a:rPr>
                        <a:t>90,84</a:t>
                      </a:r>
                    </a:p>
                  </a:txBody>
                  <a:tcPr marL="68580" marR="68580" marT="0" marB="0" anchor="ctr"/>
                </a:tc>
                <a:extLst>
                  <a:ext uri="{0D108BD9-81ED-4DB2-BD59-A6C34878D82A}">
                    <a16:rowId xmlns:a16="http://schemas.microsoft.com/office/drawing/2014/main" xmlns="" val="1139178529"/>
                  </a:ext>
                </a:extLst>
              </a:tr>
              <a:tr h="170815">
                <a:tc>
                  <a:txBody>
                    <a:bodyPr/>
                    <a:lstStyle/>
                    <a:p>
                      <a:pPr algn="just">
                        <a:lnSpc>
                          <a:spcPct val="115000"/>
                        </a:lnSpc>
                        <a:spcAft>
                          <a:spcPts val="1000"/>
                        </a:spcAft>
                      </a:pPr>
                      <a:r>
                        <a:rPr lang="ru-RU" sz="1500" dirty="0">
                          <a:effectLst/>
                          <a:latin typeface="Times New Roman" panose="02020603050405020304" pitchFamily="18" charset="0"/>
                          <a:cs typeface="Times New Roman" panose="02020603050405020304" pitchFamily="18" charset="0"/>
                        </a:rPr>
                        <a:t>Качество математических знаний, % учащихся</a:t>
                      </a:r>
                      <a:endParaRPr lang="ru-RU"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ctr">
                        <a:lnSpc>
                          <a:spcPct val="115000"/>
                        </a:lnSpc>
                        <a:spcAft>
                          <a:spcPts val="1000"/>
                        </a:spcAft>
                      </a:pPr>
                      <a:r>
                        <a:rPr lang="ru-RU" sz="1500" dirty="0">
                          <a:effectLst/>
                          <a:latin typeface="Times New Roman" panose="02020603050405020304" pitchFamily="18" charset="0"/>
                          <a:cs typeface="Times New Roman" panose="02020603050405020304" pitchFamily="18" charset="0"/>
                        </a:rPr>
                        <a:t>33,24</a:t>
                      </a:r>
                      <a:endParaRPr lang="ru-RU"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15000"/>
                        </a:lnSpc>
                        <a:spcAft>
                          <a:spcPts val="1000"/>
                        </a:spcAft>
                      </a:pPr>
                      <a:r>
                        <a:rPr lang="ru-RU" sz="1500" dirty="0">
                          <a:effectLst/>
                          <a:latin typeface="Times New Roman" panose="02020603050405020304" pitchFamily="18" charset="0"/>
                          <a:cs typeface="Times New Roman" panose="02020603050405020304" pitchFamily="18" charset="0"/>
                        </a:rPr>
                        <a:t>34,66</a:t>
                      </a:r>
                      <a:endParaRPr lang="ru-RU"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15000"/>
                        </a:lnSpc>
                        <a:spcAft>
                          <a:spcPts val="1000"/>
                        </a:spcAft>
                      </a:pPr>
                      <a:r>
                        <a:rPr lang="ru-RU" sz="1500" dirty="0">
                          <a:effectLst/>
                          <a:latin typeface="Times New Roman" panose="02020603050405020304" pitchFamily="18" charset="0"/>
                          <a:cs typeface="Times New Roman" panose="02020603050405020304" pitchFamily="18" charset="0"/>
                        </a:rPr>
                        <a:t>35,79</a:t>
                      </a:r>
                      <a:endParaRPr lang="ru-RU"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15000"/>
                        </a:lnSpc>
                        <a:spcAft>
                          <a:spcPts val="1000"/>
                        </a:spcAft>
                      </a:pPr>
                      <a:r>
                        <a:rPr lang="ru-RU" sz="1500" b="1" dirty="0">
                          <a:effectLst/>
                          <a:latin typeface="Times New Roman" panose="02020603050405020304" pitchFamily="18" charset="0"/>
                          <a:ea typeface="Times New Roman" panose="02020603050405020304" pitchFamily="18" charset="0"/>
                          <a:cs typeface="Times New Roman" panose="02020603050405020304" pitchFamily="18" charset="0"/>
                        </a:rPr>
                        <a:t>41,2</a:t>
                      </a:r>
                    </a:p>
                  </a:txBody>
                  <a:tcPr marL="68580" marR="68580" marT="0" marB="0" anchor="ctr">
                    <a:solidFill>
                      <a:schemeClr val="accent2">
                        <a:lumMod val="40000"/>
                        <a:lumOff val="60000"/>
                      </a:schemeClr>
                    </a:solidFill>
                  </a:tcPr>
                </a:tc>
                <a:tc>
                  <a:txBody>
                    <a:bodyPr/>
                    <a:lstStyle/>
                    <a:p>
                      <a:pPr algn="ctr">
                        <a:lnSpc>
                          <a:spcPct val="115000"/>
                        </a:lnSpc>
                        <a:spcAft>
                          <a:spcPts val="1000"/>
                        </a:spcAft>
                      </a:pP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24,59</a:t>
                      </a:r>
                    </a:p>
                  </a:txBody>
                  <a:tcPr marL="68580" marR="68580" marT="0" marB="0" anchor="ctr">
                    <a:solidFill>
                      <a:schemeClr val="accent2">
                        <a:lumMod val="40000"/>
                        <a:lumOff val="60000"/>
                      </a:schemeClr>
                    </a:solidFill>
                  </a:tcPr>
                </a:tc>
                <a:tc>
                  <a:txBody>
                    <a:bodyPr/>
                    <a:lstStyle/>
                    <a:p>
                      <a:pPr algn="ctr">
                        <a:lnSpc>
                          <a:spcPct val="115000"/>
                        </a:lnSpc>
                        <a:spcAft>
                          <a:spcPts val="1000"/>
                        </a:spcAft>
                      </a:pP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28,53</a:t>
                      </a:r>
                    </a:p>
                  </a:txBody>
                  <a:tcPr marL="68580" marR="68580" marT="0" marB="0" anchor="ctr">
                    <a:solidFill>
                      <a:schemeClr val="accent2">
                        <a:lumMod val="40000"/>
                        <a:lumOff val="60000"/>
                      </a:schemeClr>
                    </a:solidFill>
                  </a:tcPr>
                </a:tc>
                <a:tc>
                  <a:txBody>
                    <a:bodyPr/>
                    <a:lstStyle/>
                    <a:p>
                      <a:pPr algn="ctr">
                        <a:lnSpc>
                          <a:spcPct val="115000"/>
                        </a:lnSpc>
                        <a:spcAft>
                          <a:spcPts val="1000"/>
                        </a:spcAft>
                      </a:pPr>
                      <a:r>
                        <a:rPr lang="ru-RU" sz="1500" dirty="0">
                          <a:effectLst/>
                          <a:latin typeface="Times New Roman" panose="02020603050405020304" pitchFamily="18" charset="0"/>
                          <a:ea typeface="Times New Roman" panose="02020603050405020304" pitchFamily="18" charset="0"/>
                          <a:cs typeface="Times New Roman" panose="02020603050405020304" pitchFamily="18" charset="0"/>
                        </a:rPr>
                        <a:t>30,4</a:t>
                      </a:r>
                    </a:p>
                  </a:txBody>
                  <a:tcPr marL="68580" marR="68580" marT="0" marB="0" anchor="ctr">
                    <a:solidFill>
                      <a:schemeClr val="accent2">
                        <a:lumMod val="40000"/>
                        <a:lumOff val="60000"/>
                      </a:schemeClr>
                    </a:solidFill>
                  </a:tcPr>
                </a:tc>
                <a:tc>
                  <a:txBody>
                    <a:bodyPr/>
                    <a:lstStyle/>
                    <a:p>
                      <a:pPr algn="ctr">
                        <a:lnSpc>
                          <a:spcPct val="115000"/>
                        </a:lnSpc>
                        <a:spcAft>
                          <a:spcPts val="1000"/>
                        </a:spcAft>
                      </a:pPr>
                      <a:r>
                        <a:rPr lang="ru-RU" sz="1500" b="1" dirty="0">
                          <a:effectLst/>
                          <a:latin typeface="Times New Roman" panose="02020603050405020304" pitchFamily="18" charset="0"/>
                          <a:ea typeface="Times New Roman" panose="02020603050405020304" pitchFamily="18" charset="0"/>
                          <a:cs typeface="Times New Roman" panose="02020603050405020304" pitchFamily="18" charset="0"/>
                        </a:rPr>
                        <a:t>34,39</a:t>
                      </a:r>
                    </a:p>
                  </a:txBody>
                  <a:tcPr marL="68580" marR="68580" marT="0" marB="0" anchor="ctr">
                    <a:solidFill>
                      <a:schemeClr val="accent2">
                        <a:lumMod val="40000"/>
                        <a:lumOff val="60000"/>
                      </a:schemeClr>
                    </a:solidFill>
                  </a:tcPr>
                </a:tc>
                <a:extLst>
                  <a:ext uri="{0D108BD9-81ED-4DB2-BD59-A6C34878D82A}">
                    <a16:rowId xmlns:a16="http://schemas.microsoft.com/office/drawing/2014/main" xmlns="" val="4111366395"/>
                  </a:ext>
                </a:extLst>
              </a:tr>
            </a:tbl>
          </a:graphicData>
        </a:graphic>
      </p:graphicFrame>
    </p:spTree>
    <p:extLst>
      <p:ext uri="{BB962C8B-B14F-4D97-AF65-F5344CB8AC3E}">
        <p14:creationId xmlns:p14="http://schemas.microsoft.com/office/powerpoint/2010/main" val="3035856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09C0BD59-639A-0B90-5055-867970389210}"/>
              </a:ext>
            </a:extLst>
          </p:cNvPr>
          <p:cNvPicPr>
            <a:picLocks noChangeAspect="1"/>
          </p:cNvPicPr>
          <p:nvPr/>
        </p:nvPicPr>
        <p:blipFill>
          <a:blip r:embed="rId3"/>
          <a:stretch>
            <a:fillRect/>
          </a:stretch>
        </p:blipFill>
        <p:spPr>
          <a:xfrm>
            <a:off x="0" y="1401873"/>
            <a:ext cx="4266202" cy="2642236"/>
          </a:xfrm>
          <a:prstGeom prst="rect">
            <a:avLst/>
          </a:prstGeom>
        </p:spPr>
      </p:pic>
      <p:sp>
        <p:nvSpPr>
          <p:cNvPr id="2" name="Заголовок 1">
            <a:extLst>
              <a:ext uri="{FF2B5EF4-FFF2-40B4-BE49-F238E27FC236}">
                <a16:creationId xmlns:a16="http://schemas.microsoft.com/office/drawing/2014/main" xmlns="" id="{DF418FC5-359A-39EC-6008-A89609865A97}"/>
              </a:ext>
            </a:extLst>
          </p:cNvPr>
          <p:cNvSpPr>
            <a:spLocks noGrp="1"/>
          </p:cNvSpPr>
          <p:nvPr>
            <p:ph type="title"/>
          </p:nvPr>
        </p:nvSpPr>
        <p:spPr>
          <a:xfrm>
            <a:off x="338273" y="678094"/>
            <a:ext cx="8754035" cy="893700"/>
          </a:xfrm>
        </p:spPr>
        <p:txBody>
          <a:bodyPr/>
          <a:lstStyle/>
          <a:p>
            <a:r>
              <a:rPr lang="ru-RU" sz="2400" b="1" dirty="0">
                <a:latin typeface="Times New Roman" panose="02020603050405020304" pitchFamily="18" charset="0"/>
                <a:cs typeface="Times New Roman" panose="02020603050405020304" pitchFamily="18" charset="0"/>
              </a:rPr>
              <a:t>Диаграмма распределения участников ВПР по математике </a:t>
            </a: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в </a:t>
            </a:r>
            <a:r>
              <a:rPr lang="ru-RU" sz="2400" b="1" dirty="0">
                <a:latin typeface="Times New Roman" panose="02020603050405020304" pitchFamily="18" charset="0"/>
                <a:cs typeface="Times New Roman" panose="02020603050405020304" pitchFamily="18" charset="0"/>
              </a:rPr>
              <a:t>% по полученным отметкам за 2022, 2023 и 2024 гг.</a:t>
            </a:r>
          </a:p>
        </p:txBody>
      </p:sp>
      <p:graphicFrame>
        <p:nvGraphicFramePr>
          <p:cNvPr id="3" name="Объект 47">
            <a:extLst>
              <a:ext uri="{FF2B5EF4-FFF2-40B4-BE49-F238E27FC236}">
                <a16:creationId xmlns:a16="http://schemas.microsoft.com/office/drawing/2014/main" xmlns="" id="{383FE93E-7EE7-4898-A7A6-1FD1E5C2F919}"/>
              </a:ext>
            </a:extLst>
          </p:cNvPr>
          <p:cNvGraphicFramePr>
            <a:graphicFrameLocks/>
          </p:cNvGraphicFramePr>
          <p:nvPr>
            <p:extLst>
              <p:ext uri="{D42A27DB-BD31-4B8C-83A1-F6EECF244321}">
                <p14:modId xmlns:p14="http://schemas.microsoft.com/office/powerpoint/2010/main" val="3028779415"/>
              </p:ext>
            </p:extLst>
          </p:nvPr>
        </p:nvGraphicFramePr>
        <p:xfrm>
          <a:off x="4063109" y="1554388"/>
          <a:ext cx="4977508" cy="275441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xmlns="" id="{2936BC48-D3A2-CE6F-E930-C605669E13C3}"/>
              </a:ext>
            </a:extLst>
          </p:cNvPr>
          <p:cNvSpPr txBox="1"/>
          <p:nvPr/>
        </p:nvSpPr>
        <p:spPr>
          <a:xfrm>
            <a:off x="1297386" y="4276685"/>
            <a:ext cx="1714868" cy="400110"/>
          </a:xfrm>
          <a:prstGeom prst="rect">
            <a:avLst/>
          </a:prstGeom>
          <a:noFill/>
        </p:spPr>
        <p:txBody>
          <a:bodyPr wrap="square">
            <a:spAutoFit/>
          </a:bodyPr>
          <a:lstStyle/>
          <a:p>
            <a:pPr algn="ctr"/>
            <a:r>
              <a:rPr lang="ru-RU" sz="2000" b="1" dirty="0">
                <a:solidFill>
                  <a:schemeClr val="accent3">
                    <a:lumMod val="50000"/>
                  </a:schemeClr>
                </a:solidFill>
                <a:latin typeface="Times New Roman" panose="02020603050405020304" pitchFamily="18" charset="0"/>
                <a:cs typeface="Times New Roman" panose="02020603050405020304" pitchFamily="18" charset="0"/>
              </a:rPr>
              <a:t>7 класс</a:t>
            </a:r>
          </a:p>
        </p:txBody>
      </p:sp>
      <p:sp>
        <p:nvSpPr>
          <p:cNvPr id="6" name="TextBox 5">
            <a:extLst>
              <a:ext uri="{FF2B5EF4-FFF2-40B4-BE49-F238E27FC236}">
                <a16:creationId xmlns:a16="http://schemas.microsoft.com/office/drawing/2014/main" xmlns="" id="{C83D5CC0-865F-806E-47EF-59C2318C608F}"/>
              </a:ext>
            </a:extLst>
          </p:cNvPr>
          <p:cNvSpPr txBox="1"/>
          <p:nvPr/>
        </p:nvSpPr>
        <p:spPr>
          <a:xfrm>
            <a:off x="5694429" y="4545190"/>
            <a:ext cx="1714868" cy="400110"/>
          </a:xfrm>
          <a:prstGeom prst="rect">
            <a:avLst/>
          </a:prstGeom>
          <a:noFill/>
        </p:spPr>
        <p:txBody>
          <a:bodyPr wrap="square">
            <a:spAutoFit/>
          </a:bodyPr>
          <a:lstStyle/>
          <a:p>
            <a:pPr algn="ctr"/>
            <a:r>
              <a:rPr lang="ru-RU" sz="2000" b="1" dirty="0">
                <a:solidFill>
                  <a:schemeClr val="accent3">
                    <a:lumMod val="50000"/>
                  </a:schemeClr>
                </a:solidFill>
                <a:latin typeface="Times New Roman" panose="02020603050405020304" pitchFamily="18" charset="0"/>
                <a:cs typeface="Times New Roman" panose="02020603050405020304" pitchFamily="18" charset="0"/>
              </a:rPr>
              <a:t>8 класс</a:t>
            </a:r>
          </a:p>
        </p:txBody>
      </p:sp>
    </p:spTree>
    <p:extLst>
      <p:ext uri="{BB962C8B-B14F-4D97-AF65-F5344CB8AC3E}">
        <p14:creationId xmlns:p14="http://schemas.microsoft.com/office/powerpoint/2010/main" val="7529863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2E38830-807D-72F3-6DCB-F95E0708651B}"/>
              </a:ext>
            </a:extLst>
          </p:cNvPr>
          <p:cNvSpPr>
            <a:spLocks noGrp="1"/>
          </p:cNvSpPr>
          <p:nvPr>
            <p:ph type="title"/>
          </p:nvPr>
        </p:nvSpPr>
        <p:spPr>
          <a:xfrm>
            <a:off x="863972" y="97108"/>
            <a:ext cx="7651377" cy="420128"/>
          </a:xfrm>
        </p:spPr>
        <p:txBody>
          <a:bodyPr/>
          <a:lstStyle/>
          <a:p>
            <a:r>
              <a:rPr lang="ru-RU" sz="1600" b="1" dirty="0">
                <a:latin typeface="Times New Roman" panose="02020603050405020304" pitchFamily="18" charset="0"/>
                <a:cs typeface="Times New Roman" panose="02020603050405020304" pitchFamily="18" charset="0"/>
              </a:rPr>
              <a:t>Перечень ОО Алтайского края с качеством знаний не менее 75%  (7 класс)</a:t>
            </a:r>
            <a:br>
              <a:rPr lang="ru-RU" sz="1600" b="1" dirty="0">
                <a:latin typeface="Times New Roman" panose="02020603050405020304" pitchFamily="18" charset="0"/>
                <a:cs typeface="Times New Roman" panose="02020603050405020304" pitchFamily="18" charset="0"/>
              </a:rPr>
            </a:br>
            <a:r>
              <a:rPr lang="ru-RU" sz="1600" b="1" dirty="0">
                <a:latin typeface="Times New Roman" panose="02020603050405020304" pitchFamily="18" charset="0"/>
                <a:cs typeface="Times New Roman" panose="02020603050405020304" pitchFamily="18" charset="0"/>
              </a:rPr>
              <a:t/>
            </a:r>
            <a:br>
              <a:rPr lang="ru-RU" sz="1600" b="1" dirty="0">
                <a:latin typeface="Times New Roman" panose="02020603050405020304" pitchFamily="18" charset="0"/>
                <a:cs typeface="Times New Roman" panose="02020603050405020304" pitchFamily="18" charset="0"/>
              </a:rPr>
            </a:br>
            <a:endParaRPr lang="ru-RU" sz="1600" b="1" dirty="0">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93642631"/>
              </p:ext>
            </p:extLst>
          </p:nvPr>
        </p:nvGraphicFramePr>
        <p:xfrm>
          <a:off x="1173799" y="517236"/>
          <a:ext cx="6668652" cy="2085773"/>
        </p:xfrm>
        <a:graphic>
          <a:graphicData uri="http://schemas.openxmlformats.org/drawingml/2006/table">
            <a:tbl>
              <a:tblPr firstRow="1" firstCol="1" bandRow="1">
                <a:tableStyleId>{DBF192B8-534E-4357-97EE-F4E1D07FE1A2}</a:tableStyleId>
              </a:tblPr>
              <a:tblGrid>
                <a:gridCol w="332122"/>
                <a:gridCol w="2327952"/>
                <a:gridCol w="932873"/>
                <a:gridCol w="1477818"/>
                <a:gridCol w="1597887"/>
              </a:tblGrid>
              <a:tr h="323361">
                <a:tc>
                  <a:txBody>
                    <a:bodyPr/>
                    <a:lstStyle/>
                    <a:p>
                      <a:pPr algn="ctr">
                        <a:lnSpc>
                          <a:spcPct val="100000"/>
                        </a:lnSpc>
                        <a:spcAft>
                          <a:spcPts val="0"/>
                        </a:spcAft>
                      </a:pPr>
                      <a:r>
                        <a:rPr lang="ru-RU" sz="1050" dirty="0">
                          <a:effectLst/>
                        </a:rPr>
                        <a:t>№</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ru-RU" sz="1050">
                          <a:effectLst/>
                        </a:rPr>
                        <a:t>ОО</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9525" algn="ctr">
                        <a:lnSpc>
                          <a:spcPct val="100000"/>
                        </a:lnSpc>
                        <a:spcAft>
                          <a:spcPts val="0"/>
                        </a:spcAft>
                      </a:pPr>
                      <a:r>
                        <a:rPr lang="ru-RU" sz="1050">
                          <a:effectLst/>
                        </a:rPr>
                        <a:t>Кол-во уч-ся</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9525" algn="ctr">
                        <a:lnSpc>
                          <a:spcPct val="100000"/>
                        </a:lnSpc>
                        <a:spcAft>
                          <a:spcPts val="0"/>
                        </a:spcAft>
                      </a:pPr>
                      <a:r>
                        <a:rPr lang="ru-RU" sz="1050">
                          <a:effectLst/>
                        </a:rPr>
                        <a:t>Процент учащихся, получивших «2»</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9525" algn="ctr">
                        <a:lnSpc>
                          <a:spcPct val="100000"/>
                        </a:lnSpc>
                        <a:spcAft>
                          <a:spcPts val="0"/>
                        </a:spcAft>
                      </a:pPr>
                      <a:r>
                        <a:rPr lang="ru-RU" sz="1050" dirty="0">
                          <a:effectLst/>
                        </a:rPr>
                        <a:t>Процент учащихся, получивших «4» и «5»</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200299">
                <a:tc>
                  <a:txBody>
                    <a:bodyPr/>
                    <a:lstStyle/>
                    <a:p>
                      <a:pPr marL="0" lvl="0" indent="0" algn="ctr">
                        <a:lnSpc>
                          <a:spcPct val="100000"/>
                        </a:lnSpc>
                        <a:spcAft>
                          <a:spcPts val="0"/>
                        </a:spcAft>
                        <a:buFont typeface="+mj-lt"/>
                        <a:buNone/>
                      </a:pPr>
                      <a:r>
                        <a:rPr lang="ru-RU" sz="1050" dirty="0" smtClean="0">
                          <a:effectLst/>
                        </a:rPr>
                        <a:t>1</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00000"/>
                        </a:lnSpc>
                        <a:spcAft>
                          <a:spcPts val="0"/>
                        </a:spcAft>
                      </a:pPr>
                      <a:r>
                        <a:rPr lang="ru-RU" sz="1050">
                          <a:effectLst/>
                        </a:rPr>
                        <a:t>МБОУ Шиловская СОШ</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1</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100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0299">
                <a:tc>
                  <a:txBody>
                    <a:bodyPr/>
                    <a:lstStyle/>
                    <a:p>
                      <a:pPr marL="0" lvl="0" indent="0" algn="ctr">
                        <a:lnSpc>
                          <a:spcPct val="100000"/>
                        </a:lnSpc>
                        <a:spcAft>
                          <a:spcPts val="0"/>
                        </a:spcAft>
                        <a:buFont typeface="+mj-lt"/>
                        <a:buNone/>
                      </a:pPr>
                      <a:r>
                        <a:rPr lang="ru-RU" sz="1050" dirty="0">
                          <a:effectLst/>
                        </a:rPr>
                        <a:t> </a:t>
                      </a:r>
                      <a:r>
                        <a:rPr lang="ru-RU" sz="1050" dirty="0" smtClean="0">
                          <a:effectLst/>
                        </a:rPr>
                        <a:t>2</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00000"/>
                        </a:lnSpc>
                        <a:spcAft>
                          <a:spcPts val="0"/>
                        </a:spcAft>
                      </a:pPr>
                      <a:r>
                        <a:rPr lang="ru-RU" sz="1050">
                          <a:effectLst/>
                        </a:rPr>
                        <a:t>МКОУ Локтевская СОШ</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3</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100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0299">
                <a:tc>
                  <a:txBody>
                    <a:bodyPr/>
                    <a:lstStyle/>
                    <a:p>
                      <a:pPr marL="0" lvl="0" indent="0" algn="ctr">
                        <a:lnSpc>
                          <a:spcPct val="100000"/>
                        </a:lnSpc>
                        <a:spcAft>
                          <a:spcPts val="0"/>
                        </a:spcAft>
                        <a:buFont typeface="+mj-lt"/>
                        <a:buNone/>
                      </a:pPr>
                      <a:r>
                        <a:rPr lang="ru-RU" sz="1050" dirty="0">
                          <a:effectLst/>
                        </a:rPr>
                        <a:t> </a:t>
                      </a:r>
                      <a:r>
                        <a:rPr lang="ru-RU" sz="1050" dirty="0" smtClean="0">
                          <a:effectLst/>
                        </a:rPr>
                        <a:t>3</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00000"/>
                        </a:lnSpc>
                        <a:spcAft>
                          <a:spcPts val="0"/>
                        </a:spcAft>
                      </a:pPr>
                      <a:r>
                        <a:rPr lang="ru-RU" sz="1050">
                          <a:effectLst/>
                        </a:rPr>
                        <a:t>МБОУ «Сибирячихинская СОШ»</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2</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100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0299">
                <a:tc>
                  <a:txBody>
                    <a:bodyPr/>
                    <a:lstStyle/>
                    <a:p>
                      <a:pPr marL="0" lvl="0" indent="0" algn="ctr">
                        <a:lnSpc>
                          <a:spcPct val="100000"/>
                        </a:lnSpc>
                        <a:spcAft>
                          <a:spcPts val="0"/>
                        </a:spcAft>
                        <a:buFont typeface="+mj-lt"/>
                        <a:buNone/>
                      </a:pPr>
                      <a:r>
                        <a:rPr lang="ru-RU" sz="1050" dirty="0">
                          <a:effectLst/>
                        </a:rPr>
                        <a:t> </a:t>
                      </a:r>
                      <a:r>
                        <a:rPr lang="ru-RU" sz="1050" dirty="0" smtClean="0">
                          <a:effectLst/>
                        </a:rPr>
                        <a:t>4</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00000"/>
                        </a:lnSpc>
                        <a:spcAft>
                          <a:spcPts val="0"/>
                        </a:spcAft>
                      </a:pPr>
                      <a:r>
                        <a:rPr lang="ru-RU" sz="1050">
                          <a:effectLst/>
                        </a:rPr>
                        <a:t>МКОУ «Нижнегусихинская СОШ»</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5</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100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0299">
                <a:tc>
                  <a:txBody>
                    <a:bodyPr/>
                    <a:lstStyle/>
                    <a:p>
                      <a:pPr marL="0" lvl="0" indent="0" algn="ctr">
                        <a:lnSpc>
                          <a:spcPct val="100000"/>
                        </a:lnSpc>
                        <a:spcAft>
                          <a:spcPts val="0"/>
                        </a:spcAft>
                        <a:buFont typeface="+mj-lt"/>
                        <a:buNone/>
                      </a:pPr>
                      <a:r>
                        <a:rPr lang="ru-RU" sz="1050" dirty="0">
                          <a:effectLst/>
                        </a:rPr>
                        <a:t> </a:t>
                      </a:r>
                      <a:r>
                        <a:rPr lang="ru-RU" sz="1050" dirty="0" smtClean="0">
                          <a:effectLst/>
                        </a:rPr>
                        <a:t>5</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00000"/>
                        </a:lnSpc>
                        <a:spcAft>
                          <a:spcPts val="0"/>
                        </a:spcAft>
                      </a:pPr>
                      <a:r>
                        <a:rPr lang="ru-RU" sz="1050">
                          <a:effectLst/>
                        </a:rPr>
                        <a:t>МКОУ Сосново-Логовская ООШ</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5</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80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0299">
                <a:tc>
                  <a:txBody>
                    <a:bodyPr/>
                    <a:lstStyle/>
                    <a:p>
                      <a:pPr marL="0" lvl="0" indent="0" algn="ctr">
                        <a:lnSpc>
                          <a:spcPct val="100000"/>
                        </a:lnSpc>
                        <a:spcAft>
                          <a:spcPts val="0"/>
                        </a:spcAft>
                        <a:buFont typeface="+mj-lt"/>
                        <a:buNone/>
                      </a:pPr>
                      <a:r>
                        <a:rPr lang="ru-RU" sz="1050" dirty="0">
                          <a:effectLst/>
                        </a:rPr>
                        <a:t> </a:t>
                      </a:r>
                      <a:r>
                        <a:rPr lang="ru-RU" sz="1050" dirty="0" smtClean="0">
                          <a:effectLst/>
                        </a:rPr>
                        <a:t>6</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00000"/>
                        </a:lnSpc>
                        <a:spcAft>
                          <a:spcPts val="0"/>
                        </a:spcAft>
                      </a:pPr>
                      <a:r>
                        <a:rPr lang="ru-RU" sz="1050" dirty="0">
                          <a:effectLst/>
                        </a:rPr>
                        <a:t>МБОУ «Семёновская СОШ»</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9</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77,78</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0299">
                <a:tc>
                  <a:txBody>
                    <a:bodyPr/>
                    <a:lstStyle/>
                    <a:p>
                      <a:pPr marL="0" lvl="0" indent="0" algn="ctr">
                        <a:lnSpc>
                          <a:spcPct val="100000"/>
                        </a:lnSpc>
                        <a:spcAft>
                          <a:spcPts val="0"/>
                        </a:spcAft>
                        <a:buFont typeface="+mj-lt"/>
                        <a:buNone/>
                      </a:pPr>
                      <a:r>
                        <a:rPr lang="ru-RU" sz="1050" dirty="0">
                          <a:effectLst/>
                        </a:rPr>
                        <a:t> </a:t>
                      </a:r>
                      <a:r>
                        <a:rPr lang="ru-RU" sz="1050" dirty="0" smtClean="0">
                          <a:effectLst/>
                        </a:rPr>
                        <a:t>7</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00000"/>
                        </a:lnSpc>
                        <a:spcAft>
                          <a:spcPts val="0"/>
                        </a:spcAft>
                      </a:pPr>
                      <a:r>
                        <a:rPr lang="ru-RU" sz="1050">
                          <a:effectLst/>
                        </a:rPr>
                        <a:t>МКОУ «Маякская СОШ»</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8</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75</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200299">
                <a:tc>
                  <a:txBody>
                    <a:bodyPr/>
                    <a:lstStyle/>
                    <a:p>
                      <a:pPr marL="0" lvl="0" indent="0" algn="ctr">
                        <a:lnSpc>
                          <a:spcPct val="100000"/>
                        </a:lnSpc>
                        <a:spcAft>
                          <a:spcPts val="0"/>
                        </a:spcAft>
                        <a:buFont typeface="+mj-lt"/>
                        <a:buNone/>
                      </a:pPr>
                      <a:r>
                        <a:rPr lang="ru-RU" sz="1050" dirty="0">
                          <a:effectLst/>
                        </a:rPr>
                        <a:t> </a:t>
                      </a:r>
                      <a:r>
                        <a:rPr lang="ru-RU" sz="1050" dirty="0" smtClean="0">
                          <a:effectLst/>
                        </a:rPr>
                        <a:t>8</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00000"/>
                        </a:lnSpc>
                        <a:spcAft>
                          <a:spcPts val="0"/>
                        </a:spcAft>
                      </a:pPr>
                      <a:r>
                        <a:rPr lang="ru-RU" sz="1050">
                          <a:effectLst/>
                        </a:rPr>
                        <a:t>МОУ «Мирная ООШ»</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4</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75</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33533">
                <a:tc>
                  <a:txBody>
                    <a:bodyPr/>
                    <a:lstStyle/>
                    <a:p>
                      <a:pPr marL="0" lvl="0" indent="0" algn="ctr">
                        <a:lnSpc>
                          <a:spcPct val="100000"/>
                        </a:lnSpc>
                        <a:spcAft>
                          <a:spcPts val="0"/>
                        </a:spcAft>
                        <a:buFont typeface="+mj-lt"/>
                        <a:buNone/>
                      </a:pPr>
                      <a:r>
                        <a:rPr lang="ru-RU" sz="1050" dirty="0">
                          <a:effectLst/>
                        </a:rPr>
                        <a:t> </a:t>
                      </a:r>
                      <a:r>
                        <a:rPr lang="ru-RU" sz="1050" dirty="0" smtClean="0">
                          <a:effectLst/>
                        </a:rPr>
                        <a:t>9</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00000"/>
                        </a:lnSpc>
                        <a:spcAft>
                          <a:spcPts val="0"/>
                        </a:spcAft>
                      </a:pPr>
                      <a:r>
                        <a:rPr lang="ru-RU" sz="1050">
                          <a:effectLst/>
                        </a:rPr>
                        <a:t>МКОУ Покровская СОШ</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dirty="0">
                          <a:effectLst/>
                        </a:rPr>
                        <a:t>8</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a:effectLst/>
                        </a:rPr>
                        <a:t>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0000"/>
                        </a:lnSpc>
                        <a:spcAft>
                          <a:spcPts val="0"/>
                        </a:spcAft>
                      </a:pPr>
                      <a:r>
                        <a:rPr lang="ru-RU" sz="1050" dirty="0">
                          <a:effectLst/>
                        </a:rPr>
                        <a:t>75</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4284047434"/>
              </p:ext>
            </p:extLst>
          </p:nvPr>
        </p:nvGraphicFramePr>
        <p:xfrm>
          <a:off x="1173798" y="3338030"/>
          <a:ext cx="6668653" cy="1650552"/>
        </p:xfrm>
        <a:graphic>
          <a:graphicData uri="http://schemas.openxmlformats.org/drawingml/2006/table">
            <a:tbl>
              <a:tblPr firstRow="1" firstCol="1" bandRow="1">
                <a:tableStyleId>{DBF192B8-534E-4357-97EE-F4E1D07FE1A2}</a:tableStyleId>
              </a:tblPr>
              <a:tblGrid>
                <a:gridCol w="301423"/>
                <a:gridCol w="2385578"/>
                <a:gridCol w="905164"/>
                <a:gridCol w="1505527"/>
                <a:gridCol w="1570961"/>
              </a:tblGrid>
              <a:tr h="437956">
                <a:tc>
                  <a:txBody>
                    <a:bodyPr/>
                    <a:lstStyle/>
                    <a:p>
                      <a:pPr algn="ctr">
                        <a:lnSpc>
                          <a:spcPct val="115000"/>
                        </a:lnSpc>
                        <a:spcAft>
                          <a:spcPts val="0"/>
                        </a:spcAft>
                      </a:pPr>
                      <a:r>
                        <a:rPr lang="ru-RU" sz="1050" dirty="0">
                          <a:effectLst/>
                        </a:rPr>
                        <a:t>№</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50">
                          <a:effectLst/>
                        </a:rPr>
                        <a:t>ОО</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9525" algn="ctr">
                        <a:lnSpc>
                          <a:spcPct val="115000"/>
                        </a:lnSpc>
                        <a:spcBef>
                          <a:spcPts val="150"/>
                        </a:spcBef>
                        <a:spcAft>
                          <a:spcPts val="0"/>
                        </a:spcAft>
                      </a:pPr>
                      <a:r>
                        <a:rPr lang="ru-RU" sz="1050">
                          <a:effectLst/>
                        </a:rPr>
                        <a:t>Кол-во уч-ся</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9525" algn="ctr">
                        <a:lnSpc>
                          <a:spcPct val="115000"/>
                        </a:lnSpc>
                        <a:spcBef>
                          <a:spcPts val="150"/>
                        </a:spcBef>
                        <a:spcAft>
                          <a:spcPts val="0"/>
                        </a:spcAft>
                      </a:pPr>
                      <a:r>
                        <a:rPr lang="ru-RU" sz="1050" dirty="0">
                          <a:effectLst/>
                        </a:rPr>
                        <a:t>Процент учащихся, получивших «2»</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9525" algn="ctr">
                        <a:lnSpc>
                          <a:spcPct val="115000"/>
                        </a:lnSpc>
                        <a:spcBef>
                          <a:spcPts val="150"/>
                        </a:spcBef>
                        <a:spcAft>
                          <a:spcPts val="0"/>
                        </a:spcAft>
                      </a:pPr>
                      <a:r>
                        <a:rPr lang="ru-RU" sz="1050">
                          <a:effectLst/>
                        </a:rPr>
                        <a:t>Процент учащихся, получивших «4» и «5»</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144495">
                <a:tc>
                  <a:txBody>
                    <a:bodyPr/>
                    <a:lstStyle/>
                    <a:p>
                      <a:pPr marL="0" lvl="0" indent="0" algn="ctr">
                        <a:lnSpc>
                          <a:spcPct val="115000"/>
                        </a:lnSpc>
                        <a:spcAft>
                          <a:spcPts val="0"/>
                        </a:spcAft>
                        <a:buFont typeface="+mj-lt"/>
                        <a:buNone/>
                      </a:pPr>
                      <a:r>
                        <a:rPr lang="ru-RU" sz="1050" dirty="0" smtClean="0">
                          <a:effectLst/>
                          <a:latin typeface="Calibri" panose="020F0502020204030204" pitchFamily="34" charset="0"/>
                          <a:ea typeface="Times New Roman" panose="02020603050405020304" pitchFamily="18" charset="0"/>
                          <a:cs typeface="Times New Roman" panose="02020603050405020304" pitchFamily="18" charset="0"/>
                        </a:rPr>
                        <a:t>1</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ru-RU" sz="1050">
                          <a:effectLst/>
                        </a:rPr>
                        <a:t>МБОУ Вавилонская СОШ</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50">
                          <a:effectLst/>
                        </a:rPr>
                        <a:t>3</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50">
                          <a:effectLst/>
                        </a:rPr>
                        <a:t>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50">
                          <a:effectLst/>
                        </a:rPr>
                        <a:t>100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144495">
                <a:tc>
                  <a:txBody>
                    <a:bodyPr/>
                    <a:lstStyle/>
                    <a:p>
                      <a:pPr marL="0" lvl="0" indent="0" algn="ctr">
                        <a:lnSpc>
                          <a:spcPct val="115000"/>
                        </a:lnSpc>
                        <a:spcAft>
                          <a:spcPts val="0"/>
                        </a:spcAft>
                        <a:buFont typeface="+mj-lt"/>
                        <a:buNone/>
                      </a:pPr>
                      <a:r>
                        <a:rPr lang="ru-RU" sz="1050" dirty="0" smtClean="0">
                          <a:effectLst/>
                          <a:latin typeface="Calibri" panose="020F0502020204030204" pitchFamily="34" charset="0"/>
                          <a:ea typeface="Times New Roman" panose="02020603050405020304" pitchFamily="18" charset="0"/>
                          <a:cs typeface="Times New Roman" panose="02020603050405020304" pitchFamily="18" charset="0"/>
                        </a:rPr>
                        <a:t>2</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ru-RU" sz="1050">
                          <a:effectLst/>
                        </a:rPr>
                        <a:t>МКОУ Кабаковская СОШ</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50">
                          <a:effectLst/>
                        </a:rPr>
                        <a:t>2</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50">
                          <a:effectLst/>
                        </a:rPr>
                        <a:t>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50">
                          <a:effectLst/>
                        </a:rPr>
                        <a:t>100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144495">
                <a:tc>
                  <a:txBody>
                    <a:bodyPr/>
                    <a:lstStyle/>
                    <a:p>
                      <a:pPr marL="0" lvl="0" indent="0" algn="ctr">
                        <a:lnSpc>
                          <a:spcPct val="115000"/>
                        </a:lnSpc>
                        <a:spcAft>
                          <a:spcPts val="0"/>
                        </a:spcAft>
                        <a:buFont typeface="+mj-lt"/>
                        <a:buNone/>
                      </a:pPr>
                      <a:r>
                        <a:rPr lang="ru-RU" sz="1050" dirty="0" smtClean="0">
                          <a:effectLst/>
                          <a:latin typeface="Calibri" panose="020F0502020204030204" pitchFamily="34" charset="0"/>
                          <a:ea typeface="Times New Roman" panose="02020603050405020304" pitchFamily="18" charset="0"/>
                          <a:cs typeface="Times New Roman" panose="02020603050405020304" pitchFamily="18" charset="0"/>
                        </a:rPr>
                        <a:t>3</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ru-RU" sz="1050">
                          <a:effectLst/>
                        </a:rPr>
                        <a:t>МБОУ Алексеевская СОШ</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50">
                          <a:effectLst/>
                        </a:rPr>
                        <a:t>2</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50">
                          <a:effectLst/>
                        </a:rPr>
                        <a:t>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50">
                          <a:effectLst/>
                        </a:rPr>
                        <a:t>100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144495">
                <a:tc>
                  <a:txBody>
                    <a:bodyPr/>
                    <a:lstStyle/>
                    <a:p>
                      <a:pPr marL="0" lvl="0" indent="0" algn="ctr">
                        <a:lnSpc>
                          <a:spcPct val="115000"/>
                        </a:lnSpc>
                        <a:spcAft>
                          <a:spcPts val="0"/>
                        </a:spcAft>
                        <a:buFont typeface="+mj-lt"/>
                        <a:buNone/>
                      </a:pPr>
                      <a:r>
                        <a:rPr lang="ru-RU" sz="1050" dirty="0" smtClean="0">
                          <a:effectLst/>
                          <a:latin typeface="Calibri" panose="020F0502020204030204" pitchFamily="34" charset="0"/>
                          <a:ea typeface="Times New Roman" panose="02020603050405020304" pitchFamily="18" charset="0"/>
                          <a:cs typeface="Times New Roman" panose="02020603050405020304" pitchFamily="18" charset="0"/>
                        </a:rPr>
                        <a:t>4</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ru-RU" sz="1050">
                          <a:effectLst/>
                        </a:rPr>
                        <a:t>МКОУ Верх-Ненинская СОШ</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50">
                          <a:effectLst/>
                        </a:rPr>
                        <a:t>1</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50">
                          <a:effectLst/>
                        </a:rPr>
                        <a:t>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50">
                          <a:effectLst/>
                        </a:rPr>
                        <a:t>100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144495">
                <a:tc>
                  <a:txBody>
                    <a:bodyPr/>
                    <a:lstStyle/>
                    <a:p>
                      <a:pPr marL="0" lvl="0" indent="0" algn="ctr">
                        <a:lnSpc>
                          <a:spcPct val="115000"/>
                        </a:lnSpc>
                        <a:spcAft>
                          <a:spcPts val="0"/>
                        </a:spcAft>
                        <a:buFont typeface="+mj-lt"/>
                        <a:buNone/>
                      </a:pPr>
                      <a:r>
                        <a:rPr lang="ru-RU" sz="1050" dirty="0" smtClean="0">
                          <a:effectLst/>
                          <a:latin typeface="Calibri" panose="020F0502020204030204" pitchFamily="34" charset="0"/>
                          <a:ea typeface="Times New Roman" panose="02020603050405020304" pitchFamily="18" charset="0"/>
                          <a:cs typeface="Times New Roman" panose="02020603050405020304" pitchFamily="18" charset="0"/>
                        </a:rPr>
                        <a:t>5</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ru-RU" sz="1050">
                          <a:effectLst/>
                        </a:rPr>
                        <a:t>МБОУ Майская СОШ</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50">
                          <a:effectLst/>
                        </a:rPr>
                        <a:t>2</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50">
                          <a:effectLst/>
                        </a:rPr>
                        <a:t>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50">
                          <a:effectLst/>
                        </a:rPr>
                        <a:t>100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144495">
                <a:tc>
                  <a:txBody>
                    <a:bodyPr/>
                    <a:lstStyle/>
                    <a:p>
                      <a:pPr marL="0" lvl="0" indent="0" algn="ctr">
                        <a:lnSpc>
                          <a:spcPct val="115000"/>
                        </a:lnSpc>
                        <a:spcAft>
                          <a:spcPts val="0"/>
                        </a:spcAft>
                        <a:buFont typeface="+mj-lt"/>
                        <a:buNone/>
                      </a:pPr>
                      <a:r>
                        <a:rPr lang="ru-RU" sz="1050" dirty="0" smtClean="0">
                          <a:effectLst/>
                          <a:latin typeface="Calibri" panose="020F0502020204030204" pitchFamily="34" charset="0"/>
                          <a:ea typeface="Times New Roman" panose="02020603050405020304" pitchFamily="18" charset="0"/>
                          <a:cs typeface="Times New Roman" panose="02020603050405020304" pitchFamily="18" charset="0"/>
                        </a:rPr>
                        <a:t>6</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ru-RU" sz="1050" dirty="0">
                          <a:effectLst/>
                        </a:rPr>
                        <a:t>МКОУ «</a:t>
                      </a:r>
                      <a:r>
                        <a:rPr lang="ru-RU" sz="1050" dirty="0" err="1">
                          <a:effectLst/>
                        </a:rPr>
                        <a:t>Новокалманская</a:t>
                      </a:r>
                      <a:r>
                        <a:rPr lang="ru-RU" sz="1050" dirty="0">
                          <a:effectLst/>
                        </a:rPr>
                        <a:t> СОШ»</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50">
                          <a:effectLst/>
                        </a:rPr>
                        <a:t>1</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50">
                          <a:effectLst/>
                        </a:rPr>
                        <a:t>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50">
                          <a:effectLst/>
                        </a:rPr>
                        <a:t>100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144495">
                <a:tc>
                  <a:txBody>
                    <a:bodyPr/>
                    <a:lstStyle/>
                    <a:p>
                      <a:pPr marL="0" lvl="0" indent="0" algn="ctr">
                        <a:lnSpc>
                          <a:spcPct val="115000"/>
                        </a:lnSpc>
                        <a:spcAft>
                          <a:spcPts val="0"/>
                        </a:spcAft>
                        <a:buFont typeface="+mj-lt"/>
                        <a:buNone/>
                      </a:pPr>
                      <a:r>
                        <a:rPr lang="ru-RU" sz="1050" dirty="0" smtClean="0">
                          <a:effectLst/>
                          <a:latin typeface="Calibri" panose="020F0502020204030204" pitchFamily="34" charset="0"/>
                          <a:ea typeface="Times New Roman" panose="02020603050405020304" pitchFamily="18" charset="0"/>
                          <a:cs typeface="Times New Roman" panose="02020603050405020304" pitchFamily="18" charset="0"/>
                        </a:rPr>
                        <a:t>7</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ru-RU" sz="1050">
                          <a:effectLst/>
                        </a:rPr>
                        <a:t>МБОУ Порошинская СОШ</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050">
                          <a:effectLst/>
                        </a:rPr>
                        <a:t>4</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50">
                          <a:effectLst/>
                        </a:rPr>
                        <a:t>0</a:t>
                      </a:r>
                      <a:endParaRPr lang="ru-RU" sz="105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050" dirty="0">
                          <a:effectLst/>
                        </a:rPr>
                        <a:t>75</a:t>
                      </a:r>
                      <a:endParaRPr lang="ru-RU"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6" name="Заголовок 1">
            <a:extLst>
              <a:ext uri="{FF2B5EF4-FFF2-40B4-BE49-F238E27FC236}">
                <a16:creationId xmlns:a16="http://schemas.microsoft.com/office/drawing/2014/main" xmlns="" id="{3D685627-3959-42E9-40E6-DD1ECCBFA800}"/>
              </a:ext>
            </a:extLst>
          </p:cNvPr>
          <p:cNvSpPr txBox="1">
            <a:spLocks/>
          </p:cNvSpPr>
          <p:nvPr/>
        </p:nvSpPr>
        <p:spPr>
          <a:xfrm>
            <a:off x="628649" y="2706636"/>
            <a:ext cx="7758953" cy="893700"/>
          </a:xfrm>
          <a:prstGeom prst="rect">
            <a:avLst/>
          </a:prstGeom>
        </p:spPr>
        <p:txBody>
          <a:bodyPr spcFirstLastPara="1" vert="horz" wrap="square" lIns="91425" tIns="91425" rIns="91425" bIns="91425" rtlCol="0" anchor="t" anchorCtr="0">
            <a:noAutofit/>
          </a:bodyPr>
          <a:lstStyle>
            <a:lvl1pPr lvl="0" algn="ctr" defTabSz="914400" rtl="0" eaLnBrk="1" latinLnBrk="0" hangingPunct="1">
              <a:lnSpc>
                <a:spcPct val="95000"/>
              </a:lnSpc>
              <a:spcBef>
                <a:spcPts val="0"/>
              </a:spcBef>
              <a:spcAft>
                <a:spcPts val="0"/>
              </a:spcAft>
              <a:buSzPts val="3600"/>
              <a:buNone/>
              <a:defRPr sz="3600" b="0" kern="1200">
                <a:solidFill>
                  <a:schemeClr val="tx1"/>
                </a:solidFill>
                <a:latin typeface="+mj-lt"/>
                <a:ea typeface="+mj-ea"/>
                <a:cs typeface="+mj-cs"/>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pPr>
              <a:buClrTx/>
              <a:buFontTx/>
            </a:pPr>
            <a:r>
              <a:rPr lang="ru-RU" sz="1600" b="1" dirty="0" smtClean="0">
                <a:latin typeface="Times New Roman" panose="02020603050405020304" pitchFamily="18" charset="0"/>
                <a:cs typeface="Times New Roman" panose="02020603050405020304" pitchFamily="18" charset="0"/>
              </a:rPr>
              <a:t>Перечень ОО Алтайского края с качеством знаний не менее 75% </a:t>
            </a:r>
            <a:br>
              <a:rPr lang="ru-RU" sz="1600" b="1" dirty="0" smtClean="0">
                <a:latin typeface="Times New Roman" panose="02020603050405020304" pitchFamily="18" charset="0"/>
                <a:cs typeface="Times New Roman" panose="02020603050405020304" pitchFamily="18" charset="0"/>
              </a:rPr>
            </a:br>
            <a:r>
              <a:rPr lang="ru-RU" sz="1600" b="1" dirty="0" smtClean="0">
                <a:latin typeface="Times New Roman" panose="02020603050405020304" pitchFamily="18" charset="0"/>
                <a:cs typeface="Times New Roman" panose="02020603050405020304" pitchFamily="18" charset="0"/>
              </a:rPr>
              <a:t>(по результатам ВПР-8 математика в 2024 г.)</a:t>
            </a:r>
            <a:br>
              <a:rPr lang="ru-RU" sz="1600" b="1" dirty="0" smtClean="0">
                <a:latin typeface="Times New Roman" panose="02020603050405020304" pitchFamily="18" charset="0"/>
                <a:cs typeface="Times New Roman" panose="02020603050405020304" pitchFamily="18" charset="0"/>
              </a:rPr>
            </a:br>
            <a:endParaRPr lang="ru-RU"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02145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90C3622-2F08-F5CC-32D3-2C3F621A9049}"/>
              </a:ext>
            </a:extLst>
          </p:cNvPr>
          <p:cNvSpPr>
            <a:spLocks noGrp="1"/>
          </p:cNvSpPr>
          <p:nvPr>
            <p:ph type="title"/>
          </p:nvPr>
        </p:nvSpPr>
        <p:spPr>
          <a:xfrm>
            <a:off x="295835" y="384984"/>
            <a:ext cx="8423292" cy="893700"/>
          </a:xfrm>
        </p:spPr>
        <p:txBody>
          <a:bodyPr/>
          <a:lstStyle/>
          <a:p>
            <a:r>
              <a:rPr lang="ru-RU" sz="2400" b="1" dirty="0">
                <a:latin typeface="Times New Roman" panose="02020603050405020304" pitchFamily="18" charset="0"/>
                <a:cs typeface="Times New Roman" panose="02020603050405020304" pitchFamily="18" charset="0"/>
              </a:rPr>
              <a:t>Диаграмма соответствия отметок за ВПР-7</a:t>
            </a:r>
            <a:r>
              <a:rPr lang="ru-RU" sz="2400" b="1" dirty="0" smtClean="0">
                <a:latin typeface="Times New Roman" panose="02020603050405020304" pitchFamily="18" charset="0"/>
                <a:cs typeface="Times New Roman" panose="02020603050405020304" pitchFamily="18" charset="0"/>
              </a:rPr>
              <a:t>, 8 </a:t>
            </a:r>
            <a:r>
              <a:rPr lang="ru-RU" sz="2400" b="1" dirty="0">
                <a:latin typeface="Times New Roman" panose="02020603050405020304" pitchFamily="18" charset="0"/>
                <a:cs typeface="Times New Roman" panose="02020603050405020304" pitchFamily="18" charset="0"/>
              </a:rPr>
              <a:t>математика и школьных отметок в Алтайском крае в 2024 </a:t>
            </a:r>
            <a:r>
              <a:rPr lang="ru-RU" sz="2400" b="1" dirty="0" smtClean="0">
                <a:latin typeface="Times New Roman" panose="02020603050405020304" pitchFamily="18" charset="0"/>
                <a:cs typeface="Times New Roman" panose="02020603050405020304" pitchFamily="18" charset="0"/>
              </a:rPr>
              <a:t>г.</a:t>
            </a:r>
            <a:endParaRPr lang="ru-RU" sz="2400" b="1" dirty="0">
              <a:latin typeface="Times New Roman" panose="02020603050405020304" pitchFamily="18" charset="0"/>
              <a:cs typeface="Times New Roman" panose="02020603050405020304" pitchFamily="18" charset="0"/>
            </a:endParaRPr>
          </a:p>
        </p:txBody>
      </p:sp>
      <p:graphicFrame>
        <p:nvGraphicFramePr>
          <p:cNvPr id="4" name="Объект 19">
            <a:extLst>
              <a:ext uri="{FF2B5EF4-FFF2-40B4-BE49-F238E27FC236}">
                <a16:creationId xmlns:a16="http://schemas.microsoft.com/office/drawing/2014/main" xmlns="" id="{84AD3FC6-5AEA-4316-C8F0-08730ED08285}"/>
              </a:ext>
            </a:extLst>
          </p:cNvPr>
          <p:cNvGraphicFramePr>
            <a:graphicFrameLocks noChangeAspect="1"/>
          </p:cNvGraphicFramePr>
          <p:nvPr>
            <p:extLst>
              <p:ext uri="{D42A27DB-BD31-4B8C-83A1-F6EECF244321}">
                <p14:modId xmlns:p14="http://schemas.microsoft.com/office/powerpoint/2010/main" val="3418940991"/>
              </p:ext>
            </p:extLst>
          </p:nvPr>
        </p:nvGraphicFramePr>
        <p:xfrm>
          <a:off x="295835" y="1278684"/>
          <a:ext cx="4700690" cy="31218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Объект 48">
            <a:extLst>
              <a:ext uri="{FF2B5EF4-FFF2-40B4-BE49-F238E27FC236}">
                <a16:creationId xmlns:a16="http://schemas.microsoft.com/office/drawing/2014/main" xmlns="" id="{BF6AC64A-6FCD-2D64-D53B-2B6FE3FA91AB}"/>
              </a:ext>
            </a:extLst>
          </p:cNvPr>
          <p:cNvGraphicFramePr>
            <a:graphicFrameLocks noChangeAspect="1"/>
          </p:cNvGraphicFramePr>
          <p:nvPr>
            <p:extLst>
              <p:ext uri="{D42A27DB-BD31-4B8C-83A1-F6EECF244321}">
                <p14:modId xmlns:p14="http://schemas.microsoft.com/office/powerpoint/2010/main" val="185076669"/>
              </p:ext>
            </p:extLst>
          </p:nvPr>
        </p:nvGraphicFramePr>
        <p:xfrm>
          <a:off x="4572000" y="1114584"/>
          <a:ext cx="4700601" cy="312183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xmlns="" id="{1ED5B171-57A6-A698-A671-810D8007D7AC}"/>
              </a:ext>
            </a:extLst>
          </p:cNvPr>
          <p:cNvSpPr txBox="1"/>
          <p:nvPr/>
        </p:nvSpPr>
        <p:spPr>
          <a:xfrm>
            <a:off x="1629293" y="4400516"/>
            <a:ext cx="1714868" cy="400110"/>
          </a:xfrm>
          <a:prstGeom prst="rect">
            <a:avLst/>
          </a:prstGeom>
          <a:noFill/>
        </p:spPr>
        <p:txBody>
          <a:bodyPr wrap="square">
            <a:spAutoFit/>
          </a:bodyPr>
          <a:lstStyle/>
          <a:p>
            <a:pPr algn="ctr"/>
            <a:r>
              <a:rPr lang="ru-RU" sz="2000" b="1" dirty="0">
                <a:solidFill>
                  <a:schemeClr val="accent3">
                    <a:lumMod val="50000"/>
                  </a:schemeClr>
                </a:solidFill>
                <a:latin typeface="Times New Roman" panose="02020603050405020304" pitchFamily="18" charset="0"/>
                <a:cs typeface="Times New Roman" panose="02020603050405020304" pitchFamily="18" charset="0"/>
              </a:rPr>
              <a:t>7 класс</a:t>
            </a:r>
          </a:p>
        </p:txBody>
      </p:sp>
      <p:sp>
        <p:nvSpPr>
          <p:cNvPr id="6" name="TextBox 5">
            <a:extLst>
              <a:ext uri="{FF2B5EF4-FFF2-40B4-BE49-F238E27FC236}">
                <a16:creationId xmlns:a16="http://schemas.microsoft.com/office/drawing/2014/main" xmlns="" id="{E904721A-7B32-6365-5AF7-34079DECE91B}"/>
              </a:ext>
            </a:extLst>
          </p:cNvPr>
          <p:cNvSpPr txBox="1"/>
          <p:nvPr/>
        </p:nvSpPr>
        <p:spPr>
          <a:xfrm>
            <a:off x="6064866" y="4400516"/>
            <a:ext cx="1714868" cy="400110"/>
          </a:xfrm>
          <a:prstGeom prst="rect">
            <a:avLst/>
          </a:prstGeom>
          <a:noFill/>
        </p:spPr>
        <p:txBody>
          <a:bodyPr wrap="square">
            <a:spAutoFit/>
          </a:bodyPr>
          <a:lstStyle/>
          <a:p>
            <a:pPr algn="ctr"/>
            <a:r>
              <a:rPr lang="ru-RU" sz="2000" b="1" dirty="0">
                <a:solidFill>
                  <a:schemeClr val="accent3">
                    <a:lumMod val="50000"/>
                  </a:schemeClr>
                </a:solidFill>
                <a:latin typeface="Times New Roman" panose="02020603050405020304" pitchFamily="18" charset="0"/>
                <a:cs typeface="Times New Roman" panose="02020603050405020304" pitchFamily="18" charset="0"/>
              </a:rPr>
              <a:t>8 класс</a:t>
            </a:r>
          </a:p>
        </p:txBody>
      </p:sp>
    </p:spTree>
    <p:extLst>
      <p:ext uri="{BB962C8B-B14F-4D97-AF65-F5344CB8AC3E}">
        <p14:creationId xmlns:p14="http://schemas.microsoft.com/office/powerpoint/2010/main" val="15495288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3A1EBC0-4C46-52D7-8F8D-2C38391FDD0E}"/>
              </a:ext>
            </a:extLst>
          </p:cNvPr>
          <p:cNvSpPr>
            <a:spLocks noGrp="1"/>
          </p:cNvSpPr>
          <p:nvPr>
            <p:ph type="title"/>
          </p:nvPr>
        </p:nvSpPr>
        <p:spPr>
          <a:xfrm>
            <a:off x="1844415" y="0"/>
            <a:ext cx="5629982" cy="564776"/>
          </a:xfrm>
        </p:spPr>
        <p:txBody>
          <a:bodyPr/>
          <a:lstStyle/>
          <a:p>
            <a:r>
              <a:rPr lang="ru-RU" sz="2400" b="1" dirty="0">
                <a:latin typeface="Times New Roman" panose="02020603050405020304" pitchFamily="18" charset="0"/>
                <a:cs typeface="Times New Roman" panose="02020603050405020304" pitchFamily="18" charset="0"/>
              </a:rPr>
              <a:t>Сформированные </a:t>
            </a:r>
            <a:r>
              <a:rPr lang="ru-RU" sz="2400" b="1" dirty="0" smtClean="0">
                <a:latin typeface="Times New Roman" panose="02020603050405020304" pitchFamily="18" charset="0"/>
                <a:cs typeface="Times New Roman" panose="02020603050405020304" pitchFamily="18" charset="0"/>
              </a:rPr>
              <a:t>умения (7, 8 классы) </a:t>
            </a:r>
            <a:endParaRPr lang="ru-RU" sz="2400" b="1" dirty="0">
              <a:latin typeface="Times New Roman" panose="02020603050405020304" pitchFamily="18" charset="0"/>
              <a:cs typeface="Times New Roman" panose="02020603050405020304" pitchFamily="18" charset="0"/>
            </a:endParaRPr>
          </a:p>
        </p:txBody>
      </p:sp>
      <p:graphicFrame>
        <p:nvGraphicFramePr>
          <p:cNvPr id="4" name="Таблица 3">
            <a:extLst>
              <a:ext uri="{FF2B5EF4-FFF2-40B4-BE49-F238E27FC236}">
                <a16:creationId xmlns:a16="http://schemas.microsoft.com/office/drawing/2014/main" xmlns="" id="{43111EEF-C75D-C0AA-9753-86657013D171}"/>
              </a:ext>
            </a:extLst>
          </p:cNvPr>
          <p:cNvGraphicFramePr>
            <a:graphicFrameLocks noGrp="1"/>
          </p:cNvGraphicFramePr>
          <p:nvPr>
            <p:extLst>
              <p:ext uri="{D42A27DB-BD31-4B8C-83A1-F6EECF244321}">
                <p14:modId xmlns:p14="http://schemas.microsoft.com/office/powerpoint/2010/main" val="1934929504"/>
              </p:ext>
            </p:extLst>
          </p:nvPr>
        </p:nvGraphicFramePr>
        <p:xfrm>
          <a:off x="436016" y="859835"/>
          <a:ext cx="8222461" cy="4355258"/>
        </p:xfrm>
        <a:graphic>
          <a:graphicData uri="http://schemas.openxmlformats.org/drawingml/2006/table">
            <a:tbl>
              <a:tblPr firstRow="1" bandRow="1">
                <a:tableStyleId>{DBF192B8-534E-4357-97EE-F4E1D07FE1A2}</a:tableStyleId>
              </a:tblPr>
              <a:tblGrid>
                <a:gridCol w="4232149">
                  <a:extLst>
                    <a:ext uri="{9D8B030D-6E8A-4147-A177-3AD203B41FA5}">
                      <a16:colId xmlns:a16="http://schemas.microsoft.com/office/drawing/2014/main" xmlns="" val="3240982125"/>
                    </a:ext>
                  </a:extLst>
                </a:gridCol>
                <a:gridCol w="3990312">
                  <a:extLst>
                    <a:ext uri="{9D8B030D-6E8A-4147-A177-3AD203B41FA5}">
                      <a16:colId xmlns:a16="http://schemas.microsoft.com/office/drawing/2014/main" xmlns="" val="916115332"/>
                    </a:ext>
                  </a:extLst>
                </a:gridCol>
              </a:tblGrid>
              <a:tr h="207457">
                <a:tc>
                  <a:txBody>
                    <a:bodyPr/>
                    <a:lstStyle/>
                    <a:p>
                      <a:pPr algn="ctr"/>
                      <a:r>
                        <a:rPr lang="ru-RU" sz="1400" b="1" dirty="0">
                          <a:latin typeface="Times New Roman" panose="02020603050405020304" pitchFamily="18" charset="0"/>
                          <a:cs typeface="Times New Roman" panose="02020603050405020304" pitchFamily="18" charset="0"/>
                        </a:rPr>
                        <a:t>Достаточный уровень</a:t>
                      </a:r>
                    </a:p>
                  </a:txBody>
                  <a:tcPr/>
                </a:tc>
                <a:tc>
                  <a:txBody>
                    <a:bodyPr/>
                    <a:lstStyle/>
                    <a:p>
                      <a:pPr algn="ctr"/>
                      <a:r>
                        <a:rPr lang="ru-RU" sz="1400" b="1" dirty="0">
                          <a:latin typeface="Times New Roman" panose="02020603050405020304" pitchFamily="18" charset="0"/>
                          <a:cs typeface="Times New Roman" panose="02020603050405020304" pitchFamily="18" charset="0"/>
                        </a:rPr>
                        <a:t>Недостаточный уровень </a:t>
                      </a:r>
                    </a:p>
                  </a:txBody>
                  <a:tcPr/>
                </a:tc>
                <a:extLst>
                  <a:ext uri="{0D108BD9-81ED-4DB2-BD59-A6C34878D82A}">
                    <a16:rowId xmlns:a16="http://schemas.microsoft.com/office/drawing/2014/main" xmlns="" val="4144350254"/>
                  </a:ext>
                </a:extLst>
              </a:tr>
              <a:tr h="2098714">
                <a:tc>
                  <a:txBody>
                    <a:bodyPr/>
                    <a:lstStyle/>
                    <a:p>
                      <a:pPr lvl="0"/>
                      <a:r>
                        <a:rPr lang="ru-RU" sz="1400" kern="1200" dirty="0">
                          <a:solidFill>
                            <a:srgbClr val="000000"/>
                          </a:solidFill>
                          <a:effectLst/>
                          <a:latin typeface="Times New Roman" panose="02020603050405020304" pitchFamily="18" charset="0"/>
                          <a:ea typeface="Arial"/>
                          <a:cs typeface="Times New Roman" panose="02020603050405020304" pitchFamily="18" charset="0"/>
                        </a:rPr>
                        <a:t>-оперировать на базовом уровне понятиями «обыкновенная дробь», «смешанное число», «десятичная дробь»;</a:t>
                      </a:r>
                    </a:p>
                    <a:p>
                      <a:pPr lvl="0"/>
                      <a:r>
                        <a:rPr lang="ru-RU" sz="1400" kern="1200" dirty="0">
                          <a:solidFill>
                            <a:srgbClr val="000000"/>
                          </a:solidFill>
                          <a:effectLst/>
                          <a:latin typeface="Times New Roman" panose="02020603050405020304" pitchFamily="18" charset="0"/>
                          <a:ea typeface="Arial"/>
                          <a:cs typeface="Times New Roman" panose="02020603050405020304" pitchFamily="18" charset="0"/>
                        </a:rPr>
                        <a:t>-умение вычислять значения выражений;</a:t>
                      </a:r>
                    </a:p>
                    <a:p>
                      <a:pPr lvl="0"/>
                      <a:r>
                        <a:rPr lang="ru-RU" sz="1400" kern="1200" dirty="0">
                          <a:solidFill>
                            <a:srgbClr val="000000"/>
                          </a:solidFill>
                          <a:effectLst/>
                          <a:latin typeface="Times New Roman" panose="02020603050405020304" pitchFamily="18" charset="0"/>
                          <a:ea typeface="Arial"/>
                          <a:cs typeface="Times New Roman" panose="02020603050405020304" pitchFamily="18" charset="0"/>
                        </a:rPr>
                        <a:t>-решать текстовые задачи на </a:t>
                      </a:r>
                      <a:r>
                        <a:rPr lang="ru-RU" sz="1400" kern="1200" dirty="0" smtClean="0">
                          <a:solidFill>
                            <a:srgbClr val="000000"/>
                          </a:solidFill>
                          <a:effectLst/>
                          <a:latin typeface="Times New Roman" panose="02020603050405020304" pitchFamily="18" charset="0"/>
                          <a:ea typeface="Arial"/>
                          <a:cs typeface="Times New Roman" panose="02020603050405020304" pitchFamily="18" charset="0"/>
                        </a:rPr>
                        <a:t>части, проценты; </a:t>
                      </a:r>
                      <a:endParaRPr lang="ru-RU" sz="1400" kern="1200" dirty="0">
                        <a:solidFill>
                          <a:srgbClr val="000000"/>
                        </a:solidFill>
                        <a:effectLst/>
                        <a:latin typeface="Times New Roman" panose="02020603050405020304" pitchFamily="18" charset="0"/>
                        <a:ea typeface="Arial"/>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smtClean="0">
                          <a:solidFill>
                            <a:srgbClr val="000000"/>
                          </a:solidFill>
                          <a:effectLst/>
                          <a:latin typeface="Times New Roman" panose="02020603050405020304" pitchFamily="18" charset="0"/>
                          <a:ea typeface="Arial"/>
                          <a:cs typeface="Times New Roman" panose="02020603050405020304" pitchFamily="18" charset="0"/>
                        </a:rPr>
                        <a:t>-извлекать информацию, представленную в таблицах, читать информацию, представленную в виде таблиц, отражающей свойства и характеристики реальных процессов;</a:t>
                      </a:r>
                    </a:p>
                    <a:p>
                      <a:pPr lvl="0"/>
                      <a:r>
                        <a:rPr lang="ru-RU" sz="1400" kern="1200" dirty="0" smtClean="0">
                          <a:solidFill>
                            <a:srgbClr val="000000"/>
                          </a:solidFill>
                          <a:effectLst/>
                          <a:latin typeface="Times New Roman" panose="02020603050405020304" pitchFamily="18" charset="0"/>
                          <a:ea typeface="Arial"/>
                          <a:cs typeface="Times New Roman" panose="02020603050405020304" pitchFamily="18" charset="0"/>
                        </a:rPr>
                        <a:t>- представлять </a:t>
                      </a:r>
                      <a:r>
                        <a:rPr lang="ru-RU" sz="1400" kern="1200" dirty="0">
                          <a:solidFill>
                            <a:srgbClr val="000000"/>
                          </a:solidFill>
                          <a:effectLst/>
                          <a:latin typeface="Times New Roman" panose="02020603050405020304" pitchFamily="18" charset="0"/>
                          <a:ea typeface="Arial"/>
                          <a:cs typeface="Times New Roman" panose="02020603050405020304" pitchFamily="18" charset="0"/>
                        </a:rPr>
                        <a:t>данные в виде диаграмм, графиков;</a:t>
                      </a:r>
                    </a:p>
                    <a:p>
                      <a:pPr lvl="0"/>
                      <a:r>
                        <a:rPr lang="ru-RU" sz="1400" kern="1200" dirty="0">
                          <a:solidFill>
                            <a:srgbClr val="000000"/>
                          </a:solidFill>
                          <a:effectLst/>
                          <a:latin typeface="Times New Roman" panose="02020603050405020304" pitchFamily="18" charset="0"/>
                          <a:ea typeface="Arial"/>
                          <a:cs typeface="Times New Roman" panose="02020603050405020304" pitchFamily="18" charset="0"/>
                        </a:rPr>
                        <a:t>-в простейших случаях оценивать вероятность события;</a:t>
                      </a:r>
                    </a:p>
                    <a:p>
                      <a:pPr lvl="0"/>
                      <a:r>
                        <a:rPr lang="ru-RU" sz="1400" kern="1200" dirty="0">
                          <a:solidFill>
                            <a:srgbClr val="000000"/>
                          </a:solidFill>
                          <a:effectLst/>
                          <a:latin typeface="Times New Roman" panose="02020603050405020304" pitchFamily="18" charset="0"/>
                          <a:ea typeface="Arial"/>
                          <a:cs typeface="Times New Roman" panose="02020603050405020304" pitchFamily="18" charset="0"/>
                        </a:rPr>
                        <a:t>-оперировать на базовом уровне понятиями геометрических фигур, приводить примеры и контрпримеры для подтверждения высказываний.</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kern="1200" dirty="0" smtClean="0">
                          <a:solidFill>
                            <a:srgbClr val="000000"/>
                          </a:solidFill>
                          <a:effectLst/>
                          <a:latin typeface="Times New Roman" panose="02020603050405020304" pitchFamily="18" charset="0"/>
                          <a:ea typeface="Arial"/>
                          <a:cs typeface="Times New Roman" panose="02020603050405020304" pitchFamily="18" charset="0"/>
                        </a:rPr>
                        <a:t>- выполнять преобразования буквенных выражений, в том числе, с использованием формул сокращённого умножения,</a:t>
                      </a:r>
                      <a:endParaRPr lang="ru-RU" sz="1400" kern="1200" dirty="0">
                        <a:solidFill>
                          <a:srgbClr val="000000"/>
                        </a:solidFill>
                        <a:effectLst/>
                        <a:latin typeface="Times New Roman" panose="02020603050405020304" pitchFamily="18" charset="0"/>
                        <a:ea typeface="Arial"/>
                        <a:cs typeface="Times New Roman" panose="02020603050405020304" pitchFamily="18" charset="0"/>
                      </a:endParaRPr>
                    </a:p>
                    <a:p>
                      <a:pPr lvl="0"/>
                      <a:r>
                        <a:rPr lang="ru-RU" sz="1400" kern="1200" dirty="0">
                          <a:solidFill>
                            <a:srgbClr val="000000"/>
                          </a:solidFill>
                          <a:effectLst/>
                          <a:latin typeface="Times New Roman" panose="02020603050405020304" pitchFamily="18" charset="0"/>
                          <a:ea typeface="Arial"/>
                          <a:cs typeface="Times New Roman" panose="02020603050405020304" pitchFamily="18" charset="0"/>
                        </a:rPr>
                        <a:t>-оперировать на базовом уровне понятиями «функция», </a:t>
                      </a:r>
                      <a:r>
                        <a:rPr lang="ru-RU" sz="1400" kern="1200" dirty="0" smtClean="0">
                          <a:solidFill>
                            <a:srgbClr val="000000"/>
                          </a:solidFill>
                          <a:effectLst/>
                          <a:latin typeface="Times New Roman" panose="02020603050405020304" pitchFamily="18" charset="0"/>
                          <a:ea typeface="Arial"/>
                          <a:cs typeface="Times New Roman" panose="02020603050405020304" pitchFamily="18" charset="0"/>
                        </a:rPr>
                        <a:t>«</a:t>
                      </a:r>
                      <a:r>
                        <a:rPr lang="ru-RU" sz="1400" kern="1200" dirty="0">
                          <a:solidFill>
                            <a:srgbClr val="000000"/>
                          </a:solidFill>
                          <a:effectLst/>
                          <a:latin typeface="Times New Roman" panose="02020603050405020304" pitchFamily="18" charset="0"/>
                          <a:ea typeface="Arial"/>
                          <a:cs typeface="Times New Roman" panose="02020603050405020304" pitchFamily="18" charset="0"/>
                        </a:rPr>
                        <a:t>способы задания функции</a:t>
                      </a:r>
                      <a:r>
                        <a:rPr lang="ru-RU" sz="1400" kern="1200" dirty="0" smtClean="0">
                          <a:solidFill>
                            <a:srgbClr val="000000"/>
                          </a:solidFill>
                          <a:effectLst/>
                          <a:latin typeface="Times New Roman" panose="02020603050405020304" pitchFamily="18" charset="0"/>
                          <a:ea typeface="Arial"/>
                          <a:cs typeface="Times New Roman" panose="02020603050405020304" pitchFamily="18" charset="0"/>
                        </a:rPr>
                        <a:t>», «график функции»,</a:t>
                      </a:r>
                      <a:endParaRPr lang="ru-RU" sz="1400" kern="1200" dirty="0">
                        <a:solidFill>
                          <a:srgbClr val="000000"/>
                        </a:solidFill>
                        <a:effectLst/>
                        <a:latin typeface="Times New Roman" panose="02020603050405020304" pitchFamily="18" charset="0"/>
                        <a:ea typeface="Arial"/>
                        <a:cs typeface="Times New Roman" panose="02020603050405020304" pitchFamily="18" charset="0"/>
                      </a:endParaRPr>
                    </a:p>
                    <a:p>
                      <a:pPr lvl="0"/>
                      <a:r>
                        <a:rPr lang="ru-RU" sz="1400" kern="1200" dirty="0">
                          <a:solidFill>
                            <a:srgbClr val="000000"/>
                          </a:solidFill>
                          <a:effectLst/>
                          <a:latin typeface="Times New Roman" panose="02020603050405020304" pitchFamily="18" charset="0"/>
                          <a:ea typeface="Arial"/>
                          <a:cs typeface="Times New Roman" panose="02020603050405020304" pitchFamily="18" charset="0"/>
                        </a:rPr>
                        <a:t> -умение использовать функционально-графические представления;</a:t>
                      </a:r>
                    </a:p>
                    <a:p>
                      <a:pPr lvl="0"/>
                      <a:r>
                        <a:rPr lang="ru-RU" sz="1400" kern="1200" dirty="0" smtClean="0">
                          <a:solidFill>
                            <a:srgbClr val="000000"/>
                          </a:solidFill>
                          <a:effectLst/>
                          <a:latin typeface="Times New Roman" panose="02020603050405020304" pitchFamily="18" charset="0"/>
                          <a:ea typeface="Arial"/>
                          <a:cs typeface="Times New Roman" panose="02020603050405020304" pitchFamily="18" charset="0"/>
                        </a:rPr>
                        <a:t>-применять </a:t>
                      </a:r>
                      <a:r>
                        <a:rPr lang="ru-RU" sz="1400" kern="1200" dirty="0">
                          <a:solidFill>
                            <a:srgbClr val="000000"/>
                          </a:solidFill>
                          <a:effectLst/>
                          <a:latin typeface="Times New Roman" panose="02020603050405020304" pitchFamily="18" charset="0"/>
                          <a:ea typeface="Arial"/>
                          <a:cs typeface="Times New Roman" panose="02020603050405020304" pitchFamily="18" charset="0"/>
                        </a:rPr>
                        <a:t>геометрические факты при решении практических задач повышенного уровня;</a:t>
                      </a:r>
                    </a:p>
                    <a:p>
                      <a:pPr lvl="0"/>
                      <a:r>
                        <a:rPr lang="ru-RU" sz="1400" kern="1200" dirty="0">
                          <a:solidFill>
                            <a:srgbClr val="000000"/>
                          </a:solidFill>
                          <a:effectLst/>
                          <a:latin typeface="Times New Roman" panose="02020603050405020304" pitchFamily="18" charset="0"/>
                          <a:ea typeface="Arial"/>
                          <a:cs typeface="Times New Roman" panose="02020603050405020304" pitchFamily="18" charset="0"/>
                        </a:rPr>
                        <a:t>-читать информацию, представленную в виде таблицы, диаграммы, графика;</a:t>
                      </a:r>
                    </a:p>
                    <a:p>
                      <a:pPr lvl="0"/>
                      <a:r>
                        <a:rPr lang="ru-RU" sz="1400" kern="1200" dirty="0">
                          <a:solidFill>
                            <a:srgbClr val="000000"/>
                          </a:solidFill>
                          <a:effectLst/>
                          <a:latin typeface="Times New Roman" panose="02020603050405020304" pitchFamily="18" charset="0"/>
                          <a:ea typeface="Arial"/>
                          <a:cs typeface="Times New Roman" panose="02020603050405020304" pitchFamily="18" charset="0"/>
                        </a:rPr>
                        <a:t>-решать текстовые задачи на движение повышенного уровня;</a:t>
                      </a:r>
                    </a:p>
                    <a:p>
                      <a:pPr lvl="0"/>
                      <a:r>
                        <a:rPr lang="ru-RU" sz="1400" kern="1200" dirty="0">
                          <a:solidFill>
                            <a:srgbClr val="000000"/>
                          </a:solidFill>
                          <a:effectLst/>
                          <a:latin typeface="Times New Roman" panose="02020603050405020304" pitchFamily="18" charset="0"/>
                          <a:ea typeface="Arial"/>
                          <a:cs typeface="Times New Roman" panose="02020603050405020304" pitchFamily="18" charset="0"/>
                        </a:rPr>
                        <a:t>-проводить математические рассуждения при решении задач высокого уровня сложности. </a:t>
                      </a:r>
                    </a:p>
                    <a:p>
                      <a:pPr marL="342900" lvl="0" indent="-342900" algn="l">
                        <a:lnSpc>
                          <a:spcPct val="115000"/>
                        </a:lnSpc>
                        <a:buFont typeface="Symbol" panose="05050102010706020507" pitchFamily="18" charset="2"/>
                        <a:buChar char=""/>
                      </a:pPr>
                      <a:endParaRPr lang="ru-RU" sz="1400" kern="1200" dirty="0">
                        <a:solidFill>
                          <a:srgbClr val="000000"/>
                        </a:solidFill>
                        <a:effectLst/>
                        <a:latin typeface="Times New Roman" panose="02020603050405020304" pitchFamily="18" charset="0"/>
                        <a:ea typeface="Arial"/>
                        <a:cs typeface="Times New Roman" panose="02020603050405020304" pitchFamily="18" charset="0"/>
                      </a:endParaRPr>
                    </a:p>
                  </a:txBody>
                  <a:tcPr/>
                </a:tc>
                <a:extLst>
                  <a:ext uri="{0D108BD9-81ED-4DB2-BD59-A6C34878D82A}">
                    <a16:rowId xmlns:a16="http://schemas.microsoft.com/office/drawing/2014/main" xmlns="" val="1461057193"/>
                  </a:ext>
                </a:extLst>
              </a:tr>
              <a:tr h="319515">
                <a:tc gridSpan="2">
                  <a:txBody>
                    <a:bodyPr/>
                    <a:lstStyle/>
                    <a:p>
                      <a:endParaRPr lang="ru-RU" sz="1100" dirty="0"/>
                    </a:p>
                  </a:txBody>
                  <a:tcPr/>
                </a:tc>
                <a:tc hMerge="1">
                  <a:txBody>
                    <a:bodyPr/>
                    <a:lstStyle/>
                    <a:p>
                      <a:endParaRPr lang="ru-RU"/>
                    </a:p>
                  </a:txBody>
                  <a:tcPr/>
                </a:tc>
                <a:extLst>
                  <a:ext uri="{0D108BD9-81ED-4DB2-BD59-A6C34878D82A}">
                    <a16:rowId xmlns:a16="http://schemas.microsoft.com/office/drawing/2014/main" xmlns="" val="2583771820"/>
                  </a:ext>
                </a:extLst>
              </a:tr>
            </a:tbl>
          </a:graphicData>
        </a:graphic>
      </p:graphicFrame>
    </p:spTree>
    <p:extLst>
      <p:ext uri="{BB962C8B-B14F-4D97-AF65-F5344CB8AC3E}">
        <p14:creationId xmlns:p14="http://schemas.microsoft.com/office/powerpoint/2010/main" val="3510027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644707" y="1842316"/>
            <a:ext cx="5629982" cy="1825223"/>
          </a:xfrm>
        </p:spPr>
        <p:txBody>
          <a:bodyPr/>
          <a:lstStyle/>
          <a:p>
            <a:r>
              <a:rPr lang="ru-RU" b="1" dirty="0" smtClean="0"/>
              <a:t>Результаты ВПР-2024 по математике 7, 8 классов (профиль) </a:t>
            </a:r>
            <a:endParaRPr lang="ru-RU" b="1" dirty="0"/>
          </a:p>
        </p:txBody>
      </p:sp>
    </p:spTree>
    <p:extLst>
      <p:ext uri="{BB962C8B-B14F-4D97-AF65-F5344CB8AC3E}">
        <p14:creationId xmlns:p14="http://schemas.microsoft.com/office/powerpoint/2010/main" val="764225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2AFADA4-27F4-A152-4DC1-64189EC5D569}"/>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4C116A5-63AB-2FD6-266C-66922A66283F}"/>
              </a:ext>
            </a:extLst>
          </p:cNvPr>
          <p:cNvSpPr>
            <a:spLocks noGrp="1"/>
          </p:cNvSpPr>
          <p:nvPr>
            <p:ph type="title"/>
          </p:nvPr>
        </p:nvSpPr>
        <p:spPr>
          <a:xfrm>
            <a:off x="403411" y="394584"/>
            <a:ext cx="8444752" cy="893700"/>
          </a:xfrm>
        </p:spPr>
        <p:txBody>
          <a:bodyPr/>
          <a:lstStyle/>
          <a:p>
            <a:r>
              <a:rPr lang="ru-RU" sz="2400" b="1" dirty="0">
                <a:latin typeface="Times New Roman" panose="02020603050405020304" pitchFamily="18" charset="0"/>
                <a:cs typeface="Times New Roman" panose="02020603050405020304" pitchFamily="18" charset="0"/>
              </a:rPr>
              <a:t>Динамика результатов ВПР по математике </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(7 , 8 классы, углубленный уровень) 2024 </a:t>
            </a:r>
            <a:r>
              <a:rPr lang="ru-RU" sz="2400" b="1" dirty="0" smtClean="0">
                <a:latin typeface="Times New Roman" panose="02020603050405020304" pitchFamily="18" charset="0"/>
                <a:cs typeface="Times New Roman" panose="02020603050405020304" pitchFamily="18" charset="0"/>
              </a:rPr>
              <a:t>г.</a:t>
            </a:r>
            <a:endParaRPr lang="ru-RU" sz="2400" b="1" dirty="0">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xmlns="" id="{6DB1D7A4-8F08-7A82-1741-1B15A3045A0B}"/>
              </a:ext>
            </a:extLst>
          </p:cNvPr>
          <p:cNvSpPr>
            <a:spLocks noChangeArrowheads="1"/>
          </p:cNvSpPr>
          <p:nvPr/>
        </p:nvSpPr>
        <p:spPr bwMode="auto">
          <a:xfrm>
            <a:off x="863600" y="2533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a:ln>
                  <a:noFill/>
                </a:ln>
                <a:solidFill>
                  <a:schemeClr val="tx1"/>
                </a:solidFill>
                <a:effectLst/>
                <a:latin typeface="Arial" panose="020B0604020202020204" pitchFamily="34" charset="0"/>
              </a:rPr>
              <a:t/>
            </a:r>
            <a:br>
              <a:rPr kumimoji="0" lang="ru-RU" altLang="ru-RU" sz="1800" b="0" i="0" u="none" strike="noStrike" cap="none" normalizeH="0" baseline="0">
                <a:ln>
                  <a:noFill/>
                </a:ln>
                <a:solidFill>
                  <a:schemeClr val="tx1"/>
                </a:solidFill>
                <a:effectLst/>
                <a:latin typeface="Arial" panose="020B0604020202020204" pitchFamily="34" charset="0"/>
              </a:rPr>
            </a:br>
            <a:endParaRPr kumimoji="0" lang="ru-RU" altLang="ru-RU" sz="1800" b="0" i="0" u="none" strike="noStrike" cap="none" normalizeH="0" baseline="0">
              <a:ln>
                <a:noFill/>
              </a:ln>
              <a:solidFill>
                <a:schemeClr val="tx1"/>
              </a:solidFill>
              <a:effectLst/>
              <a:latin typeface="Arial" panose="020B0604020202020204" pitchFamily="34" charset="0"/>
            </a:endParaRPr>
          </a:p>
        </p:txBody>
      </p:sp>
      <p:graphicFrame>
        <p:nvGraphicFramePr>
          <p:cNvPr id="12" name="Таблица 11">
            <a:extLst>
              <a:ext uri="{FF2B5EF4-FFF2-40B4-BE49-F238E27FC236}">
                <a16:creationId xmlns:a16="http://schemas.microsoft.com/office/drawing/2014/main" xmlns="" id="{F6EE60C5-B168-3653-6FD9-0D1B4DEEFF8F}"/>
              </a:ext>
            </a:extLst>
          </p:cNvPr>
          <p:cNvGraphicFramePr>
            <a:graphicFrameLocks noGrp="1"/>
          </p:cNvGraphicFramePr>
          <p:nvPr>
            <p:extLst>
              <p:ext uri="{D42A27DB-BD31-4B8C-83A1-F6EECF244321}">
                <p14:modId xmlns:p14="http://schemas.microsoft.com/office/powerpoint/2010/main" val="3225139568"/>
              </p:ext>
            </p:extLst>
          </p:nvPr>
        </p:nvGraphicFramePr>
        <p:xfrm>
          <a:off x="623242" y="1405506"/>
          <a:ext cx="8005091" cy="2602543"/>
        </p:xfrm>
        <a:graphic>
          <a:graphicData uri="http://schemas.openxmlformats.org/drawingml/2006/table">
            <a:tbl>
              <a:tblPr firstRow="1" firstCol="1" bandRow="1">
                <a:tableStyleId>{DBF192B8-534E-4357-97EE-F4E1D07FE1A2}</a:tableStyleId>
              </a:tblPr>
              <a:tblGrid>
                <a:gridCol w="1951742">
                  <a:extLst>
                    <a:ext uri="{9D8B030D-6E8A-4147-A177-3AD203B41FA5}">
                      <a16:colId xmlns:a16="http://schemas.microsoft.com/office/drawing/2014/main" xmlns="" val="514512227"/>
                    </a:ext>
                  </a:extLst>
                </a:gridCol>
                <a:gridCol w="1867807">
                  <a:extLst>
                    <a:ext uri="{9D8B030D-6E8A-4147-A177-3AD203B41FA5}">
                      <a16:colId xmlns:a16="http://schemas.microsoft.com/office/drawing/2014/main" xmlns="" val="754518290"/>
                    </a:ext>
                  </a:extLst>
                </a:gridCol>
                <a:gridCol w="811088">
                  <a:extLst>
                    <a:ext uri="{9D8B030D-6E8A-4147-A177-3AD203B41FA5}">
                      <a16:colId xmlns:a16="http://schemas.microsoft.com/office/drawing/2014/main" xmlns="" val="3464980137"/>
                    </a:ext>
                  </a:extLst>
                </a:gridCol>
                <a:gridCol w="2424273">
                  <a:extLst>
                    <a:ext uri="{9D8B030D-6E8A-4147-A177-3AD203B41FA5}">
                      <a16:colId xmlns:a16="http://schemas.microsoft.com/office/drawing/2014/main" xmlns="" val="1697544831"/>
                    </a:ext>
                  </a:extLst>
                </a:gridCol>
                <a:gridCol w="950181">
                  <a:extLst>
                    <a:ext uri="{9D8B030D-6E8A-4147-A177-3AD203B41FA5}">
                      <a16:colId xmlns:a16="http://schemas.microsoft.com/office/drawing/2014/main" xmlns="" val="2976064143"/>
                    </a:ext>
                  </a:extLst>
                </a:gridCol>
              </a:tblGrid>
              <a:tr h="346705">
                <a:tc rowSpan="2">
                  <a:txBody>
                    <a:bodyPr/>
                    <a:lstStyle/>
                    <a:p>
                      <a:pPr algn="ctr">
                        <a:lnSpc>
                          <a:spcPct val="115000"/>
                        </a:lnSpc>
                        <a:spcAft>
                          <a:spcPts val="1000"/>
                        </a:spcAft>
                      </a:pPr>
                      <a:r>
                        <a:rPr lang="ru-RU" sz="1600" dirty="0">
                          <a:effectLst/>
                          <a:latin typeface="Times New Roman" panose="02020603050405020304" pitchFamily="18" charset="0"/>
                          <a:cs typeface="Times New Roman" panose="02020603050405020304" pitchFamily="18" charset="0"/>
                        </a:rPr>
                        <a:t>Характеристики для сравнения</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ctr"/>
                      <a:r>
                        <a:rPr lang="ru-RU" sz="1800" b="1" dirty="0">
                          <a:solidFill>
                            <a:schemeClr val="accent2">
                              <a:lumMod val="75000"/>
                            </a:schemeClr>
                          </a:solidFill>
                          <a:latin typeface="Times New Roman" panose="02020603050405020304" pitchFamily="18" charset="0"/>
                          <a:cs typeface="Times New Roman" panose="02020603050405020304" pitchFamily="18" charset="0"/>
                        </a:rPr>
                        <a:t>7 класс</a:t>
                      </a:r>
                    </a:p>
                  </a:txBody>
                  <a:tcPr marL="68580" marR="68580" marT="0" marB="0"/>
                </a:tc>
                <a:tc hMerge="1">
                  <a:txBody>
                    <a:bodyPr/>
                    <a:lstStyle/>
                    <a:p>
                      <a:endParaRPr lang="ru-RU" dirty="0"/>
                    </a:p>
                  </a:txBody>
                  <a:tcPr marL="68580" marR="68580" marT="0" marB="0"/>
                </a:tc>
                <a:tc gridSpan="2">
                  <a:txBody>
                    <a:bodyPr/>
                    <a:lstStyle/>
                    <a:p>
                      <a:pPr algn="ctr">
                        <a:lnSpc>
                          <a:spcPct val="115000"/>
                        </a:lnSpc>
                        <a:spcAft>
                          <a:spcPts val="1000"/>
                        </a:spcAft>
                      </a:pPr>
                      <a:r>
                        <a:rPr lang="ru-RU" sz="1800" b="1"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8 класс</a:t>
                      </a:r>
                    </a:p>
                  </a:txBody>
                  <a:tcPr marL="68580" marR="68580" marT="0" marB="0"/>
                </a:tc>
                <a:tc hMerge="1">
                  <a:txBody>
                    <a:bodyPr/>
                    <a:lstStyle/>
                    <a:p>
                      <a:pPr algn="ctr">
                        <a:lnSpc>
                          <a:spcPct val="115000"/>
                        </a:lnSpc>
                        <a:spcAft>
                          <a:spcPts val="1000"/>
                        </a:spcAft>
                      </a:pP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949686534"/>
                  </a:ext>
                </a:extLst>
              </a:tr>
              <a:tr h="618300">
                <a:tc vMerge="1">
                  <a:txBody>
                    <a:bodyPr/>
                    <a:lstStyle/>
                    <a:p>
                      <a:endParaRPr lang="ru-RU"/>
                    </a:p>
                  </a:txBody>
                  <a:tcPr/>
                </a:tc>
                <a:tc>
                  <a:txBody>
                    <a:bodyPr/>
                    <a:lstStyle/>
                    <a:p>
                      <a:pPr algn="ctr">
                        <a:lnSpc>
                          <a:spcPct val="115000"/>
                        </a:lnSpc>
                        <a:spcAft>
                          <a:spcPts val="1000"/>
                        </a:spcAft>
                      </a:pPr>
                      <a:r>
                        <a:rPr lang="ru-RU" sz="1600" dirty="0">
                          <a:effectLst/>
                          <a:latin typeface="Times New Roman" panose="02020603050405020304" pitchFamily="18" charset="0"/>
                          <a:cs typeface="Times New Roman" panose="02020603050405020304" pitchFamily="18" charset="0"/>
                        </a:rPr>
                        <a:t>Алтайский край</a:t>
                      </a:r>
                    </a:p>
                  </a:txBody>
                  <a:tcPr marL="68580" marR="68580" marT="0" marB="0"/>
                </a:tc>
                <a:tc>
                  <a:txBody>
                    <a:bodyPr/>
                    <a:lstStyle/>
                    <a:p>
                      <a:pPr algn="ctr">
                        <a:lnSpc>
                          <a:spcPct val="115000"/>
                        </a:lnSpc>
                        <a:spcAft>
                          <a:spcPts val="1000"/>
                        </a:spcAf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РФ</a:t>
                      </a:r>
                    </a:p>
                  </a:txBody>
                  <a:tcPr marL="68580" marR="68580" marT="0" marB="0"/>
                </a:tc>
                <a:tc>
                  <a:txBody>
                    <a:bodyPr/>
                    <a:lstStyle/>
                    <a:p>
                      <a:pPr algn="ctr">
                        <a:lnSpc>
                          <a:spcPct val="115000"/>
                        </a:lnSpc>
                        <a:spcAft>
                          <a:spcPts val="100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Алтайский край</a:t>
                      </a:r>
                      <a:endParaRPr lang="ru-RU" sz="16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РФ</a:t>
                      </a:r>
                    </a:p>
                  </a:txBody>
                  <a:tcPr marL="68580" marR="68580" marT="0" marB="0"/>
                </a:tc>
                <a:extLst>
                  <a:ext uri="{0D108BD9-81ED-4DB2-BD59-A6C34878D82A}">
                    <a16:rowId xmlns:a16="http://schemas.microsoft.com/office/drawing/2014/main" xmlns="" val="1149396821"/>
                  </a:ext>
                </a:extLst>
              </a:tr>
              <a:tr h="230505">
                <a:tc>
                  <a:txBody>
                    <a:bodyPr/>
                    <a:lstStyle/>
                    <a:p>
                      <a:pPr algn="just">
                        <a:lnSpc>
                          <a:spcPct val="115000"/>
                        </a:lnSpc>
                        <a:spcAft>
                          <a:spcPts val="1000"/>
                        </a:spcAft>
                      </a:pPr>
                      <a:r>
                        <a:rPr lang="ru-RU" sz="1600">
                          <a:effectLst/>
                          <a:latin typeface="Times New Roman" panose="02020603050405020304" pitchFamily="18" charset="0"/>
                          <a:cs typeface="Times New Roman" panose="02020603050405020304" pitchFamily="18" charset="0"/>
                        </a:rPr>
                        <a:t>Успешность выполнения работы, % учащихся</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95,68</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95,74</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98,08</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ru-RU" sz="1800">
                          <a:effectLst/>
                          <a:latin typeface="Times New Roman" panose="02020603050405020304" pitchFamily="18" charset="0"/>
                          <a:ea typeface="Times New Roman" panose="02020603050405020304" pitchFamily="18" charset="0"/>
                          <a:cs typeface="Times New Roman" panose="02020603050405020304" pitchFamily="18" charset="0"/>
                        </a:rPr>
                        <a:t>97,13</a:t>
                      </a:r>
                      <a:endParaRPr lang="ru-RU"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139178529"/>
                  </a:ext>
                </a:extLst>
              </a:tr>
              <a:tr h="170815">
                <a:tc>
                  <a:txBody>
                    <a:bodyPr/>
                    <a:lstStyle/>
                    <a:p>
                      <a:pPr algn="just">
                        <a:lnSpc>
                          <a:spcPct val="115000"/>
                        </a:lnSpc>
                        <a:spcAft>
                          <a:spcPts val="1000"/>
                        </a:spcAft>
                      </a:pPr>
                      <a:r>
                        <a:rPr lang="ru-RU" sz="1600" dirty="0">
                          <a:effectLst/>
                          <a:latin typeface="Times New Roman" panose="02020603050405020304" pitchFamily="18" charset="0"/>
                          <a:cs typeface="Times New Roman" panose="02020603050405020304" pitchFamily="18" charset="0"/>
                        </a:rPr>
                        <a:t>Качество математических знаний, % учащихся</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algn="ctr">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56,77</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61,34</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54,1</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15000"/>
                        </a:lnSpc>
                        <a:spcAft>
                          <a:spcPts val="1000"/>
                        </a:spcAf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59,23</a:t>
                      </a:r>
                      <a:endParaRPr lang="ru-RU"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xmlns="" val="4111366395"/>
                  </a:ext>
                </a:extLst>
              </a:tr>
            </a:tbl>
          </a:graphicData>
        </a:graphic>
      </p:graphicFrame>
    </p:spTree>
    <p:extLst>
      <p:ext uri="{BB962C8B-B14F-4D97-AF65-F5344CB8AC3E}">
        <p14:creationId xmlns:p14="http://schemas.microsoft.com/office/powerpoint/2010/main" val="338015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E6D01D6-F4DC-5A96-E42C-1629407ABF56}"/>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A2CAC0F-A875-327C-8AA3-7738DC4021BE}"/>
              </a:ext>
            </a:extLst>
          </p:cNvPr>
          <p:cNvSpPr>
            <a:spLocks noGrp="1"/>
          </p:cNvSpPr>
          <p:nvPr>
            <p:ph type="title"/>
          </p:nvPr>
        </p:nvSpPr>
        <p:spPr>
          <a:xfrm>
            <a:off x="0" y="745368"/>
            <a:ext cx="8646459" cy="893700"/>
          </a:xfrm>
        </p:spPr>
        <p:txBody>
          <a:bodyPr/>
          <a:lstStyle/>
          <a:p>
            <a:r>
              <a:rPr lang="ru-RU" sz="2400" b="1" dirty="0">
                <a:latin typeface="Times New Roman" panose="02020603050405020304" pitchFamily="18" charset="0"/>
                <a:cs typeface="Times New Roman" panose="02020603050405020304" pitchFamily="18" charset="0"/>
              </a:rPr>
              <a:t>Диаграмма соответствия отметок за ВПР-7</a:t>
            </a:r>
            <a:r>
              <a:rPr lang="ru-RU" sz="2400" b="1" dirty="0" smtClean="0">
                <a:latin typeface="Times New Roman" panose="02020603050405020304" pitchFamily="18" charset="0"/>
                <a:cs typeface="Times New Roman" panose="02020603050405020304" pitchFamily="18" charset="0"/>
              </a:rPr>
              <a:t>, 8 </a:t>
            </a:r>
            <a:r>
              <a:rPr lang="ru-RU" sz="2400" b="1" dirty="0">
                <a:latin typeface="Times New Roman" panose="02020603050405020304" pitchFamily="18" charset="0"/>
                <a:cs typeface="Times New Roman" panose="02020603050405020304" pitchFamily="18" charset="0"/>
              </a:rPr>
              <a:t>математика (профиль)и школьных отметок в Алтайском крае в 2024 </a:t>
            </a:r>
            <a:r>
              <a:rPr lang="ru-RU" sz="2400" b="1" dirty="0" smtClean="0">
                <a:latin typeface="Times New Roman" panose="02020603050405020304" pitchFamily="18" charset="0"/>
                <a:cs typeface="Times New Roman" panose="02020603050405020304" pitchFamily="18" charset="0"/>
              </a:rPr>
              <a:t>г.</a:t>
            </a:r>
            <a:endParaRPr lang="ru-RU" sz="2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7FA1531C-A6F7-DC2F-40D3-F92EB4F05CFC}"/>
              </a:ext>
            </a:extLst>
          </p:cNvPr>
          <p:cNvSpPr txBox="1"/>
          <p:nvPr/>
        </p:nvSpPr>
        <p:spPr>
          <a:xfrm>
            <a:off x="1093584" y="4743390"/>
            <a:ext cx="1714868" cy="400110"/>
          </a:xfrm>
          <a:prstGeom prst="rect">
            <a:avLst/>
          </a:prstGeom>
          <a:noFill/>
        </p:spPr>
        <p:txBody>
          <a:bodyPr wrap="square">
            <a:spAutoFit/>
          </a:bodyPr>
          <a:lstStyle/>
          <a:p>
            <a:pPr algn="ctr"/>
            <a:r>
              <a:rPr lang="ru-RU" sz="2000" b="1" dirty="0">
                <a:solidFill>
                  <a:schemeClr val="tx1">
                    <a:lumMod val="60000"/>
                    <a:lumOff val="40000"/>
                  </a:schemeClr>
                </a:solidFill>
                <a:latin typeface="Times New Roman" panose="02020603050405020304" pitchFamily="18" charset="0"/>
                <a:cs typeface="Times New Roman" panose="02020603050405020304" pitchFamily="18" charset="0"/>
              </a:rPr>
              <a:t>7 класс</a:t>
            </a:r>
            <a:endParaRPr lang="ru-RU" sz="20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E98FF51A-B301-EBD6-B371-2B0BA3A73E03}"/>
              </a:ext>
            </a:extLst>
          </p:cNvPr>
          <p:cNvSpPr txBox="1"/>
          <p:nvPr/>
        </p:nvSpPr>
        <p:spPr>
          <a:xfrm>
            <a:off x="6064866" y="4579290"/>
            <a:ext cx="1714868" cy="400110"/>
          </a:xfrm>
          <a:prstGeom prst="rect">
            <a:avLst/>
          </a:prstGeom>
          <a:noFill/>
        </p:spPr>
        <p:txBody>
          <a:bodyPr wrap="square">
            <a:spAutoFit/>
          </a:bodyPr>
          <a:lstStyle/>
          <a:p>
            <a:pPr algn="ctr"/>
            <a:r>
              <a:rPr lang="ru-RU" sz="2000" b="1" dirty="0">
                <a:solidFill>
                  <a:schemeClr val="tx1">
                    <a:lumMod val="60000"/>
                    <a:lumOff val="40000"/>
                  </a:schemeClr>
                </a:solidFill>
                <a:latin typeface="Times New Roman" panose="02020603050405020304" pitchFamily="18" charset="0"/>
                <a:cs typeface="Times New Roman" panose="02020603050405020304" pitchFamily="18" charset="0"/>
              </a:rPr>
              <a:t>8 класс</a:t>
            </a:r>
            <a:endParaRPr lang="ru-RU" sz="2000" b="1" dirty="0">
              <a:latin typeface="Times New Roman" panose="02020603050405020304" pitchFamily="18" charset="0"/>
              <a:cs typeface="Times New Roman" panose="02020603050405020304" pitchFamily="18" charset="0"/>
            </a:endParaRPr>
          </a:p>
        </p:txBody>
      </p:sp>
      <p:graphicFrame>
        <p:nvGraphicFramePr>
          <p:cNvPr id="7" name="Объект 41">
            <a:extLst>
              <a:ext uri="{FF2B5EF4-FFF2-40B4-BE49-F238E27FC236}">
                <a16:creationId xmlns:a16="http://schemas.microsoft.com/office/drawing/2014/main" xmlns="" id="{65B6BD10-A919-B886-949A-43DDB7EB85E8}"/>
              </a:ext>
            </a:extLst>
          </p:cNvPr>
          <p:cNvGraphicFramePr>
            <a:graphicFrameLocks noChangeAspect="1"/>
          </p:cNvGraphicFramePr>
          <p:nvPr>
            <p:extLst>
              <p:ext uri="{D42A27DB-BD31-4B8C-83A1-F6EECF244321}">
                <p14:modId xmlns:p14="http://schemas.microsoft.com/office/powerpoint/2010/main" val="2066449248"/>
              </p:ext>
            </p:extLst>
          </p:nvPr>
        </p:nvGraphicFramePr>
        <p:xfrm>
          <a:off x="4505550" y="1639068"/>
          <a:ext cx="4410333" cy="29402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Объект 21">
            <a:extLst>
              <a:ext uri="{FF2B5EF4-FFF2-40B4-BE49-F238E27FC236}">
                <a16:creationId xmlns:a16="http://schemas.microsoft.com/office/drawing/2014/main" xmlns="" id="{BB496630-ECE1-E93E-B8FB-1BCC24F5F4CB}"/>
              </a:ext>
            </a:extLst>
          </p:cNvPr>
          <p:cNvGraphicFramePr>
            <a:graphicFrameLocks noChangeAspect="1"/>
          </p:cNvGraphicFramePr>
          <p:nvPr>
            <p:extLst>
              <p:ext uri="{D42A27DB-BD31-4B8C-83A1-F6EECF244321}">
                <p14:modId xmlns:p14="http://schemas.microsoft.com/office/powerpoint/2010/main" val="4124814179"/>
              </p:ext>
            </p:extLst>
          </p:nvPr>
        </p:nvGraphicFramePr>
        <p:xfrm>
          <a:off x="306816" y="1689319"/>
          <a:ext cx="4198734" cy="27991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75229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D1F4D25-FC7E-DEF2-6C65-C7B39EE7A70D}"/>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728802E-0F95-C5FD-4360-33E19CBA800A}"/>
              </a:ext>
            </a:extLst>
          </p:cNvPr>
          <p:cNvSpPr>
            <a:spLocks noGrp="1"/>
          </p:cNvSpPr>
          <p:nvPr>
            <p:ph type="title"/>
          </p:nvPr>
        </p:nvSpPr>
        <p:spPr>
          <a:xfrm>
            <a:off x="1844414" y="398778"/>
            <a:ext cx="5629982" cy="564776"/>
          </a:xfrm>
        </p:spPr>
        <p:txBody>
          <a:bodyPr/>
          <a:lstStyle/>
          <a:p>
            <a:r>
              <a:rPr lang="ru-RU" sz="2400" b="1" dirty="0">
                <a:latin typeface="Times New Roman" panose="02020603050405020304" pitchFamily="18" charset="0"/>
                <a:cs typeface="Times New Roman" panose="02020603050405020304" pitchFamily="18" charset="0"/>
              </a:rPr>
              <a:t>Сформированные </a:t>
            </a:r>
            <a:r>
              <a:rPr lang="ru-RU" sz="2400" b="1" dirty="0" smtClean="0">
                <a:latin typeface="Times New Roman" panose="02020603050405020304" pitchFamily="18" charset="0"/>
                <a:cs typeface="Times New Roman" panose="02020603050405020304" pitchFamily="18" charset="0"/>
              </a:rPr>
              <a:t>умения (7, 8 классы) </a:t>
            </a:r>
            <a:endParaRPr lang="ru-RU" sz="2400" b="1" dirty="0">
              <a:latin typeface="Times New Roman" panose="02020603050405020304" pitchFamily="18" charset="0"/>
              <a:cs typeface="Times New Roman" panose="02020603050405020304" pitchFamily="18" charset="0"/>
            </a:endParaRPr>
          </a:p>
        </p:txBody>
      </p:sp>
      <p:graphicFrame>
        <p:nvGraphicFramePr>
          <p:cNvPr id="4" name="Таблица 3">
            <a:extLst>
              <a:ext uri="{FF2B5EF4-FFF2-40B4-BE49-F238E27FC236}">
                <a16:creationId xmlns:a16="http://schemas.microsoft.com/office/drawing/2014/main" xmlns="" id="{5133689E-3149-F135-ADB8-3946EE3D1433}"/>
              </a:ext>
            </a:extLst>
          </p:cNvPr>
          <p:cNvGraphicFramePr>
            <a:graphicFrameLocks noGrp="1"/>
          </p:cNvGraphicFramePr>
          <p:nvPr>
            <p:extLst>
              <p:ext uri="{D42A27DB-BD31-4B8C-83A1-F6EECF244321}">
                <p14:modId xmlns:p14="http://schemas.microsoft.com/office/powerpoint/2010/main" val="13789824"/>
              </p:ext>
            </p:extLst>
          </p:nvPr>
        </p:nvGraphicFramePr>
        <p:xfrm>
          <a:off x="769580" y="963554"/>
          <a:ext cx="7779651" cy="3532737"/>
        </p:xfrm>
        <a:graphic>
          <a:graphicData uri="http://schemas.openxmlformats.org/drawingml/2006/table">
            <a:tbl>
              <a:tblPr firstRow="1" bandRow="1">
                <a:tableStyleId>{DBF192B8-534E-4357-97EE-F4E1D07FE1A2}</a:tableStyleId>
              </a:tblPr>
              <a:tblGrid>
                <a:gridCol w="4245603">
                  <a:extLst>
                    <a:ext uri="{9D8B030D-6E8A-4147-A177-3AD203B41FA5}">
                      <a16:colId xmlns:a16="http://schemas.microsoft.com/office/drawing/2014/main" xmlns="" val="3240982125"/>
                    </a:ext>
                  </a:extLst>
                </a:gridCol>
                <a:gridCol w="3534048">
                  <a:extLst>
                    <a:ext uri="{9D8B030D-6E8A-4147-A177-3AD203B41FA5}">
                      <a16:colId xmlns:a16="http://schemas.microsoft.com/office/drawing/2014/main" xmlns="" val="916115332"/>
                    </a:ext>
                  </a:extLst>
                </a:gridCol>
              </a:tblGrid>
              <a:tr h="217579">
                <a:tc>
                  <a:txBody>
                    <a:bodyPr/>
                    <a:lstStyle/>
                    <a:p>
                      <a:pPr algn="ctr"/>
                      <a:r>
                        <a:rPr lang="ru-RU" sz="1400" b="1" dirty="0">
                          <a:latin typeface="Times New Roman" panose="02020603050405020304" pitchFamily="18" charset="0"/>
                          <a:cs typeface="Times New Roman" panose="02020603050405020304" pitchFamily="18" charset="0"/>
                        </a:rPr>
                        <a:t>Достаточный уровень</a:t>
                      </a:r>
                    </a:p>
                  </a:txBody>
                  <a:tcPr/>
                </a:tc>
                <a:tc>
                  <a:txBody>
                    <a:bodyPr/>
                    <a:lstStyle/>
                    <a:p>
                      <a:pPr algn="ctr"/>
                      <a:r>
                        <a:rPr lang="ru-RU" sz="1400" b="1" dirty="0">
                          <a:latin typeface="Times New Roman" panose="02020603050405020304" pitchFamily="18" charset="0"/>
                          <a:cs typeface="Times New Roman" panose="02020603050405020304" pitchFamily="18" charset="0"/>
                        </a:rPr>
                        <a:t>Недостаточный уровень </a:t>
                      </a:r>
                    </a:p>
                  </a:txBody>
                  <a:tcPr/>
                </a:tc>
                <a:extLst>
                  <a:ext uri="{0D108BD9-81ED-4DB2-BD59-A6C34878D82A}">
                    <a16:rowId xmlns:a16="http://schemas.microsoft.com/office/drawing/2014/main" xmlns="" val="4144350254"/>
                  </a:ext>
                </a:extLst>
              </a:tr>
              <a:tr h="2201115">
                <a:tc>
                  <a:txBody>
                    <a:bodyPr/>
                    <a:lstStyle/>
                    <a:p>
                      <a:pPr lvl="0"/>
                      <a:r>
                        <a:rPr lang="ru-RU" sz="1200" dirty="0" smtClean="0">
                          <a:latin typeface="Times New Roman" panose="02020603050405020304" pitchFamily="18" charset="0"/>
                          <a:cs typeface="Times New Roman" panose="02020603050405020304" pitchFamily="18" charset="0"/>
                        </a:rPr>
                        <a:t>-знаний </a:t>
                      </a:r>
                      <a:r>
                        <a:rPr lang="ru-RU" sz="1200" dirty="0">
                          <a:latin typeface="Times New Roman" panose="02020603050405020304" pitchFamily="18" charset="0"/>
                          <a:cs typeface="Times New Roman" panose="02020603050405020304" pitchFamily="18" charset="0"/>
                        </a:rPr>
                        <a:t>свойств целых чисел и правил арифметических действий;</a:t>
                      </a:r>
                    </a:p>
                    <a:p>
                      <a:pPr lvl="0"/>
                      <a:r>
                        <a:rPr lang="ru-RU" sz="1200" dirty="0" smtClean="0">
                          <a:latin typeface="Times New Roman" panose="02020603050405020304" pitchFamily="18" charset="0"/>
                          <a:cs typeface="Times New Roman" panose="02020603050405020304" pitchFamily="18" charset="0"/>
                        </a:rPr>
                        <a:t>-владения понятиями </a:t>
                      </a:r>
                      <a:r>
                        <a:rPr lang="ru-RU" sz="1200" dirty="0">
                          <a:latin typeface="Times New Roman" panose="02020603050405020304" pitchFamily="18" charset="0"/>
                          <a:cs typeface="Times New Roman" panose="02020603050405020304" pitchFamily="18" charset="0"/>
                        </a:rPr>
                        <a:t>«квадратный корень из положительного числа», а также вычислительными навыками;</a:t>
                      </a:r>
                    </a:p>
                    <a:p>
                      <a:pPr lvl="0"/>
                      <a:r>
                        <a:rPr lang="ru-RU" sz="1200" dirty="0" smtClean="0">
                          <a:latin typeface="Times New Roman" panose="02020603050405020304" pitchFamily="18" charset="0"/>
                          <a:cs typeface="Times New Roman" panose="02020603050405020304" pitchFamily="18" charset="0"/>
                        </a:rPr>
                        <a:t>-умений выполнять преобразования </a:t>
                      </a:r>
                      <a:r>
                        <a:rPr lang="ru-RU" sz="1200" dirty="0">
                          <a:latin typeface="Times New Roman" panose="02020603050405020304" pitchFamily="18" charset="0"/>
                          <a:cs typeface="Times New Roman" panose="02020603050405020304" pitchFamily="18" charset="0"/>
                        </a:rPr>
                        <a:t>буквенных дробно-рациональных выражений;</a:t>
                      </a:r>
                    </a:p>
                    <a:p>
                      <a:pPr lvl="0"/>
                      <a:r>
                        <a:rPr lang="ru-RU" sz="1200" dirty="0">
                          <a:latin typeface="Times New Roman" panose="02020603050405020304" pitchFamily="18" charset="0"/>
                          <a:cs typeface="Times New Roman" panose="02020603050405020304" pitchFamily="18" charset="0"/>
                        </a:rPr>
                        <a:t>-понятиями «функция», </a:t>
                      </a:r>
                      <a:r>
                        <a:rPr lang="ru-RU" sz="1200" dirty="0" smtClean="0">
                          <a:latin typeface="Times New Roman" panose="02020603050405020304" pitchFamily="18" charset="0"/>
                          <a:cs typeface="Times New Roman" panose="02020603050405020304" pitchFamily="18" charset="0"/>
                        </a:rPr>
                        <a:t>«</a:t>
                      </a:r>
                      <a:r>
                        <a:rPr lang="ru-RU" sz="1200" dirty="0">
                          <a:latin typeface="Times New Roman" panose="02020603050405020304" pitchFamily="18" charset="0"/>
                          <a:cs typeface="Times New Roman" panose="02020603050405020304" pitchFamily="18" charset="0"/>
                        </a:rPr>
                        <a:t>способы задания функции</a:t>
                      </a:r>
                      <a:r>
                        <a:rPr lang="ru-RU" sz="1200" dirty="0" smtClean="0">
                          <a:latin typeface="Times New Roman" panose="02020603050405020304" pitchFamily="18" charset="0"/>
                          <a:cs typeface="Times New Roman" panose="02020603050405020304" pitchFamily="18" charset="0"/>
                        </a:rPr>
                        <a:t>», «график функции»; </a:t>
                      </a:r>
                      <a:endParaRPr lang="ru-RU" sz="1200" dirty="0">
                        <a:latin typeface="Times New Roman" panose="02020603050405020304" pitchFamily="18" charset="0"/>
                        <a:cs typeface="Times New Roman" panose="02020603050405020304" pitchFamily="18" charset="0"/>
                      </a:endParaRPr>
                    </a:p>
                    <a:p>
                      <a:pPr lvl="0"/>
                      <a:r>
                        <a:rPr lang="ru-RU" sz="1200" dirty="0">
                          <a:latin typeface="Times New Roman" panose="02020603050405020304" pitchFamily="18" charset="0"/>
                          <a:cs typeface="Times New Roman" panose="02020603050405020304" pitchFamily="18" charset="0"/>
                        </a:rPr>
                        <a:t>-умением решать квадратные уравнения;</a:t>
                      </a:r>
                    </a:p>
                    <a:p>
                      <a:pPr lvl="0"/>
                      <a:r>
                        <a:rPr lang="ru-RU" sz="1200" dirty="0">
                          <a:latin typeface="Times New Roman" panose="02020603050405020304" pitchFamily="18" charset="0"/>
                          <a:cs typeface="Times New Roman" panose="02020603050405020304" pitchFamily="18" charset="0"/>
                        </a:rPr>
                        <a:t>-свойствами геометрических фигур (прямоугольник, биссектриса угла), а также знанием геометрических фактов (периметр прямоугольника и др.) и умением применять их при решении практических задач на базовом уровне;</a:t>
                      </a:r>
                    </a:p>
                    <a:p>
                      <a:pPr lvl="0"/>
                      <a:r>
                        <a:rPr lang="ru-RU" sz="1200" dirty="0">
                          <a:latin typeface="Times New Roman" panose="02020603050405020304" pitchFamily="18" charset="0"/>
                          <a:cs typeface="Times New Roman" panose="02020603050405020304" pitchFamily="18" charset="0"/>
                        </a:rPr>
                        <a:t>-умением работать с графами.</a:t>
                      </a:r>
                    </a:p>
                    <a:p>
                      <a:pPr lvl="0"/>
                      <a:endParaRPr lang="ru-RU" sz="1400" kern="1200" dirty="0">
                        <a:solidFill>
                          <a:srgbClr val="000000"/>
                        </a:solidFill>
                        <a:effectLst/>
                        <a:latin typeface="Times New Roman" panose="02020603050405020304" pitchFamily="18" charset="0"/>
                        <a:ea typeface="Arial"/>
                        <a:cs typeface="Times New Roman" panose="02020603050405020304" pitchFamily="18" charset="0"/>
                      </a:endParaRPr>
                    </a:p>
                  </a:txBody>
                  <a:tcPr/>
                </a:tc>
                <a:tc>
                  <a:txBody>
                    <a:bodyPr/>
                    <a:lstStyle/>
                    <a:p>
                      <a:pPr marL="342900" lvl="0" indent="-342900" algn="l">
                        <a:lnSpc>
                          <a:spcPct val="115000"/>
                        </a:lnSpc>
                        <a:buFont typeface="Symbol" panose="05050102010706020507" pitchFamily="18" charset="2"/>
                        <a:buChar char=""/>
                      </a:pPr>
                      <a:r>
                        <a:rPr lang="ru-RU" sz="1200" dirty="0">
                          <a:solidFill>
                            <a:srgbClr val="000000"/>
                          </a:solidFill>
                          <a:effectLst/>
                          <a:latin typeface="Times New Roman" panose="02020603050405020304" pitchFamily="18" charset="0"/>
                          <a:ea typeface="Times New Roman" panose="02020603050405020304" pitchFamily="18" charset="0"/>
                        </a:rPr>
                        <a:t>вычислять вероятность события;</a:t>
                      </a:r>
                    </a:p>
                    <a:p>
                      <a:pPr marL="342900" lvl="0" indent="-342900" algn="l">
                        <a:lnSpc>
                          <a:spcPct val="115000"/>
                        </a:lnSpc>
                        <a:buFont typeface="Symbol" panose="05050102010706020507" pitchFamily="18" charset="2"/>
                        <a:buChar char=""/>
                      </a:pPr>
                      <a:r>
                        <a:rPr lang="ru-RU" sz="1200" dirty="0">
                          <a:solidFill>
                            <a:srgbClr val="000000"/>
                          </a:solidFill>
                          <a:effectLst/>
                          <a:latin typeface="Times New Roman" panose="02020603050405020304" pitchFamily="18" charset="0"/>
                          <a:ea typeface="Times New Roman" panose="02020603050405020304" pitchFamily="18" charset="0"/>
                        </a:rPr>
                        <a:t>оперировать свойствами геометрических фигур (трапеция, параллелограмм, треугольник и др.), а также применять знание геометрических фактов и умение применять их при решении практических задач на повышенном уровне;</a:t>
                      </a:r>
                    </a:p>
                    <a:p>
                      <a:pPr marL="342900" lvl="0" indent="-342900" algn="l">
                        <a:lnSpc>
                          <a:spcPct val="115000"/>
                        </a:lnSpc>
                        <a:buFont typeface="Symbol" panose="05050102010706020507" pitchFamily="18" charset="2"/>
                        <a:buChar char=""/>
                      </a:pPr>
                      <a:r>
                        <a:rPr lang="ru-RU" sz="1200" dirty="0">
                          <a:solidFill>
                            <a:srgbClr val="000000"/>
                          </a:solidFill>
                          <a:effectLst/>
                          <a:latin typeface="Times New Roman" panose="02020603050405020304" pitchFamily="18" charset="0"/>
                          <a:ea typeface="Times New Roman" panose="02020603050405020304" pitchFamily="18" charset="0"/>
                        </a:rPr>
                        <a:t>решать текстовые задачи на движение;</a:t>
                      </a:r>
                    </a:p>
                    <a:p>
                      <a:pPr marL="342900" lvl="0" indent="-342900" algn="l">
                        <a:lnSpc>
                          <a:spcPct val="115000"/>
                        </a:lnSpc>
                        <a:buFont typeface="Symbol" panose="05050102010706020507" pitchFamily="18" charset="2"/>
                        <a:buChar char=""/>
                      </a:pPr>
                      <a:r>
                        <a:rPr lang="ru-RU" sz="1200" dirty="0">
                          <a:solidFill>
                            <a:srgbClr val="000000"/>
                          </a:solidFill>
                          <a:effectLst/>
                          <a:latin typeface="Times New Roman" panose="02020603050405020304" pitchFamily="18" charset="0"/>
                          <a:ea typeface="Times New Roman" panose="02020603050405020304" pitchFamily="18" charset="0"/>
                        </a:rPr>
                        <a:t>решать уравнения с параметром;</a:t>
                      </a:r>
                    </a:p>
                    <a:p>
                      <a:pPr marL="342900" lvl="0" indent="-342900" algn="l">
                        <a:lnSpc>
                          <a:spcPct val="115000"/>
                        </a:lnSpc>
                        <a:buFont typeface="Symbol" panose="05050102010706020507" pitchFamily="18" charset="2"/>
                        <a:buChar char=""/>
                      </a:pPr>
                      <a:r>
                        <a:rPr lang="ru-RU" sz="1200" dirty="0">
                          <a:solidFill>
                            <a:srgbClr val="000000"/>
                          </a:solidFill>
                          <a:effectLst/>
                          <a:latin typeface="Times New Roman" panose="02020603050405020304" pitchFamily="18" charset="0"/>
                          <a:ea typeface="Times New Roman" panose="02020603050405020304" pitchFamily="18" charset="0"/>
                        </a:rPr>
                        <a:t>проводить математические рассуждения при решении задач высокого уровня ложности.</a:t>
                      </a:r>
                    </a:p>
                    <a:p>
                      <a:pPr marL="342900" lvl="0" indent="-342900" algn="l">
                        <a:lnSpc>
                          <a:spcPct val="115000"/>
                        </a:lnSpc>
                        <a:buFont typeface="Symbol" panose="05050102010706020507" pitchFamily="18" charset="2"/>
                        <a:buChar char=""/>
                      </a:pPr>
                      <a:endParaRPr lang="ru-RU" sz="1100" dirty="0">
                        <a:solidFill>
                          <a:srgbClr val="000000"/>
                        </a:solidFill>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xmlns="" val="1461057193"/>
                  </a:ext>
                </a:extLst>
              </a:tr>
              <a:tr h="362817">
                <a:tc gridSpan="2">
                  <a:txBody>
                    <a:bodyPr/>
                    <a:lstStyle/>
                    <a:p>
                      <a:endParaRPr lang="ru-RU" sz="1100" dirty="0"/>
                    </a:p>
                  </a:txBody>
                  <a:tcPr/>
                </a:tc>
                <a:tc hMerge="1">
                  <a:txBody>
                    <a:bodyPr/>
                    <a:lstStyle/>
                    <a:p>
                      <a:endParaRPr lang="ru-RU"/>
                    </a:p>
                  </a:txBody>
                  <a:tcPr/>
                </a:tc>
                <a:extLst>
                  <a:ext uri="{0D108BD9-81ED-4DB2-BD59-A6C34878D82A}">
                    <a16:rowId xmlns:a16="http://schemas.microsoft.com/office/drawing/2014/main" xmlns="" val="2583771820"/>
                  </a:ext>
                </a:extLst>
              </a:tr>
            </a:tbl>
          </a:graphicData>
        </a:graphic>
      </p:graphicFrame>
    </p:spTree>
    <p:extLst>
      <p:ext uri="{BB962C8B-B14F-4D97-AF65-F5344CB8AC3E}">
        <p14:creationId xmlns:p14="http://schemas.microsoft.com/office/powerpoint/2010/main" val="2882762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644707" y="1842316"/>
            <a:ext cx="5629982" cy="1446167"/>
          </a:xfrm>
        </p:spPr>
        <p:txBody>
          <a:bodyPr/>
          <a:lstStyle/>
          <a:p>
            <a:r>
              <a:rPr lang="ru-RU" b="1" dirty="0" smtClean="0"/>
              <a:t>Результаты ВПР-2024 по математике 5, 6 классов </a:t>
            </a:r>
            <a:endParaRPr lang="ru-RU" b="1" dirty="0"/>
          </a:p>
        </p:txBody>
      </p:sp>
    </p:spTree>
    <p:extLst>
      <p:ext uri="{BB962C8B-B14F-4D97-AF65-F5344CB8AC3E}">
        <p14:creationId xmlns:p14="http://schemas.microsoft.com/office/powerpoint/2010/main" val="2005418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1"/>
          </p:nvPr>
        </p:nvSpPr>
        <p:spPr>
          <a:xfrm>
            <a:off x="4114800" y="769123"/>
            <a:ext cx="5029200" cy="4284140"/>
          </a:xfrm>
        </p:spPr>
        <p:txBody>
          <a:bodyPr>
            <a:normAutofit lnSpcReduction="10000"/>
          </a:bodyPr>
          <a:lstStyle/>
          <a:p>
            <a:r>
              <a:rPr lang="ru-RU" dirty="0" smtClean="0"/>
              <a:t>Дифференцировать </a:t>
            </a:r>
            <a:r>
              <a:rPr lang="ru-RU" dirty="0"/>
              <a:t>работу </a:t>
            </a:r>
            <a:r>
              <a:rPr lang="ru-RU" dirty="0" smtClean="0"/>
              <a:t>с обучающимися разных групп (условно: «2», «3», «4», «5»). </a:t>
            </a:r>
          </a:p>
          <a:p>
            <a:r>
              <a:rPr lang="ru-RU" dirty="0"/>
              <a:t> Создавать условия для активной деятельности школьников на уроках освоения новых понятий и способов предметных действий. Знания не должны даваться в готовом виде. </a:t>
            </a:r>
            <a:endParaRPr lang="ru-RU" dirty="0" smtClean="0"/>
          </a:p>
          <a:p>
            <a:r>
              <a:rPr lang="ru-RU" dirty="0"/>
              <a:t>Профессиональная деятельность учителя должна быть направлена на достижение понимания школьниками фундаментальных математических идей и понятий, на формирование умений применять полученные знания в практической деятельности, умений анализировать, сопоставлять, делать выводы порой в нетипичной ситуации. </a:t>
            </a:r>
            <a:endParaRPr lang="ru-RU" dirty="0" smtClean="0"/>
          </a:p>
          <a:p>
            <a:r>
              <a:rPr lang="ru-RU" dirty="0" smtClean="0"/>
              <a:t>…</a:t>
            </a:r>
          </a:p>
        </p:txBody>
      </p:sp>
      <p:pic>
        <p:nvPicPr>
          <p:cNvPr id="4098" name="Picture 2" descr="https://iro22.ru/wp-content/uploads/2024/08/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50" y="678501"/>
            <a:ext cx="2792124" cy="394948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rotWithShape="1">
          <a:blip r:embed="rId4"/>
          <a:srcRect l="81579" t="47486" r="7106" b="31462"/>
          <a:stretch/>
        </p:blipFill>
        <p:spPr>
          <a:xfrm>
            <a:off x="2713120" y="3970420"/>
            <a:ext cx="1034717" cy="1082843"/>
          </a:xfrm>
          <a:prstGeom prst="rect">
            <a:avLst/>
          </a:prstGeom>
        </p:spPr>
      </p:pic>
    </p:spTree>
    <p:extLst>
      <p:ext uri="{BB962C8B-B14F-4D97-AF65-F5344CB8AC3E}">
        <p14:creationId xmlns:p14="http://schemas.microsoft.com/office/powerpoint/2010/main" val="4004654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23" name="Google Shape;623;p47"/>
          <p:cNvSpPr/>
          <p:nvPr/>
        </p:nvSpPr>
        <p:spPr>
          <a:xfrm>
            <a:off x="0" y="2899000"/>
            <a:ext cx="2283532" cy="23151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txBox="1">
            <a:spLocks noGrp="1"/>
          </p:cNvSpPr>
          <p:nvPr>
            <p:ph type="ctrTitle" idx="4294967295"/>
          </p:nvPr>
        </p:nvSpPr>
        <p:spPr>
          <a:xfrm>
            <a:off x="4847248" y="1163846"/>
            <a:ext cx="2030767" cy="75596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ru-RU" dirty="0"/>
              <a:t>Спасибо</a:t>
            </a:r>
            <a:endParaRPr dirty="0"/>
          </a:p>
        </p:txBody>
      </p:sp>
      <p:sp>
        <p:nvSpPr>
          <p:cNvPr id="602" name="Google Shape;602;p47"/>
          <p:cNvSpPr txBox="1">
            <a:spLocks noGrp="1"/>
          </p:cNvSpPr>
          <p:nvPr>
            <p:ph type="subTitle" idx="4294967295"/>
          </p:nvPr>
        </p:nvSpPr>
        <p:spPr>
          <a:xfrm>
            <a:off x="4589566" y="1919813"/>
            <a:ext cx="3299202" cy="10223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lt1"/>
              </a:buClr>
              <a:buSzPts val="1100"/>
              <a:buFont typeface="Arial"/>
              <a:buNone/>
            </a:pPr>
            <a:r>
              <a:rPr lang="ru-RU" sz="1800" dirty="0">
                <a:latin typeface="Times New Roman" panose="02020603050405020304" pitchFamily="18" charset="0"/>
                <a:cs typeface="Times New Roman" panose="02020603050405020304" pitchFamily="18" charset="0"/>
              </a:rPr>
              <a:t>Остались вопросы?</a:t>
            </a:r>
            <a:endParaRPr sz="18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Clr>
                <a:schemeClr val="lt1"/>
              </a:buClr>
              <a:buSzPts val="1100"/>
              <a:buFont typeface="Arial"/>
              <a:buNone/>
            </a:pPr>
            <a:r>
              <a:rPr lang="ru-RU" sz="1800" dirty="0">
                <a:latin typeface="Times New Roman" panose="02020603050405020304" pitchFamily="18" charset="0"/>
                <a:cs typeface="Times New Roman" panose="02020603050405020304" pitchFamily="18" charset="0"/>
              </a:rPr>
              <a:t>Телефон 89619961046</a:t>
            </a:r>
            <a:endParaRPr sz="18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ru-RU" sz="1800" dirty="0">
                <a:latin typeface="Times New Roman" panose="02020603050405020304" pitchFamily="18" charset="0"/>
                <a:cs typeface="Times New Roman" panose="02020603050405020304" pitchFamily="18" charset="0"/>
              </a:rPr>
              <a:t>Контакты </a:t>
            </a:r>
            <a:r>
              <a:rPr lang="en-US" sz="1800" dirty="0">
                <a:latin typeface="Times New Roman" panose="02020603050405020304" pitchFamily="18" charset="0"/>
                <a:cs typeface="Times New Roman" panose="02020603050405020304" pitchFamily="18" charset="0"/>
              </a:rPr>
              <a:t>fefeolya@mail.ru</a:t>
            </a:r>
            <a:endParaRPr sz="1800" dirty="0">
              <a:latin typeface="Times New Roman" panose="02020603050405020304" pitchFamily="18" charset="0"/>
              <a:cs typeface="Times New Roman" panose="02020603050405020304" pitchFamily="18" charset="0"/>
            </a:endParaRPr>
          </a:p>
        </p:txBody>
      </p:sp>
      <p:grpSp>
        <p:nvGrpSpPr>
          <p:cNvPr id="611" name="Google Shape;611;p47"/>
          <p:cNvGrpSpPr/>
          <p:nvPr/>
        </p:nvGrpSpPr>
        <p:grpSpPr>
          <a:xfrm>
            <a:off x="4948463" y="2876287"/>
            <a:ext cx="227164" cy="249837"/>
            <a:chOff x="1462169" y="1793977"/>
            <a:chExt cx="233156" cy="256427"/>
          </a:xfrm>
        </p:grpSpPr>
        <p:sp>
          <p:nvSpPr>
            <p:cNvPr id="612" name="Google Shape;612;p47"/>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4" name="Google Shape;624;p47"/>
          <p:cNvSpPr/>
          <p:nvPr/>
        </p:nvSpPr>
        <p:spPr>
          <a:xfrm>
            <a:off x="7786800" y="2140419"/>
            <a:ext cx="1357200" cy="2913300"/>
          </a:xfrm>
          <a:prstGeom prst="round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6652150" y="4403350"/>
            <a:ext cx="1494300" cy="486600"/>
          </a:xfrm>
          <a:prstGeom prst="round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 name="Google Shape;423;p38"/>
          <p:cNvCxnSpPr/>
          <p:nvPr/>
        </p:nvCxnSpPr>
        <p:spPr>
          <a:xfrm flipV="1">
            <a:off x="8759651" y="-132347"/>
            <a:ext cx="23402" cy="5448148"/>
          </a:xfrm>
          <a:prstGeom prst="straightConnector1">
            <a:avLst/>
          </a:prstGeom>
          <a:noFill/>
          <a:ln w="9525" cap="flat" cmpd="sng">
            <a:solidFill>
              <a:schemeClr val="lt1"/>
            </a:solidFill>
            <a:prstDash val="solid"/>
            <a:round/>
            <a:headEnd type="none" w="med" len="med"/>
            <a:tailEnd type="none" w="med" len="med"/>
          </a:ln>
        </p:spPr>
      </p:cxnSp>
      <p:cxnSp>
        <p:nvCxnSpPr>
          <p:cNvPr id="30" name="Google Shape;423;p38"/>
          <p:cNvCxnSpPr/>
          <p:nvPr/>
        </p:nvCxnSpPr>
        <p:spPr>
          <a:xfrm flipV="1">
            <a:off x="0" y="4691917"/>
            <a:ext cx="9144000" cy="36095"/>
          </a:xfrm>
          <a:prstGeom prst="straightConnector1">
            <a:avLst/>
          </a:prstGeom>
          <a:noFill/>
          <a:ln w="9525" cap="flat" cmpd="sng">
            <a:solidFill>
              <a:schemeClr val="lt1"/>
            </a:solidFill>
            <a:prstDash val="solid"/>
            <a:round/>
            <a:headEnd type="none" w="med" len="med"/>
            <a:tailEnd type="none" w="med" len="med"/>
          </a:ln>
        </p:spPr>
      </p:cxn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341" y="699797"/>
            <a:ext cx="3094306" cy="3147176"/>
          </a:xfrm>
          <a:prstGeom prst="rect">
            <a:avLst/>
          </a:prstGeom>
        </p:spPr>
      </p:pic>
      <p:pic>
        <p:nvPicPr>
          <p:cNvPr id="3" name="Рисунок 2"/>
          <p:cNvPicPr>
            <a:picLocks noChangeAspect="1"/>
          </p:cNvPicPr>
          <p:nvPr/>
        </p:nvPicPr>
        <p:blipFill>
          <a:blip r:embed="rId4"/>
          <a:stretch>
            <a:fillRect/>
          </a:stretch>
        </p:blipFill>
        <p:spPr>
          <a:xfrm>
            <a:off x="736030" y="1029720"/>
            <a:ext cx="1024217" cy="1024217"/>
          </a:xfrm>
          <a:prstGeom prst="rect">
            <a:avLst/>
          </a:prstGeom>
        </p:spPr>
      </p:pic>
      <p:pic>
        <p:nvPicPr>
          <p:cNvPr id="15" name="Рисунок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2750" y="74646"/>
            <a:ext cx="1067944" cy="125030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26141" y="420885"/>
            <a:ext cx="7449670" cy="1175364"/>
          </a:xfrm>
        </p:spPr>
        <p:txBody>
          <a:bodyPr/>
          <a:lstStyle/>
          <a:p>
            <a:r>
              <a:rPr lang="ru-RU" sz="2400" b="1" dirty="0">
                <a:solidFill>
                  <a:schemeClr val="accent3">
                    <a:lumMod val="75000"/>
                  </a:schemeClr>
                </a:solidFill>
                <a:latin typeface="Times New Roman" panose="02020603050405020304" pitchFamily="18" charset="0"/>
                <a:cs typeface="Times New Roman" panose="02020603050405020304" pitchFamily="18" charset="0"/>
              </a:rPr>
              <a:t>Распределение участников ВПР по математике в % по полученным отметкам за 2022, 2023 и 2024 гг. </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2750" y="74646"/>
            <a:ext cx="1067944" cy="1250302"/>
          </a:xfrm>
          <a:prstGeom prst="rect">
            <a:avLst/>
          </a:prstGeom>
        </p:spPr>
      </p:pic>
      <p:pic>
        <p:nvPicPr>
          <p:cNvPr id="7" name="Рисунок 6">
            <a:extLst>
              <a:ext uri="{FF2B5EF4-FFF2-40B4-BE49-F238E27FC236}">
                <a16:creationId xmlns:a16="http://schemas.microsoft.com/office/drawing/2014/main" xmlns="" id="{7CE2578A-B670-44F5-1029-BFFA7DDA927C}"/>
              </a:ext>
            </a:extLst>
          </p:cNvPr>
          <p:cNvPicPr>
            <a:picLocks noChangeAspect="1"/>
          </p:cNvPicPr>
          <p:nvPr/>
        </p:nvPicPr>
        <p:blipFill>
          <a:blip r:embed="rId4"/>
          <a:stretch>
            <a:fillRect/>
          </a:stretch>
        </p:blipFill>
        <p:spPr>
          <a:xfrm>
            <a:off x="4249366" y="1324948"/>
            <a:ext cx="4821047" cy="2873265"/>
          </a:xfrm>
          <a:prstGeom prst="rect">
            <a:avLst/>
          </a:prstGeom>
        </p:spPr>
      </p:pic>
      <p:sp>
        <p:nvSpPr>
          <p:cNvPr id="2" name="Прямоугольник 1">
            <a:extLst>
              <a:ext uri="{FF2B5EF4-FFF2-40B4-BE49-F238E27FC236}">
                <a16:creationId xmlns:a16="http://schemas.microsoft.com/office/drawing/2014/main" xmlns="" id="{D86D4610-3EE8-1D47-6145-F1613D669028}"/>
              </a:ext>
            </a:extLst>
          </p:cNvPr>
          <p:cNvSpPr/>
          <p:nvPr/>
        </p:nvSpPr>
        <p:spPr>
          <a:xfrm>
            <a:off x="6195870" y="4596191"/>
            <a:ext cx="1573306" cy="3765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400" b="1" dirty="0">
                <a:latin typeface="Times New Roman" panose="02020603050405020304" pitchFamily="18" charset="0"/>
                <a:cs typeface="Times New Roman" panose="02020603050405020304" pitchFamily="18" charset="0"/>
              </a:rPr>
              <a:t>55</a:t>
            </a:r>
            <a:r>
              <a:rPr lang="ru-RU" sz="2400" b="1" dirty="0">
                <a:solidFill>
                  <a:schemeClr val="tx1">
                    <a:lumMod val="60000"/>
                    <a:lumOff val="40000"/>
                  </a:schemeClr>
                </a:solidFill>
                <a:latin typeface="Times New Roman" panose="02020603050405020304" pitchFamily="18" charset="0"/>
                <a:cs typeface="Times New Roman" panose="02020603050405020304" pitchFamily="18" charset="0"/>
              </a:rPr>
              <a:t>6 класс</a:t>
            </a:r>
            <a:endParaRPr lang="ru-RU" sz="2400" b="1"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xmlns="" id="{DFF60576-1673-08ED-81A2-BCDE694C815C}"/>
              </a:ext>
            </a:extLst>
          </p:cNvPr>
          <p:cNvPicPr>
            <a:picLocks noChangeAspect="1"/>
          </p:cNvPicPr>
          <p:nvPr/>
        </p:nvPicPr>
        <p:blipFill>
          <a:blip r:embed="rId5"/>
          <a:stretch>
            <a:fillRect/>
          </a:stretch>
        </p:blipFill>
        <p:spPr>
          <a:xfrm>
            <a:off x="73587" y="1460937"/>
            <a:ext cx="4499680" cy="2432553"/>
          </a:xfrm>
          <a:prstGeom prst="rect">
            <a:avLst/>
          </a:prstGeom>
        </p:spPr>
      </p:pic>
      <p:sp>
        <p:nvSpPr>
          <p:cNvPr id="11" name="Прямоугольник 10">
            <a:extLst>
              <a:ext uri="{FF2B5EF4-FFF2-40B4-BE49-F238E27FC236}">
                <a16:creationId xmlns:a16="http://schemas.microsoft.com/office/drawing/2014/main" xmlns="" id="{B9CD3381-E0D8-EBAA-DC04-CDCF5FD5A1C0}"/>
              </a:ext>
            </a:extLst>
          </p:cNvPr>
          <p:cNvSpPr/>
          <p:nvPr/>
        </p:nvSpPr>
        <p:spPr>
          <a:xfrm>
            <a:off x="1163783" y="4526253"/>
            <a:ext cx="1573306" cy="3765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400" b="1" dirty="0">
                <a:latin typeface="Times New Roman" panose="02020603050405020304" pitchFamily="18" charset="0"/>
                <a:cs typeface="Times New Roman" panose="02020603050405020304" pitchFamily="18" charset="0"/>
              </a:rPr>
              <a:t>55</a:t>
            </a:r>
            <a:r>
              <a:rPr lang="ru-RU" sz="2400" b="1" dirty="0">
                <a:solidFill>
                  <a:schemeClr val="tx1">
                    <a:lumMod val="60000"/>
                    <a:lumOff val="40000"/>
                  </a:schemeClr>
                </a:solidFill>
                <a:latin typeface="Times New Roman" panose="02020603050405020304" pitchFamily="18" charset="0"/>
                <a:cs typeface="Times New Roman" panose="02020603050405020304" pitchFamily="18" charset="0"/>
              </a:rPr>
              <a:t>5 класс</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2708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50A471A-5859-1FF7-A2FA-69F02E64EA0B}"/>
              </a:ext>
            </a:extLst>
          </p:cNvPr>
          <p:cNvSpPr>
            <a:spLocks noGrp="1"/>
          </p:cNvSpPr>
          <p:nvPr>
            <p:ph type="title"/>
          </p:nvPr>
        </p:nvSpPr>
        <p:spPr>
          <a:xfrm>
            <a:off x="753522" y="0"/>
            <a:ext cx="8094643" cy="893700"/>
          </a:xfrm>
        </p:spPr>
        <p:txBody>
          <a:bodyPr/>
          <a:lstStyle/>
          <a:p>
            <a:r>
              <a:rPr lang="ru-RU" sz="2400" b="1" dirty="0">
                <a:solidFill>
                  <a:schemeClr val="accent3">
                    <a:lumMod val="50000"/>
                  </a:schemeClr>
                </a:solidFill>
                <a:latin typeface="Times New Roman" panose="02020603050405020304" pitchFamily="18" charset="0"/>
                <a:cs typeface="Times New Roman" panose="02020603050405020304" pitchFamily="18" charset="0"/>
              </a:rPr>
              <a:t>Динамика результатов ВПР по математике </a:t>
            </a:r>
            <a:br>
              <a:rPr lang="ru-RU" sz="2400" b="1" dirty="0">
                <a:solidFill>
                  <a:schemeClr val="accent3">
                    <a:lumMod val="50000"/>
                  </a:schemeClr>
                </a:solidFill>
                <a:latin typeface="Times New Roman" panose="02020603050405020304" pitchFamily="18" charset="0"/>
                <a:cs typeface="Times New Roman" panose="02020603050405020304" pitchFamily="18" charset="0"/>
              </a:rPr>
            </a:br>
            <a:r>
              <a:rPr lang="ru-RU" sz="2400" b="1" dirty="0">
                <a:solidFill>
                  <a:schemeClr val="accent3">
                    <a:lumMod val="50000"/>
                  </a:schemeClr>
                </a:solidFill>
                <a:latin typeface="Times New Roman" panose="02020603050405020304" pitchFamily="18" charset="0"/>
                <a:cs typeface="Times New Roman" panose="02020603050405020304" pitchFamily="18" charset="0"/>
              </a:rPr>
              <a:t>2022, 2023 и 2024 </a:t>
            </a:r>
            <a:r>
              <a:rPr lang="ru-RU" sz="2400" b="1" dirty="0" smtClean="0">
                <a:solidFill>
                  <a:schemeClr val="accent3">
                    <a:lumMod val="50000"/>
                  </a:schemeClr>
                </a:solidFill>
                <a:latin typeface="Times New Roman" panose="02020603050405020304" pitchFamily="18" charset="0"/>
                <a:cs typeface="Times New Roman" panose="02020603050405020304" pitchFamily="18" charset="0"/>
              </a:rPr>
              <a:t>гг.</a:t>
            </a:r>
            <a:endParaRPr lang="ru-RU" sz="2400" b="1" dirty="0">
              <a:solidFill>
                <a:schemeClr val="accent3">
                  <a:lumMod val="50000"/>
                </a:schemeClr>
              </a:solidFill>
              <a:latin typeface="Times New Roman" panose="02020603050405020304" pitchFamily="18" charset="0"/>
              <a:cs typeface="Times New Roman" panose="02020603050405020304" pitchFamily="18" charset="0"/>
            </a:endParaRPr>
          </a:p>
        </p:txBody>
      </p:sp>
      <p:graphicFrame>
        <p:nvGraphicFramePr>
          <p:cNvPr id="6" name="Таблица 5">
            <a:extLst>
              <a:ext uri="{FF2B5EF4-FFF2-40B4-BE49-F238E27FC236}">
                <a16:creationId xmlns:a16="http://schemas.microsoft.com/office/drawing/2014/main" xmlns="" id="{AF35F1C0-AB16-5AE0-5DD2-9036B35717D8}"/>
              </a:ext>
            </a:extLst>
          </p:cNvPr>
          <p:cNvGraphicFramePr>
            <a:graphicFrameLocks noGrp="1"/>
          </p:cNvGraphicFramePr>
          <p:nvPr>
            <p:extLst>
              <p:ext uri="{D42A27DB-BD31-4B8C-83A1-F6EECF244321}">
                <p14:modId xmlns:p14="http://schemas.microsoft.com/office/powerpoint/2010/main" val="3699130934"/>
              </p:ext>
            </p:extLst>
          </p:nvPr>
        </p:nvGraphicFramePr>
        <p:xfrm>
          <a:off x="443754" y="829943"/>
          <a:ext cx="8404412" cy="4158236"/>
        </p:xfrm>
        <a:graphic>
          <a:graphicData uri="http://schemas.openxmlformats.org/drawingml/2006/table">
            <a:tbl>
              <a:tblPr firstRow="1" firstCol="1" bandRow="1">
                <a:tableStyleId>{DBF192B8-534E-4357-97EE-F4E1D07FE1A2}</a:tableStyleId>
              </a:tblPr>
              <a:tblGrid>
                <a:gridCol w="2489946">
                  <a:extLst>
                    <a:ext uri="{9D8B030D-6E8A-4147-A177-3AD203B41FA5}">
                      <a16:colId xmlns:a16="http://schemas.microsoft.com/office/drawing/2014/main" xmlns="" val="1631677327"/>
                    </a:ext>
                  </a:extLst>
                </a:gridCol>
                <a:gridCol w="1428750">
                  <a:extLst>
                    <a:ext uri="{9D8B030D-6E8A-4147-A177-3AD203B41FA5}">
                      <a16:colId xmlns:a16="http://schemas.microsoft.com/office/drawing/2014/main" xmlns="" val="4262782729"/>
                    </a:ext>
                  </a:extLst>
                </a:gridCol>
                <a:gridCol w="800286">
                  <a:extLst>
                    <a:ext uri="{9D8B030D-6E8A-4147-A177-3AD203B41FA5}">
                      <a16:colId xmlns:a16="http://schemas.microsoft.com/office/drawing/2014/main" xmlns="" val="2131634592"/>
                    </a:ext>
                  </a:extLst>
                </a:gridCol>
                <a:gridCol w="747965">
                  <a:extLst>
                    <a:ext uri="{9D8B030D-6E8A-4147-A177-3AD203B41FA5}">
                      <a16:colId xmlns:a16="http://schemas.microsoft.com/office/drawing/2014/main" xmlns="" val="2982336847"/>
                    </a:ext>
                  </a:extLst>
                </a:gridCol>
                <a:gridCol w="1388129">
                  <a:extLst>
                    <a:ext uri="{9D8B030D-6E8A-4147-A177-3AD203B41FA5}">
                      <a16:colId xmlns:a16="http://schemas.microsoft.com/office/drawing/2014/main" xmlns="" val="2552286679"/>
                    </a:ext>
                  </a:extLst>
                </a:gridCol>
                <a:gridCol w="759635">
                  <a:extLst>
                    <a:ext uri="{9D8B030D-6E8A-4147-A177-3AD203B41FA5}">
                      <a16:colId xmlns:a16="http://schemas.microsoft.com/office/drawing/2014/main" xmlns="" val="2425771496"/>
                    </a:ext>
                  </a:extLst>
                </a:gridCol>
                <a:gridCol w="789701">
                  <a:extLst>
                    <a:ext uri="{9D8B030D-6E8A-4147-A177-3AD203B41FA5}">
                      <a16:colId xmlns:a16="http://schemas.microsoft.com/office/drawing/2014/main" xmlns="" val="759406934"/>
                    </a:ext>
                  </a:extLst>
                </a:gridCol>
              </a:tblGrid>
              <a:tr h="366845">
                <a:tc rowSpan="2">
                  <a:txBody>
                    <a:bodyPr/>
                    <a:lstStyle/>
                    <a:p>
                      <a:pPr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Характеристики для сравнения</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3">
                  <a:txBody>
                    <a:bodyPr/>
                    <a:lstStyle/>
                    <a:p>
                      <a:pPr algn="ctr">
                        <a:lnSpc>
                          <a:spcPct val="115000"/>
                        </a:lnSpc>
                        <a:spcAft>
                          <a:spcPts val="1000"/>
                        </a:spcAft>
                      </a:pPr>
                      <a:r>
                        <a:rPr lang="ru-RU" sz="2400" b="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5 класс</a:t>
                      </a:r>
                    </a:p>
                  </a:txBody>
                  <a:tcPr marL="68580" marR="68580" marT="0" marB="0"/>
                </a:tc>
                <a:tc hMerge="1">
                  <a:txBody>
                    <a:bodyPr/>
                    <a:lstStyle/>
                    <a:p>
                      <a:pPr algn="ctr">
                        <a:lnSpc>
                          <a:spcPct val="115000"/>
                        </a:lnSpc>
                        <a:spcAft>
                          <a:spcPts val="1000"/>
                        </a:spcAft>
                      </a:pP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ctr">
                        <a:lnSpc>
                          <a:spcPct val="115000"/>
                        </a:lnSpc>
                        <a:spcAft>
                          <a:spcPts val="1000"/>
                        </a:spcAft>
                      </a:pP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3">
                  <a:txBody>
                    <a:bodyPr/>
                    <a:lstStyle/>
                    <a:p>
                      <a:pPr algn="ctr">
                        <a:lnSpc>
                          <a:spcPct val="115000"/>
                        </a:lnSpc>
                        <a:spcAft>
                          <a:spcPts val="1000"/>
                        </a:spcAft>
                      </a:pPr>
                      <a:r>
                        <a:rPr lang="ru-RU" sz="2400" b="1" dirty="0">
                          <a:solidFill>
                            <a:schemeClr val="accent3">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6 класс</a:t>
                      </a:r>
                    </a:p>
                  </a:txBody>
                  <a:tcPr marL="68580" marR="68580" marT="0" marB="0"/>
                </a:tc>
                <a:tc hMerge="1">
                  <a:txBody>
                    <a:bodyPr/>
                    <a:lstStyle/>
                    <a:p>
                      <a:pPr algn="ctr">
                        <a:lnSpc>
                          <a:spcPct val="115000"/>
                        </a:lnSpc>
                        <a:spcAft>
                          <a:spcPts val="1000"/>
                        </a:spcAft>
                      </a:pP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ctr">
                        <a:lnSpc>
                          <a:spcPct val="115000"/>
                        </a:lnSpc>
                        <a:spcAft>
                          <a:spcPts val="1000"/>
                        </a:spcAft>
                      </a:pP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217298028"/>
                  </a:ext>
                </a:extLst>
              </a:tr>
              <a:tr h="862235">
                <a:tc vMerge="1">
                  <a:txBody>
                    <a:bodyPr/>
                    <a:lstStyle/>
                    <a:p>
                      <a:endParaRPr lang="ru-RU"/>
                    </a:p>
                  </a:txBody>
                  <a:tcPr/>
                </a:tc>
                <a:tc>
                  <a:txBody>
                    <a:bodyPr/>
                    <a:lstStyle/>
                    <a:p>
                      <a:pPr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ВПР по программе 5 класса (осень 2022)</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ВПР-5 2023</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ВПР-5</a:t>
                      </a:r>
                    </a:p>
                    <a:p>
                      <a:pPr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2024</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ВПР по программе 6 класса (осень 2022)</a:t>
                      </a:r>
                    </a:p>
                  </a:txBody>
                  <a:tcPr marL="68580" marR="68580" marT="0" marB="0"/>
                </a:tc>
                <a:tc>
                  <a:txBody>
                    <a:bodyPr/>
                    <a:lstStyle/>
                    <a:p>
                      <a:pPr algn="ctr">
                        <a:lnSpc>
                          <a:spcPct val="115000"/>
                        </a:lnSpc>
                        <a:spcAft>
                          <a:spcPts val="1000"/>
                        </a:spcAft>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ВПР-6 2023</a:t>
                      </a:r>
                    </a:p>
                  </a:txBody>
                  <a:tcPr marL="68580" marR="68580" marT="0" marB="0"/>
                </a:tc>
                <a:tc>
                  <a:txBody>
                    <a:bodyPr/>
                    <a:lstStyle/>
                    <a:p>
                      <a:pPr algn="ctr">
                        <a:lnSpc>
                          <a:spcPct val="115000"/>
                        </a:lnSpc>
                        <a:spcAft>
                          <a:spcPts val="1000"/>
                        </a:spcAft>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ВПР-6</a:t>
                      </a:r>
                    </a:p>
                    <a:p>
                      <a:pPr algn="ctr">
                        <a:lnSpc>
                          <a:spcPct val="115000"/>
                        </a:lnSpc>
                        <a:spcAft>
                          <a:spcPts val="1000"/>
                        </a:spcAft>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2024</a:t>
                      </a:r>
                    </a:p>
                  </a:txBody>
                  <a:tcPr marL="68580" marR="68580" marT="0" marB="0"/>
                </a:tc>
                <a:extLst>
                  <a:ext uri="{0D108BD9-81ED-4DB2-BD59-A6C34878D82A}">
                    <a16:rowId xmlns:a16="http://schemas.microsoft.com/office/drawing/2014/main" xmlns="" val="4235599523"/>
                  </a:ext>
                </a:extLst>
              </a:tr>
              <a:tr h="801901">
                <a:tc>
                  <a:txBody>
                    <a:bodyPr/>
                    <a:lstStyle/>
                    <a:p>
                      <a:pPr algn="just">
                        <a:lnSpc>
                          <a:spcPct val="115000"/>
                        </a:lnSpc>
                        <a:spcAft>
                          <a:spcPts val="1000"/>
                        </a:spcAft>
                      </a:pPr>
                      <a:r>
                        <a:rPr lang="ru-RU" sz="2000">
                          <a:effectLst/>
                          <a:latin typeface="Times New Roman" panose="02020603050405020304" pitchFamily="18" charset="0"/>
                          <a:cs typeface="Times New Roman" panose="02020603050405020304" pitchFamily="18" charset="0"/>
                        </a:rPr>
                        <a:t>Успешность выполнения работы, % учащихся</a:t>
                      </a:r>
                      <a:endParaRPr lang="ru-RU"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85,1</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89,4</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91,24</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83,57</a:t>
                      </a:r>
                    </a:p>
                  </a:txBody>
                  <a:tcPr marL="68580" marR="68580" marT="0" marB="0" anchor="ctr"/>
                </a:tc>
                <a:tc>
                  <a:txBody>
                    <a:bodyPr/>
                    <a:lstStyle/>
                    <a:p>
                      <a:pPr algn="ctr">
                        <a:lnSpc>
                          <a:spcPct val="115000"/>
                        </a:lnSpc>
                        <a:spcAft>
                          <a:spcPts val="1000"/>
                        </a:spcAft>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85,59</a:t>
                      </a:r>
                    </a:p>
                  </a:txBody>
                  <a:tcPr marL="68580" marR="68580" marT="0" marB="0" anchor="ctr"/>
                </a:tc>
                <a:tc>
                  <a:txBody>
                    <a:bodyPr/>
                    <a:lstStyle/>
                    <a:p>
                      <a:pPr algn="ctr">
                        <a:lnSpc>
                          <a:spcPct val="115000"/>
                        </a:lnSpc>
                        <a:spcAft>
                          <a:spcPts val="1000"/>
                        </a:spcAft>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88,39</a:t>
                      </a:r>
                    </a:p>
                  </a:txBody>
                  <a:tcPr marL="68580" marR="68580" marT="0" marB="0" anchor="ctr"/>
                </a:tc>
                <a:extLst>
                  <a:ext uri="{0D108BD9-81ED-4DB2-BD59-A6C34878D82A}">
                    <a16:rowId xmlns:a16="http://schemas.microsoft.com/office/drawing/2014/main" xmlns="" val="1468228683"/>
                  </a:ext>
                </a:extLst>
              </a:tr>
              <a:tr h="915650">
                <a:tc>
                  <a:txBody>
                    <a:bodyPr/>
                    <a:lstStyle/>
                    <a:p>
                      <a:pPr algn="just">
                        <a:lnSpc>
                          <a:spcPct val="115000"/>
                        </a:lnSpc>
                        <a:spcAft>
                          <a:spcPts val="1000"/>
                        </a:spcAft>
                      </a:pPr>
                      <a:r>
                        <a:rPr lang="ru-RU" sz="2000" dirty="0">
                          <a:effectLst/>
                          <a:latin typeface="Times New Roman" panose="02020603050405020304" pitchFamily="18" charset="0"/>
                          <a:cs typeface="Times New Roman" panose="02020603050405020304" pitchFamily="18" charset="0"/>
                        </a:rPr>
                        <a:t>Качество математических знаний, % учащихся</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44,4</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50,9</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ru-RU" sz="2000" dirty="0">
                          <a:effectLst/>
                          <a:latin typeface="Times New Roman" panose="02020603050405020304" pitchFamily="18" charset="0"/>
                          <a:cs typeface="Times New Roman" panose="02020603050405020304" pitchFamily="18" charset="0"/>
                        </a:rPr>
                        <a:t>53,04</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31,5</a:t>
                      </a:r>
                    </a:p>
                  </a:txBody>
                  <a:tcPr marL="68580" marR="68580" marT="0" marB="0" anchor="ctr"/>
                </a:tc>
                <a:tc>
                  <a:txBody>
                    <a:bodyPr/>
                    <a:lstStyle/>
                    <a:p>
                      <a:pPr algn="ctr">
                        <a:lnSpc>
                          <a:spcPct val="115000"/>
                        </a:lnSpc>
                        <a:spcAft>
                          <a:spcPts val="1000"/>
                        </a:spcAft>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35,47</a:t>
                      </a:r>
                    </a:p>
                  </a:txBody>
                  <a:tcPr marL="68580" marR="68580" marT="0" marB="0" anchor="ctr"/>
                </a:tc>
                <a:tc>
                  <a:txBody>
                    <a:bodyPr/>
                    <a:lstStyle/>
                    <a:p>
                      <a:pPr algn="ctr">
                        <a:lnSpc>
                          <a:spcPct val="115000"/>
                        </a:lnSpc>
                        <a:spcAft>
                          <a:spcPts val="1000"/>
                        </a:spcAft>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38,62</a:t>
                      </a:r>
                    </a:p>
                  </a:txBody>
                  <a:tcPr marL="68580" marR="68580" marT="0" marB="0" anchor="ctr"/>
                </a:tc>
                <a:extLst>
                  <a:ext uri="{0D108BD9-81ED-4DB2-BD59-A6C34878D82A}">
                    <a16:rowId xmlns:a16="http://schemas.microsoft.com/office/drawing/2014/main" xmlns="" val="406983040"/>
                  </a:ext>
                </a:extLst>
              </a:tr>
            </a:tbl>
          </a:graphicData>
        </a:graphic>
      </p:graphicFrame>
    </p:spTree>
    <p:extLst>
      <p:ext uri="{BB962C8B-B14F-4D97-AF65-F5344CB8AC3E}">
        <p14:creationId xmlns:p14="http://schemas.microsoft.com/office/powerpoint/2010/main" val="115295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23293D4-1156-95D3-50A3-40D882221F00}"/>
              </a:ext>
            </a:extLst>
          </p:cNvPr>
          <p:cNvSpPr>
            <a:spLocks noGrp="1"/>
          </p:cNvSpPr>
          <p:nvPr>
            <p:ph type="title"/>
          </p:nvPr>
        </p:nvSpPr>
        <p:spPr>
          <a:xfrm>
            <a:off x="865094" y="447859"/>
            <a:ext cx="7785847" cy="1044526"/>
          </a:xfrm>
        </p:spPr>
        <p:txBody>
          <a:bodyPr/>
          <a:lstStyle/>
          <a:p>
            <a:r>
              <a:rPr lang="ru-RU" sz="2400" b="1" dirty="0">
                <a:latin typeface="Times New Roman" panose="02020603050405020304" pitchFamily="18" charset="0"/>
                <a:cs typeface="Times New Roman" panose="02020603050405020304" pitchFamily="18" charset="0"/>
              </a:rPr>
              <a:t>Данные о подтверждении результатов ВПР своими школьными отметками по математике</a:t>
            </a:r>
          </a:p>
        </p:txBody>
      </p:sp>
      <p:graphicFrame>
        <p:nvGraphicFramePr>
          <p:cNvPr id="4" name="Объект 4">
            <a:extLst>
              <a:ext uri="{FF2B5EF4-FFF2-40B4-BE49-F238E27FC236}">
                <a16:creationId xmlns:a16="http://schemas.microsoft.com/office/drawing/2014/main" xmlns="" id="{0B537B6D-A0F6-A37B-7F75-67AC36466BB8}"/>
              </a:ext>
            </a:extLst>
          </p:cNvPr>
          <p:cNvGraphicFramePr>
            <a:graphicFrameLocks/>
          </p:cNvGraphicFramePr>
          <p:nvPr>
            <p:extLst>
              <p:ext uri="{D42A27DB-BD31-4B8C-83A1-F6EECF244321}">
                <p14:modId xmlns:p14="http://schemas.microsoft.com/office/powerpoint/2010/main" val="3333243624"/>
              </p:ext>
            </p:extLst>
          </p:nvPr>
        </p:nvGraphicFramePr>
        <p:xfrm>
          <a:off x="421342" y="1641744"/>
          <a:ext cx="4417358" cy="24521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Объект 20">
            <a:extLst>
              <a:ext uri="{FF2B5EF4-FFF2-40B4-BE49-F238E27FC236}">
                <a16:creationId xmlns:a16="http://schemas.microsoft.com/office/drawing/2014/main" xmlns="" id="{0A38C7F5-9858-C8A3-D828-D934839BA4B0}"/>
              </a:ext>
            </a:extLst>
          </p:cNvPr>
          <p:cNvGraphicFramePr>
            <a:graphicFrameLocks/>
          </p:cNvGraphicFramePr>
          <p:nvPr>
            <p:extLst>
              <p:ext uri="{D42A27DB-BD31-4B8C-83A1-F6EECF244321}">
                <p14:modId xmlns:p14="http://schemas.microsoft.com/office/powerpoint/2010/main" val="3550107001"/>
              </p:ext>
            </p:extLst>
          </p:nvPr>
        </p:nvGraphicFramePr>
        <p:xfrm>
          <a:off x="4619624" y="1343025"/>
          <a:ext cx="4382250" cy="2750866"/>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xmlns="" id="{1B864138-C3E7-DDBA-CAEC-50664C366676}"/>
              </a:ext>
            </a:extLst>
          </p:cNvPr>
          <p:cNvSpPr txBox="1"/>
          <p:nvPr/>
        </p:nvSpPr>
        <p:spPr>
          <a:xfrm>
            <a:off x="1953916" y="4093891"/>
            <a:ext cx="1714868" cy="400110"/>
          </a:xfrm>
          <a:prstGeom prst="rect">
            <a:avLst/>
          </a:prstGeom>
          <a:noFill/>
        </p:spPr>
        <p:txBody>
          <a:bodyPr wrap="square">
            <a:spAutoFit/>
          </a:bodyPr>
          <a:lstStyle/>
          <a:p>
            <a:pPr algn="ctr"/>
            <a:r>
              <a:rPr lang="ru-RU" sz="2000" b="1" dirty="0">
                <a:solidFill>
                  <a:schemeClr val="accent3">
                    <a:lumMod val="50000"/>
                  </a:schemeClr>
                </a:solidFill>
                <a:latin typeface="Times New Roman" panose="02020603050405020304" pitchFamily="18" charset="0"/>
                <a:cs typeface="Times New Roman" panose="02020603050405020304" pitchFamily="18" charset="0"/>
              </a:rPr>
              <a:t>5 класс</a:t>
            </a:r>
          </a:p>
        </p:txBody>
      </p:sp>
      <p:sp>
        <p:nvSpPr>
          <p:cNvPr id="9" name="TextBox 8">
            <a:extLst>
              <a:ext uri="{FF2B5EF4-FFF2-40B4-BE49-F238E27FC236}">
                <a16:creationId xmlns:a16="http://schemas.microsoft.com/office/drawing/2014/main" xmlns="" id="{B33FC44B-A499-FF63-A319-7E1C044643CD}"/>
              </a:ext>
            </a:extLst>
          </p:cNvPr>
          <p:cNvSpPr txBox="1"/>
          <p:nvPr/>
        </p:nvSpPr>
        <p:spPr>
          <a:xfrm>
            <a:off x="5553448" y="4093891"/>
            <a:ext cx="3002056" cy="400110"/>
          </a:xfrm>
          <a:prstGeom prst="rect">
            <a:avLst/>
          </a:prstGeom>
          <a:noFill/>
        </p:spPr>
        <p:txBody>
          <a:bodyPr wrap="square">
            <a:spAutoFit/>
          </a:bodyPr>
          <a:lstStyle/>
          <a:p>
            <a:pPr algn="ctr"/>
            <a:r>
              <a:rPr lang="ru-RU" sz="2000" b="1" dirty="0">
                <a:solidFill>
                  <a:schemeClr val="accent3">
                    <a:lumMod val="50000"/>
                  </a:schemeClr>
                </a:solidFill>
                <a:latin typeface="Times New Roman" panose="02020603050405020304" pitchFamily="18" charset="0"/>
                <a:cs typeface="Times New Roman" panose="02020603050405020304" pitchFamily="18" charset="0"/>
              </a:rPr>
              <a:t>6 класс</a:t>
            </a:r>
          </a:p>
        </p:txBody>
      </p:sp>
    </p:spTree>
    <p:extLst>
      <p:ext uri="{BB962C8B-B14F-4D97-AF65-F5344CB8AC3E}">
        <p14:creationId xmlns:p14="http://schemas.microsoft.com/office/powerpoint/2010/main" val="1399774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306;p33"/>
          <p:cNvSpPr/>
          <p:nvPr/>
        </p:nvSpPr>
        <p:spPr>
          <a:xfrm>
            <a:off x="4739693" y="306567"/>
            <a:ext cx="740700" cy="530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6;p33"/>
          <p:cNvSpPr/>
          <p:nvPr/>
        </p:nvSpPr>
        <p:spPr>
          <a:xfrm>
            <a:off x="1483530" y="286941"/>
            <a:ext cx="740700" cy="530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Подзаголовок 4"/>
          <p:cNvSpPr>
            <a:spLocks noGrp="1"/>
          </p:cNvSpPr>
          <p:nvPr>
            <p:ph type="subTitle" idx="3"/>
          </p:nvPr>
        </p:nvSpPr>
        <p:spPr>
          <a:xfrm>
            <a:off x="2295542" y="709808"/>
            <a:ext cx="2442900" cy="627300"/>
          </a:xfrm>
        </p:spPr>
        <p:txBody>
          <a:bodyPr/>
          <a:lstStyle/>
          <a:p>
            <a:r>
              <a:rPr lang="ru-RU" dirty="0">
                <a:latin typeface="Times New Roman" panose="02020603050405020304" pitchFamily="18" charset="0"/>
                <a:cs typeface="Times New Roman" panose="02020603050405020304" pitchFamily="18" charset="0"/>
              </a:rPr>
              <a:t>Повышение качества</a:t>
            </a:r>
          </a:p>
        </p:txBody>
      </p:sp>
      <p:sp>
        <p:nvSpPr>
          <p:cNvPr id="6" name="Подзаголовок 5"/>
          <p:cNvSpPr>
            <a:spLocks noGrp="1"/>
          </p:cNvSpPr>
          <p:nvPr>
            <p:ph type="subTitle" idx="4"/>
          </p:nvPr>
        </p:nvSpPr>
        <p:spPr>
          <a:xfrm>
            <a:off x="5509496" y="709808"/>
            <a:ext cx="2442900" cy="627300"/>
          </a:xfrm>
        </p:spPr>
        <p:txBody>
          <a:bodyPr/>
          <a:lstStyle/>
          <a:p>
            <a:r>
              <a:rPr lang="ru-RU" dirty="0">
                <a:latin typeface="Times New Roman" panose="02020603050405020304" pitchFamily="18" charset="0"/>
                <a:cs typeface="Times New Roman" panose="02020603050405020304" pitchFamily="18" charset="0"/>
              </a:rPr>
              <a:t>Понижение качества</a:t>
            </a:r>
          </a:p>
        </p:txBody>
      </p:sp>
      <p:sp>
        <p:nvSpPr>
          <p:cNvPr id="7" name="Google Shape;306;p33"/>
          <p:cNvSpPr/>
          <p:nvPr/>
        </p:nvSpPr>
        <p:spPr>
          <a:xfrm>
            <a:off x="1541966" y="420936"/>
            <a:ext cx="740700" cy="530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319;p33"/>
          <p:cNvGrpSpPr/>
          <p:nvPr/>
        </p:nvGrpSpPr>
        <p:grpSpPr>
          <a:xfrm>
            <a:off x="1750259" y="491106"/>
            <a:ext cx="366364" cy="359075"/>
            <a:chOff x="-60988625" y="3740800"/>
            <a:chExt cx="316650" cy="310350"/>
          </a:xfrm>
          <a:solidFill>
            <a:schemeClr val="bg1"/>
          </a:solidFill>
        </p:grpSpPr>
        <p:sp>
          <p:nvSpPr>
            <p:cNvPr id="9" name="Google Shape;320;p33"/>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0" name="Google Shape;321;p33"/>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1" name="Google Shape;322;p33"/>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grpSp>
      <p:sp>
        <p:nvSpPr>
          <p:cNvPr id="12" name="Google Shape;306;p33"/>
          <p:cNvSpPr/>
          <p:nvPr/>
        </p:nvSpPr>
        <p:spPr>
          <a:xfrm>
            <a:off x="4890843" y="405444"/>
            <a:ext cx="740700" cy="530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319;p33"/>
          <p:cNvGrpSpPr/>
          <p:nvPr/>
        </p:nvGrpSpPr>
        <p:grpSpPr>
          <a:xfrm>
            <a:off x="5066436" y="464293"/>
            <a:ext cx="366364" cy="359075"/>
            <a:chOff x="-60988625" y="3740800"/>
            <a:chExt cx="316650" cy="310350"/>
          </a:xfrm>
          <a:solidFill>
            <a:schemeClr val="bg1"/>
          </a:solidFill>
        </p:grpSpPr>
        <p:sp>
          <p:nvSpPr>
            <p:cNvPr id="14" name="Google Shape;320;p33"/>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1;p33"/>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22;p33"/>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Рисунок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2750" y="74646"/>
            <a:ext cx="1067944" cy="1250302"/>
          </a:xfrm>
          <a:prstGeom prst="rect">
            <a:avLst/>
          </a:prstGeom>
        </p:spPr>
      </p:pic>
      <p:graphicFrame>
        <p:nvGraphicFramePr>
          <p:cNvPr id="20" name="Таблица 19">
            <a:extLst>
              <a:ext uri="{FF2B5EF4-FFF2-40B4-BE49-F238E27FC236}">
                <a16:creationId xmlns:a16="http://schemas.microsoft.com/office/drawing/2014/main" xmlns="" id="{22D810F3-8AD8-6225-0CF8-32F01678B42B}"/>
              </a:ext>
            </a:extLst>
          </p:cNvPr>
          <p:cNvGraphicFramePr>
            <a:graphicFrameLocks noGrp="1"/>
          </p:cNvGraphicFramePr>
          <p:nvPr>
            <p:extLst>
              <p:ext uri="{D42A27DB-BD31-4B8C-83A1-F6EECF244321}">
                <p14:modId xmlns:p14="http://schemas.microsoft.com/office/powerpoint/2010/main" val="4120501544"/>
              </p:ext>
            </p:extLst>
          </p:nvPr>
        </p:nvGraphicFramePr>
        <p:xfrm>
          <a:off x="841597" y="1532716"/>
          <a:ext cx="7793691" cy="2911702"/>
        </p:xfrm>
        <a:graphic>
          <a:graphicData uri="http://schemas.openxmlformats.org/drawingml/2006/table">
            <a:tbl>
              <a:tblPr firstRow="1" bandRow="1">
                <a:tableStyleId>{DBF192B8-534E-4357-97EE-F4E1D07FE1A2}</a:tableStyleId>
              </a:tblPr>
              <a:tblGrid>
                <a:gridCol w="1200151">
                  <a:extLst>
                    <a:ext uri="{9D8B030D-6E8A-4147-A177-3AD203B41FA5}">
                      <a16:colId xmlns:a16="http://schemas.microsoft.com/office/drawing/2014/main" xmlns="" val="2947539740"/>
                    </a:ext>
                  </a:extLst>
                </a:gridCol>
                <a:gridCol w="3123195">
                  <a:extLst>
                    <a:ext uri="{9D8B030D-6E8A-4147-A177-3AD203B41FA5}">
                      <a16:colId xmlns:a16="http://schemas.microsoft.com/office/drawing/2014/main" xmlns="" val="3144656435"/>
                    </a:ext>
                  </a:extLst>
                </a:gridCol>
                <a:gridCol w="3470345">
                  <a:extLst>
                    <a:ext uri="{9D8B030D-6E8A-4147-A177-3AD203B41FA5}">
                      <a16:colId xmlns:a16="http://schemas.microsoft.com/office/drawing/2014/main" xmlns="" val="2091031204"/>
                    </a:ext>
                  </a:extLst>
                </a:gridCol>
              </a:tblGrid>
              <a:tr h="1305246">
                <a:tc>
                  <a:txBody>
                    <a:bodyPr/>
                    <a:lstStyle/>
                    <a:p>
                      <a:pPr algn="ctr"/>
                      <a:r>
                        <a:rPr lang="ru-RU" sz="2000" b="1" dirty="0">
                          <a:solidFill>
                            <a:schemeClr val="accent2">
                              <a:lumMod val="75000"/>
                            </a:schemeClr>
                          </a:solidFill>
                          <a:latin typeface="Times New Roman" panose="02020603050405020304" pitchFamily="18" charset="0"/>
                          <a:cs typeface="Times New Roman" panose="02020603050405020304" pitchFamily="18" charset="0"/>
                        </a:rPr>
                        <a:t>5 класс</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dirty="0">
                          <a:latin typeface="Times New Roman" panose="02020603050405020304" pitchFamily="18" charset="0"/>
                          <a:cs typeface="Times New Roman" panose="02020603050405020304" pitchFamily="18" charset="0"/>
                        </a:rPr>
                        <a:t>в 44 МОУО </a:t>
                      </a:r>
                      <a:r>
                        <a:rPr lang="ru-RU" sz="1800" dirty="0">
                          <a:latin typeface="Times New Roman" panose="02020603050405020304" pitchFamily="18" charset="0"/>
                          <a:cs typeface="Times New Roman" panose="02020603050405020304" pitchFamily="18" charset="0"/>
                        </a:rPr>
                        <a:t>качество составило более 50% </a:t>
                      </a:r>
                      <a:endParaRPr lang="ru-RU" sz="1800"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smtClean="0">
                          <a:latin typeface="Times New Roman" panose="02020603050405020304" pitchFamily="18" charset="0"/>
                          <a:cs typeface="Times New Roman" panose="02020603050405020304" pitchFamily="18" charset="0"/>
                        </a:rPr>
                        <a:t>(</a:t>
                      </a:r>
                      <a:r>
                        <a:rPr lang="ru-RU" sz="1800" dirty="0">
                          <a:latin typeface="Times New Roman" panose="02020603050405020304" pitchFamily="18" charset="0"/>
                          <a:cs typeface="Times New Roman" panose="02020603050405020304" pitchFamily="18" charset="0"/>
                        </a:rPr>
                        <a:t>в прошлом году – 40 МОУО)</a:t>
                      </a:r>
                    </a:p>
                    <a:p>
                      <a:endParaRPr lang="ru-R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dirty="0">
                          <a:latin typeface="Times New Roman" panose="02020603050405020304" pitchFamily="18" charset="0"/>
                          <a:cs typeface="Times New Roman" panose="02020603050405020304" pitchFamily="18" charset="0"/>
                        </a:rPr>
                        <a:t>В 3-х </a:t>
                      </a:r>
                      <a:r>
                        <a:rPr lang="ru-RU" sz="1800" dirty="0">
                          <a:latin typeface="Times New Roman" panose="02020603050405020304" pitchFamily="18" charset="0"/>
                          <a:cs typeface="Times New Roman" panose="02020603050405020304" pitchFamily="18" charset="0"/>
                        </a:rPr>
                        <a:t>МОУО пятиклассники имеют не менее 50% неудовлетворительных отметок </a:t>
                      </a:r>
                      <a:r>
                        <a:rPr lang="ru-RU" sz="1800" dirty="0" smtClean="0">
                          <a:latin typeface="Times New Roman" panose="02020603050405020304" pitchFamily="18" charset="0"/>
                          <a:cs typeface="Times New Roman" panose="02020603050405020304" pitchFamily="18" charset="0"/>
                        </a:rPr>
                        <a:t>(прошлом </a:t>
                      </a:r>
                      <a:r>
                        <a:rPr lang="ru-RU" sz="1800" dirty="0">
                          <a:latin typeface="Times New Roman" panose="02020603050405020304" pitchFamily="18" charset="0"/>
                          <a:cs typeface="Times New Roman" panose="02020603050405020304" pitchFamily="18" charset="0"/>
                        </a:rPr>
                        <a:t>году </a:t>
                      </a:r>
                      <a:r>
                        <a:rPr lang="ru-RU" sz="1800" dirty="0" smtClean="0">
                          <a:latin typeface="Times New Roman" panose="02020603050405020304" pitchFamily="18" charset="0"/>
                          <a:cs typeface="Times New Roman" panose="02020603050405020304" pitchFamily="18" charset="0"/>
                        </a:rPr>
                        <a:t>– 9 МОУО</a:t>
                      </a:r>
                      <a:r>
                        <a:rPr lang="ru-RU" sz="18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67759776"/>
                  </a:ext>
                </a:extLst>
              </a:tr>
              <a:tr h="1606456">
                <a:tc>
                  <a:txBody>
                    <a:bodyPr/>
                    <a:lstStyle/>
                    <a:p>
                      <a:pPr algn="ctr"/>
                      <a:r>
                        <a:rPr lang="ru-RU" sz="2000" b="1" dirty="0">
                          <a:solidFill>
                            <a:schemeClr val="accent2">
                              <a:lumMod val="75000"/>
                            </a:schemeClr>
                          </a:solidFill>
                          <a:latin typeface="Times New Roman" panose="02020603050405020304" pitchFamily="18" charset="0"/>
                          <a:cs typeface="Times New Roman" panose="02020603050405020304" pitchFamily="18" charset="0"/>
                        </a:rPr>
                        <a:t>6 класс</a:t>
                      </a:r>
                    </a:p>
                  </a:txBody>
                  <a:tcPr/>
                </a:tc>
                <a:tc>
                  <a:txBody>
                    <a:bodyPr/>
                    <a:lstStyle/>
                    <a:p>
                      <a:r>
                        <a:rPr lang="ru-RU" dirty="0">
                          <a:latin typeface="Times New Roman" panose="02020603050405020304" pitchFamily="18" charset="0"/>
                          <a:cs typeface="Times New Roman" panose="02020603050405020304" pitchFamily="18" charset="0"/>
                        </a:rPr>
                        <a:t>качество более 50% математических знаний по программе 6 класса в 2024 г. показали школьники </a:t>
                      </a:r>
                      <a:r>
                        <a:rPr lang="ru-RU" dirty="0" smtClean="0">
                          <a:latin typeface="Times New Roman" panose="02020603050405020304" pitchFamily="18" charset="0"/>
                          <a:cs typeface="Times New Roman" panose="02020603050405020304" pitchFamily="18" charset="0"/>
                        </a:rPr>
                        <a:t>лишь</a:t>
                      </a:r>
                    </a:p>
                    <a:p>
                      <a:r>
                        <a:rPr lang="ru-RU" b="1" dirty="0" smtClean="0">
                          <a:latin typeface="Times New Roman" panose="02020603050405020304" pitchFamily="18" charset="0"/>
                          <a:cs typeface="Times New Roman" panose="02020603050405020304" pitchFamily="18" charset="0"/>
                        </a:rPr>
                        <a:t>6 </a:t>
                      </a:r>
                      <a:r>
                        <a:rPr lang="ru-RU" b="1" dirty="0">
                          <a:latin typeface="Times New Roman" panose="02020603050405020304" pitchFamily="18" charset="0"/>
                          <a:cs typeface="Times New Roman" panose="02020603050405020304" pitchFamily="18" charset="0"/>
                        </a:rPr>
                        <a:t>МОУО</a:t>
                      </a:r>
                      <a:r>
                        <a:rPr lang="ru-RU" dirty="0">
                          <a:latin typeface="Times New Roman" panose="02020603050405020304" pitchFamily="18" charset="0"/>
                          <a:cs typeface="Times New Roman" panose="02020603050405020304" pitchFamily="18" charset="0"/>
                        </a:rPr>
                        <a:t> (8,5%) из 71 МОУО</a:t>
                      </a:r>
                    </a:p>
                  </a:txBody>
                  <a:tcPr/>
                </a:tc>
                <a:tc>
                  <a:txBody>
                    <a:bodyPr/>
                    <a:lstStyle/>
                    <a:p>
                      <a:r>
                        <a:rPr lang="ru-RU" sz="1800" b="1" dirty="0">
                          <a:latin typeface="Times New Roman" panose="02020603050405020304" pitchFamily="18" charset="0"/>
                          <a:cs typeface="Times New Roman" panose="02020603050405020304" pitchFamily="18" charset="0"/>
                        </a:rPr>
                        <a:t>В 6-ти </a:t>
                      </a:r>
                      <a:r>
                        <a:rPr lang="ru-RU" sz="1800" dirty="0">
                          <a:latin typeface="Times New Roman" panose="02020603050405020304" pitchFamily="18" charset="0"/>
                          <a:cs typeface="Times New Roman" panose="02020603050405020304" pitchFamily="18" charset="0"/>
                        </a:rPr>
                        <a:t>МОУО шестиклассники имеют не менее 50% неудовлетворительных отметок </a:t>
                      </a:r>
                      <a:endParaRPr lang="ru-RU" dirty="0"/>
                    </a:p>
                  </a:txBody>
                  <a:tcPr/>
                </a:tc>
                <a:extLst>
                  <a:ext uri="{0D108BD9-81ED-4DB2-BD59-A6C34878D82A}">
                    <a16:rowId xmlns:a16="http://schemas.microsoft.com/office/drawing/2014/main" xmlns="" val="28521580"/>
                  </a:ext>
                </a:extLst>
              </a:tr>
            </a:tbl>
          </a:graphicData>
        </a:graphic>
      </p:graphicFrame>
    </p:spTree>
    <p:extLst>
      <p:ext uri="{BB962C8B-B14F-4D97-AF65-F5344CB8AC3E}">
        <p14:creationId xmlns:p14="http://schemas.microsoft.com/office/powerpoint/2010/main" val="1437652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4B2C660A-618A-FA33-1C85-275268198D51}"/>
              </a:ext>
            </a:extLst>
          </p:cNvPr>
          <p:cNvPicPr>
            <a:picLocks noChangeAspect="1"/>
          </p:cNvPicPr>
          <p:nvPr/>
        </p:nvPicPr>
        <p:blipFill>
          <a:blip r:embed="rId3"/>
          <a:stretch>
            <a:fillRect/>
          </a:stretch>
        </p:blipFill>
        <p:spPr>
          <a:xfrm>
            <a:off x="0" y="1221991"/>
            <a:ext cx="4841756" cy="2471879"/>
          </a:xfrm>
          <a:prstGeom prst="rect">
            <a:avLst/>
          </a:prstGeom>
        </p:spPr>
      </p:pic>
      <p:sp>
        <p:nvSpPr>
          <p:cNvPr id="2" name="Заголовок 1">
            <a:extLst>
              <a:ext uri="{FF2B5EF4-FFF2-40B4-BE49-F238E27FC236}">
                <a16:creationId xmlns:a16="http://schemas.microsoft.com/office/drawing/2014/main" xmlns="" id="{93149E70-23F5-7EA0-056E-01A38460436A}"/>
              </a:ext>
            </a:extLst>
          </p:cNvPr>
          <p:cNvSpPr>
            <a:spLocks noGrp="1"/>
          </p:cNvSpPr>
          <p:nvPr>
            <p:ph type="title"/>
          </p:nvPr>
        </p:nvSpPr>
        <p:spPr>
          <a:xfrm>
            <a:off x="684422" y="0"/>
            <a:ext cx="8097837" cy="1192444"/>
          </a:xfrm>
        </p:spPr>
        <p:txBody>
          <a:bodyPr/>
          <a:lstStyle/>
          <a:p>
            <a:r>
              <a:rPr lang="ru-RU" sz="2400" b="1" dirty="0">
                <a:latin typeface="Times New Roman" panose="02020603050405020304" pitchFamily="18" charset="0"/>
                <a:cs typeface="Times New Roman" panose="02020603050405020304" pitchFamily="18" charset="0"/>
              </a:rPr>
              <a:t>Выполнение заданий ВПР 2024 по математике </a:t>
            </a: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a:t>
            </a:r>
            <a:r>
              <a:rPr lang="ru-RU" sz="2400" b="1" dirty="0">
                <a:latin typeface="Times New Roman" panose="02020603050405020304" pitchFamily="18" charset="0"/>
                <a:cs typeface="Times New Roman" panose="02020603050405020304" pitchFamily="18" charset="0"/>
              </a:rPr>
              <a:t>по программе 5 класса) школьниками Алтайского края в сравнении с результатами 2022 и 2023 гг.</a:t>
            </a:r>
            <a:br>
              <a:rPr lang="ru-RU" sz="2400" b="1" dirty="0">
                <a:latin typeface="Times New Roman" panose="02020603050405020304" pitchFamily="18" charset="0"/>
                <a:cs typeface="Times New Roman" panose="02020603050405020304" pitchFamily="18" charset="0"/>
              </a:rPr>
            </a:br>
            <a:r>
              <a:rPr lang="ru-RU" dirty="0"/>
              <a:t/>
            </a:r>
            <a:br>
              <a:rPr lang="ru-RU" dirty="0"/>
            </a:br>
            <a:endParaRPr lang="ru-RU" dirty="0"/>
          </a:p>
        </p:txBody>
      </p:sp>
      <p:graphicFrame>
        <p:nvGraphicFramePr>
          <p:cNvPr id="6" name="Объект 38">
            <a:extLst>
              <a:ext uri="{FF2B5EF4-FFF2-40B4-BE49-F238E27FC236}">
                <a16:creationId xmlns:a16="http://schemas.microsoft.com/office/drawing/2014/main" xmlns="" id="{C017D669-0EFE-CBEE-20D6-F73D487FB70C}"/>
              </a:ext>
            </a:extLst>
          </p:cNvPr>
          <p:cNvGraphicFramePr>
            <a:graphicFrameLocks/>
          </p:cNvGraphicFramePr>
          <p:nvPr>
            <p:extLst>
              <p:ext uri="{D42A27DB-BD31-4B8C-83A1-F6EECF244321}">
                <p14:modId xmlns:p14="http://schemas.microsoft.com/office/powerpoint/2010/main" val="4005696149"/>
              </p:ext>
            </p:extLst>
          </p:nvPr>
        </p:nvGraphicFramePr>
        <p:xfrm>
          <a:off x="4426674" y="1730602"/>
          <a:ext cx="4717325" cy="2817158"/>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xmlns="" id="{6248D03D-DDD4-157A-A75F-AEED8D907689}"/>
              </a:ext>
            </a:extLst>
          </p:cNvPr>
          <p:cNvSpPr txBox="1"/>
          <p:nvPr/>
        </p:nvSpPr>
        <p:spPr>
          <a:xfrm>
            <a:off x="1349078" y="3789503"/>
            <a:ext cx="1714868" cy="400110"/>
          </a:xfrm>
          <a:prstGeom prst="rect">
            <a:avLst/>
          </a:prstGeom>
          <a:noFill/>
        </p:spPr>
        <p:txBody>
          <a:bodyPr wrap="square">
            <a:spAutoFit/>
          </a:bodyPr>
          <a:lstStyle/>
          <a:p>
            <a:pPr algn="ctr"/>
            <a:r>
              <a:rPr lang="ru-RU" sz="2000" b="1" dirty="0">
                <a:solidFill>
                  <a:schemeClr val="accent3">
                    <a:lumMod val="50000"/>
                  </a:schemeClr>
                </a:solidFill>
                <a:latin typeface="Times New Roman" panose="02020603050405020304" pitchFamily="18" charset="0"/>
                <a:cs typeface="Times New Roman" panose="02020603050405020304" pitchFamily="18" charset="0"/>
              </a:rPr>
              <a:t>5 класс</a:t>
            </a:r>
          </a:p>
        </p:txBody>
      </p:sp>
      <p:sp>
        <p:nvSpPr>
          <p:cNvPr id="8" name="TextBox 7">
            <a:extLst>
              <a:ext uri="{FF2B5EF4-FFF2-40B4-BE49-F238E27FC236}">
                <a16:creationId xmlns:a16="http://schemas.microsoft.com/office/drawing/2014/main" xmlns="" id="{0BDA3709-C51A-D75E-3F63-C514704A9EC0}"/>
              </a:ext>
            </a:extLst>
          </p:cNvPr>
          <p:cNvSpPr txBox="1"/>
          <p:nvPr/>
        </p:nvSpPr>
        <p:spPr>
          <a:xfrm>
            <a:off x="5927902" y="4547760"/>
            <a:ext cx="1714868" cy="400110"/>
          </a:xfrm>
          <a:prstGeom prst="rect">
            <a:avLst/>
          </a:prstGeom>
          <a:noFill/>
        </p:spPr>
        <p:txBody>
          <a:bodyPr wrap="square">
            <a:spAutoFit/>
          </a:bodyPr>
          <a:lstStyle/>
          <a:p>
            <a:pPr algn="ctr"/>
            <a:r>
              <a:rPr lang="ru-RU" sz="2000" b="1" dirty="0">
                <a:solidFill>
                  <a:schemeClr val="accent3">
                    <a:lumMod val="50000"/>
                  </a:schemeClr>
                </a:solidFill>
                <a:latin typeface="Times New Roman" panose="02020603050405020304" pitchFamily="18" charset="0"/>
                <a:cs typeface="Times New Roman" panose="02020603050405020304" pitchFamily="18" charset="0"/>
              </a:rPr>
              <a:t>6 класс</a:t>
            </a:r>
          </a:p>
        </p:txBody>
      </p:sp>
    </p:spTree>
    <p:extLst>
      <p:ext uri="{BB962C8B-B14F-4D97-AF65-F5344CB8AC3E}">
        <p14:creationId xmlns:p14="http://schemas.microsoft.com/office/powerpoint/2010/main" val="3633635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3A1EBC0-4C46-52D7-8F8D-2C38391FDD0E}"/>
              </a:ext>
            </a:extLst>
          </p:cNvPr>
          <p:cNvSpPr>
            <a:spLocks noGrp="1"/>
          </p:cNvSpPr>
          <p:nvPr>
            <p:ph type="title"/>
          </p:nvPr>
        </p:nvSpPr>
        <p:spPr>
          <a:xfrm>
            <a:off x="1844415" y="0"/>
            <a:ext cx="5629982" cy="564776"/>
          </a:xfrm>
        </p:spPr>
        <p:txBody>
          <a:bodyPr/>
          <a:lstStyle/>
          <a:p>
            <a:r>
              <a:rPr lang="ru-RU" sz="2400" b="1" dirty="0">
                <a:latin typeface="Times New Roman" panose="02020603050405020304" pitchFamily="18" charset="0"/>
                <a:cs typeface="Times New Roman" panose="02020603050405020304" pitchFamily="18" charset="0"/>
              </a:rPr>
              <a:t>Сформированные умения  </a:t>
            </a:r>
            <a:r>
              <a:rPr lang="ru-RU" sz="2400" b="1" dirty="0" smtClean="0">
                <a:latin typeface="Times New Roman" panose="02020603050405020304" pitchFamily="18" charset="0"/>
                <a:cs typeface="Times New Roman" panose="02020603050405020304" pitchFamily="18" charset="0"/>
              </a:rPr>
              <a:t>5, 6 классы </a:t>
            </a:r>
            <a:endParaRPr lang="ru-RU" sz="2400" b="1" dirty="0">
              <a:latin typeface="Times New Roman" panose="02020603050405020304" pitchFamily="18" charset="0"/>
              <a:cs typeface="Times New Roman" panose="02020603050405020304" pitchFamily="18" charset="0"/>
            </a:endParaRPr>
          </a:p>
        </p:txBody>
      </p:sp>
      <p:graphicFrame>
        <p:nvGraphicFramePr>
          <p:cNvPr id="4" name="Таблица 3">
            <a:extLst>
              <a:ext uri="{FF2B5EF4-FFF2-40B4-BE49-F238E27FC236}">
                <a16:creationId xmlns:a16="http://schemas.microsoft.com/office/drawing/2014/main" xmlns="" id="{43111EEF-C75D-C0AA-9753-86657013D171}"/>
              </a:ext>
            </a:extLst>
          </p:cNvPr>
          <p:cNvGraphicFramePr>
            <a:graphicFrameLocks noGrp="1"/>
          </p:cNvGraphicFramePr>
          <p:nvPr>
            <p:extLst>
              <p:ext uri="{D42A27DB-BD31-4B8C-83A1-F6EECF244321}">
                <p14:modId xmlns:p14="http://schemas.microsoft.com/office/powerpoint/2010/main" val="2597407782"/>
              </p:ext>
            </p:extLst>
          </p:nvPr>
        </p:nvGraphicFramePr>
        <p:xfrm>
          <a:off x="522514" y="671785"/>
          <a:ext cx="8259745" cy="4671771"/>
        </p:xfrm>
        <a:graphic>
          <a:graphicData uri="http://schemas.openxmlformats.org/drawingml/2006/table">
            <a:tbl>
              <a:tblPr firstRow="1" bandRow="1">
                <a:tableStyleId>{DBF192B8-534E-4357-97EE-F4E1D07FE1A2}</a:tableStyleId>
              </a:tblPr>
              <a:tblGrid>
                <a:gridCol w="3275763">
                  <a:extLst>
                    <a:ext uri="{9D8B030D-6E8A-4147-A177-3AD203B41FA5}">
                      <a16:colId xmlns:a16="http://schemas.microsoft.com/office/drawing/2014/main" xmlns="" val="3240982125"/>
                    </a:ext>
                  </a:extLst>
                </a:gridCol>
                <a:gridCol w="4983982">
                  <a:extLst>
                    <a:ext uri="{9D8B030D-6E8A-4147-A177-3AD203B41FA5}">
                      <a16:colId xmlns:a16="http://schemas.microsoft.com/office/drawing/2014/main" xmlns="" val="916115332"/>
                    </a:ext>
                  </a:extLst>
                </a:gridCol>
              </a:tblGrid>
              <a:tr h="234059">
                <a:tc>
                  <a:txBody>
                    <a:bodyPr/>
                    <a:lstStyle/>
                    <a:p>
                      <a:pPr algn="ctr"/>
                      <a:r>
                        <a:rPr lang="ru-RU" sz="1200" b="1" dirty="0">
                          <a:latin typeface="Times New Roman" panose="02020603050405020304" pitchFamily="18" charset="0"/>
                          <a:cs typeface="Times New Roman" panose="02020603050405020304" pitchFamily="18" charset="0"/>
                        </a:rPr>
                        <a:t>Достаточный уровень</a:t>
                      </a:r>
                    </a:p>
                  </a:txBody>
                  <a:tcPr/>
                </a:tc>
                <a:tc>
                  <a:txBody>
                    <a:bodyPr/>
                    <a:lstStyle/>
                    <a:p>
                      <a:pPr algn="ctr"/>
                      <a:r>
                        <a:rPr lang="ru-RU" sz="1200" b="1" dirty="0">
                          <a:latin typeface="Times New Roman" panose="02020603050405020304" pitchFamily="18" charset="0"/>
                          <a:cs typeface="Times New Roman" panose="02020603050405020304" pitchFamily="18" charset="0"/>
                        </a:rPr>
                        <a:t>Недостаточный уровень </a:t>
                      </a:r>
                    </a:p>
                  </a:txBody>
                  <a:tcPr/>
                </a:tc>
                <a:extLst>
                  <a:ext uri="{0D108BD9-81ED-4DB2-BD59-A6C34878D82A}">
                    <a16:rowId xmlns:a16="http://schemas.microsoft.com/office/drawing/2014/main" xmlns="" val="4144350254"/>
                  </a:ext>
                </a:extLst>
              </a:tr>
              <a:tr h="2231361">
                <a:tc>
                  <a:txBody>
                    <a:bodyPr/>
                    <a:lstStyle/>
                    <a:p>
                      <a:pPr marL="342900" lvl="0" indent="-342900" algn="just">
                        <a:lnSpc>
                          <a:spcPct val="115000"/>
                        </a:lnSpc>
                        <a:buFont typeface="Symbol" panose="05050102010706020507" pitchFamily="18" charset="2"/>
                        <a:buChar char=""/>
                      </a:pPr>
                      <a:r>
                        <a:rPr lang="ru-RU" sz="1200" dirty="0">
                          <a:solidFill>
                            <a:srgbClr val="000000"/>
                          </a:solidFill>
                          <a:effectLst/>
                          <a:latin typeface="Times New Roman" panose="02020603050405020304" pitchFamily="18" charset="0"/>
                          <a:ea typeface="Times New Roman" panose="02020603050405020304" pitchFamily="18" charset="0"/>
                        </a:rPr>
                        <a:t>оперировать на базовом уровне </a:t>
                      </a:r>
                      <a:r>
                        <a:rPr lang="ru-RU" sz="1200" dirty="0" smtClean="0">
                          <a:solidFill>
                            <a:srgbClr val="000000"/>
                          </a:solidFill>
                          <a:effectLst/>
                          <a:latin typeface="Times New Roman" panose="02020603050405020304" pitchFamily="18" charset="0"/>
                          <a:ea typeface="Times New Roman" panose="02020603050405020304" pitchFamily="18" charset="0"/>
                        </a:rPr>
                        <a:t>понятиями «целое число», «</a:t>
                      </a:r>
                      <a:r>
                        <a:rPr lang="ru-RU" sz="1200" dirty="0">
                          <a:solidFill>
                            <a:srgbClr val="000000"/>
                          </a:solidFill>
                          <a:effectLst/>
                          <a:latin typeface="Times New Roman" panose="02020603050405020304" pitchFamily="18" charset="0"/>
                          <a:ea typeface="Times New Roman" panose="02020603050405020304" pitchFamily="18" charset="0"/>
                        </a:rPr>
                        <a:t>десятичная дробь»;</a:t>
                      </a:r>
                      <a:endParaRPr lang="ru-RU" sz="11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ru-RU" sz="1200" dirty="0" smtClean="0">
                          <a:solidFill>
                            <a:srgbClr val="000000"/>
                          </a:solidFill>
                          <a:effectLst/>
                          <a:latin typeface="Times New Roman" panose="02020603050405020304" pitchFamily="18" charset="0"/>
                          <a:ea typeface="Times New Roman" panose="02020603050405020304" pitchFamily="18" charset="0"/>
                        </a:rPr>
                        <a:t>оценивать размеры реальных объектов окружающего мира;</a:t>
                      </a:r>
                    </a:p>
                    <a:p>
                      <a:pPr marL="342900" lvl="0" indent="-342900" algn="just">
                        <a:lnSpc>
                          <a:spcPct val="115000"/>
                        </a:lnSpc>
                        <a:buFont typeface="Symbol" panose="05050102010706020507" pitchFamily="18" charset="2"/>
                        <a:buChar char=""/>
                      </a:pPr>
                      <a:r>
                        <a:rPr lang="ru-RU" sz="1200" dirty="0" smtClean="0">
                          <a:solidFill>
                            <a:srgbClr val="000000"/>
                          </a:solidFill>
                          <a:effectLst/>
                          <a:latin typeface="Times New Roman" panose="02020603050405020304" pitchFamily="18" charset="0"/>
                          <a:ea typeface="Times New Roman" panose="02020603050405020304" pitchFamily="18" charset="0"/>
                        </a:rPr>
                        <a:t>овладение </a:t>
                      </a:r>
                      <a:r>
                        <a:rPr lang="ru-RU" sz="1200" dirty="0">
                          <a:solidFill>
                            <a:srgbClr val="000000"/>
                          </a:solidFill>
                          <a:effectLst/>
                          <a:latin typeface="Times New Roman" panose="02020603050405020304" pitchFamily="18" charset="0"/>
                          <a:ea typeface="Times New Roman" panose="02020603050405020304" pitchFamily="18" charset="0"/>
                        </a:rPr>
                        <a:t>приемами выполнения тождественных преобразований выражений;</a:t>
                      </a:r>
                      <a:endParaRPr lang="ru-RU" sz="11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ru-RU" sz="1200" dirty="0">
                          <a:solidFill>
                            <a:srgbClr val="000000"/>
                          </a:solidFill>
                          <a:effectLst/>
                          <a:latin typeface="Times New Roman" panose="02020603050405020304" pitchFamily="18" charset="0"/>
                          <a:ea typeface="Times New Roman" panose="02020603050405020304" pitchFamily="18" charset="0"/>
                        </a:rPr>
                        <a:t>извлекать информацию, представленную в виде диаграмм;</a:t>
                      </a:r>
                      <a:endParaRPr lang="ru-RU" sz="11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ru-RU" sz="1200" dirty="0">
                          <a:solidFill>
                            <a:srgbClr val="000000"/>
                          </a:solidFill>
                          <a:effectLst/>
                          <a:latin typeface="Times New Roman" panose="02020603050405020304" pitchFamily="18" charset="0"/>
                          <a:ea typeface="Times New Roman" panose="02020603050405020304" pitchFamily="18" charset="0"/>
                        </a:rPr>
                        <a:t>применять геометрические представления при решении практических </a:t>
                      </a:r>
                      <a:r>
                        <a:rPr lang="ru-RU" sz="1200" dirty="0" smtClean="0">
                          <a:solidFill>
                            <a:srgbClr val="000000"/>
                          </a:solidFill>
                          <a:effectLst/>
                          <a:latin typeface="Times New Roman" panose="02020603050405020304" pitchFamily="18" charset="0"/>
                          <a:ea typeface="Times New Roman" panose="02020603050405020304" pitchFamily="18" charset="0"/>
                        </a:rPr>
                        <a:t>задач, выполнять геометрические построения.</a:t>
                      </a: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ru-RU" sz="1100" dirty="0" smtClean="0">
                          <a:solidFill>
                            <a:srgbClr val="000000"/>
                          </a:solidFill>
                          <a:effectLst/>
                          <a:latin typeface="Times New Roman" panose="02020603050405020304" pitchFamily="18" charset="0"/>
                          <a:ea typeface="Times New Roman" panose="02020603050405020304" pitchFamily="18" charset="0"/>
                        </a:rPr>
                        <a:t>решать несложные логические задачи;</a:t>
                      </a:r>
                    </a:p>
                    <a:p>
                      <a:pPr marL="342900" lvl="0" indent="-342900" algn="just">
                        <a:lnSpc>
                          <a:spcPct val="115000"/>
                        </a:lnSpc>
                        <a:buFont typeface="Symbol" panose="05050102010706020507" pitchFamily="18" charset="2"/>
                        <a:buChar char=""/>
                      </a:pPr>
                      <a:endParaRPr lang="ru-RU" sz="1100" dirty="0">
                        <a:solidFill>
                          <a:srgbClr val="000000"/>
                        </a:solidFill>
                        <a:effectLst/>
                        <a:latin typeface="Times New Roman" panose="02020603050405020304" pitchFamily="18" charset="0"/>
                        <a:ea typeface="Times New Roman" panose="02020603050405020304" pitchFamily="18" charset="0"/>
                      </a:endParaRPr>
                    </a:p>
                    <a:p>
                      <a:endParaRPr lang="ru-RU" sz="1200" dirty="0"/>
                    </a:p>
                  </a:txBody>
                  <a:tcPr/>
                </a:tc>
                <a:tc>
                  <a:txBody>
                    <a:bodyPr/>
                    <a:lstStyle/>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ru-RU" sz="1200" dirty="0">
                          <a:solidFill>
                            <a:srgbClr val="000000"/>
                          </a:solidFill>
                          <a:effectLst/>
                          <a:latin typeface="Times New Roman" panose="02020603050405020304" pitchFamily="18" charset="0"/>
                          <a:ea typeface="Times New Roman" panose="02020603050405020304" pitchFamily="18" charset="0"/>
                        </a:rPr>
                        <a:t>оперировать </a:t>
                      </a:r>
                      <a:r>
                        <a:rPr lang="ru-RU" sz="1200" dirty="0" smtClean="0">
                          <a:solidFill>
                            <a:srgbClr val="000000"/>
                          </a:solidFill>
                          <a:effectLst/>
                          <a:latin typeface="Times New Roman" panose="02020603050405020304" pitchFamily="18" charset="0"/>
                          <a:ea typeface="Times New Roman" panose="02020603050405020304" pitchFamily="18" charset="0"/>
                        </a:rPr>
                        <a:t>понятиями </a:t>
                      </a:r>
                      <a:r>
                        <a:rPr lang="ru-RU" sz="1200" dirty="0">
                          <a:solidFill>
                            <a:srgbClr val="000000"/>
                          </a:solidFill>
                          <a:effectLst/>
                          <a:latin typeface="Times New Roman" panose="02020603050405020304" pitchFamily="18" charset="0"/>
                          <a:ea typeface="Times New Roman" panose="02020603050405020304" pitchFamily="18" charset="0"/>
                        </a:rPr>
                        <a:t>«обыкновенная дробь</a:t>
                      </a:r>
                      <a:r>
                        <a:rPr lang="ru-RU" sz="1200" dirty="0" smtClean="0">
                          <a:solidFill>
                            <a:srgbClr val="000000"/>
                          </a:solidFill>
                          <a:effectLst/>
                          <a:latin typeface="Times New Roman" panose="02020603050405020304" pitchFamily="18" charset="0"/>
                          <a:ea typeface="Times New Roman" panose="02020603050405020304" pitchFamily="18" charset="0"/>
                        </a:rPr>
                        <a:t>»,</a:t>
                      </a:r>
                      <a:r>
                        <a:rPr lang="ru-RU" sz="1100" dirty="0" smtClean="0">
                          <a:solidFill>
                            <a:srgbClr val="000000"/>
                          </a:solidFill>
                          <a:effectLst/>
                          <a:latin typeface="Times New Roman" panose="02020603050405020304" pitchFamily="18" charset="0"/>
                          <a:ea typeface="Times New Roman" panose="02020603050405020304" pitchFamily="18" charset="0"/>
                        </a:rPr>
                        <a:t> «модуль числа»;</a:t>
                      </a: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ru-RU" sz="1200" dirty="0" smtClean="0">
                          <a:solidFill>
                            <a:srgbClr val="000000"/>
                          </a:solidFill>
                          <a:effectLst/>
                          <a:latin typeface="Times New Roman" panose="02020603050405020304" pitchFamily="18" charset="0"/>
                          <a:ea typeface="Times New Roman" panose="02020603050405020304" pitchFamily="18" charset="0"/>
                        </a:rPr>
                        <a:t>находить часть числа или число по его части;</a:t>
                      </a: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ru-RU" sz="1200" dirty="0" smtClean="0">
                          <a:solidFill>
                            <a:srgbClr val="000000"/>
                          </a:solidFill>
                          <a:effectLst/>
                          <a:latin typeface="Times New Roman" panose="02020603050405020304" pitchFamily="18" charset="0"/>
                          <a:ea typeface="Times New Roman" panose="02020603050405020304" pitchFamily="18" charset="0"/>
                        </a:rPr>
                        <a:t>использовать свойства чисел и правила действий с числами при выполнении вычислений;</a:t>
                      </a:r>
                      <a:endParaRPr lang="ru-RU" sz="1100" dirty="0" smtClean="0">
                        <a:solidFill>
                          <a:srgbClr val="000000"/>
                        </a:solidFill>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ru-RU" sz="1200" dirty="0" smtClean="0">
                          <a:solidFill>
                            <a:srgbClr val="000000"/>
                          </a:solidFill>
                          <a:effectLst/>
                          <a:latin typeface="Times New Roman" panose="02020603050405020304" pitchFamily="18" charset="0"/>
                          <a:ea typeface="Times New Roman" panose="02020603050405020304" pitchFamily="18" charset="0"/>
                        </a:rPr>
                        <a:t>решать </a:t>
                      </a:r>
                      <a:r>
                        <a:rPr lang="ru-RU" sz="1200" dirty="0">
                          <a:solidFill>
                            <a:srgbClr val="000000"/>
                          </a:solidFill>
                          <a:effectLst/>
                          <a:latin typeface="Times New Roman" panose="02020603050405020304" pitchFamily="18" charset="0"/>
                          <a:ea typeface="Times New Roman" panose="02020603050405020304" pitchFamily="18" charset="0"/>
                        </a:rPr>
                        <a:t>задачи на нахождение части числа и числа по его части;</a:t>
                      </a:r>
                      <a:endParaRPr lang="ru-RU" sz="11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ru-RU" sz="1200" dirty="0" smtClean="0">
                          <a:solidFill>
                            <a:srgbClr val="000000"/>
                          </a:solidFill>
                          <a:effectLst/>
                          <a:latin typeface="Times New Roman" panose="02020603050405020304" pitchFamily="18" charset="0"/>
                          <a:ea typeface="Times New Roman" panose="02020603050405020304" pitchFamily="18" charset="0"/>
                        </a:rPr>
                        <a:t>решать текстовые задачи на проценты, задачи практического содержания;</a:t>
                      </a:r>
                    </a:p>
                    <a:p>
                      <a:pPr marL="342900" lvl="0" indent="-342900" algn="just">
                        <a:lnSpc>
                          <a:spcPct val="115000"/>
                        </a:lnSpc>
                        <a:buFont typeface="Symbol" panose="05050102010706020507" pitchFamily="18" charset="2"/>
                        <a:buChar char=""/>
                      </a:pPr>
                      <a:r>
                        <a:rPr lang="ru-RU" sz="1200" dirty="0" smtClean="0">
                          <a:solidFill>
                            <a:srgbClr val="000000"/>
                          </a:solidFill>
                          <a:effectLst/>
                          <a:latin typeface="Times New Roman" panose="02020603050405020304" pitchFamily="18" charset="0"/>
                          <a:ea typeface="Times New Roman" panose="02020603050405020304" pitchFamily="18" charset="0"/>
                        </a:rPr>
                        <a:t>решать </a:t>
                      </a:r>
                      <a:r>
                        <a:rPr lang="ru-RU" sz="1200" dirty="0">
                          <a:solidFill>
                            <a:srgbClr val="000000"/>
                          </a:solidFill>
                          <a:effectLst/>
                          <a:latin typeface="Times New Roman" panose="02020603050405020304" pitchFamily="18" charset="0"/>
                          <a:ea typeface="Times New Roman" panose="02020603050405020304" pitchFamily="18" charset="0"/>
                        </a:rPr>
                        <a:t>задачи разных типов (на работу, на </a:t>
                      </a:r>
                      <a:r>
                        <a:rPr lang="ru-RU" sz="1200" dirty="0" smtClean="0">
                          <a:solidFill>
                            <a:srgbClr val="000000"/>
                          </a:solidFill>
                          <a:effectLst/>
                          <a:latin typeface="Times New Roman" panose="02020603050405020304" pitchFamily="18" charset="0"/>
                          <a:ea typeface="Times New Roman" panose="02020603050405020304" pitchFamily="18" charset="0"/>
                        </a:rPr>
                        <a:t>движение, на покупки), </a:t>
                      </a:r>
                      <a:r>
                        <a:rPr lang="ru-RU" sz="1200" dirty="0">
                          <a:solidFill>
                            <a:srgbClr val="000000"/>
                          </a:solidFill>
                          <a:effectLst/>
                          <a:latin typeface="Times New Roman" panose="02020603050405020304" pitchFamily="18" charset="0"/>
                          <a:ea typeface="Times New Roman" panose="02020603050405020304" pitchFamily="18" charset="0"/>
                        </a:rPr>
                        <a:t>связывающих три величины, выделять эти величины и отношения между ними;</a:t>
                      </a:r>
                      <a:endParaRPr lang="ru-RU" sz="1100" dirty="0">
                        <a:solidFill>
                          <a:srgbClr val="000000"/>
                        </a:solidFill>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ru-RU" sz="1200" dirty="0" smtClean="0">
                          <a:solidFill>
                            <a:srgbClr val="000000"/>
                          </a:solidFill>
                          <a:effectLst/>
                          <a:latin typeface="Times New Roman" panose="02020603050405020304" pitchFamily="18" charset="0"/>
                          <a:ea typeface="Times New Roman" panose="02020603050405020304" pitchFamily="18" charset="0"/>
                        </a:rPr>
                        <a:t>решать </a:t>
                      </a:r>
                      <a:r>
                        <a:rPr lang="ru-RU" sz="1200" dirty="0">
                          <a:solidFill>
                            <a:srgbClr val="000000"/>
                          </a:solidFill>
                          <a:effectLst/>
                          <a:latin typeface="Times New Roman" panose="02020603050405020304" pitchFamily="18" charset="0"/>
                          <a:ea typeface="Times New Roman" panose="02020603050405020304" pitchFamily="18" charset="0"/>
                        </a:rPr>
                        <a:t>задачи на покупки, применяя полученные знания для решения задач практического характера;</a:t>
                      </a:r>
                      <a:endParaRPr lang="ru-RU" sz="11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ru-RU" sz="1200" dirty="0" smtClean="0">
                          <a:solidFill>
                            <a:srgbClr val="000000"/>
                          </a:solidFill>
                          <a:effectLst/>
                          <a:latin typeface="Times New Roman" panose="02020603050405020304" pitchFamily="18" charset="0"/>
                          <a:ea typeface="Times New Roman" panose="02020603050405020304" pitchFamily="18" charset="0"/>
                        </a:rPr>
                        <a:t>решать задания повышенного уровня сложности, направленные на проверку логического мышления, умения проводить математические рассуждения;</a:t>
                      </a:r>
                    </a:p>
                    <a:p>
                      <a:pPr marL="342900" lvl="0" indent="-342900" algn="just">
                        <a:lnSpc>
                          <a:spcPct val="115000"/>
                        </a:lnSpc>
                        <a:buFont typeface="Symbol" panose="05050102010706020507" pitchFamily="18" charset="2"/>
                        <a:buChar char=""/>
                      </a:pPr>
                      <a:r>
                        <a:rPr lang="ru-RU" sz="1200" dirty="0" smtClean="0">
                          <a:solidFill>
                            <a:srgbClr val="000000"/>
                          </a:solidFill>
                          <a:effectLst/>
                          <a:latin typeface="Times New Roman" panose="02020603050405020304" pitchFamily="18" charset="0"/>
                          <a:ea typeface="Times New Roman" panose="02020603050405020304" pitchFamily="18" charset="0"/>
                        </a:rPr>
                        <a:t>использовать </a:t>
                      </a:r>
                      <a:r>
                        <a:rPr lang="ru-RU" sz="1200" dirty="0">
                          <a:solidFill>
                            <a:srgbClr val="000000"/>
                          </a:solidFill>
                          <a:effectLst/>
                          <a:latin typeface="Times New Roman" panose="02020603050405020304" pitchFamily="18" charset="0"/>
                          <a:ea typeface="Times New Roman" panose="02020603050405020304" pitchFamily="18" charset="0"/>
                        </a:rPr>
                        <a:t>пространственные представления, связанные с понятием «прямоугольный параллелепипед», «куб»; выполнять простейшие построения.</a:t>
                      </a:r>
                      <a:endParaRPr lang="ru-RU" sz="1100" dirty="0">
                        <a:solidFill>
                          <a:srgbClr val="000000"/>
                        </a:solidFill>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xmlns="" val="1461057193"/>
                  </a:ext>
                </a:extLst>
              </a:tr>
              <a:tr h="520395">
                <a:tc gridSpan="2">
                  <a:txBody>
                    <a:bodyPr/>
                    <a:lstStyle/>
                    <a:p>
                      <a:endParaRPr lang="ru-RU" sz="1200" dirty="0"/>
                    </a:p>
                  </a:txBody>
                  <a:tcPr/>
                </a:tc>
                <a:tc hMerge="1">
                  <a:txBody>
                    <a:bodyPr/>
                    <a:lstStyle/>
                    <a:p>
                      <a:endParaRPr lang="ru-RU"/>
                    </a:p>
                  </a:txBody>
                  <a:tcPr/>
                </a:tc>
                <a:extLst>
                  <a:ext uri="{0D108BD9-81ED-4DB2-BD59-A6C34878D82A}">
                    <a16:rowId xmlns:a16="http://schemas.microsoft.com/office/drawing/2014/main" xmlns="" val="2583771820"/>
                  </a:ext>
                </a:extLst>
              </a:tr>
            </a:tbl>
          </a:graphicData>
        </a:graphic>
      </p:graphicFrame>
    </p:spTree>
    <p:extLst>
      <p:ext uri="{BB962C8B-B14F-4D97-AF65-F5344CB8AC3E}">
        <p14:creationId xmlns:p14="http://schemas.microsoft.com/office/powerpoint/2010/main" val="3432938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quarter" idx="11"/>
          </p:nvPr>
        </p:nvSpPr>
        <p:spPr>
          <a:xfrm>
            <a:off x="3838307" y="473781"/>
            <a:ext cx="4900746" cy="4611566"/>
          </a:xfrm>
        </p:spPr>
        <p:txBody>
          <a:bodyPr>
            <a:normAutofit fontScale="92500" lnSpcReduction="20000"/>
          </a:bodyPr>
          <a:lstStyle/>
          <a:p>
            <a:r>
              <a:rPr lang="ru-RU" dirty="0"/>
              <a:t>Учителю необходимо при обучении решению текстовых задач сместить акценты с обучения решению типовых задач с помощью готовых алгоритмов на обучение решению с помощью моделирования. </a:t>
            </a:r>
            <a:endParaRPr lang="ru-RU" dirty="0" smtClean="0"/>
          </a:p>
          <a:p>
            <a:r>
              <a:rPr lang="ru-RU" dirty="0" smtClean="0"/>
              <a:t>Включать в </a:t>
            </a:r>
            <a:r>
              <a:rPr lang="ru-RU" dirty="0"/>
              <a:t>учебный процесс нетипичных, </a:t>
            </a:r>
            <a:r>
              <a:rPr lang="ru-RU" dirty="0" err="1"/>
              <a:t>недоопределенных</a:t>
            </a:r>
            <a:r>
              <a:rPr lang="ru-RU" dirty="0"/>
              <a:t> или имеющих лишние данные задач и заданий, ловушек и пр. Для их решения преодолевается инертность </a:t>
            </a:r>
            <a:r>
              <a:rPr lang="ru-RU" dirty="0" smtClean="0"/>
              <a:t>мышления.</a:t>
            </a:r>
          </a:p>
          <a:p>
            <a:r>
              <a:rPr lang="ru-RU" dirty="0" smtClean="0"/>
              <a:t>Целесообразно проводить диагностические </a:t>
            </a:r>
            <a:r>
              <a:rPr lang="ru-RU" dirty="0" err="1" smtClean="0"/>
              <a:t>метапредметные</a:t>
            </a:r>
            <a:r>
              <a:rPr lang="ru-RU" dirty="0" smtClean="0"/>
              <a:t> работы </a:t>
            </a:r>
            <a:r>
              <a:rPr lang="ru-RU" dirty="0"/>
              <a:t>средствами математики в начале и конце учебного года</a:t>
            </a:r>
            <a:r>
              <a:rPr lang="ru-RU" dirty="0" smtClean="0"/>
              <a:t>. Отдельное внимание </a:t>
            </a:r>
            <a:r>
              <a:rPr lang="ru-RU" dirty="0"/>
              <a:t>заслуживает формирование читательской грамотности средствами математики: умение читать математический учебный текст, работать с определением, правилом, текстом задачи, задания и др</a:t>
            </a:r>
            <a:r>
              <a:rPr lang="ru-RU" dirty="0" smtClean="0"/>
              <a:t>.</a:t>
            </a:r>
          </a:p>
          <a:p>
            <a:r>
              <a:rPr lang="ru-RU" dirty="0" smtClean="0"/>
              <a:t>…</a:t>
            </a:r>
            <a:endParaRPr lang="ru-RU" dirty="0"/>
          </a:p>
        </p:txBody>
      </p:sp>
      <p:pic>
        <p:nvPicPr>
          <p:cNvPr id="3074" name="Picture 2" descr="https://iro22.ru/wp-content/uploads/2024/08/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9" y="566177"/>
            <a:ext cx="2840691" cy="401818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rotWithShape="1">
          <a:blip r:embed="rId4"/>
          <a:srcRect l="81591" t="41212" r="6704" b="38182"/>
          <a:stretch/>
        </p:blipFill>
        <p:spPr>
          <a:xfrm>
            <a:off x="2637413" y="3955878"/>
            <a:ext cx="1070264" cy="1059873"/>
          </a:xfrm>
          <a:prstGeom prst="rect">
            <a:avLst/>
          </a:prstGeom>
        </p:spPr>
      </p:pic>
    </p:spTree>
    <p:extLst>
      <p:ext uri="{BB962C8B-B14F-4D97-AF65-F5344CB8AC3E}">
        <p14:creationId xmlns:p14="http://schemas.microsoft.com/office/powerpoint/2010/main" val="17465652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итульный лист">
  <a:themeElements>
    <a:clrScheme name="Другая 1">
      <a:dk1>
        <a:srgbClr val="3D716C"/>
      </a:dk1>
      <a:lt1>
        <a:srgbClr val="FEFAF4"/>
      </a:lt1>
      <a:dk2>
        <a:srgbClr val="9A7A63"/>
      </a:dk2>
      <a:lt2>
        <a:srgbClr val="CEC4BA"/>
      </a:lt2>
      <a:accent1>
        <a:srgbClr val="594735"/>
      </a:accent1>
      <a:accent2>
        <a:srgbClr val="61948F"/>
      </a:accent2>
      <a:accent3>
        <a:srgbClr val="9CC0C0"/>
      </a:accent3>
      <a:accent4>
        <a:srgbClr val="FFFFFF"/>
      </a:accent4>
      <a:accent5>
        <a:srgbClr val="FFFFFF"/>
      </a:accent5>
      <a:accent6>
        <a:srgbClr val="FFFFFF"/>
      </a:accent6>
      <a:hlink>
        <a:srgbClr val="3A3730"/>
      </a:hlink>
      <a:folHlink>
        <a:srgbClr val="0097A7"/>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Заголовок и текст">
  <a:themeElements>
    <a:clrScheme name="Другая 1">
      <a:dk1>
        <a:srgbClr val="3D716C"/>
      </a:dk1>
      <a:lt1>
        <a:srgbClr val="FEFAF4"/>
      </a:lt1>
      <a:dk2>
        <a:srgbClr val="9A7A63"/>
      </a:dk2>
      <a:lt2>
        <a:srgbClr val="CEC4BA"/>
      </a:lt2>
      <a:accent1>
        <a:srgbClr val="594735"/>
      </a:accent1>
      <a:accent2>
        <a:srgbClr val="61948F"/>
      </a:accent2>
      <a:accent3>
        <a:srgbClr val="9CC0C0"/>
      </a:accent3>
      <a:accent4>
        <a:srgbClr val="FFFFFF"/>
      </a:accent4>
      <a:accent5>
        <a:srgbClr val="FFFFFF"/>
      </a:accent5>
      <a:accent6>
        <a:srgbClr val="FFFFFF"/>
      </a:accent6>
      <a:hlink>
        <a:srgbClr val="3A3730"/>
      </a:hlink>
      <a:folHlink>
        <a:srgbClr val="0097A7"/>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Фото и текст">
  <a:themeElements>
    <a:clrScheme name="Другая 1">
      <a:dk1>
        <a:srgbClr val="3D716C"/>
      </a:dk1>
      <a:lt1>
        <a:srgbClr val="FEFAF4"/>
      </a:lt1>
      <a:dk2>
        <a:srgbClr val="9A7A63"/>
      </a:dk2>
      <a:lt2>
        <a:srgbClr val="CEC4BA"/>
      </a:lt2>
      <a:accent1>
        <a:srgbClr val="594735"/>
      </a:accent1>
      <a:accent2>
        <a:srgbClr val="61948F"/>
      </a:accent2>
      <a:accent3>
        <a:srgbClr val="9CC0C0"/>
      </a:accent3>
      <a:accent4>
        <a:srgbClr val="FFFFFF"/>
      </a:accent4>
      <a:accent5>
        <a:srgbClr val="FFFFFF"/>
      </a:accent5>
      <a:accent6>
        <a:srgbClr val="FFFFFF"/>
      </a:accent6>
      <a:hlink>
        <a:srgbClr val="3A3730"/>
      </a:hlink>
      <a:folHlink>
        <a:srgbClr val="0097A7"/>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Фон и пустой слайд">
  <a:themeElements>
    <a:clrScheme name="Другая 1">
      <a:dk1>
        <a:srgbClr val="3D716C"/>
      </a:dk1>
      <a:lt1>
        <a:srgbClr val="FEFAF4"/>
      </a:lt1>
      <a:dk2>
        <a:srgbClr val="9A7A63"/>
      </a:dk2>
      <a:lt2>
        <a:srgbClr val="CEC4BA"/>
      </a:lt2>
      <a:accent1>
        <a:srgbClr val="594735"/>
      </a:accent1>
      <a:accent2>
        <a:srgbClr val="61948F"/>
      </a:accent2>
      <a:accent3>
        <a:srgbClr val="9CC0C0"/>
      </a:accent3>
      <a:accent4>
        <a:srgbClr val="FFFFFF"/>
      </a:accent4>
      <a:accent5>
        <a:srgbClr val="FFFFFF"/>
      </a:accent5>
      <a:accent6>
        <a:srgbClr val="FFFFFF"/>
      </a:accent6>
      <a:hlink>
        <a:srgbClr val="3A3730"/>
      </a:hlink>
      <a:folHlink>
        <a:srgbClr val="0097A7"/>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2877</TotalTime>
  <Words>2209</Words>
  <Application>Microsoft Office PowerPoint</Application>
  <PresentationFormat>Экран (16:9)</PresentationFormat>
  <Paragraphs>317</Paragraphs>
  <Slides>21</Slides>
  <Notes>17</Notes>
  <HiddenSlides>0</HiddenSlides>
  <MMClips>0</MMClips>
  <ScaleCrop>false</ScaleCrop>
  <HeadingPairs>
    <vt:vector size="6" baseType="variant">
      <vt:variant>
        <vt:lpstr>Использованные шрифты</vt:lpstr>
      </vt:variant>
      <vt:variant>
        <vt:i4>7</vt:i4>
      </vt:variant>
      <vt:variant>
        <vt:lpstr>Тема</vt:lpstr>
      </vt:variant>
      <vt:variant>
        <vt:i4>4</vt:i4>
      </vt:variant>
      <vt:variant>
        <vt:lpstr>Заголовки слайдов</vt:lpstr>
      </vt:variant>
      <vt:variant>
        <vt:i4>21</vt:i4>
      </vt:variant>
    </vt:vector>
  </HeadingPairs>
  <TitlesOfParts>
    <vt:vector size="32" baseType="lpstr">
      <vt:lpstr>Times New Roman</vt:lpstr>
      <vt:lpstr>Calibri Light</vt:lpstr>
      <vt:lpstr>Arial</vt:lpstr>
      <vt:lpstr>Abhaya Libre</vt:lpstr>
      <vt:lpstr>Jost</vt:lpstr>
      <vt:lpstr>Calibri</vt:lpstr>
      <vt:lpstr>Symbol</vt:lpstr>
      <vt:lpstr>Титульный лист</vt:lpstr>
      <vt:lpstr>Заголовок и текст</vt:lpstr>
      <vt:lpstr>Фото и текст</vt:lpstr>
      <vt:lpstr>Фон и пустой слайд</vt:lpstr>
      <vt:lpstr>Анализ результатов ВПР-2024 по математике </vt:lpstr>
      <vt:lpstr>Результаты ВПР-2024 по математике 5, 6 классов </vt:lpstr>
      <vt:lpstr>Распределение участников ВПР по математике в % по полученным отметкам за 2022, 2023 и 2024 гг. </vt:lpstr>
      <vt:lpstr>Динамика результатов ВПР по математике  2022, 2023 и 2024 гг.</vt:lpstr>
      <vt:lpstr>Данные о подтверждении результатов ВПР своими школьными отметками по математике</vt:lpstr>
      <vt:lpstr>Презентация PowerPoint</vt:lpstr>
      <vt:lpstr>Выполнение заданий ВПР 2024 по математике  (по программе 5 класса) школьниками Алтайского края в сравнении с результатами 2022 и 2023 гг.  </vt:lpstr>
      <vt:lpstr>Сформированные умения  5, 6 классы </vt:lpstr>
      <vt:lpstr>Презентация PowerPoint</vt:lpstr>
      <vt:lpstr>Результаты ВПР-2024 по математике 7, 8 классов (база) </vt:lpstr>
      <vt:lpstr>Динамика результатов ВПР по математике  (7, 8 классы, ) 2022, 2023 и 2024 гг.</vt:lpstr>
      <vt:lpstr>Диаграмма распределения участников ВПР по математике  в % по полученным отметкам за 2022, 2023 и 2024 гг.</vt:lpstr>
      <vt:lpstr>Перечень ОО Алтайского края с качеством знаний не менее 75%  (7 класс)  </vt:lpstr>
      <vt:lpstr>Диаграмма соответствия отметок за ВПР-7, 8 математика и школьных отметок в Алтайском крае в 2024 г.</vt:lpstr>
      <vt:lpstr>Сформированные умения (7, 8 классы) </vt:lpstr>
      <vt:lpstr>Результаты ВПР-2024 по математике 7, 8 классов (профиль) </vt:lpstr>
      <vt:lpstr>Динамика результатов ВПР по математике  (7 , 8 классы, углубленный уровень) 2024 г.</vt:lpstr>
      <vt:lpstr>Диаграмма соответствия отметок за ВПР-7, 8 математика (профиль)и школьных отметок в Алтайском крае в 2024 г.</vt:lpstr>
      <vt:lpstr>Сформированные умения (7, 8 классы) </vt:lpstr>
      <vt:lpstr>Презентация PowerPoint</vt:lpstr>
      <vt:lpstr>Спасибо</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Elegant And Classy Style Agency</dc:title>
  <dc:creator>Таратун Е.В.</dc:creator>
  <cp:lastModifiedBy>Гончарова М.А.</cp:lastModifiedBy>
  <cp:revision>201</cp:revision>
  <cp:lastPrinted>2024-10-28T11:23:23Z</cp:lastPrinted>
  <dcterms:modified xsi:type="dcterms:W3CDTF">2024-10-28T11:41:33Z</dcterms:modified>
</cp:coreProperties>
</file>