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2" r:id="rId1"/>
  </p:sldMasterIdLst>
  <p:notesMasterIdLst>
    <p:notesMasterId r:id="rId16"/>
  </p:notesMasterIdLst>
  <p:sldIdLst>
    <p:sldId id="385" r:id="rId2"/>
    <p:sldId id="406" r:id="rId3"/>
    <p:sldId id="418" r:id="rId4"/>
    <p:sldId id="410" r:id="rId5"/>
    <p:sldId id="408" r:id="rId6"/>
    <p:sldId id="417" r:id="rId7"/>
    <p:sldId id="409" r:id="rId8"/>
    <p:sldId id="398" r:id="rId9"/>
    <p:sldId id="399" r:id="rId10"/>
    <p:sldId id="411" r:id="rId11"/>
    <p:sldId id="414" r:id="rId12"/>
    <p:sldId id="416" r:id="rId13"/>
    <p:sldId id="400" r:id="rId14"/>
    <p:sldId id="383" r:id="rId15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75" autoAdjust="0"/>
    <p:restoredTop sz="96433" autoAdjust="0"/>
  </p:normalViewPr>
  <p:slideViewPr>
    <p:cSldViewPr snapToGrid="0">
      <p:cViewPr varScale="1">
        <p:scale>
          <a:sx n="109" d="100"/>
          <a:sy n="109" d="100"/>
        </p:scale>
        <p:origin x="15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2449" tIns="46225" rIns="92449" bIns="4622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2449" tIns="46225" rIns="92449" bIns="46225" rtlCol="0"/>
          <a:lstStyle>
            <a:lvl1pPr algn="r">
              <a:defRPr sz="1200"/>
            </a:lvl1pPr>
          </a:lstStyle>
          <a:p>
            <a:fld id="{1819B873-7862-46FC-BC9B-97C47C55ECF1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9" tIns="46225" rIns="92449" bIns="4622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2"/>
          </a:xfrm>
          <a:prstGeom prst="rect">
            <a:avLst/>
          </a:prstGeom>
        </p:spPr>
        <p:txBody>
          <a:bodyPr vert="horz" lIns="92449" tIns="46225" rIns="92449" bIns="4622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0" cy="495028"/>
          </a:xfrm>
          <a:prstGeom prst="rect">
            <a:avLst/>
          </a:prstGeom>
        </p:spPr>
        <p:txBody>
          <a:bodyPr vert="horz" lIns="92449" tIns="46225" rIns="92449" bIns="4622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71287"/>
            <a:ext cx="2918830" cy="495028"/>
          </a:xfrm>
          <a:prstGeom prst="rect">
            <a:avLst/>
          </a:prstGeom>
        </p:spPr>
        <p:txBody>
          <a:bodyPr vert="horz" lIns="92449" tIns="46225" rIns="92449" bIns="46225" rtlCol="0" anchor="b"/>
          <a:lstStyle>
            <a:lvl1pPr algn="r">
              <a:defRPr sz="1200"/>
            </a:lvl1pPr>
          </a:lstStyle>
          <a:p>
            <a:fld id="{2CDF1BF5-299F-4FD4-9474-77CA14AE7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120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290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26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9150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359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2261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682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706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763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5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87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84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90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03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7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416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494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02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attestatcia@iro22.ru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ttestatcia@iro22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1124" y="344129"/>
            <a:ext cx="5664470" cy="973394"/>
          </a:xfrm>
        </p:spPr>
        <p:txBody>
          <a:bodyPr>
            <a:no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Краевое автономное учреждение дополнительного профессионального образования «Алтайский институт развития образования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Адриана Митрофановича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Топорова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(КАУ ДПО «АИРО имени А.М.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Топорова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07458"/>
            <a:ext cx="8279853" cy="466039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ru-RU" altLang="ru-RU" sz="10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</a:t>
            </a:r>
            <a:endParaRPr lang="ru-RU" altLang="ru-RU" sz="100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ru-RU" altLang="ru-RU" sz="10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sz="10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едагогических </a:t>
            </a:r>
            <a:r>
              <a:rPr lang="ru-RU" altLang="ru-RU" sz="10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ru-RU" altLang="ru-RU" sz="10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п.8.2.10 Регионального отраслевого соглашения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ru-RU" altLang="ru-RU" sz="10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организациям Алтайского края, осуществляющим образовательную </a:t>
            </a:r>
            <a:r>
              <a:rPr lang="ru-RU" altLang="ru-RU" sz="10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altLang="ru-RU" sz="10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на 2022-2024 год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Tx/>
              <a:buNone/>
            </a:pPr>
            <a:endParaRPr lang="ru-RU" altLang="ru-RU" sz="100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Tx/>
              <a:buNone/>
            </a:pPr>
            <a:endParaRPr lang="ru-RU" altLang="ru-RU" sz="100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Tx/>
              <a:buNone/>
            </a:pPr>
            <a:endParaRPr lang="ru-RU" altLang="ru-RU" sz="46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8000"/>
              </a:lnSpc>
              <a:buClrTx/>
              <a:buNone/>
            </a:pPr>
            <a:endParaRPr lang="ru-RU" altLang="ru-RU" sz="46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8000"/>
              </a:lnSpc>
              <a:buClrTx/>
              <a:buNone/>
            </a:pPr>
            <a:endParaRPr lang="ru-RU" altLang="ru-RU" sz="46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ct val="0"/>
              </a:spcAft>
              <a:buClrTx/>
              <a:buNone/>
            </a:pPr>
            <a:r>
              <a:rPr lang="ru-RU" altLang="ru-RU" sz="6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Барнаул</a:t>
            </a:r>
            <a:r>
              <a:rPr lang="ru-RU" altLang="ru-RU" sz="6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spcAft>
                <a:spcPct val="0"/>
              </a:spcAft>
              <a:buClrTx/>
              <a:buNone/>
            </a:pPr>
            <a:r>
              <a:rPr lang="ru-RU" altLang="ru-RU" sz="6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endParaRPr lang="ru-RU" altLang="ru-RU" sz="62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ct val="0"/>
              </a:spcAft>
              <a:buClrTx/>
              <a:buNone/>
            </a:pPr>
            <a:endParaRPr lang="ru-RU" altLang="ru-RU" sz="46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ct val="0"/>
              </a:spcAft>
              <a:buClrTx/>
              <a:buNone/>
            </a:pPr>
            <a:endParaRPr lang="ru-RU" altLang="ru-RU" sz="46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2" y="95309"/>
            <a:ext cx="2036191" cy="138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8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96" y="-235670"/>
            <a:ext cx="6429079" cy="56937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885" r="1319"/>
          <a:stretch/>
        </p:blipFill>
        <p:spPr>
          <a:xfrm>
            <a:off x="707011" y="5151944"/>
            <a:ext cx="6429079" cy="181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1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01859" y="-1562495"/>
            <a:ext cx="6857999" cy="998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1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1408176" y="2889504"/>
            <a:ext cx="7699248" cy="244144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85894" y="217602"/>
            <a:ext cx="8596668" cy="16934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списков и документов 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(согласно графику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электронную почту </a:t>
            </a:r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attestatcia@iro22.ru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упакованные в архив</a:t>
            </a:r>
            <a:r>
              <a:rPr lang="en-US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zip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02864" y="3200399"/>
            <a:ext cx="4605528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 И.И.               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Петрова М.П.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Сидорова А.В.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педагогических работников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педагогических работников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5469636" y="1687399"/>
            <a:ext cx="958596" cy="11198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257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775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 alt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</a:t>
            </a:r>
            <a:r>
              <a:rPr lang="ru-RU" alt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99303"/>
            <a:ext cx="8596668" cy="42420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-знакомит </a:t>
            </a:r>
            <a:r>
              <a:rPr lang="ru-RU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работника с решением </a:t>
            </a:r>
            <a:r>
              <a:rPr lang="ru-RU" alt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 </a:t>
            </a:r>
            <a:r>
              <a:rPr lang="ru-RU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alt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подпись</a:t>
            </a:r>
            <a:r>
              <a:rPr lang="ru-RU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ru-RU" alt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-издает </a:t>
            </a:r>
            <a:r>
              <a:rPr lang="ru-RU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об оплате труда;</a:t>
            </a:r>
          </a:p>
          <a:p>
            <a:pPr marL="0" indent="0">
              <a:buNone/>
            </a:pPr>
            <a:r>
              <a:rPr lang="ru-RU" alt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-производит  </a:t>
            </a:r>
            <a:r>
              <a:rPr lang="ru-RU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в трудовой  книжке и карточке № </a:t>
            </a:r>
            <a:r>
              <a:rPr lang="ru-RU" alt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Т-2.</a:t>
            </a:r>
          </a:p>
          <a:p>
            <a:pPr algn="just">
              <a:buFont typeface="Times New Roman" pitchFamily="18" charset="0"/>
              <a:buNone/>
            </a:pPr>
            <a:r>
              <a:rPr lang="ru-RU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algn="just">
              <a:buFont typeface="Times New Roman" pitchFamily="18" charset="0"/>
              <a:buNone/>
            </a:pPr>
            <a:r>
              <a:rPr lang="ru-RU" alt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личном деле педагога хранится </a:t>
            </a:r>
            <a:r>
              <a:rPr lang="ru-RU" alt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</a:t>
            </a:r>
            <a:r>
              <a:rPr lang="ru-RU" alt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alt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Приказа </a:t>
            </a:r>
            <a:r>
              <a:rPr lang="ru-RU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науки Алтайского края об установлении категории</a:t>
            </a:r>
          </a:p>
          <a:p>
            <a:pPr marL="0" indent="0">
              <a:buNone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57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0826" y="314632"/>
            <a:ext cx="5338916" cy="1071716"/>
          </a:xfrm>
        </p:spPr>
        <p:txBody>
          <a:bodyPr>
            <a:no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Краевое автономное учреждение дополнительного профессионального образования «Алтайский институт развития образования </a:t>
            </a:r>
            <a:b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 Адриана Митрофановича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Топорова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(КАУ ДПО «АИРО имени А.М.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Топорова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24000"/>
            <a:ext cx="8579788" cy="4866967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   ЗА     ВНИМАНИЕ</a:t>
            </a: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ct val="0"/>
              </a:spcAft>
              <a:buClrTx/>
              <a:buNone/>
            </a:pPr>
            <a:endParaRPr lang="en-US" alt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ct val="0"/>
              </a:spcAft>
              <a:buClrTx/>
              <a:buNone/>
            </a:pPr>
            <a:endParaRPr lang="en-US" alt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ct val="0"/>
              </a:spcAft>
              <a:buClrTx/>
              <a:buNone/>
            </a:pPr>
            <a:r>
              <a:rPr lang="ru-RU" alt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Т.Д</a:t>
            </a:r>
            <a:r>
              <a:rPr lang="ru-RU" alt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Лукьянова, специалист по УМР,</a:t>
            </a:r>
          </a:p>
          <a:p>
            <a:pPr algn="ctr">
              <a:spcAft>
                <a:spcPct val="0"/>
              </a:spcAft>
              <a:buClrTx/>
              <a:buNone/>
            </a:pPr>
            <a:r>
              <a:rPr lang="ru-RU" alt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тел</a:t>
            </a:r>
            <a:r>
              <a:rPr lang="ru-RU" alt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8-385-2-555-897(доб. </a:t>
            </a:r>
            <a:r>
              <a:rPr lang="ru-RU" alt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11-02)</a:t>
            </a:r>
          </a:p>
          <a:p>
            <a:pPr>
              <a:spcAft>
                <a:spcPct val="0"/>
              </a:spcAft>
              <a:buClrTx/>
              <a:buNone/>
            </a:pPr>
            <a:r>
              <a:rPr lang="ru-RU" alt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</a:t>
            </a:r>
            <a:r>
              <a:rPr lang="ru-RU" altLang="ru-RU" sz="1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эл.почта</a:t>
            </a:r>
            <a:r>
              <a:rPr lang="ru-RU" alt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attestatcia@iro22.ru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74" y="84841"/>
            <a:ext cx="1998481" cy="130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3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9365" y="609600"/>
            <a:ext cx="8889476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Региональное отраслевое соглашение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организациям Алтайского края, осуществляющим образовательную  деятельность,  </a:t>
            </a:r>
            <a:b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2022-2024 годы от 11.02.2022 г. № 474</a:t>
            </a:r>
            <a:b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соглашение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Региональному отраслевому соглашению </a:t>
            </a: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организациям Алтайского края, осуществляющим образовательную  деятельность,  на 2022-2024 годы </a:t>
            </a:r>
            <a:r>
              <a:rPr lang="ru-RU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21.08.2024 г. № 774</a:t>
            </a:r>
            <a:b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93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788" y="256374"/>
            <a:ext cx="8596668" cy="1025495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 Содействие занятости, повышение профессионального  уровня и закрепление кадров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371" y="1854438"/>
            <a:ext cx="76342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8.2.10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Аттестационная комиссия Министерства образования и науки Алтайского края принимает решение об установлении педагогическим работникам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той же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категории без ограничения срока ее действия, если они имели ее по состоянию на 1 сентября 2023 года, без проведения аттестации только на основании поданного ими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числе, если такое заявление подано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окончания срока действия квалификационной категории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независимо от того, в каком субъекте Российской Федерации квалификационная категория была установлена»</a:t>
            </a:r>
          </a:p>
        </p:txBody>
      </p:sp>
    </p:spTree>
    <p:extLst>
      <p:ext uri="{BB962C8B-B14F-4D97-AF65-F5344CB8AC3E}">
        <p14:creationId xmlns:p14="http://schemas.microsoft.com/office/powerpoint/2010/main" val="137861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63952"/>
            <a:ext cx="7766936" cy="725862"/>
          </a:xfrm>
        </p:spPr>
        <p:txBody>
          <a:bodyPr anchor="t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документы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6" y="1168924"/>
            <a:ext cx="6703680" cy="507161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Министерства образования и науки Алтайского края 23.08.2024 № 1113 «О региональном отраслевом соглашении на 2022-2024 годы»;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науки Алтайского края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23.08.2024 № 837 «Об утверждении форм документов, рекомендуемых для использования педагогическими работниками Алтайского края, претендующих на установление квалификационной категории без ограничения срока ее действия»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67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2557" y="383458"/>
            <a:ext cx="663647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33375"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Аттестационные материалы</a:t>
            </a:r>
          </a:p>
          <a:p>
            <a:pPr indent="-333375"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3825" indent="-457200" algn="just">
              <a:lnSpc>
                <a:spcPct val="100000"/>
              </a:lnSpc>
              <a:spcAft>
                <a:spcPct val="0"/>
              </a:spcAft>
              <a:buClrTx/>
              <a:buFontTx/>
              <a:buAutoNum type="arabicPeriod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работника.</a:t>
            </a:r>
          </a:p>
          <a:p>
            <a:pPr algn="just">
              <a:lnSpc>
                <a:spcPct val="100000"/>
              </a:lnSpc>
              <a:spcAft>
                <a:spcPct val="0"/>
              </a:spcAft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-333375" algn="just">
              <a:lnSpc>
                <a:spcPct val="100000"/>
              </a:lnSpc>
              <a:spcAft>
                <a:spcPct val="0"/>
              </a:spcAft>
              <a:buClrTx/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приказа Министерства образования и науки Алтайского края «Об установлении квалификационных категорий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…»,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подтверждающего результаты предыдущей аттестации</a:t>
            </a:r>
            <a:r>
              <a:rPr lang="ru-RU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33375" algn="just">
              <a:lnSpc>
                <a:spcPct val="100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33375" algn="just">
              <a:lnSpc>
                <a:spcPct val="100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Согласия на обработку персональных данных (два согласия).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87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684" y="228600"/>
            <a:ext cx="8596668" cy="1360918"/>
          </a:xfrm>
        </p:spPr>
        <p:txBody>
          <a:bodyPr>
            <a:normAutofit fontScale="90000"/>
          </a:bodyPr>
          <a:lstStyle/>
          <a:p>
            <a:pPr lvl="0" indent="450850" algn="ctr" defTabSz="914400" eaLnBrk="0" fontAlgn="base" hangingPunct="0">
              <a:spcAft>
                <a:spcPct val="0"/>
              </a:spcAft>
              <a:tabLst>
                <a:tab pos="-269875" algn="l"/>
              </a:tabLst>
            </a:pP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ГРАФИК</a:t>
            </a: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приема документов педагогических работников, претендующих на установление первой, высшей квалификационной категории без ограничения срока ее действия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1818056"/>
              </p:ext>
            </p:extLst>
          </p:nvPr>
        </p:nvGraphicFramePr>
        <p:xfrm>
          <a:off x="2212797" y="2160588"/>
          <a:ext cx="5526443" cy="3852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438"/>
                <a:gridCol w="2346215"/>
                <a:gridCol w="2843790"/>
              </a:tblGrid>
              <a:tr h="5099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100" dirty="0">
                          <a:effectLst/>
                        </a:rPr>
                        <a:t>№ п/п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746" marR="637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100">
                          <a:effectLst/>
                        </a:rPr>
                        <a:t>Сроки приема документов 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100">
                          <a:effectLst/>
                        </a:rPr>
                        <a:t>(списков, заявлений)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746" marR="637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100">
                          <a:effectLst/>
                        </a:rPr>
                        <a:t>Прием документов педагогических работников, у которых срок действия квалификационной категории истекает: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746" marR="63746" marT="0" marB="0"/>
                </a:tc>
              </a:tr>
              <a:tr h="3966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3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746" marR="637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300">
                          <a:effectLst/>
                        </a:rPr>
                        <a:t>с 10 по 20 октября 2024 года</a:t>
                      </a:r>
                      <a:endParaRPr lang="ru-RU" sz="9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746" marR="637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300">
                          <a:effectLst/>
                        </a:rPr>
                        <a:t>в декабре 2024 года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746" marR="63746" marT="0" marB="0"/>
                </a:tc>
              </a:tr>
              <a:tr h="3966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3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746" marR="637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300">
                          <a:effectLst/>
                        </a:rPr>
                        <a:t>с 10 по 20 ноября 2024 года</a:t>
                      </a:r>
                      <a:endParaRPr lang="ru-RU" sz="9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746" marR="637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300">
                          <a:effectLst/>
                        </a:rPr>
                        <a:t>в первом полугодии 2025 года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746" marR="63746" marT="0" marB="0"/>
                </a:tc>
              </a:tr>
              <a:tr h="3966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3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746" marR="637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300">
                          <a:effectLst/>
                        </a:rPr>
                        <a:t>с 10 по 20 января 2025 года </a:t>
                      </a:r>
                      <a:endParaRPr lang="ru-RU" sz="9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746" marR="637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300">
                          <a:effectLst/>
                        </a:rPr>
                        <a:t>во втором полугодии 2025 года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746" marR="63746" marT="0" marB="0"/>
                </a:tc>
              </a:tr>
              <a:tr h="405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3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746" marR="637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300" dirty="0" smtClean="0">
                          <a:effectLst/>
                        </a:rPr>
                        <a:t>с10 по</a:t>
                      </a:r>
                      <a:r>
                        <a:rPr lang="ru-RU" sz="1300" baseline="0" dirty="0" smtClean="0">
                          <a:effectLst/>
                        </a:rPr>
                        <a:t> </a:t>
                      </a:r>
                      <a:r>
                        <a:rPr lang="ru-RU" sz="1300" dirty="0" smtClean="0">
                          <a:effectLst/>
                        </a:rPr>
                        <a:t>20 </a:t>
                      </a:r>
                      <a:r>
                        <a:rPr lang="ru-RU" sz="1300" dirty="0">
                          <a:effectLst/>
                        </a:rPr>
                        <a:t>февраля 2025 года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746" marR="637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300" dirty="0">
                          <a:effectLst/>
                        </a:rPr>
                        <a:t>в первом полугодии 2026 года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746" marR="63746" marT="0" marB="0"/>
                </a:tc>
              </a:tr>
              <a:tr h="3966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3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746" marR="637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300">
                          <a:effectLst/>
                        </a:rPr>
                        <a:t>с 10 по 20 апреля 2025 года </a:t>
                      </a:r>
                      <a:endParaRPr lang="ru-RU" sz="9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746" marR="637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300">
                          <a:effectLst/>
                        </a:rPr>
                        <a:t>во втором полугодии 2026 года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746" marR="63746" marT="0" marB="0"/>
                </a:tc>
              </a:tr>
              <a:tr h="3966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3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746" marR="637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300">
                          <a:effectLst/>
                        </a:rPr>
                        <a:t>с 10 по 20 мая 2025 года </a:t>
                      </a:r>
                      <a:endParaRPr lang="ru-RU" sz="9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746" marR="637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300">
                          <a:effectLst/>
                        </a:rPr>
                        <a:t>в первом полугодии 2027 года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746" marR="63746" marT="0" marB="0"/>
                </a:tc>
              </a:tr>
              <a:tr h="3966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3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746" marR="637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300">
                          <a:effectLst/>
                        </a:rPr>
                        <a:t>с 10 по 20 июня 2025 года </a:t>
                      </a:r>
                      <a:endParaRPr lang="ru-RU" sz="9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746" marR="637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300">
                          <a:effectLst/>
                        </a:rPr>
                        <a:t>во втором полугодии 2027 года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746" marR="63746" marT="0" marB="0"/>
                </a:tc>
              </a:tr>
              <a:tr h="3966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3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746" marR="637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300">
                          <a:effectLst/>
                        </a:rPr>
                        <a:t>с 10 по 20 июля 2025 года </a:t>
                      </a:r>
                      <a:endParaRPr lang="ru-RU" sz="9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746" marR="637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300" dirty="0">
                          <a:effectLst/>
                        </a:rPr>
                        <a:t>не позднее 31 августа 2028 года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746" marR="6374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936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909" y="-100162"/>
            <a:ext cx="6165130" cy="695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1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87" y="-1"/>
            <a:ext cx="6655322" cy="793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2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620" y="0"/>
            <a:ext cx="65799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8298</TotalTime>
  <Words>383</Words>
  <Application>Microsoft Office PowerPoint</Application>
  <PresentationFormat>Широкоэкранный</PresentationFormat>
  <Paragraphs>90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 3</vt:lpstr>
      <vt:lpstr>Грань</vt:lpstr>
      <vt:lpstr>Краевое автономное учреждение дополнительного профессионального образования «Алтайский институт развития образования имени  Адриана Митрофановича Топорова» (КАУ ДПО «АИРО имени А.М. Топорова»)   </vt:lpstr>
      <vt:lpstr>Региональное отраслевое соглашение по организациям Алтайского края, осуществляющим образовательную  деятельность,   на 2022-2024 годы от 11.02.2022 г. № 474  Дополнительное соглашение  к Региональному отраслевому соглашению по организациям Алтайского края, осуществляющим образовательную  деятельность,  на 2022-2024 годы  от 21.08.2024 г. № 774  </vt:lpstr>
      <vt:lpstr>8.  Содействие занятости, повышение профессионального  уровня и закрепление кадров</vt:lpstr>
      <vt:lpstr>Другие документы</vt:lpstr>
      <vt:lpstr>Презентация PowerPoint</vt:lpstr>
      <vt:lpstr>ГРАФИК приема документов педагогических работников, претендующих на установление первой, высшей квалификационной категории без ограничения срока ее действия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Прием списков и документов  (согласно графику) на электронную почту attestatcia@iro22.ru, упакованные в архив zip </vt:lpstr>
      <vt:lpstr>Руководитель  образовательного учреждения</vt:lpstr>
      <vt:lpstr>Краевое автономное учреждение дополнительного профессионального образования «Алтайский институт развития образования  имени  Адриана Митрофановича Топорова» (КАУ ДПО «АИРО имени А.М. Топорова»)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действий для работы в модуле электронной системы  Аттестации педагогических работников</dc:title>
  <dc:creator>Зауэр Ю.П.</dc:creator>
  <cp:lastModifiedBy>Титаренко Т.А.</cp:lastModifiedBy>
  <cp:revision>482</cp:revision>
  <cp:lastPrinted>2024-01-22T05:17:45Z</cp:lastPrinted>
  <dcterms:created xsi:type="dcterms:W3CDTF">2020-04-27T03:41:08Z</dcterms:created>
  <dcterms:modified xsi:type="dcterms:W3CDTF">2024-11-07T03:18:31Z</dcterms:modified>
</cp:coreProperties>
</file>