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  <p:sldMasterId id="2147483677" r:id="rId4"/>
  </p:sldMasterIdLst>
  <p:notesMasterIdLst>
    <p:notesMasterId r:id="rId20"/>
  </p:notesMasterIdLst>
  <p:sldIdLst>
    <p:sldId id="297" r:id="rId5"/>
    <p:sldId id="320" r:id="rId6"/>
    <p:sldId id="299" r:id="rId7"/>
    <p:sldId id="303" r:id="rId8"/>
    <p:sldId id="300" r:id="rId9"/>
    <p:sldId id="321" r:id="rId10"/>
    <p:sldId id="324" r:id="rId11"/>
    <p:sldId id="327" r:id="rId12"/>
    <p:sldId id="328" r:id="rId13"/>
    <p:sldId id="326" r:id="rId14"/>
    <p:sldId id="329" r:id="rId15"/>
    <p:sldId id="330" r:id="rId16"/>
    <p:sldId id="331" r:id="rId17"/>
    <p:sldId id="332" r:id="rId18"/>
    <p:sldId id="275" r:id="rId19"/>
  </p:sldIdLst>
  <p:sldSz cx="9144000" cy="5143500" type="screen16x9"/>
  <p:notesSz cx="6858000" cy="9144000"/>
  <p:embeddedFontLst>
    <p:embeddedFont>
      <p:font typeface="Abhaya Libre" panose="020B0604020202020204" charset="0"/>
      <p:regular r:id="rId21"/>
      <p:bold r:id="rId22"/>
    </p:embeddedFont>
    <p:embeddedFont>
      <p:font typeface="Abhaya Libre ExtraBold" panose="020B0604020202020204" charset="0"/>
      <p:bold r:id="rId23"/>
    </p:embeddedFont>
    <p:embeddedFont>
      <p:font typeface="Jost" panose="020B0604020202020204" charset="-52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48F"/>
    <a:srgbClr val="12716B"/>
    <a:srgbClr val="9C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ce2af5b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27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0" y="0"/>
            <a:ext cx="3000300" cy="539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4"/>
          <p:cNvSpPr/>
          <p:nvPr/>
        </p:nvSpPr>
        <p:spPr>
          <a:xfrm>
            <a:off x="0" y="2234504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/>
          <p:nvPr/>
        </p:nvSpPr>
        <p:spPr>
          <a:xfrm>
            <a:off x="7796900" y="0"/>
            <a:ext cx="1349700" cy="204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81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типом КУ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7455758" y="4767263"/>
            <a:ext cx="1490534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algn="r"/>
            <a:r>
              <a:rPr lang="ru-RU" dirty="0" smtClean="0"/>
              <a:t>г. Барнаул, 2024 г.</a:t>
            </a:r>
            <a:endParaRPr lang="ru-RU" dirty="0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98357" y="4767263"/>
            <a:ext cx="4967416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Отдел научно-методического сопровождения краевого УМО </a:t>
            </a:r>
          </a:p>
          <a:p>
            <a:r>
              <a:rPr lang="ru-RU" dirty="0" smtClean="0"/>
              <a:t>в системе общего образования Алтайского края</a:t>
            </a:r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33632" y="4767263"/>
            <a:ext cx="1774739" cy="274637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Чтим традиции,</a:t>
            </a:r>
          </a:p>
          <a:p>
            <a:r>
              <a:rPr lang="ru-RU" dirty="0" smtClean="0"/>
              <a:t>внедряем инновации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95444"/>
            <a:ext cx="1293654" cy="97024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487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7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164476" y="188261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1164460" y="2809589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1164481" y="373656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5055065" y="184505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5055049" y="2772025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5055070" y="369900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8392125" y="2227725"/>
            <a:ext cx="7518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10800000" flipH="1">
            <a:off x="-25" y="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6230700" y="0"/>
            <a:ext cx="2913300" cy="5289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8627325" y="83755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>
            <a:off x="8810625" y="837550"/>
            <a:ext cx="0" cy="4290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3"/>
          <p:cNvCxnSpPr/>
          <p:nvPr/>
        </p:nvCxnSpPr>
        <p:spPr>
          <a:xfrm rot="10800000">
            <a:off x="0" y="4772300"/>
            <a:ext cx="880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3"/>
          <p:cNvCxnSpPr/>
          <p:nvPr/>
        </p:nvCxnSpPr>
        <p:spPr>
          <a:xfrm rot="10800000">
            <a:off x="0" y="253050"/>
            <a:ext cx="6230700" cy="1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3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070125" y="539500"/>
            <a:ext cx="4351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070125" y="1896000"/>
            <a:ext cx="43515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>
            <a:spLocks noGrp="1"/>
          </p:cNvSpPr>
          <p:nvPr>
            <p:ph type="pic" idx="2"/>
          </p:nvPr>
        </p:nvSpPr>
        <p:spPr>
          <a:xfrm>
            <a:off x="722375" y="539500"/>
            <a:ext cx="2827200" cy="40644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3" name="Google Shape;53;p7"/>
          <p:cNvSpPr/>
          <p:nvPr/>
        </p:nvSpPr>
        <p:spPr>
          <a:xfrm>
            <a:off x="8421625" y="0"/>
            <a:ext cx="4353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-5400000">
            <a:off x="7352250" y="3353250"/>
            <a:ext cx="6702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" name="Google Shape;55;p7"/>
          <p:cNvCxnSpPr/>
          <p:nvPr/>
        </p:nvCxnSpPr>
        <p:spPr>
          <a:xfrm rot="10800000">
            <a:off x="6230700" y="4809900"/>
            <a:ext cx="291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6;p7"/>
          <p:cNvCxnSpPr/>
          <p:nvPr/>
        </p:nvCxnSpPr>
        <p:spPr>
          <a:xfrm>
            <a:off x="8648125" y="0"/>
            <a:ext cx="0" cy="520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 flipH="1">
            <a:off x="809625" y="4594550"/>
            <a:ext cx="2913300" cy="442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 flipH="1">
            <a:off x="8421625" y="442200"/>
            <a:ext cx="722400" cy="1433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23"/>
          <p:cNvCxnSpPr/>
          <p:nvPr/>
        </p:nvCxnSpPr>
        <p:spPr>
          <a:xfrm rot="10800000">
            <a:off x="-190275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3"/>
          <p:cNvSpPr/>
          <p:nvPr/>
        </p:nvSpPr>
        <p:spPr>
          <a:xfrm flipH="1">
            <a:off x="7312200" y="4594550"/>
            <a:ext cx="1831800" cy="4422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9" name="Google Shape;219;p23"/>
          <p:cNvCxnSpPr/>
          <p:nvPr/>
        </p:nvCxnSpPr>
        <p:spPr>
          <a:xfrm rot="10800000">
            <a:off x="7312200" y="481565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  <p:sldLayoutId id="21474836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 smtClean="0"/>
              <a:t>Чтим традиции,</a:t>
            </a:r>
          </a:p>
          <a:p>
            <a:r>
              <a:rPr lang="ru-RU" dirty="0" smtClean="0"/>
              <a:t>внедряем инновации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 dirty="0" smtClean="0"/>
          </a:p>
          <a:p>
            <a:r>
              <a:rPr lang="ru-RU" dirty="0" smtClean="0">
                <a:solidFill>
                  <a:schemeClr val="accent1"/>
                </a:solidFill>
              </a:rPr>
              <a:t>Отдел научно-методического сопровождения краевого УМО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в системе общего образования Алтайского края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 smtClean="0"/>
              <a:t>г. Барнаул, 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64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5" r:id="rId4"/>
    <p:sldLayoutId id="2147483680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204816562_456239595?list=ln-jgVwtv4fJQzSGBfk31&amp;t=1m6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766" y="1197573"/>
            <a:ext cx="2725234" cy="3911651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385" y="1653348"/>
            <a:ext cx="4027547" cy="1219641"/>
          </a:xfrm>
        </p:spPr>
        <p:txBody>
          <a:bodyPr/>
          <a:lstStyle/>
          <a:p>
            <a:r>
              <a:rPr lang="ru-RU" sz="1400" dirty="0" smtClean="0"/>
              <a:t>Совершенствование профессиональной компетентности педагога в рамках деятельности методического объединения как  фактор повышения качества образования</a:t>
            </a:r>
            <a:endParaRPr lang="ru-RU" sz="1400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10056" y="3153399"/>
            <a:ext cx="4927909" cy="1247686"/>
          </a:xfrm>
        </p:spPr>
        <p:txBody>
          <a:bodyPr/>
          <a:lstStyle/>
          <a:p>
            <a:r>
              <a:rPr lang="ru-RU" sz="1200" b="1" dirty="0" smtClean="0"/>
              <a:t>       Черкашина Анна Викторовна</a:t>
            </a:r>
            <a:r>
              <a:rPr lang="ru-RU" sz="1200" dirty="0" smtClean="0"/>
              <a:t>,</a:t>
            </a:r>
          </a:p>
          <a:p>
            <a:r>
              <a:rPr lang="ru-RU" sz="1200" dirty="0" smtClean="0"/>
              <a:t>учитель английского языка МКОУ Зональная СОШ,</a:t>
            </a:r>
          </a:p>
          <a:p>
            <a:pPr algn="l"/>
            <a:r>
              <a:rPr lang="ru-RU" sz="1200" dirty="0" smtClean="0"/>
              <a:t>учитель английского языка высшей квалификационной категории, педагог - методист, заместитель руководителя отделения </a:t>
            </a:r>
          </a:p>
          <a:p>
            <a:pPr algn="l"/>
            <a:r>
              <a:rPr lang="ru-RU" sz="1200"/>
              <a:t> </a:t>
            </a:r>
            <a:r>
              <a:rPr lang="ru-RU" sz="1200" smtClean="0"/>
              <a:t>                 по </a:t>
            </a:r>
            <a:r>
              <a:rPr lang="ru-RU" sz="1200" dirty="0" smtClean="0"/>
              <a:t>иностранным языкам краевого УМО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5" y="-103489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449" y="427343"/>
            <a:ext cx="8009107" cy="572700"/>
          </a:xfrm>
        </p:spPr>
        <p:txBody>
          <a:bodyPr/>
          <a:lstStyle/>
          <a:p>
            <a:r>
              <a:rPr lang="ru-RU" sz="2800" b="1" dirty="0" smtClean="0"/>
              <a:t>Аттестация педагога как ресурс саморазвития 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158" y="1200685"/>
            <a:ext cx="5005548" cy="35464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187" y="1000043"/>
            <a:ext cx="536494" cy="57307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173821" y="4539574"/>
            <a:ext cx="67445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341123" y="4747099"/>
            <a:ext cx="281453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54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074" y="648746"/>
            <a:ext cx="6544749" cy="439018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66800" y="125526"/>
            <a:ext cx="7078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vk.com/video-204816562_456239595?list=ln-jgVwtv4fJQzSGBfk31&amp;t=1m6s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628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061" y="442223"/>
            <a:ext cx="7699200" cy="572700"/>
          </a:xfrm>
        </p:spPr>
        <p:txBody>
          <a:bodyPr/>
          <a:lstStyle/>
          <a:p>
            <a:r>
              <a:rPr lang="ru-RU" sz="2400" b="1" dirty="0" smtClean="0"/>
              <a:t>Аттестация –внешний источник саморазвития педагога,</a:t>
            </a:r>
            <a:br>
              <a:rPr lang="ru-RU" sz="2400" b="1" dirty="0" smtClean="0"/>
            </a:br>
            <a:r>
              <a:rPr lang="ru-RU" sz="2400" b="1" dirty="0" smtClean="0"/>
              <a:t>индивидуальная траектория профессионального развития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(из опыта аттестации на категорию «педагог-методист»)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450" y="1751688"/>
            <a:ext cx="6552204" cy="24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5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799" y="887882"/>
            <a:ext cx="1183133" cy="395100"/>
          </a:xfrm>
        </p:spPr>
        <p:txBody>
          <a:bodyPr/>
          <a:lstStyle/>
          <a:p>
            <a:r>
              <a:rPr lang="ru-RU" sz="1600" dirty="0" smtClean="0"/>
              <a:t>Блок 0</a:t>
            </a:r>
            <a:endParaRPr lang="ru-RU" sz="1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5"/>
          </p:nvPr>
        </p:nvSpPr>
        <p:spPr>
          <a:xfrm>
            <a:off x="164347" y="2357373"/>
            <a:ext cx="810638" cy="395100"/>
          </a:xfrm>
        </p:spPr>
        <p:txBody>
          <a:bodyPr/>
          <a:lstStyle/>
          <a:p>
            <a:r>
              <a:rPr lang="ru-RU" sz="1600" dirty="0" smtClean="0"/>
              <a:t>Блок 1</a:t>
            </a:r>
            <a:endParaRPr lang="ru-RU" sz="1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6"/>
          </p:nvPr>
        </p:nvSpPr>
        <p:spPr>
          <a:xfrm>
            <a:off x="211165" y="3892207"/>
            <a:ext cx="852387" cy="395100"/>
          </a:xfrm>
        </p:spPr>
        <p:txBody>
          <a:bodyPr/>
          <a:lstStyle/>
          <a:p>
            <a:r>
              <a:rPr lang="ru-RU" sz="1600" dirty="0" smtClean="0"/>
              <a:t>Блок 2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52" y="144655"/>
            <a:ext cx="7529209" cy="12929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060" y="1437611"/>
            <a:ext cx="5279276" cy="14025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783" y="2946727"/>
            <a:ext cx="4254230" cy="21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433" y="488316"/>
            <a:ext cx="891303" cy="395100"/>
          </a:xfrm>
        </p:spPr>
        <p:txBody>
          <a:bodyPr/>
          <a:lstStyle/>
          <a:p>
            <a:r>
              <a:rPr lang="ru-RU" sz="1600" dirty="0" smtClean="0"/>
              <a:t>Блок 3</a:t>
            </a:r>
            <a:endParaRPr lang="ru-RU" sz="1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5"/>
          </p:nvPr>
        </p:nvSpPr>
        <p:spPr>
          <a:xfrm>
            <a:off x="4173550" y="2874440"/>
            <a:ext cx="871863" cy="395100"/>
          </a:xfrm>
        </p:spPr>
        <p:txBody>
          <a:bodyPr/>
          <a:lstStyle/>
          <a:p>
            <a:r>
              <a:rPr lang="ru-RU" sz="1600" dirty="0" smtClean="0"/>
              <a:t>Блок 4</a:t>
            </a:r>
            <a:endParaRPr lang="ru-RU" sz="1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6"/>
          </p:nvPr>
        </p:nvSpPr>
        <p:spPr>
          <a:xfrm>
            <a:off x="243596" y="4008939"/>
            <a:ext cx="956149" cy="395100"/>
          </a:xfrm>
        </p:spPr>
        <p:txBody>
          <a:bodyPr/>
          <a:lstStyle/>
          <a:p>
            <a:r>
              <a:rPr lang="ru-RU" sz="1600" dirty="0" smtClean="0"/>
              <a:t>Блок 5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64" y="0"/>
            <a:ext cx="5445713" cy="2444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853" y="2515615"/>
            <a:ext cx="2725569" cy="12463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38" y="3761981"/>
            <a:ext cx="7583854" cy="126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1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/>
          <p:nvPr/>
        </p:nvSpPr>
        <p:spPr>
          <a:xfrm>
            <a:off x="0" y="2899000"/>
            <a:ext cx="2283532" cy="2315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 idx="4294967295"/>
          </p:nvPr>
        </p:nvSpPr>
        <p:spPr>
          <a:xfrm>
            <a:off x="3303793" y="551002"/>
            <a:ext cx="2656020" cy="755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/>
              <a:t>Спасибо</a:t>
            </a:r>
            <a:endParaRPr sz="4400" b="1" dirty="0"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294967295"/>
          </p:nvPr>
        </p:nvSpPr>
        <p:spPr>
          <a:xfrm>
            <a:off x="4053192" y="2230200"/>
            <a:ext cx="3813242" cy="1022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2400" dirty="0" smtClean="0"/>
              <a:t>Остались вопросы?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2400" dirty="0" smtClean="0"/>
              <a:t>Контакты</a:t>
            </a:r>
            <a:endParaRPr lang="en-US" sz="24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lang="en-US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2400" dirty="0" smtClean="0"/>
              <a:t>CHERKASHINA_AV@MAIL.RU</a:t>
            </a:r>
            <a:endParaRPr lang="ru-RU" sz="2400" dirty="0" smtClean="0"/>
          </a:p>
        </p:txBody>
      </p:sp>
      <p:grpSp>
        <p:nvGrpSpPr>
          <p:cNvPr id="611" name="Google Shape;611;p47"/>
          <p:cNvGrpSpPr/>
          <p:nvPr/>
        </p:nvGrpSpPr>
        <p:grpSpPr>
          <a:xfrm>
            <a:off x="4948463" y="2876287"/>
            <a:ext cx="227164" cy="249837"/>
            <a:chOff x="1462169" y="1793977"/>
            <a:chExt cx="233156" cy="256427"/>
          </a:xfrm>
        </p:grpSpPr>
        <p:sp>
          <p:nvSpPr>
            <p:cNvPr id="612" name="Google Shape;612;p47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47"/>
          <p:cNvSpPr/>
          <p:nvPr/>
        </p:nvSpPr>
        <p:spPr>
          <a:xfrm>
            <a:off x="7790125" y="2230200"/>
            <a:ext cx="1357200" cy="29133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7"/>
          <p:cNvSpPr/>
          <p:nvPr/>
        </p:nvSpPr>
        <p:spPr>
          <a:xfrm>
            <a:off x="6652150" y="440335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423;p38"/>
          <p:cNvCxnSpPr/>
          <p:nvPr/>
        </p:nvCxnSpPr>
        <p:spPr>
          <a:xfrm flipV="1">
            <a:off x="8759651" y="-132347"/>
            <a:ext cx="23402" cy="54481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423;p38"/>
          <p:cNvCxnSpPr/>
          <p:nvPr/>
        </p:nvCxnSpPr>
        <p:spPr>
          <a:xfrm flipV="1">
            <a:off x="0" y="4691917"/>
            <a:ext cx="9144000" cy="360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968" y="2230200"/>
            <a:ext cx="1017145" cy="1017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Понятие о профессиональной компетентности  педагога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196" y="1516720"/>
            <a:ext cx="6550091" cy="3406505"/>
          </a:xfrm>
          <a:prstGeom prst="rect">
            <a:avLst/>
          </a:prstGeom>
        </p:spPr>
      </p:pic>
      <p:grpSp>
        <p:nvGrpSpPr>
          <p:cNvPr id="7" name="Google Shape;4639;p60"/>
          <p:cNvGrpSpPr/>
          <p:nvPr/>
        </p:nvGrpSpPr>
        <p:grpSpPr>
          <a:xfrm>
            <a:off x="1195087" y="943681"/>
            <a:ext cx="550491" cy="573039"/>
            <a:chOff x="4447550" y="249750"/>
            <a:chExt cx="500425" cy="481125"/>
          </a:xfrm>
          <a:solidFill>
            <a:srgbClr val="12716B"/>
          </a:solidFill>
        </p:grpSpPr>
        <p:sp>
          <p:nvSpPr>
            <p:cNvPr id="8" name="Google Shape;4640;p60"/>
            <p:cNvSpPr/>
            <p:nvPr/>
          </p:nvSpPr>
          <p:spPr>
            <a:xfrm>
              <a:off x="444755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4" y="0"/>
                  </a:moveTo>
                  <a:lnTo>
                    <a:pt x="10639" y="1635"/>
                  </a:lnTo>
                  <a:cubicBezTo>
                    <a:pt x="10811" y="1720"/>
                    <a:pt x="10970" y="1831"/>
                    <a:pt x="11109" y="1964"/>
                  </a:cubicBezTo>
                  <a:cubicBezTo>
                    <a:pt x="11771" y="2623"/>
                    <a:pt x="11771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3" y="9287"/>
                    <a:pt x="2463" y="8215"/>
                    <a:pt x="3126" y="7552"/>
                  </a:cubicBezTo>
                  <a:lnTo>
                    <a:pt x="5330" y="5351"/>
                  </a:lnTo>
                  <a:cubicBezTo>
                    <a:pt x="4924" y="4499"/>
                    <a:pt x="4764" y="3554"/>
                    <a:pt x="4866" y="2620"/>
                  </a:cubicBezTo>
                  <a:lnTo>
                    <a:pt x="4866" y="2620"/>
                  </a:lnTo>
                  <a:lnTo>
                    <a:pt x="1527" y="5956"/>
                  </a:lnTo>
                  <a:cubicBezTo>
                    <a:pt x="0" y="7501"/>
                    <a:pt x="6" y="9992"/>
                    <a:pt x="1545" y="11530"/>
                  </a:cubicBezTo>
                  <a:cubicBezTo>
                    <a:pt x="2316" y="12301"/>
                    <a:pt x="3327" y="12687"/>
                    <a:pt x="4339" y="12687"/>
                  </a:cubicBezTo>
                  <a:cubicBezTo>
                    <a:pt x="5343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8" y="3276"/>
                    <a:pt x="13626" y="1843"/>
                  </a:cubicBezTo>
                  <a:cubicBezTo>
                    <a:pt x="13500" y="1467"/>
                    <a:pt x="13316" y="1114"/>
                    <a:pt x="13075" y="798"/>
                  </a:cubicBezTo>
                  <a:lnTo>
                    <a:pt x="13066" y="807"/>
                  </a:lnTo>
                  <a:cubicBezTo>
                    <a:pt x="12952" y="663"/>
                    <a:pt x="12843" y="503"/>
                    <a:pt x="12708" y="368"/>
                  </a:cubicBezTo>
                  <a:cubicBezTo>
                    <a:pt x="12569" y="235"/>
                    <a:pt x="12428" y="115"/>
                    <a:pt x="12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4641;p60"/>
            <p:cNvSpPr/>
            <p:nvPr/>
          </p:nvSpPr>
          <p:spPr>
            <a:xfrm>
              <a:off x="458967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2" y="1"/>
                  </a:moveTo>
                  <a:cubicBezTo>
                    <a:pt x="8989" y="1"/>
                    <a:pt x="7985" y="381"/>
                    <a:pt x="7215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5" y="11038"/>
                  </a:cubicBezTo>
                  <a:cubicBezTo>
                    <a:pt x="639" y="11414"/>
                    <a:pt x="826" y="11767"/>
                    <a:pt x="1066" y="12083"/>
                  </a:cubicBezTo>
                  <a:lnTo>
                    <a:pt x="1073" y="12074"/>
                  </a:lnTo>
                  <a:cubicBezTo>
                    <a:pt x="1187" y="12218"/>
                    <a:pt x="1295" y="12378"/>
                    <a:pt x="1434" y="12513"/>
                  </a:cubicBezTo>
                  <a:cubicBezTo>
                    <a:pt x="1569" y="12646"/>
                    <a:pt x="1711" y="12766"/>
                    <a:pt x="1864" y="12881"/>
                  </a:cubicBezTo>
                  <a:lnTo>
                    <a:pt x="3500" y="11243"/>
                  </a:lnTo>
                  <a:cubicBezTo>
                    <a:pt x="3328" y="11158"/>
                    <a:pt x="3168" y="11050"/>
                    <a:pt x="3030" y="10918"/>
                  </a:cubicBezTo>
                  <a:cubicBezTo>
                    <a:pt x="2367" y="10255"/>
                    <a:pt x="2367" y="9183"/>
                    <a:pt x="3030" y="8521"/>
                  </a:cubicBezTo>
                  <a:lnTo>
                    <a:pt x="8811" y="2739"/>
                  </a:lnTo>
                  <a:cubicBezTo>
                    <a:pt x="9143" y="2408"/>
                    <a:pt x="9576" y="2242"/>
                    <a:pt x="10010" y="2242"/>
                  </a:cubicBezTo>
                  <a:cubicBezTo>
                    <a:pt x="10443" y="2242"/>
                    <a:pt x="10876" y="2408"/>
                    <a:pt x="11205" y="2739"/>
                  </a:cubicBezTo>
                  <a:cubicBezTo>
                    <a:pt x="11868" y="3401"/>
                    <a:pt x="11868" y="4473"/>
                    <a:pt x="11205" y="5136"/>
                  </a:cubicBezTo>
                  <a:lnTo>
                    <a:pt x="8811" y="7530"/>
                  </a:lnTo>
                  <a:cubicBezTo>
                    <a:pt x="9215" y="8382"/>
                    <a:pt x="9375" y="9328"/>
                    <a:pt x="9272" y="10261"/>
                  </a:cubicBezTo>
                  <a:lnTo>
                    <a:pt x="12804" y="6732"/>
                  </a:lnTo>
                  <a:cubicBezTo>
                    <a:pt x="14331" y="5187"/>
                    <a:pt x="14325" y="2697"/>
                    <a:pt x="12786" y="1158"/>
                  </a:cubicBezTo>
                  <a:cubicBezTo>
                    <a:pt x="12015" y="387"/>
                    <a:pt x="11004" y="1"/>
                    <a:pt x="99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" name="Google Shape;4639;p60"/>
          <p:cNvGrpSpPr/>
          <p:nvPr/>
        </p:nvGrpSpPr>
        <p:grpSpPr>
          <a:xfrm>
            <a:off x="1194884" y="943681"/>
            <a:ext cx="550491" cy="573039"/>
            <a:chOff x="4447550" y="249750"/>
            <a:chExt cx="500425" cy="481125"/>
          </a:xfrm>
          <a:solidFill>
            <a:srgbClr val="12716B"/>
          </a:solidFill>
        </p:grpSpPr>
        <p:sp>
          <p:nvSpPr>
            <p:cNvPr id="11" name="Google Shape;4640;p60"/>
            <p:cNvSpPr/>
            <p:nvPr/>
          </p:nvSpPr>
          <p:spPr>
            <a:xfrm>
              <a:off x="444755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4" y="0"/>
                  </a:moveTo>
                  <a:lnTo>
                    <a:pt x="10639" y="1635"/>
                  </a:lnTo>
                  <a:cubicBezTo>
                    <a:pt x="10811" y="1720"/>
                    <a:pt x="10970" y="1831"/>
                    <a:pt x="11109" y="1964"/>
                  </a:cubicBezTo>
                  <a:cubicBezTo>
                    <a:pt x="11771" y="2623"/>
                    <a:pt x="11771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3" y="9287"/>
                    <a:pt x="2463" y="8215"/>
                    <a:pt x="3126" y="7552"/>
                  </a:cubicBezTo>
                  <a:lnTo>
                    <a:pt x="5330" y="5351"/>
                  </a:lnTo>
                  <a:cubicBezTo>
                    <a:pt x="4924" y="4499"/>
                    <a:pt x="4764" y="3554"/>
                    <a:pt x="4866" y="2620"/>
                  </a:cubicBezTo>
                  <a:lnTo>
                    <a:pt x="4866" y="2620"/>
                  </a:lnTo>
                  <a:lnTo>
                    <a:pt x="1527" y="5956"/>
                  </a:lnTo>
                  <a:cubicBezTo>
                    <a:pt x="0" y="7501"/>
                    <a:pt x="6" y="9992"/>
                    <a:pt x="1545" y="11530"/>
                  </a:cubicBezTo>
                  <a:cubicBezTo>
                    <a:pt x="2316" y="12301"/>
                    <a:pt x="3327" y="12687"/>
                    <a:pt x="4339" y="12687"/>
                  </a:cubicBezTo>
                  <a:cubicBezTo>
                    <a:pt x="5343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8" y="3276"/>
                    <a:pt x="13626" y="1843"/>
                  </a:cubicBezTo>
                  <a:cubicBezTo>
                    <a:pt x="13500" y="1467"/>
                    <a:pt x="13316" y="1114"/>
                    <a:pt x="13075" y="798"/>
                  </a:cubicBezTo>
                  <a:lnTo>
                    <a:pt x="13066" y="807"/>
                  </a:lnTo>
                  <a:cubicBezTo>
                    <a:pt x="12952" y="663"/>
                    <a:pt x="12843" y="503"/>
                    <a:pt x="12708" y="368"/>
                  </a:cubicBezTo>
                  <a:cubicBezTo>
                    <a:pt x="12569" y="235"/>
                    <a:pt x="12428" y="115"/>
                    <a:pt x="12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4641;p60"/>
            <p:cNvSpPr/>
            <p:nvPr/>
          </p:nvSpPr>
          <p:spPr>
            <a:xfrm>
              <a:off x="458967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2" y="1"/>
                  </a:moveTo>
                  <a:cubicBezTo>
                    <a:pt x="8989" y="1"/>
                    <a:pt x="7985" y="381"/>
                    <a:pt x="7215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5" y="11038"/>
                  </a:cubicBezTo>
                  <a:cubicBezTo>
                    <a:pt x="639" y="11414"/>
                    <a:pt x="826" y="11767"/>
                    <a:pt x="1066" y="12083"/>
                  </a:cubicBezTo>
                  <a:lnTo>
                    <a:pt x="1073" y="12074"/>
                  </a:lnTo>
                  <a:cubicBezTo>
                    <a:pt x="1187" y="12218"/>
                    <a:pt x="1295" y="12378"/>
                    <a:pt x="1434" y="12513"/>
                  </a:cubicBezTo>
                  <a:cubicBezTo>
                    <a:pt x="1569" y="12646"/>
                    <a:pt x="1711" y="12766"/>
                    <a:pt x="1864" y="12881"/>
                  </a:cubicBezTo>
                  <a:lnTo>
                    <a:pt x="3500" y="11243"/>
                  </a:lnTo>
                  <a:cubicBezTo>
                    <a:pt x="3328" y="11158"/>
                    <a:pt x="3168" y="11050"/>
                    <a:pt x="3030" y="10918"/>
                  </a:cubicBezTo>
                  <a:cubicBezTo>
                    <a:pt x="2367" y="10255"/>
                    <a:pt x="2367" y="9183"/>
                    <a:pt x="3030" y="8521"/>
                  </a:cubicBezTo>
                  <a:lnTo>
                    <a:pt x="8811" y="2739"/>
                  </a:lnTo>
                  <a:cubicBezTo>
                    <a:pt x="9143" y="2408"/>
                    <a:pt x="9576" y="2242"/>
                    <a:pt x="10010" y="2242"/>
                  </a:cubicBezTo>
                  <a:cubicBezTo>
                    <a:pt x="10443" y="2242"/>
                    <a:pt x="10876" y="2408"/>
                    <a:pt x="11205" y="2739"/>
                  </a:cubicBezTo>
                  <a:cubicBezTo>
                    <a:pt x="11868" y="3401"/>
                    <a:pt x="11868" y="4473"/>
                    <a:pt x="11205" y="5136"/>
                  </a:cubicBezTo>
                  <a:lnTo>
                    <a:pt x="8811" y="7530"/>
                  </a:lnTo>
                  <a:cubicBezTo>
                    <a:pt x="9215" y="8382"/>
                    <a:pt x="9375" y="9328"/>
                    <a:pt x="9272" y="10261"/>
                  </a:cubicBezTo>
                  <a:lnTo>
                    <a:pt x="12804" y="6732"/>
                  </a:lnTo>
                  <a:cubicBezTo>
                    <a:pt x="14331" y="5187"/>
                    <a:pt x="14325" y="2697"/>
                    <a:pt x="12786" y="1158"/>
                  </a:cubicBezTo>
                  <a:cubicBezTo>
                    <a:pt x="12015" y="387"/>
                    <a:pt x="11004" y="1"/>
                    <a:pt x="99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7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0633" y="296192"/>
            <a:ext cx="7886700" cy="993775"/>
          </a:xfrm>
        </p:spPr>
        <p:txBody>
          <a:bodyPr>
            <a:normAutofit/>
          </a:bodyPr>
          <a:lstStyle/>
          <a:p>
            <a:r>
              <a:rPr lang="ru-RU" sz="3200" b="1" dirty="0"/>
              <a:t>Профессиональная компетентность педагога включает в себя следующие компоненты: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1159435" y="1350319"/>
            <a:ext cx="6823315" cy="35950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/>
              <a:t>	</a:t>
            </a:r>
            <a:r>
              <a:rPr lang="ru-RU" sz="1900" dirty="0"/>
              <a:t>теоретические знания;</a:t>
            </a:r>
          </a:p>
          <a:p>
            <a:pPr marL="0" indent="0">
              <a:buNone/>
            </a:pPr>
            <a:r>
              <a:rPr lang="ru-RU" sz="1900" dirty="0"/>
              <a:t>•	навыки применения теоретических знаний в организации педагогической деятельности, в решении конкретных педагогических задач;</a:t>
            </a:r>
          </a:p>
          <a:p>
            <a:pPr marL="0" indent="0">
              <a:buNone/>
            </a:pPr>
            <a:r>
              <a:rPr lang="ru-RU" sz="1900" dirty="0"/>
              <a:t>•	ценностные ориентации педагога;</a:t>
            </a:r>
          </a:p>
          <a:p>
            <a:pPr marL="0" indent="0">
              <a:buNone/>
            </a:pPr>
            <a:r>
              <a:rPr lang="ru-RU" sz="1900" dirty="0"/>
              <a:t>•	уровень интеллектуального развития педагога;</a:t>
            </a:r>
          </a:p>
          <a:p>
            <a:pPr marL="0" indent="0">
              <a:buNone/>
            </a:pPr>
            <a:r>
              <a:rPr lang="ru-RU" sz="1900" dirty="0"/>
              <a:t>•	особенности личностного развития педагога;</a:t>
            </a:r>
          </a:p>
          <a:p>
            <a:pPr marL="0" indent="0">
              <a:buNone/>
            </a:pPr>
            <a:r>
              <a:rPr lang="ru-RU" sz="1900" dirty="0"/>
              <a:t>•	уровень культурного развития педагога;</a:t>
            </a:r>
          </a:p>
          <a:p>
            <a:pPr marL="0" indent="0">
              <a:buNone/>
            </a:pPr>
            <a:r>
              <a:rPr lang="ru-RU" sz="1900" dirty="0"/>
              <a:t>•	способность к самообучению и саморазвитию;</a:t>
            </a:r>
          </a:p>
          <a:p>
            <a:pPr marL="0" indent="0">
              <a:buNone/>
            </a:pPr>
            <a:r>
              <a:rPr lang="ru-RU" sz="1900" dirty="0"/>
              <a:t>•	информационную компетентность;</a:t>
            </a:r>
          </a:p>
          <a:p>
            <a:pPr marL="0" indent="0">
              <a:buNone/>
            </a:pPr>
            <a:r>
              <a:rPr lang="ru-RU" sz="1900" dirty="0"/>
              <a:t>•	навыки коммуникативного общения;</a:t>
            </a:r>
          </a:p>
          <a:p>
            <a:pPr marL="0" indent="0">
              <a:buNone/>
            </a:pPr>
            <a:r>
              <a:rPr lang="ru-RU" sz="1900" dirty="0"/>
              <a:t>•	навыки самоконтроля.</a:t>
            </a:r>
          </a:p>
          <a:p>
            <a:pPr marL="0" indent="0">
              <a:buNone/>
            </a:pPr>
            <a:endParaRPr lang="ru-RU" sz="19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53207" y="1624947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53207" y="2685679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7561229" y="1756659"/>
            <a:ext cx="1630680" cy="92902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77" y="1224976"/>
            <a:ext cx="536494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0760" y="386200"/>
            <a:ext cx="7699200" cy="572700"/>
          </a:xfrm>
        </p:spPr>
        <p:txBody>
          <a:bodyPr/>
          <a:lstStyle/>
          <a:p>
            <a:r>
              <a:rPr lang="ru-RU" sz="3200" b="1" dirty="0" smtClean="0"/>
              <a:t>Основные </a:t>
            </a:r>
            <a:r>
              <a:rPr lang="ru-RU" sz="3200" b="1" dirty="0"/>
              <a:t>пути развития </a:t>
            </a:r>
            <a:r>
              <a:rPr lang="ru-RU" sz="3200" b="1" dirty="0" smtClean="0"/>
              <a:t>профессиональной </a:t>
            </a:r>
            <a:r>
              <a:rPr lang="ru-RU" sz="3200" b="1" dirty="0"/>
              <a:t>компетентности: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83778" y="1565796"/>
            <a:ext cx="2775900" cy="395100"/>
          </a:xfrm>
        </p:spPr>
        <p:txBody>
          <a:bodyPr/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Система </a:t>
            </a:r>
            <a:r>
              <a:rPr lang="ru-RU" sz="1400" dirty="0"/>
              <a:t>повышения квалификации</a:t>
            </a: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5"/>
          </p:nvPr>
        </p:nvSpPr>
        <p:spPr>
          <a:xfrm>
            <a:off x="975815" y="2313528"/>
            <a:ext cx="3269679" cy="395100"/>
          </a:xfrm>
        </p:spPr>
        <p:txBody>
          <a:bodyPr/>
          <a:lstStyle/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Аттестация  педагогических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работников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6"/>
          </p:nvPr>
        </p:nvSpPr>
        <p:spPr>
          <a:xfrm>
            <a:off x="1096894" y="2800294"/>
            <a:ext cx="2775900" cy="395100"/>
          </a:xfrm>
        </p:spPr>
        <p:txBody>
          <a:bodyPr/>
          <a:lstStyle/>
          <a:p>
            <a:r>
              <a:rPr lang="ru-RU" sz="1400" dirty="0"/>
              <a:t>Самообразование педагогов</a:t>
            </a:r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3"/>
          </p:nvPr>
        </p:nvSpPr>
        <p:spPr>
          <a:xfrm>
            <a:off x="950850" y="3719937"/>
            <a:ext cx="3169208" cy="395100"/>
          </a:xfrm>
        </p:spPr>
        <p:txBody>
          <a:bodyPr/>
          <a:lstStyle/>
          <a:p>
            <a:r>
              <a:rPr lang="ru-RU" sz="1400" dirty="0"/>
              <a:t>Активное участие в </a:t>
            </a:r>
            <a:r>
              <a:rPr lang="ru-RU" sz="1400" dirty="0" smtClean="0"/>
              <a:t>работе методических </a:t>
            </a:r>
            <a:r>
              <a:rPr lang="ru-RU" sz="1400" dirty="0"/>
              <a:t>объединений</a:t>
            </a:r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4"/>
          </p:nvPr>
        </p:nvSpPr>
        <p:spPr>
          <a:xfrm>
            <a:off x="4909225" y="1630439"/>
            <a:ext cx="3709481" cy="395100"/>
          </a:xfrm>
        </p:spPr>
        <p:txBody>
          <a:bodyPr/>
          <a:lstStyle/>
          <a:p>
            <a:r>
              <a:rPr lang="ru-RU" sz="1400" dirty="0"/>
              <a:t>Владение современными образовательными технологиями</a:t>
            </a:r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5"/>
          </p:nvPr>
        </p:nvSpPr>
        <p:spPr>
          <a:xfrm>
            <a:off x="4865607" y="2331030"/>
            <a:ext cx="3651115" cy="395100"/>
          </a:xfrm>
        </p:spPr>
        <p:txBody>
          <a:bodyPr/>
          <a:lstStyle/>
          <a:p>
            <a:r>
              <a:rPr lang="ru-RU" sz="1400" dirty="0"/>
              <a:t>Овладение информационно-коммуникационными технологиями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8415" y="1487514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cs typeface="Abhaya Libre ExtraBold" panose="02000803000000000000" pitchFamily="2" charset="0"/>
              </a:rPr>
              <a:t>1</a:t>
            </a:r>
            <a:endParaRPr lang="ru-RU" sz="2800" b="1" dirty="0">
              <a:cs typeface="Abhaya Libre ExtraBold" panose="02000803000000000000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8415" y="2153067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2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38415" y="2819431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3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077123" y="3749481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cs typeface="Abhaya Libre ExtraBold" panose="02000803000000000000" pitchFamily="2" charset="0"/>
              </a:rPr>
              <a:t>8</a:t>
            </a:r>
            <a:endParaRPr lang="ru-RU" sz="2800" b="1" dirty="0">
              <a:cs typeface="Abhaya Libre ExtraBold" panose="02000803000000000000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077123" y="1565796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5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38415" y="3592428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4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092" y="2150470"/>
            <a:ext cx="737680" cy="7729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092" y="2914792"/>
            <a:ext cx="737680" cy="749873"/>
          </a:xfrm>
          <a:prstGeom prst="rect">
            <a:avLst/>
          </a:prstGeom>
        </p:spPr>
      </p:pic>
      <p:sp>
        <p:nvSpPr>
          <p:cNvPr id="18" name="Подзаголовок 20"/>
          <p:cNvSpPr txBox="1">
            <a:spLocks/>
          </p:cNvSpPr>
          <p:nvPr/>
        </p:nvSpPr>
        <p:spPr>
          <a:xfrm>
            <a:off x="5055070" y="3092178"/>
            <a:ext cx="2775900" cy="39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Исследовательская деятельность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32493" y="374948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cs typeface="Abhaya Libre" panose="020B0604020202020204" charset="0"/>
              </a:rPr>
              <a:t>Обобщение и распространение </a:t>
            </a:r>
            <a:endParaRPr lang="ru-RU" b="1" dirty="0" smtClean="0">
              <a:solidFill>
                <a:schemeClr val="tx1"/>
              </a:solidFill>
              <a:cs typeface="Abhaya Libre" panose="020B0604020202020204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cs typeface="Abhaya Libre" panose="020B0604020202020204" charset="0"/>
              </a:rPr>
              <a:t>собственного </a:t>
            </a:r>
            <a:r>
              <a:rPr lang="ru-RU" b="1" dirty="0">
                <a:solidFill>
                  <a:schemeClr val="tx1"/>
                </a:solidFill>
                <a:cs typeface="Abhaya Libre" panose="020B0604020202020204" charset="0"/>
              </a:rPr>
              <a:t>педагогического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14649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549575" y="329196"/>
            <a:ext cx="4351500" cy="576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Abhaya Libre" panose="020B0604020202020204" charset="0"/>
              </a:rPr>
              <a:t>Цель методической работы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cs typeface="Abhaya Libre" panose="020B060402020202020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631561" y="1505390"/>
            <a:ext cx="4682345" cy="2489434"/>
          </a:xfrm>
        </p:spPr>
        <p:txBody>
          <a:bodyPr/>
          <a:lstStyle/>
          <a:p>
            <a:pPr marL="152400" indent="0">
              <a:buNone/>
            </a:pPr>
            <a:r>
              <a:rPr lang="ru-RU" sz="2000" b="1" dirty="0">
                <a:solidFill>
                  <a:srgbClr val="61948F"/>
                </a:solidFill>
                <a:cs typeface="Abhaya Libre ExtraBold" panose="020B0604020202020204" charset="0"/>
              </a:rPr>
              <a:t>обеспечить профессиональную готовность педагогических работников к реализации ФГОС через создание системы непрерывного профессионального развития каждого педагога.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idx="2"/>
          </p:nvPr>
        </p:nvSpPr>
        <p:spPr/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5" y="539500"/>
            <a:ext cx="2828789" cy="4060288"/>
          </a:xfrm>
          <a:prstGeom prst="rect">
            <a:avLst/>
          </a:prstGeom>
        </p:spPr>
      </p:pic>
      <p:sp>
        <p:nvSpPr>
          <p:cNvPr id="17" name="Google Shape;292;p32"/>
          <p:cNvSpPr/>
          <p:nvPr/>
        </p:nvSpPr>
        <p:spPr>
          <a:xfrm rot="5400000">
            <a:off x="-857625" y="3386325"/>
            <a:ext cx="2913300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94;p32"/>
          <p:cNvSpPr/>
          <p:nvPr/>
        </p:nvSpPr>
        <p:spPr>
          <a:xfrm flipH="1">
            <a:off x="3168850" y="410190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93;p32"/>
          <p:cNvSpPr/>
          <p:nvPr/>
        </p:nvSpPr>
        <p:spPr>
          <a:xfrm>
            <a:off x="0" y="261725"/>
            <a:ext cx="1494300" cy="48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" name="Google Shape;295;p32"/>
          <p:cNvCxnSpPr/>
          <p:nvPr/>
        </p:nvCxnSpPr>
        <p:spPr>
          <a:xfrm rot="10800000">
            <a:off x="0" y="505025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20" y="48739"/>
            <a:ext cx="1067944" cy="12503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920" y="932316"/>
            <a:ext cx="536494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674" y="242062"/>
            <a:ext cx="7699200" cy="572700"/>
          </a:xfrm>
        </p:spPr>
        <p:txBody>
          <a:bodyPr/>
          <a:lstStyle/>
          <a:p>
            <a:r>
              <a:rPr lang="ru-RU" sz="2800" b="1" dirty="0" smtClean="0"/>
              <a:t>Основные задачи методической работы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95" y="814761"/>
            <a:ext cx="8278953" cy="42695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/>
              <a:t>Совершенствовать уровень профессиональной компетенции </a:t>
            </a:r>
            <a:r>
              <a:rPr lang="ru-RU" sz="2000" dirty="0" smtClean="0"/>
              <a:t>педагогов.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Систематизировать и развивать творческие </a:t>
            </a:r>
            <a:r>
              <a:rPr lang="ru-RU" sz="2000" dirty="0" smtClean="0"/>
              <a:t>способности.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Поддерживать инновационный поиск педагогов, развивать культуру самоанализа и анализа собственной деятельности</a:t>
            </a:r>
            <a:r>
              <a:rPr lang="ru-RU" sz="2000" dirty="0" smtClean="0"/>
              <a:t>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Организовать методическую поддержку, повышения профессиональной компетенции и творческого роста педагогов</a:t>
            </a:r>
            <a:r>
              <a:rPr lang="ru-RU" sz="2000" dirty="0" smtClean="0"/>
              <a:t>.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 smtClean="0"/>
              <a:t>Изучать </a:t>
            </a:r>
            <a:r>
              <a:rPr lang="ru-RU" sz="2000" dirty="0"/>
              <a:t>и обобщать опыт </a:t>
            </a:r>
            <a:r>
              <a:rPr lang="ru-RU" sz="2000" dirty="0" smtClean="0"/>
              <a:t>педагогов.</a:t>
            </a:r>
            <a:endParaRPr lang="ru-RU" sz="2000" dirty="0"/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00" y="469383"/>
            <a:ext cx="536494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7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60" y="423764"/>
            <a:ext cx="7699200" cy="572700"/>
          </a:xfrm>
        </p:spPr>
        <p:txBody>
          <a:bodyPr/>
          <a:lstStyle/>
          <a:p>
            <a:r>
              <a:rPr lang="ru-RU" sz="2400" b="1" dirty="0" smtClean="0"/>
              <a:t>Механизмы развития профессиональной компетентности педагога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9350" y="3557870"/>
            <a:ext cx="2766572" cy="398171"/>
          </a:xfrm>
        </p:spPr>
        <p:txBody>
          <a:bodyPr/>
          <a:lstStyle/>
          <a:p>
            <a:endParaRPr lang="ru-RU" dirty="0" smtClean="0"/>
          </a:p>
          <a:p>
            <a:r>
              <a:rPr lang="ru-RU" sz="1600" dirty="0" smtClean="0"/>
              <a:t>Обобщение и распространение опыта</a:t>
            </a:r>
            <a:endParaRPr lang="ru-RU" sz="1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5"/>
          </p:nvPr>
        </p:nvSpPr>
        <p:spPr>
          <a:xfrm>
            <a:off x="5827251" y="4427384"/>
            <a:ext cx="2775900" cy="395100"/>
          </a:xfrm>
        </p:spPr>
        <p:txBody>
          <a:bodyPr/>
          <a:lstStyle/>
          <a:p>
            <a:r>
              <a:rPr lang="ru-RU" sz="1600" dirty="0" smtClean="0"/>
              <a:t>Аттестация педагогических работников</a:t>
            </a:r>
            <a:endParaRPr lang="ru-RU" sz="1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6"/>
          </p:nvPr>
        </p:nvSpPr>
        <p:spPr>
          <a:xfrm>
            <a:off x="304769" y="1555813"/>
            <a:ext cx="2775900" cy="395100"/>
          </a:xfrm>
        </p:spPr>
        <p:txBody>
          <a:bodyPr/>
          <a:lstStyle/>
          <a:p>
            <a:r>
              <a:rPr lang="ru-RU" sz="1600" dirty="0" smtClean="0"/>
              <a:t>Курсы повышения квалификации, самообразование</a:t>
            </a:r>
            <a:endParaRPr lang="ru-RU" sz="16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3"/>
          </p:nvPr>
        </p:nvSpPr>
        <p:spPr>
          <a:xfrm>
            <a:off x="2552410" y="2208398"/>
            <a:ext cx="2775900" cy="395100"/>
          </a:xfrm>
        </p:spPr>
        <p:txBody>
          <a:bodyPr/>
          <a:lstStyle/>
          <a:p>
            <a:r>
              <a:rPr lang="ru-RU" sz="1600" dirty="0" smtClean="0"/>
              <a:t>Использование современных методик, видов, форм обучения, новых технологий</a:t>
            </a:r>
            <a:endParaRPr lang="ru-RU" sz="1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4"/>
          </p:nvPr>
        </p:nvSpPr>
        <p:spPr>
          <a:xfrm>
            <a:off x="5252891" y="2324265"/>
            <a:ext cx="3086063" cy="395100"/>
          </a:xfrm>
        </p:spPr>
        <p:txBody>
          <a:bodyPr/>
          <a:lstStyle/>
          <a:p>
            <a:r>
              <a:rPr lang="ru-RU" sz="1600" dirty="0" smtClean="0"/>
              <a:t>Участие в работе МО, педсоветов, конференций, семинаров и т.п.</a:t>
            </a:r>
            <a:endParaRPr lang="ru-RU" sz="16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5"/>
          </p:nvPr>
        </p:nvSpPr>
        <p:spPr>
          <a:xfrm>
            <a:off x="1073805" y="3106929"/>
            <a:ext cx="2775900" cy="395100"/>
          </a:xfrm>
        </p:spPr>
        <p:txBody>
          <a:bodyPr/>
          <a:lstStyle/>
          <a:p>
            <a:r>
              <a:rPr lang="ru-RU" sz="1600" dirty="0" smtClean="0"/>
              <a:t>Инновационная, исследовательская деятельность</a:t>
            </a:r>
            <a:endParaRPr lang="ru-RU" sz="1600" dirty="0"/>
          </a:p>
        </p:txBody>
      </p:sp>
      <p:sp>
        <p:nvSpPr>
          <p:cNvPr id="9" name="Подзаголовок 7"/>
          <p:cNvSpPr txBox="1">
            <a:spLocks/>
          </p:cNvSpPr>
          <p:nvPr/>
        </p:nvSpPr>
        <p:spPr>
          <a:xfrm>
            <a:off x="5055049" y="3699000"/>
            <a:ext cx="2775900" cy="39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94735"/>
              </a:buClr>
            </a:pPr>
            <a:endParaRPr lang="ru-RU">
              <a:solidFill>
                <a:srgbClr val="594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674" y="242062"/>
            <a:ext cx="7699200" cy="572700"/>
          </a:xfrm>
        </p:spPr>
        <p:txBody>
          <a:bodyPr/>
          <a:lstStyle/>
          <a:p>
            <a:r>
              <a:rPr lang="ru-RU" sz="2800" b="1" dirty="0"/>
              <a:t>Показатели профессиональной компетентности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359" y="927370"/>
            <a:ext cx="7872919" cy="40985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/>
              <a:t>Результативность деятельности педагога, наличие осознанных критериев результата;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dirty="0" smtClean="0"/>
              <a:t>Умение видеть собственные достижения, профессионально грамотно объяснить пути их достижения;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dirty="0" smtClean="0"/>
              <a:t>Умение видеть затруднения в своей деятельности, намечать пути их устранения;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dirty="0" smtClean="0"/>
              <a:t>Высокий уровень теоретической и методической подготовки;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 smtClean="0"/>
              <a:t>Готовность и способность к профессиональному совершенствованию;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Включенность   в инновационную деятельность, владение методами педагогического исследования.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95" y="528224"/>
            <a:ext cx="536494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Аттестация педагога как ресурс саморазвития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75" y="1018988"/>
            <a:ext cx="7699200" cy="394765"/>
          </a:xfrm>
        </p:spPr>
        <p:txBody>
          <a:bodyPr/>
          <a:lstStyle/>
          <a:p>
            <a:pPr marL="152400" indent="0" algn="ctr">
              <a:buNone/>
            </a:pPr>
            <a:r>
              <a:rPr lang="ru-RU" sz="2400" b="1" i="1" dirty="0" smtClean="0"/>
              <a:t>Основные задачи</a:t>
            </a:r>
            <a:endParaRPr lang="ru-RU" sz="24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91" y="1413753"/>
            <a:ext cx="6133163" cy="34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57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3797</TotalTime>
  <Words>314</Words>
  <Application>Microsoft Office PowerPoint</Application>
  <PresentationFormat>Экран (16:9)</PresentationFormat>
  <Paragraphs>77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Abhaya Libre</vt:lpstr>
      <vt:lpstr>Abhaya Libre ExtraBold</vt:lpstr>
      <vt:lpstr>Arial</vt:lpstr>
      <vt:lpstr>Jost</vt:lpstr>
      <vt:lpstr>Calibri Light</vt:lpstr>
      <vt:lpstr>Calibri</vt:lpstr>
      <vt:lpstr>Титульный лист</vt:lpstr>
      <vt:lpstr>Заголовок и текст</vt:lpstr>
      <vt:lpstr>Фото и текст</vt:lpstr>
      <vt:lpstr>Фон и пустой слайд</vt:lpstr>
      <vt:lpstr>Совершенствование профессиональной компетентности педагога в рамках деятельности методического объединения как  фактор повышения качества образования</vt:lpstr>
      <vt:lpstr>Понятие о профессиональной компетентности  педагога</vt:lpstr>
      <vt:lpstr>Профессиональная компетентность педагога включает в себя следующие компоненты:</vt:lpstr>
      <vt:lpstr>Основные пути развития профессиональной компетентности:</vt:lpstr>
      <vt:lpstr>Цель методической работы</vt:lpstr>
      <vt:lpstr>Основные задачи методической работы</vt:lpstr>
      <vt:lpstr>Механизмы развития профессиональной компетентности педагога</vt:lpstr>
      <vt:lpstr>Показатели профессиональной компетентности</vt:lpstr>
      <vt:lpstr>Аттестация педагога как ресурс саморазвития </vt:lpstr>
      <vt:lpstr>Аттестация педагога как ресурс саморазвития </vt:lpstr>
      <vt:lpstr>Презентация PowerPoint</vt:lpstr>
      <vt:lpstr>Аттестация –внешний источник саморазвития педагога, индивидуальная траектория профессионального развития  (из опыта аттестации на категорию «педагог-методист»)</vt:lpstr>
      <vt:lpstr>Презентация PowerPoint</vt:lpstr>
      <vt:lpstr>Презентация PowerPoint</vt:lpstr>
      <vt:lpstr>Спасибо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Черных А.С.</cp:lastModifiedBy>
  <cp:revision>162</cp:revision>
  <dcterms:modified xsi:type="dcterms:W3CDTF">2024-11-07T08:45:51Z</dcterms:modified>
</cp:coreProperties>
</file>