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79" r:id="rId2"/>
    <p:sldMasterId id="2147483678" r:id="rId3"/>
    <p:sldMasterId id="2147483677" r:id="rId4"/>
  </p:sldMasterIdLst>
  <p:notesMasterIdLst>
    <p:notesMasterId r:id="rId23"/>
  </p:notesMasterIdLst>
  <p:sldIdLst>
    <p:sldId id="297" r:id="rId5"/>
    <p:sldId id="265" r:id="rId6"/>
    <p:sldId id="288" r:id="rId7"/>
    <p:sldId id="287" r:id="rId8"/>
    <p:sldId id="322" r:id="rId9"/>
    <p:sldId id="293" r:id="rId10"/>
    <p:sldId id="289" r:id="rId11"/>
    <p:sldId id="1006" r:id="rId12"/>
    <p:sldId id="292" r:id="rId13"/>
    <p:sldId id="290" r:id="rId14"/>
    <p:sldId id="1007" r:id="rId15"/>
    <p:sldId id="1008" r:id="rId16"/>
    <p:sldId id="269" r:id="rId17"/>
    <p:sldId id="272" r:id="rId18"/>
    <p:sldId id="1009" r:id="rId19"/>
    <p:sldId id="1010" r:id="rId20"/>
    <p:sldId id="1011" r:id="rId21"/>
    <p:sldId id="1004" r:id="rId22"/>
  </p:sldIdLst>
  <p:sldSz cx="9144000" cy="5143500" type="screen16x9"/>
  <p:notesSz cx="6858000" cy="9144000"/>
  <p:embeddedFontLst>
    <p:embeddedFont>
      <p:font typeface="Jost" panose="020B0604020202020204" charset="-52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Abhaya Libre" panose="020B0604020202020204" charset="0"/>
      <p:regular r:id="rId34"/>
      <p:bold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716B"/>
    <a:srgbClr val="61948F"/>
    <a:srgbClr val="9C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BF192B8-534E-4357-97EE-F4E1D07FE1A2}">
  <a:tblStyle styleId="{DBF192B8-534E-4357-97EE-F4E1D07FE1A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EBDED41-F783-433E-BBC6-BFF15690B512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91" autoAdjust="0"/>
    <p:restoredTop sz="94660"/>
  </p:normalViewPr>
  <p:slideViewPr>
    <p:cSldViewPr snapToGrid="0">
      <p:cViewPr varScale="1">
        <p:scale>
          <a:sx n="97" d="100"/>
          <a:sy n="97" d="100"/>
        </p:scale>
        <p:origin x="67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font" Target="fonts/font11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 w="9525" cap="flat" cmpd="sng" algn="ctr">
          <a:solidFill>
            <a:schemeClr val="tx1">
              <a:tint val="75000"/>
              <a:shade val="95000"/>
              <a:satMod val="10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  <a:shade val="95000"/>
              <a:satMod val="10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4493148360118623E-17"/>
                  <c:y val="-2.17983651226158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0285-445B-A9D3-0E2D36E16F1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Всего работ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285-445B-A9D3-0E2D36E16F1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6720106880427523E-2"/>
                  <c:y val="-2.90644868301544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0285-445B-A9D3-0E2D36E16F1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Всего работ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285-445B-A9D3-0E2D36E16F1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6720106880427474E-2"/>
                  <c:y val="-2.17983651226158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0285-445B-A9D3-0E2D36E16F1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Всего работ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285-445B-A9D3-0E2D36E16F1F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9.5923261390886416E-3"/>
                  <c:y val="-3.2697547683923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0285-445B-A9D3-0E2D36E16F1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Всего работ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131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285-445B-A9D3-0E2D36E16F1F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1582733812949641E-2"/>
                  <c:y val="-4.72297910990009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0285-445B-A9D3-0E2D36E16F1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Всего работ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305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0285-445B-A9D3-0E2D36E16F1F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8776978417266098E-2"/>
                  <c:y val="-3.2697547683923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0285-445B-A9D3-0E2D36E16F1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Всего работ</c:v>
                </c:pt>
              </c:strCache>
            </c:strRef>
          </c:cat>
          <c:val>
            <c:numRef>
              <c:f>Лист1!$G$2</c:f>
              <c:numCache>
                <c:formatCode>General</c:formatCode>
                <c:ptCount val="1"/>
                <c:pt idx="0">
                  <c:v>171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0285-445B-A9D3-0E2D36E16F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19556776"/>
        <c:axId val="319558736"/>
        <c:axId val="0"/>
      </c:bar3DChart>
      <c:catAx>
        <c:axId val="3195567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19558736"/>
        <c:crosses val="autoZero"/>
        <c:auto val="1"/>
        <c:lblAlgn val="ctr"/>
        <c:lblOffset val="100"/>
        <c:noMultiLvlLbl val="0"/>
      </c:catAx>
      <c:valAx>
        <c:axId val="319558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19556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prstDash val="solid"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467849305722031E-2"/>
          <c:y val="2.5905346042271033E-2"/>
          <c:w val="0.91565158863338802"/>
          <c:h val="0.830745462080397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8"/>
                <c:pt idx="0">
                  <c:v>Всего материалов</c:v>
                </c:pt>
                <c:pt idx="1">
                  <c:v>Средства и процедуры оценивания НОР</c:v>
                </c:pt>
                <c:pt idx="2">
                  <c:v>Видеозапись</c:v>
                </c:pt>
                <c:pt idx="3">
                  <c:v>Сценарий урока</c:v>
                </c:pt>
                <c:pt idx="4">
                  <c:v>Сценарий обр.события</c:v>
                </c:pt>
                <c:pt idx="5">
                  <c:v>Сценарий метод.мероприятия</c:v>
                </c:pt>
                <c:pt idx="6">
                  <c:v>Описание опыта</c:v>
                </c:pt>
                <c:pt idx="7">
                  <c:v>Представление опыта ФГ
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21</c:v>
                </c:pt>
                <c:pt idx="1">
                  <c:v>2</c:v>
                </c:pt>
                <c:pt idx="2">
                  <c:v>0</c:v>
                </c:pt>
                <c:pt idx="3">
                  <c:v>13</c:v>
                </c:pt>
                <c:pt idx="5">
                  <c:v>4</c:v>
                </c:pt>
                <c:pt idx="6">
                  <c:v>2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99-46E3-8471-69321655978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6"/>
              <c:layout>
                <c:manualLayout>
                  <c:x val="0"/>
                  <c:y val="-6.291222679312965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E78D-42EB-9F03-E5222D4740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8"/>
                <c:pt idx="0">
                  <c:v>Всего материалов</c:v>
                </c:pt>
                <c:pt idx="1">
                  <c:v>Средства и процедуры оценивания НОР</c:v>
                </c:pt>
                <c:pt idx="2">
                  <c:v>Видеозапись</c:v>
                </c:pt>
                <c:pt idx="3">
                  <c:v>Сценарий урока</c:v>
                </c:pt>
                <c:pt idx="4">
                  <c:v>Сценарий обр.события</c:v>
                </c:pt>
                <c:pt idx="5">
                  <c:v>Сценарий метод.мероприятия</c:v>
                </c:pt>
                <c:pt idx="6">
                  <c:v>Описание опыта</c:v>
                </c:pt>
                <c:pt idx="7">
                  <c:v>Представление опыта ФГ
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  <c:pt idx="0">
                  <c:v>213</c:v>
                </c:pt>
                <c:pt idx="1">
                  <c:v>3</c:v>
                </c:pt>
                <c:pt idx="2">
                  <c:v>15</c:v>
                </c:pt>
                <c:pt idx="3">
                  <c:v>151</c:v>
                </c:pt>
                <c:pt idx="4">
                  <c:v>5</c:v>
                </c:pt>
                <c:pt idx="5">
                  <c:v>25</c:v>
                </c:pt>
                <c:pt idx="6">
                  <c:v>14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299-46E3-8471-69321655978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1.887366803793855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E78D-42EB-9F03-E5222D4740BC}"/>
                </c:ext>
              </c:extLst>
            </c:dLbl>
            <c:dLbl>
              <c:idx val="2"/>
              <c:layout>
                <c:manualLayout>
                  <c:x val="-5.2738207756178059E-17"/>
                  <c:y val="-9.436834018969390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E78D-42EB-9F03-E5222D4740BC}"/>
                </c:ext>
              </c:extLst>
            </c:dLbl>
            <c:dLbl>
              <c:idx val="6"/>
              <c:layout>
                <c:manualLayout>
                  <c:x val="0"/>
                  <c:y val="3.145611339656309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E78D-42EB-9F03-E5222D4740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8"/>
                <c:pt idx="0">
                  <c:v>Всего материалов</c:v>
                </c:pt>
                <c:pt idx="1">
                  <c:v>Средства и процедуры оценивания НОР</c:v>
                </c:pt>
                <c:pt idx="2">
                  <c:v>Видеозапись</c:v>
                </c:pt>
                <c:pt idx="3">
                  <c:v>Сценарий урока</c:v>
                </c:pt>
                <c:pt idx="4">
                  <c:v>Сценарий обр.события</c:v>
                </c:pt>
                <c:pt idx="5">
                  <c:v>Сценарий метод.мероприятия</c:v>
                </c:pt>
                <c:pt idx="6">
                  <c:v>Описание опыта</c:v>
                </c:pt>
                <c:pt idx="7">
                  <c:v>Представление опыта ФГ
</c:v>
                </c:pt>
              </c:strCache>
            </c:strRef>
          </c:cat>
          <c:val>
            <c:numRef>
              <c:f>Лист1!$D$2:$D$9</c:f>
              <c:numCache>
                <c:formatCode>General</c:formatCode>
                <c:ptCount val="8"/>
                <c:pt idx="0">
                  <c:v>137</c:v>
                </c:pt>
                <c:pt idx="1">
                  <c:v>3</c:v>
                </c:pt>
                <c:pt idx="2">
                  <c:v>16</c:v>
                </c:pt>
                <c:pt idx="3">
                  <c:v>91</c:v>
                </c:pt>
                <c:pt idx="4">
                  <c:v>7</c:v>
                </c:pt>
                <c:pt idx="5">
                  <c:v>7</c:v>
                </c:pt>
                <c:pt idx="6">
                  <c:v>13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299-46E3-8471-693216559785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1.2582445358625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E78D-42EB-9F03-E5222D4740BC}"/>
                </c:ext>
              </c:extLst>
            </c:dLbl>
            <c:dLbl>
              <c:idx val="3"/>
              <c:layout>
                <c:manualLayout>
                  <c:x val="0"/>
                  <c:y val="6.291222679312734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E78D-42EB-9F03-E5222D4740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8"/>
                <c:pt idx="0">
                  <c:v>Всего материалов</c:v>
                </c:pt>
                <c:pt idx="1">
                  <c:v>Средства и процедуры оценивания НОР</c:v>
                </c:pt>
                <c:pt idx="2">
                  <c:v>Видеозапись</c:v>
                </c:pt>
                <c:pt idx="3">
                  <c:v>Сценарий урока</c:v>
                </c:pt>
                <c:pt idx="4">
                  <c:v>Сценарий обр.события</c:v>
                </c:pt>
                <c:pt idx="5">
                  <c:v>Сценарий метод.мероприятия</c:v>
                </c:pt>
                <c:pt idx="6">
                  <c:v>Описание опыта</c:v>
                </c:pt>
                <c:pt idx="7">
                  <c:v>Представление опыта ФГ
</c:v>
                </c:pt>
              </c:strCache>
            </c:strRef>
          </c:cat>
          <c:val>
            <c:numRef>
              <c:f>Лист1!$E$2:$E$9</c:f>
              <c:numCache>
                <c:formatCode>General</c:formatCode>
                <c:ptCount val="8"/>
                <c:pt idx="0">
                  <c:v>131</c:v>
                </c:pt>
                <c:pt idx="1">
                  <c:v>6</c:v>
                </c:pt>
                <c:pt idx="2">
                  <c:v>15</c:v>
                </c:pt>
                <c:pt idx="3">
                  <c:v>88</c:v>
                </c:pt>
                <c:pt idx="4">
                  <c:v>6</c:v>
                </c:pt>
                <c:pt idx="5">
                  <c:v>7</c:v>
                </c:pt>
                <c:pt idx="6">
                  <c:v>7</c:v>
                </c:pt>
                <c:pt idx="7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299-46E3-8471-693216559785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2331-4D45-8A3D-8E3B8F1E6665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34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2331-4D45-8A3D-8E3B8F1E6665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213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331-4D45-8A3D-8E3B8F1E6665}"/>
                </c:ext>
              </c:extLst>
            </c:dLbl>
            <c:dLbl>
              <c:idx val="4"/>
              <c:layout>
                <c:manualLayout>
                  <c:x val="-1.0547641551235612E-16"/>
                  <c:y val="-1.572805669828212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E78D-42EB-9F03-E5222D4740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8"/>
                <c:pt idx="0">
                  <c:v>Всего материалов</c:v>
                </c:pt>
                <c:pt idx="1">
                  <c:v>Средства и процедуры оценивания НОР</c:v>
                </c:pt>
                <c:pt idx="2">
                  <c:v>Видеозапись</c:v>
                </c:pt>
                <c:pt idx="3">
                  <c:v>Сценарий урока</c:v>
                </c:pt>
                <c:pt idx="4">
                  <c:v>Сценарий обр.события</c:v>
                </c:pt>
                <c:pt idx="5">
                  <c:v>Сценарий метод.мероприятия</c:v>
                </c:pt>
                <c:pt idx="6">
                  <c:v>Описание опыта</c:v>
                </c:pt>
                <c:pt idx="7">
                  <c:v>Представление опыта ФГ
</c:v>
                </c:pt>
              </c:strCache>
            </c:strRef>
          </c:cat>
          <c:val>
            <c:numRef>
              <c:f>Лист1!$F$2:$F$9</c:f>
              <c:numCache>
                <c:formatCode>General</c:formatCode>
                <c:ptCount val="8"/>
                <c:pt idx="0">
                  <c:v>305</c:v>
                </c:pt>
                <c:pt idx="1">
                  <c:v>0</c:v>
                </c:pt>
                <c:pt idx="2">
                  <c:v>34</c:v>
                </c:pt>
                <c:pt idx="3">
                  <c:v>213</c:v>
                </c:pt>
                <c:pt idx="4">
                  <c:v>13</c:v>
                </c:pt>
                <c:pt idx="5">
                  <c:v>14</c:v>
                </c:pt>
                <c:pt idx="6">
                  <c:v>8</c:v>
                </c:pt>
                <c:pt idx="7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299-46E3-8471-693216559785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4383313725214832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E78D-42EB-9F03-E5222D4740BC}"/>
                </c:ext>
              </c:extLst>
            </c:dLbl>
            <c:dLbl>
              <c:idx val="3"/>
              <c:layout>
                <c:manualLayout>
                  <c:x val="7.1916568626074163E-3"/>
                  <c:y val="-1.1533775006253804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E78D-42EB-9F03-E5222D4740BC}"/>
                </c:ext>
              </c:extLst>
            </c:dLbl>
            <c:dLbl>
              <c:idx val="4"/>
              <c:layout>
                <c:manualLayout>
                  <c:x val="-1.0547641551235612E-16"/>
                  <c:y val="6.291222679312849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E78D-42EB-9F03-E5222D4740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8"/>
                <c:pt idx="0">
                  <c:v>Всего материалов</c:v>
                </c:pt>
                <c:pt idx="1">
                  <c:v>Средства и процедуры оценивания НОР</c:v>
                </c:pt>
                <c:pt idx="2">
                  <c:v>Видеозапись</c:v>
                </c:pt>
                <c:pt idx="3">
                  <c:v>Сценарий урока</c:v>
                </c:pt>
                <c:pt idx="4">
                  <c:v>Сценарий обр.события</c:v>
                </c:pt>
                <c:pt idx="5">
                  <c:v>Сценарий метод.мероприятия</c:v>
                </c:pt>
                <c:pt idx="6">
                  <c:v>Описание опыта</c:v>
                </c:pt>
                <c:pt idx="7">
                  <c:v>Представление опыта ФГ
</c:v>
                </c:pt>
              </c:strCache>
            </c:strRef>
          </c:cat>
          <c:val>
            <c:numRef>
              <c:f>Лист1!$G$2:$G$9</c:f>
              <c:numCache>
                <c:formatCode>General</c:formatCode>
                <c:ptCount val="8"/>
                <c:pt idx="0">
                  <c:v>171</c:v>
                </c:pt>
                <c:pt idx="1">
                  <c:v>0</c:v>
                </c:pt>
                <c:pt idx="2">
                  <c:v>11</c:v>
                </c:pt>
                <c:pt idx="3">
                  <c:v>111</c:v>
                </c:pt>
                <c:pt idx="4">
                  <c:v>12</c:v>
                </c:pt>
                <c:pt idx="5">
                  <c:v>22</c:v>
                </c:pt>
                <c:pt idx="6">
                  <c:v>6</c:v>
                </c:pt>
                <c:pt idx="7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8D-42EB-9F03-E5222D4740B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12123136"/>
        <c:axId val="212119608"/>
      </c:barChart>
      <c:catAx>
        <c:axId val="212123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2119608"/>
        <c:crosses val="autoZero"/>
        <c:auto val="1"/>
        <c:lblAlgn val="ctr"/>
        <c:lblOffset val="100"/>
        <c:noMultiLvlLbl val="0"/>
      </c:catAx>
      <c:valAx>
        <c:axId val="212119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Число материалов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2123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078245226665169"/>
          <c:y val="1.8117978258624236E-2"/>
          <c:w val="0.44902553615783863"/>
          <c:h val="6.43715923059832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 w="635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635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1"/>
              <c:layout>
                <c:manualLayout>
                  <c:x val="9.2592592592592587E-3"/>
                  <c:y val="-3.784633494006422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81D5-481A-AB4D-A513DAA998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>
                        <a:lumMod val="1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Средства и процедуры оценивания НОР</c:v>
                </c:pt>
                <c:pt idx="1">
                  <c:v>Видеозапись</c:v>
                </c:pt>
                <c:pt idx="2">
                  <c:v>Сценарий урока</c:v>
                </c:pt>
                <c:pt idx="3">
                  <c:v>Сценарий ОС</c:v>
                </c:pt>
                <c:pt idx="4">
                  <c:v>Сценарий метод мероприятия</c:v>
                </c:pt>
                <c:pt idx="5">
                  <c:v>Опыт реализации ФГОС, ФООП </c:v>
                </c:pt>
                <c:pt idx="6">
                  <c:v>Опыт формирования ФГ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0</c:v>
                </c:pt>
                <c:pt idx="1">
                  <c:v>11</c:v>
                </c:pt>
                <c:pt idx="2">
                  <c:v>111</c:v>
                </c:pt>
                <c:pt idx="3">
                  <c:v>12</c:v>
                </c:pt>
                <c:pt idx="4">
                  <c:v>22</c:v>
                </c:pt>
                <c:pt idx="5">
                  <c:v>6</c:v>
                </c:pt>
                <c:pt idx="6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1D5-481A-AB4D-A513DAA998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19556776"/>
        <c:axId val="319558736"/>
        <c:axId val="0"/>
      </c:bar3DChart>
      <c:catAx>
        <c:axId val="3195567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19558736"/>
        <c:crosses val="autoZero"/>
        <c:auto val="1"/>
        <c:lblAlgn val="ctr"/>
        <c:lblOffset val="100"/>
        <c:noMultiLvlLbl val="0"/>
      </c:catAx>
      <c:valAx>
        <c:axId val="319558736"/>
        <c:scaling>
          <c:orientation val="minMax"/>
        </c:scaling>
        <c:delete val="1"/>
        <c:axPos val="l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Кол-во разработок</a:t>
                </a:r>
              </a:p>
            </c:rich>
          </c:tx>
          <c:layout>
            <c:manualLayout>
              <c:xMode val="edge"/>
              <c:yMode val="edge"/>
              <c:x val="9.19492789957852E-2"/>
              <c:y val="0.1814396205483031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out"/>
        <c:minorTickMark val="none"/>
        <c:tickLblPos val="nextTo"/>
        <c:crossAx val="319556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AF99-49B5-B6F2-D15D670A0B66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AF99-49B5-B6F2-D15D670A0B66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AF99-49B5-B6F2-D15D670A0B66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AF99-49B5-B6F2-D15D670A0B66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9-AF99-49B5-B6F2-D15D670A0B66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B-AF99-49B5-B6F2-D15D670A0B66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D-AF99-49B5-B6F2-D15D670A0B66}"/>
              </c:ext>
            </c:extLst>
          </c:dPt>
          <c:dLbls>
            <c:dLbl>
              <c:idx val="0"/>
              <c:layout>
                <c:manualLayout>
                  <c:x val="3.5990117874743635E-3"/>
                  <c:y val="-2.22507571168988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AF99-49B5-B6F2-D15D670A0B66}"/>
                </c:ext>
              </c:extLst>
            </c:dLbl>
            <c:dLbl>
              <c:idx val="1"/>
              <c:layout>
                <c:manualLayout>
                  <c:x val="1.340766335692541E-2"/>
                  <c:y val="-1.20938421158893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AF99-49B5-B6F2-D15D670A0B66}"/>
                </c:ext>
              </c:extLst>
            </c:dLbl>
            <c:dLbl>
              <c:idx val="2"/>
              <c:layout>
                <c:manualLayout>
                  <c:x val="5.4034844339400474E-4"/>
                  <c:y val="-2.38788612961841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AF99-49B5-B6F2-D15D670A0B66}"/>
                </c:ext>
              </c:extLst>
            </c:dLbl>
            <c:dLbl>
              <c:idx val="3"/>
              <c:layout>
                <c:manualLayout>
                  <c:x val="0"/>
                  <c:y val="-3.52523284728377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AF99-49B5-B6F2-D15D670A0B66}"/>
                </c:ext>
              </c:extLst>
            </c:dLbl>
            <c:dLbl>
              <c:idx val="4"/>
              <c:layout>
                <c:manualLayout>
                  <c:x val="-3.0408001609912954E-2"/>
                  <c:y val="1.84079143953159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AF99-49B5-B6F2-D15D670A0B66}"/>
                </c:ext>
              </c:extLst>
            </c:dLbl>
            <c:dLbl>
              <c:idx val="5"/>
              <c:layout>
                <c:manualLayout>
                  <c:x val="-1.1361703767453211E-2"/>
                  <c:y val="-1.20489400363416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AF99-49B5-B6F2-D15D670A0B66}"/>
                </c:ext>
              </c:extLst>
            </c:dLbl>
            <c:dLbl>
              <c:idx val="6"/>
              <c:layout>
                <c:manualLayout>
                  <c:x val="-3.2521954331564996E-3"/>
                  <c:y val="-1.24320613769432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AF99-49B5-B6F2-D15D670A0B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>
                        <a:lumMod val="1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Средства и процедуры оценивания НОР</c:v>
                </c:pt>
                <c:pt idx="1">
                  <c:v>Видеозапись</c:v>
                </c:pt>
                <c:pt idx="2">
                  <c:v>Сценарий урока</c:v>
                </c:pt>
                <c:pt idx="3">
                  <c:v>Сценарий ОС</c:v>
                </c:pt>
                <c:pt idx="4">
                  <c:v>Сценарий метод мероприятия</c:v>
                </c:pt>
                <c:pt idx="5">
                  <c:v>Опыт реализации ФГОС, ФООП </c:v>
                </c:pt>
                <c:pt idx="6">
                  <c:v>Опыт формирования ФГ</c:v>
                </c:pt>
              </c:strCache>
            </c:strRef>
          </c:cat>
          <c:val>
            <c:numRef>
              <c:f>Лист1!$B$2:$B$8</c:f>
              <c:numCache>
                <c:formatCode>0.0</c:formatCode>
                <c:ptCount val="7"/>
                <c:pt idx="0" formatCode="General">
                  <c:v>0</c:v>
                </c:pt>
                <c:pt idx="1">
                  <c:v>6.4327485380116958</c:v>
                </c:pt>
                <c:pt idx="2">
                  <c:v>64.912280701754383</c:v>
                </c:pt>
                <c:pt idx="3">
                  <c:v>7.0175438596491224</c:v>
                </c:pt>
                <c:pt idx="4">
                  <c:v>12.865497076023392</c:v>
                </c:pt>
                <c:pt idx="5">
                  <c:v>3.5087719298245612</c:v>
                </c:pt>
                <c:pt idx="6">
                  <c:v>5.2631578947368416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AF99-49B5-B6F2-D15D670A0B6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0-AF99-49B5-B6F2-D15D670A0B66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2-AF99-49B5-B6F2-D15D670A0B66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4-AF99-49B5-B6F2-D15D670A0B66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6-AF99-49B5-B6F2-D15D670A0B66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8-AF99-49B5-B6F2-D15D670A0B66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A-AF99-49B5-B6F2-D15D670A0B66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C-AF99-49B5-B6F2-D15D670A0B66}"/>
              </c:ext>
            </c:extLst>
          </c:dPt>
          <c:cat>
            <c:strRef>
              <c:f>Лист1!$A$2:$A$8</c:f>
              <c:strCache>
                <c:ptCount val="7"/>
                <c:pt idx="0">
                  <c:v>Средства и процедуры оценивания НОР</c:v>
                </c:pt>
                <c:pt idx="1">
                  <c:v>Видеозапись</c:v>
                </c:pt>
                <c:pt idx="2">
                  <c:v>Сценарий урока</c:v>
                </c:pt>
                <c:pt idx="3">
                  <c:v>Сценарий ОС</c:v>
                </c:pt>
                <c:pt idx="4">
                  <c:v>Сценарий метод мероприятия</c:v>
                </c:pt>
                <c:pt idx="5">
                  <c:v>Опыт реализации ФГОС, ФООП </c:v>
                </c:pt>
                <c:pt idx="6">
                  <c:v>Опыт формирования ФГ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0</c:v>
                </c:pt>
                <c:pt idx="1">
                  <c:v>11</c:v>
                </c:pt>
                <c:pt idx="2">
                  <c:v>111</c:v>
                </c:pt>
                <c:pt idx="3">
                  <c:v>12</c:v>
                </c:pt>
                <c:pt idx="4">
                  <c:v>22</c:v>
                </c:pt>
                <c:pt idx="5">
                  <c:v>6</c:v>
                </c:pt>
                <c:pt idx="6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AF99-49B5-B6F2-D15D670A0B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68160368482627154"/>
          <c:y val="4.3387847330523067E-2"/>
          <c:w val="0.31660702281709074"/>
          <c:h val="0.94630991168870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816498797346315E-2"/>
          <c:y val="1.7121184970399547E-2"/>
          <c:w val="0.90318350120265367"/>
          <c:h val="0.841853909826900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12716B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Число экспертов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60-4372-89C3-E1A259CCD5F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Число экспертов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E60-4372-89C3-E1A259CCD5F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Число экспертов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E60-4372-89C3-E1A259CCD5F6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2022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Число экспертов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E60-4372-89C3-E1A259CCD5F6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2023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Число экспертов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E60-4372-89C3-E1A259CCD5F6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2024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1.0348106792534416E-16"/>
                  <c:y val="6.156405667383459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C7A2-4AF7-975D-CB29DA7425C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12716B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Число экспертов</c:v>
                </c:pt>
              </c:strCache>
            </c:strRef>
          </c:cat>
          <c:val>
            <c:numRef>
              <c:f>Лист1!$G$2</c:f>
              <c:numCache>
                <c:formatCode>General</c:formatCode>
                <c:ptCount val="1"/>
                <c:pt idx="0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A2-4AF7-975D-CB29DA7425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12125488"/>
        <c:axId val="212125880"/>
      </c:barChart>
      <c:catAx>
        <c:axId val="212125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2125880"/>
        <c:crosses val="autoZero"/>
        <c:auto val="1"/>
        <c:lblAlgn val="ctr"/>
        <c:lblOffset val="100"/>
        <c:noMultiLvlLbl val="0"/>
      </c:catAx>
      <c:valAx>
        <c:axId val="212125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2125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46609140476681E-2"/>
          <c:y val="3.0406689471683769E-2"/>
          <c:w val="0.92345598367458093"/>
          <c:h val="0.7413213741668836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макс. возможный балл в номинации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515377038415235E-2"/>
                  <c:y val="-2.280501710376282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E957-4AD2-993E-C4359911770A}"/>
                </c:ext>
              </c:extLst>
            </c:dLbl>
            <c:dLbl>
              <c:idx val="1"/>
              <c:layout>
                <c:manualLayout>
                  <c:x val="-4.1720477180693882E-2"/>
                  <c:y val="-2.280501710376282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E957-4AD2-993E-C4359911770A}"/>
                </c:ext>
              </c:extLst>
            </c:dLbl>
            <c:dLbl>
              <c:idx val="2"/>
              <c:layout>
                <c:manualLayout>
                  <c:x val="-4.1720477180693882E-2"/>
                  <c:y val="-3.040668947168376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E957-4AD2-993E-C4359911770A}"/>
                </c:ext>
              </c:extLst>
            </c:dLbl>
            <c:dLbl>
              <c:idx val="3"/>
              <c:layout>
                <c:manualLayout>
                  <c:x val="-4.1720477180693882E-2"/>
                  <c:y val="-2.280501710376282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E957-4AD2-993E-C4359911770A}"/>
                </c:ext>
              </c:extLst>
            </c:dLbl>
            <c:dLbl>
              <c:idx val="4"/>
              <c:layout>
                <c:manualLayout>
                  <c:x val="-3.9531574915180195E-2"/>
                  <c:y val="-2.28050171037628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E957-4AD2-993E-C4359911770A}"/>
                </c:ext>
              </c:extLst>
            </c:dLbl>
            <c:dLbl>
              <c:idx val="5"/>
              <c:layout>
                <c:manualLayout>
                  <c:x val="-4.1720477180693882E-2"/>
                  <c:y val="-1.90041809198023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E957-4AD2-993E-C4359911770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Видезапись урока</c:v>
                </c:pt>
                <c:pt idx="1">
                  <c:v>Сценарий урока</c:v>
                </c:pt>
                <c:pt idx="2">
                  <c:v>Сценарий ОС</c:v>
                </c:pt>
                <c:pt idx="3">
                  <c:v>Сценарий мероприятия</c:v>
                </c:pt>
                <c:pt idx="4">
                  <c:v>Опыт ФГОС</c:v>
                </c:pt>
                <c:pt idx="5">
                  <c:v>Опыт ФГ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18</c:v>
                </c:pt>
                <c:pt idx="1">
                  <c:v>18</c:v>
                </c:pt>
                <c:pt idx="2">
                  <c:v>18</c:v>
                </c:pt>
                <c:pt idx="3">
                  <c:v>22</c:v>
                </c:pt>
                <c:pt idx="4">
                  <c:v>20</c:v>
                </c:pt>
                <c:pt idx="5">
                  <c:v>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E957-4AD2-993E-C4359911770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средн. балл (факт)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0412651165676633E-2"/>
                  <c:y val="2.66058532877231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E957-4AD2-993E-C4359911770A}"/>
                </c:ext>
              </c:extLst>
            </c:dLbl>
            <c:dLbl>
              <c:idx val="1"/>
              <c:layout>
                <c:manualLayout>
                  <c:x val="-4.6979357962218166E-2"/>
                  <c:y val="-2.66058532877232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E957-4AD2-993E-C4359911770A}"/>
                </c:ext>
              </c:extLst>
            </c:dLbl>
            <c:dLbl>
              <c:idx val="2"/>
              <c:layout>
                <c:manualLayout>
                  <c:x val="-4.9168260227732095E-2"/>
                  <c:y val="3.42075256556442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E957-4AD2-993E-C4359911770A}"/>
                </c:ext>
              </c:extLst>
            </c:dLbl>
            <c:dLbl>
              <c:idx val="3"/>
              <c:layout>
                <c:manualLayout>
                  <c:x val="-4.19886607968466E-2"/>
                  <c:y val="5.701254275940707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E957-4AD2-993E-C4359911770A}"/>
                </c:ext>
              </c:extLst>
            </c:dLbl>
            <c:dLbl>
              <c:idx val="4"/>
              <c:layout>
                <c:manualLayout>
                  <c:x val="-4.9781152862075892E-2"/>
                  <c:y val="-1.90041809198023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E957-4AD2-993E-C4359911770A}"/>
                </c:ext>
              </c:extLst>
            </c:dLbl>
            <c:dLbl>
              <c:idx val="5"/>
              <c:layout>
                <c:manualLayout>
                  <c:x val="-5.1357162493246018E-2"/>
                  <c:y val="-2.28050171037628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E957-4AD2-993E-C4359911770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Видезапись урока</c:v>
                </c:pt>
                <c:pt idx="1">
                  <c:v>Сценарий урока</c:v>
                </c:pt>
                <c:pt idx="2">
                  <c:v>Сценарий ОС</c:v>
                </c:pt>
                <c:pt idx="3">
                  <c:v>Сценарий мероприятия</c:v>
                </c:pt>
                <c:pt idx="4">
                  <c:v>Опыт ФГОС</c:v>
                </c:pt>
                <c:pt idx="5">
                  <c:v>Опыт ФГ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9.3000000000000007</c:v>
                </c:pt>
                <c:pt idx="1">
                  <c:v>9.8000000000000007</c:v>
                </c:pt>
                <c:pt idx="2">
                  <c:v>8.8000000000000007</c:v>
                </c:pt>
                <c:pt idx="3">
                  <c:v>11.7</c:v>
                </c:pt>
                <c:pt idx="4">
                  <c:v>13.5</c:v>
                </c:pt>
                <c:pt idx="5">
                  <c:v>11.5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E957-4AD2-993E-C4359911770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макс. балл (факт)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0163073218780801E-2"/>
                  <c:y val="-3.42075256556442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E957-4AD2-993E-C4359911770A}"/>
                </c:ext>
              </c:extLst>
            </c:dLbl>
            <c:dLbl>
              <c:idx val="1"/>
              <c:layout>
                <c:manualLayout>
                  <c:x val="-3.6729780015322316E-2"/>
                  <c:y val="1.90041809198023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E957-4AD2-993E-C4359911770A}"/>
                </c:ext>
              </c:extLst>
            </c:dLbl>
            <c:dLbl>
              <c:idx val="2"/>
              <c:layout>
                <c:manualLayout>
                  <c:x val="-2.578526868775317E-2"/>
                  <c:y val="-1.90041809198023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0-E957-4AD2-993E-C4359911770A}"/>
                </c:ext>
              </c:extLst>
            </c:dLbl>
            <c:dLbl>
              <c:idx val="3"/>
              <c:layout>
                <c:manualLayout>
                  <c:x val="-3.9531574915180036E-2"/>
                  <c:y val="-2.280501710376282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E957-4AD2-993E-C4359911770A}"/>
                </c:ext>
              </c:extLst>
            </c:dLbl>
            <c:dLbl>
              <c:idx val="4"/>
              <c:layout>
                <c:manualLayout>
                  <c:x val="-3.2964868118638503E-2"/>
                  <c:y val="-2.66058532877232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2-E957-4AD2-993E-C4359911770A}"/>
                </c:ext>
              </c:extLst>
            </c:dLbl>
            <c:dLbl>
              <c:idx val="5"/>
              <c:layout>
                <c:manualLayout>
                  <c:x val="-3.9531574915180036E-2"/>
                  <c:y val="-2.66058532877232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3-E957-4AD2-993E-C4359911770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Видезапись урока</c:v>
                </c:pt>
                <c:pt idx="1">
                  <c:v>Сценарий урока</c:v>
                </c:pt>
                <c:pt idx="2">
                  <c:v>Сценарий ОС</c:v>
                </c:pt>
                <c:pt idx="3">
                  <c:v>Сценарий мероприятия</c:v>
                </c:pt>
                <c:pt idx="4">
                  <c:v>Опыт ФГОС</c:v>
                </c:pt>
                <c:pt idx="5">
                  <c:v>Опыт ФГ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14</c:v>
                </c:pt>
                <c:pt idx="1">
                  <c:v>16</c:v>
                </c:pt>
                <c:pt idx="2">
                  <c:v>14.5</c:v>
                </c:pt>
                <c:pt idx="3">
                  <c:v>14</c:v>
                </c:pt>
                <c:pt idx="4">
                  <c:v>16</c:v>
                </c:pt>
                <c:pt idx="5">
                  <c:v>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4-E957-4AD2-993E-C4359911770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14499312"/>
        <c:axId val="314498528"/>
      </c:lineChart>
      <c:catAx>
        <c:axId val="314499312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314498528"/>
        <c:crosses val="max"/>
        <c:auto val="1"/>
        <c:lblAlgn val="ctr"/>
        <c:lblOffset val="100"/>
        <c:noMultiLvlLbl val="0"/>
      </c:catAx>
      <c:valAx>
        <c:axId val="314498528"/>
        <c:scaling>
          <c:orientation val="minMax"/>
          <c:max val="23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cross"/>
        <c:minorTickMark val="none"/>
        <c:tickLblPos val="low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14499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EB6AC1-E959-438B-A54B-5C14FD868AA8}" type="doc">
      <dgm:prSet loTypeId="urn:microsoft.com/office/officeart/2005/8/layout/hierarchy1" loCatId="hierarchy" qsTypeId="urn:microsoft.com/office/officeart/2005/8/quickstyle/simple3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4BD9B669-2C19-434C-8568-8203F2A72A6D}">
      <dgm:prSet phldrT="[Текст]"/>
      <dgm:spPr/>
      <dgm:t>
        <a:bodyPr/>
        <a:lstStyle/>
        <a:p>
          <a:r>
            <a:rPr lang="ru-RU" dirty="0"/>
            <a:t>Эксперты</a:t>
          </a:r>
        </a:p>
      </dgm:t>
    </dgm:pt>
    <dgm:pt modelId="{4A93EB77-0A96-4FA2-AC38-DA9202A0D9C7}" type="parTrans" cxnId="{2FB9AF34-E65D-4993-9E16-3CB3AE849BD5}">
      <dgm:prSet/>
      <dgm:spPr/>
      <dgm:t>
        <a:bodyPr/>
        <a:lstStyle/>
        <a:p>
          <a:endParaRPr lang="ru-RU"/>
        </a:p>
      </dgm:t>
    </dgm:pt>
    <dgm:pt modelId="{882F425B-B6A9-41A4-AA2F-22202B870EF8}" type="sibTrans" cxnId="{2FB9AF34-E65D-4993-9E16-3CB3AE849BD5}">
      <dgm:prSet/>
      <dgm:spPr/>
      <dgm:t>
        <a:bodyPr/>
        <a:lstStyle/>
        <a:p>
          <a:endParaRPr lang="ru-RU"/>
        </a:p>
      </dgm:t>
    </dgm:pt>
    <dgm:pt modelId="{9F313D7D-1FA3-40D0-AEBB-3D3F1D52CF74}">
      <dgm:prSet phldrT="[Текст]"/>
      <dgm:spPr/>
      <dgm:t>
        <a:bodyPr/>
        <a:lstStyle/>
        <a:p>
          <a:r>
            <a:rPr lang="ru-RU" dirty="0"/>
            <a:t>Тренер-технолог  ДП</a:t>
          </a:r>
        </a:p>
      </dgm:t>
    </dgm:pt>
    <dgm:pt modelId="{CF5797C5-3E4B-44FA-ACC8-6E6C20A81FE5}" type="parTrans" cxnId="{7A454A06-DF7F-4E52-AB70-8975E6BC12B8}">
      <dgm:prSet/>
      <dgm:spPr/>
      <dgm:t>
        <a:bodyPr/>
        <a:lstStyle/>
        <a:p>
          <a:endParaRPr lang="ru-RU"/>
        </a:p>
      </dgm:t>
    </dgm:pt>
    <dgm:pt modelId="{97646DD4-B736-4493-80E0-E30B1B923C9C}" type="sibTrans" cxnId="{7A454A06-DF7F-4E52-AB70-8975E6BC12B8}">
      <dgm:prSet/>
      <dgm:spPr/>
      <dgm:t>
        <a:bodyPr/>
        <a:lstStyle/>
        <a:p>
          <a:endParaRPr lang="ru-RU"/>
        </a:p>
      </dgm:t>
    </dgm:pt>
    <dgm:pt modelId="{6CD6BCE6-200F-4B0E-8EAC-A73480BDE88A}">
      <dgm:prSet phldrT="[Текст]"/>
      <dgm:spPr/>
      <dgm:t>
        <a:bodyPr/>
        <a:lstStyle/>
        <a:p>
          <a:r>
            <a:rPr lang="ru-RU" dirty="0"/>
            <a:t>Зав. </a:t>
          </a:r>
          <a:r>
            <a:rPr lang="ru-RU" dirty="0" smtClean="0"/>
            <a:t>лабораторией/ </a:t>
          </a:r>
          <a:r>
            <a:rPr lang="ru-RU" dirty="0"/>
            <a:t>специалисты АИРО</a:t>
          </a:r>
        </a:p>
      </dgm:t>
    </dgm:pt>
    <dgm:pt modelId="{B654A15C-AB3F-41CD-BE9F-13A4A1CDB7D7}" type="sibTrans" cxnId="{3D7D2516-BCB5-454E-B21E-494D7729CDF1}">
      <dgm:prSet/>
      <dgm:spPr/>
      <dgm:t>
        <a:bodyPr/>
        <a:lstStyle/>
        <a:p>
          <a:endParaRPr lang="ru-RU"/>
        </a:p>
      </dgm:t>
    </dgm:pt>
    <dgm:pt modelId="{0E97B56B-F85C-4F66-806F-359B52E19122}" type="parTrans" cxnId="{3D7D2516-BCB5-454E-B21E-494D7729CDF1}">
      <dgm:prSet/>
      <dgm:spPr/>
      <dgm:t>
        <a:bodyPr/>
        <a:lstStyle/>
        <a:p>
          <a:endParaRPr lang="ru-RU"/>
        </a:p>
      </dgm:t>
    </dgm:pt>
    <dgm:pt modelId="{A4885DF2-6BB3-433A-8505-35B6F3143799}">
      <dgm:prSet/>
      <dgm:spPr/>
      <dgm:t>
        <a:bodyPr/>
        <a:lstStyle/>
        <a:p>
          <a:r>
            <a:rPr lang="ru-RU" dirty="0"/>
            <a:t>Учителя,</a:t>
          </a:r>
        </a:p>
        <a:p>
          <a:r>
            <a:rPr lang="ru-RU" dirty="0"/>
            <a:t>Школа ТТ 2023</a:t>
          </a:r>
        </a:p>
      </dgm:t>
    </dgm:pt>
    <dgm:pt modelId="{01021A11-C474-4C31-92F6-7AB6C681FFEC}" type="parTrans" cxnId="{E4BC1E51-95FC-45AD-BDB2-BAF62314BCA9}">
      <dgm:prSet/>
      <dgm:spPr/>
      <dgm:t>
        <a:bodyPr/>
        <a:lstStyle/>
        <a:p>
          <a:endParaRPr lang="ru-RU"/>
        </a:p>
      </dgm:t>
    </dgm:pt>
    <dgm:pt modelId="{565BE720-7E46-47E8-BBE4-5038F9F89261}" type="sibTrans" cxnId="{E4BC1E51-95FC-45AD-BDB2-BAF62314BCA9}">
      <dgm:prSet/>
      <dgm:spPr/>
      <dgm:t>
        <a:bodyPr/>
        <a:lstStyle/>
        <a:p>
          <a:endParaRPr lang="ru-RU"/>
        </a:p>
      </dgm:t>
    </dgm:pt>
    <dgm:pt modelId="{51F1C210-894A-46E8-9273-0FBB64309C75}">
      <dgm:prSet/>
      <dgm:spPr/>
      <dgm:t>
        <a:bodyPr/>
        <a:lstStyle/>
        <a:p>
          <a:r>
            <a:rPr lang="ru-RU" dirty="0"/>
            <a:t>Участники конкурса прошлых лет</a:t>
          </a:r>
        </a:p>
      </dgm:t>
    </dgm:pt>
    <dgm:pt modelId="{49E9DF59-967B-4192-8261-C0A434C97399}" type="parTrans" cxnId="{19C40BEA-FA78-40C6-A989-4794E7EFDFC2}">
      <dgm:prSet/>
      <dgm:spPr/>
      <dgm:t>
        <a:bodyPr/>
        <a:lstStyle/>
        <a:p>
          <a:endParaRPr lang="ru-RU"/>
        </a:p>
      </dgm:t>
    </dgm:pt>
    <dgm:pt modelId="{86328480-6440-43EB-8B01-FB91FEE512D5}" type="sibTrans" cxnId="{19C40BEA-FA78-40C6-A989-4794E7EFDFC2}">
      <dgm:prSet/>
      <dgm:spPr/>
      <dgm:t>
        <a:bodyPr/>
        <a:lstStyle/>
        <a:p>
          <a:endParaRPr lang="ru-RU"/>
        </a:p>
      </dgm:t>
    </dgm:pt>
    <dgm:pt modelId="{D6484747-33E7-4344-8E79-04136BD68000}" type="pres">
      <dgm:prSet presAssocID="{64EB6AC1-E959-438B-A54B-5C14FD868AA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9536055-20B0-4ADE-B064-C19804A0ABD4}" type="pres">
      <dgm:prSet presAssocID="{4BD9B669-2C19-434C-8568-8203F2A72A6D}" presName="hierRoot1" presStyleCnt="0"/>
      <dgm:spPr/>
    </dgm:pt>
    <dgm:pt modelId="{9C1F580E-1E3F-4FDE-AAA5-2D8226E7CAB6}" type="pres">
      <dgm:prSet presAssocID="{4BD9B669-2C19-434C-8568-8203F2A72A6D}" presName="composite" presStyleCnt="0"/>
      <dgm:spPr/>
    </dgm:pt>
    <dgm:pt modelId="{F77B0759-1887-4D30-9676-A607F22BA9E6}" type="pres">
      <dgm:prSet presAssocID="{4BD9B669-2C19-434C-8568-8203F2A72A6D}" presName="background" presStyleLbl="node0" presStyleIdx="0" presStyleCnt="1"/>
      <dgm:spPr/>
    </dgm:pt>
    <dgm:pt modelId="{7A977463-16A4-47D0-A9CF-7AE2F3AA367F}" type="pres">
      <dgm:prSet presAssocID="{4BD9B669-2C19-434C-8568-8203F2A72A6D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68818FD-20CF-4FF7-8B23-99CF20669F44}" type="pres">
      <dgm:prSet presAssocID="{4BD9B669-2C19-434C-8568-8203F2A72A6D}" presName="hierChild2" presStyleCnt="0"/>
      <dgm:spPr/>
    </dgm:pt>
    <dgm:pt modelId="{560B5E7B-3690-4618-8920-CD445EEFE627}" type="pres">
      <dgm:prSet presAssocID="{CF5797C5-3E4B-44FA-ACC8-6E6C20A81FE5}" presName="Name10" presStyleLbl="parChTrans1D2" presStyleIdx="0" presStyleCnt="4"/>
      <dgm:spPr/>
      <dgm:t>
        <a:bodyPr/>
        <a:lstStyle/>
        <a:p>
          <a:endParaRPr lang="ru-RU"/>
        </a:p>
      </dgm:t>
    </dgm:pt>
    <dgm:pt modelId="{B4BF608B-6756-4E0F-820D-A4F84AE85BA7}" type="pres">
      <dgm:prSet presAssocID="{9F313D7D-1FA3-40D0-AEBB-3D3F1D52CF74}" presName="hierRoot2" presStyleCnt="0"/>
      <dgm:spPr/>
    </dgm:pt>
    <dgm:pt modelId="{FB05FAE5-E845-494E-BB8B-163FCF90BE05}" type="pres">
      <dgm:prSet presAssocID="{9F313D7D-1FA3-40D0-AEBB-3D3F1D52CF74}" presName="composite2" presStyleCnt="0"/>
      <dgm:spPr/>
    </dgm:pt>
    <dgm:pt modelId="{A19C74A1-23B0-40F8-9495-B6B079BBECDE}" type="pres">
      <dgm:prSet presAssocID="{9F313D7D-1FA3-40D0-AEBB-3D3F1D52CF74}" presName="background2" presStyleLbl="node2" presStyleIdx="0" presStyleCnt="4"/>
      <dgm:spPr/>
    </dgm:pt>
    <dgm:pt modelId="{3491811A-DB33-4441-8088-93F7538C7765}" type="pres">
      <dgm:prSet presAssocID="{9F313D7D-1FA3-40D0-AEBB-3D3F1D52CF74}" presName="text2" presStyleLbl="fgAcc2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2C1CCEA-FDB9-46A1-ACC8-BB2DEDB223EB}" type="pres">
      <dgm:prSet presAssocID="{9F313D7D-1FA3-40D0-AEBB-3D3F1D52CF74}" presName="hierChild3" presStyleCnt="0"/>
      <dgm:spPr/>
    </dgm:pt>
    <dgm:pt modelId="{4E2310B1-340E-4C11-8C26-7076EC6E1441}" type="pres">
      <dgm:prSet presAssocID="{0E97B56B-F85C-4F66-806F-359B52E19122}" presName="Name10" presStyleLbl="parChTrans1D2" presStyleIdx="1" presStyleCnt="4"/>
      <dgm:spPr/>
      <dgm:t>
        <a:bodyPr/>
        <a:lstStyle/>
        <a:p>
          <a:endParaRPr lang="ru-RU"/>
        </a:p>
      </dgm:t>
    </dgm:pt>
    <dgm:pt modelId="{2B7C6B1E-7837-4FC1-BB70-668EB9C5965B}" type="pres">
      <dgm:prSet presAssocID="{6CD6BCE6-200F-4B0E-8EAC-A73480BDE88A}" presName="hierRoot2" presStyleCnt="0"/>
      <dgm:spPr/>
    </dgm:pt>
    <dgm:pt modelId="{BF1B3110-A6CD-4B14-BCCC-A7C5E4986C09}" type="pres">
      <dgm:prSet presAssocID="{6CD6BCE6-200F-4B0E-8EAC-A73480BDE88A}" presName="composite2" presStyleCnt="0"/>
      <dgm:spPr/>
    </dgm:pt>
    <dgm:pt modelId="{73747469-39E0-4C46-89C9-5EB63BE69A7C}" type="pres">
      <dgm:prSet presAssocID="{6CD6BCE6-200F-4B0E-8EAC-A73480BDE88A}" presName="background2" presStyleLbl="node2" presStyleIdx="1" presStyleCnt="4"/>
      <dgm:spPr/>
    </dgm:pt>
    <dgm:pt modelId="{BD04E581-0E19-49AA-A0F2-A1AA00A02788}" type="pres">
      <dgm:prSet presAssocID="{6CD6BCE6-200F-4B0E-8EAC-A73480BDE88A}" presName="text2" presStyleLbl="fgAcc2" presStyleIdx="1" presStyleCnt="4" custScaleX="1161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565C39F-FE24-4576-BF9B-E5B349A8E427}" type="pres">
      <dgm:prSet presAssocID="{6CD6BCE6-200F-4B0E-8EAC-A73480BDE88A}" presName="hierChild3" presStyleCnt="0"/>
      <dgm:spPr/>
    </dgm:pt>
    <dgm:pt modelId="{76CB0CF6-D04D-46C4-9B71-85417F23EED7}" type="pres">
      <dgm:prSet presAssocID="{01021A11-C474-4C31-92F6-7AB6C681FFEC}" presName="Name10" presStyleLbl="parChTrans1D2" presStyleIdx="2" presStyleCnt="4"/>
      <dgm:spPr/>
      <dgm:t>
        <a:bodyPr/>
        <a:lstStyle/>
        <a:p>
          <a:endParaRPr lang="ru-RU"/>
        </a:p>
      </dgm:t>
    </dgm:pt>
    <dgm:pt modelId="{13DEB987-BDFC-4EB3-906B-E34ADEE936E6}" type="pres">
      <dgm:prSet presAssocID="{A4885DF2-6BB3-433A-8505-35B6F3143799}" presName="hierRoot2" presStyleCnt="0"/>
      <dgm:spPr/>
    </dgm:pt>
    <dgm:pt modelId="{2095EC75-C1DE-4130-A8F3-AC93E3E6CBEB}" type="pres">
      <dgm:prSet presAssocID="{A4885DF2-6BB3-433A-8505-35B6F3143799}" presName="composite2" presStyleCnt="0"/>
      <dgm:spPr/>
    </dgm:pt>
    <dgm:pt modelId="{9C86E36D-F683-4B55-B85D-B1B8A7B6E675}" type="pres">
      <dgm:prSet presAssocID="{A4885DF2-6BB3-433A-8505-35B6F3143799}" presName="background2" presStyleLbl="node2" presStyleIdx="2" presStyleCnt="4"/>
      <dgm:spPr/>
    </dgm:pt>
    <dgm:pt modelId="{6D202C37-781F-486E-9361-023EB524C1CA}" type="pres">
      <dgm:prSet presAssocID="{A4885DF2-6BB3-433A-8505-35B6F3143799}" presName="text2" presStyleLbl="fgAcc2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04F8D4-FA04-4D65-AF43-93097EF26788}" type="pres">
      <dgm:prSet presAssocID="{A4885DF2-6BB3-433A-8505-35B6F3143799}" presName="hierChild3" presStyleCnt="0"/>
      <dgm:spPr/>
    </dgm:pt>
    <dgm:pt modelId="{5522A82D-4615-4222-A679-D3BFB30372FF}" type="pres">
      <dgm:prSet presAssocID="{49E9DF59-967B-4192-8261-C0A434C97399}" presName="Name10" presStyleLbl="parChTrans1D2" presStyleIdx="3" presStyleCnt="4"/>
      <dgm:spPr/>
      <dgm:t>
        <a:bodyPr/>
        <a:lstStyle/>
        <a:p>
          <a:endParaRPr lang="ru-RU"/>
        </a:p>
      </dgm:t>
    </dgm:pt>
    <dgm:pt modelId="{1262C9C5-AF2C-4E27-8EF6-7AB2438EF596}" type="pres">
      <dgm:prSet presAssocID="{51F1C210-894A-46E8-9273-0FBB64309C75}" presName="hierRoot2" presStyleCnt="0"/>
      <dgm:spPr/>
    </dgm:pt>
    <dgm:pt modelId="{4C30C9B6-1200-49A5-8E95-2649153C7348}" type="pres">
      <dgm:prSet presAssocID="{51F1C210-894A-46E8-9273-0FBB64309C75}" presName="composite2" presStyleCnt="0"/>
      <dgm:spPr/>
    </dgm:pt>
    <dgm:pt modelId="{156F6FBB-0DB6-4C04-A87E-0BE02445194A}" type="pres">
      <dgm:prSet presAssocID="{51F1C210-894A-46E8-9273-0FBB64309C75}" presName="background2" presStyleLbl="node2" presStyleIdx="3" presStyleCnt="4"/>
      <dgm:spPr/>
    </dgm:pt>
    <dgm:pt modelId="{C737804A-5230-4AC9-B6C4-807CDCE557E2}" type="pres">
      <dgm:prSet presAssocID="{51F1C210-894A-46E8-9273-0FBB64309C75}" presName="text2" presStyleLbl="fgAcc2" presStyleIdx="3" presStyleCnt="4" custLinFactNeighborX="140" custLinFactNeighborY="-512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80CB7AA-35EA-4379-9E3D-6FDB509D4AC9}" type="pres">
      <dgm:prSet presAssocID="{51F1C210-894A-46E8-9273-0FBB64309C75}" presName="hierChild3" presStyleCnt="0"/>
      <dgm:spPr/>
    </dgm:pt>
  </dgm:ptLst>
  <dgm:cxnLst>
    <dgm:cxn modelId="{34C00562-B15C-4D42-8F6D-4ABEAAF14E9B}" type="presOf" srcId="{51F1C210-894A-46E8-9273-0FBB64309C75}" destId="{C737804A-5230-4AC9-B6C4-807CDCE557E2}" srcOrd="0" destOrd="0" presId="urn:microsoft.com/office/officeart/2005/8/layout/hierarchy1"/>
    <dgm:cxn modelId="{3458185E-E3BE-4E23-9CBA-0BE420F94E52}" type="presOf" srcId="{0E97B56B-F85C-4F66-806F-359B52E19122}" destId="{4E2310B1-340E-4C11-8C26-7076EC6E1441}" srcOrd="0" destOrd="0" presId="urn:microsoft.com/office/officeart/2005/8/layout/hierarchy1"/>
    <dgm:cxn modelId="{88DD02F9-E3D4-404B-8860-EDA9E74A8C8F}" type="presOf" srcId="{49E9DF59-967B-4192-8261-C0A434C97399}" destId="{5522A82D-4615-4222-A679-D3BFB30372FF}" srcOrd="0" destOrd="0" presId="urn:microsoft.com/office/officeart/2005/8/layout/hierarchy1"/>
    <dgm:cxn modelId="{49E95BC1-7FFC-471D-9677-EC415A135A09}" type="presOf" srcId="{64EB6AC1-E959-438B-A54B-5C14FD868AA8}" destId="{D6484747-33E7-4344-8E79-04136BD68000}" srcOrd="0" destOrd="0" presId="urn:microsoft.com/office/officeart/2005/8/layout/hierarchy1"/>
    <dgm:cxn modelId="{FB6C16F3-3D79-4783-B6EE-6E8B40B2B783}" type="presOf" srcId="{01021A11-C474-4C31-92F6-7AB6C681FFEC}" destId="{76CB0CF6-D04D-46C4-9B71-85417F23EED7}" srcOrd="0" destOrd="0" presId="urn:microsoft.com/office/officeart/2005/8/layout/hierarchy1"/>
    <dgm:cxn modelId="{C7EF1049-F4DE-47F2-BA12-223CE907E492}" type="presOf" srcId="{6CD6BCE6-200F-4B0E-8EAC-A73480BDE88A}" destId="{BD04E581-0E19-49AA-A0F2-A1AA00A02788}" srcOrd="0" destOrd="0" presId="urn:microsoft.com/office/officeart/2005/8/layout/hierarchy1"/>
    <dgm:cxn modelId="{305D9F8C-18CD-4CDC-8824-CE8D77BA36CE}" type="presOf" srcId="{4BD9B669-2C19-434C-8568-8203F2A72A6D}" destId="{7A977463-16A4-47D0-A9CF-7AE2F3AA367F}" srcOrd="0" destOrd="0" presId="urn:microsoft.com/office/officeart/2005/8/layout/hierarchy1"/>
    <dgm:cxn modelId="{7A454A06-DF7F-4E52-AB70-8975E6BC12B8}" srcId="{4BD9B669-2C19-434C-8568-8203F2A72A6D}" destId="{9F313D7D-1FA3-40D0-AEBB-3D3F1D52CF74}" srcOrd="0" destOrd="0" parTransId="{CF5797C5-3E4B-44FA-ACC8-6E6C20A81FE5}" sibTransId="{97646DD4-B736-4493-80E0-E30B1B923C9C}"/>
    <dgm:cxn modelId="{E4BC1E51-95FC-45AD-BDB2-BAF62314BCA9}" srcId="{4BD9B669-2C19-434C-8568-8203F2A72A6D}" destId="{A4885DF2-6BB3-433A-8505-35B6F3143799}" srcOrd="2" destOrd="0" parTransId="{01021A11-C474-4C31-92F6-7AB6C681FFEC}" sibTransId="{565BE720-7E46-47E8-BBE4-5038F9F89261}"/>
    <dgm:cxn modelId="{B9E0B404-1FE2-439D-B3E1-CFBE40ADBC09}" type="presOf" srcId="{CF5797C5-3E4B-44FA-ACC8-6E6C20A81FE5}" destId="{560B5E7B-3690-4618-8920-CD445EEFE627}" srcOrd="0" destOrd="0" presId="urn:microsoft.com/office/officeart/2005/8/layout/hierarchy1"/>
    <dgm:cxn modelId="{19C40BEA-FA78-40C6-A989-4794E7EFDFC2}" srcId="{4BD9B669-2C19-434C-8568-8203F2A72A6D}" destId="{51F1C210-894A-46E8-9273-0FBB64309C75}" srcOrd="3" destOrd="0" parTransId="{49E9DF59-967B-4192-8261-C0A434C97399}" sibTransId="{86328480-6440-43EB-8B01-FB91FEE512D5}"/>
    <dgm:cxn modelId="{3D7D2516-BCB5-454E-B21E-494D7729CDF1}" srcId="{4BD9B669-2C19-434C-8568-8203F2A72A6D}" destId="{6CD6BCE6-200F-4B0E-8EAC-A73480BDE88A}" srcOrd="1" destOrd="0" parTransId="{0E97B56B-F85C-4F66-806F-359B52E19122}" sibTransId="{B654A15C-AB3F-41CD-BE9F-13A4A1CDB7D7}"/>
    <dgm:cxn modelId="{2FB9AF34-E65D-4993-9E16-3CB3AE849BD5}" srcId="{64EB6AC1-E959-438B-A54B-5C14FD868AA8}" destId="{4BD9B669-2C19-434C-8568-8203F2A72A6D}" srcOrd="0" destOrd="0" parTransId="{4A93EB77-0A96-4FA2-AC38-DA9202A0D9C7}" sibTransId="{882F425B-B6A9-41A4-AA2F-22202B870EF8}"/>
    <dgm:cxn modelId="{4BAD3559-7368-420D-8665-550B24600100}" type="presOf" srcId="{A4885DF2-6BB3-433A-8505-35B6F3143799}" destId="{6D202C37-781F-486E-9361-023EB524C1CA}" srcOrd="0" destOrd="0" presId="urn:microsoft.com/office/officeart/2005/8/layout/hierarchy1"/>
    <dgm:cxn modelId="{FD0BA84E-59EB-40F3-8C26-2DB6FD9A79C0}" type="presOf" srcId="{9F313D7D-1FA3-40D0-AEBB-3D3F1D52CF74}" destId="{3491811A-DB33-4441-8088-93F7538C7765}" srcOrd="0" destOrd="0" presId="urn:microsoft.com/office/officeart/2005/8/layout/hierarchy1"/>
    <dgm:cxn modelId="{B8DF8DF2-069F-4AAA-9302-035E3FBE15A5}" type="presParOf" srcId="{D6484747-33E7-4344-8E79-04136BD68000}" destId="{69536055-20B0-4ADE-B064-C19804A0ABD4}" srcOrd="0" destOrd="0" presId="urn:microsoft.com/office/officeart/2005/8/layout/hierarchy1"/>
    <dgm:cxn modelId="{0C526FFE-D914-49EF-ADF3-998B17E0399D}" type="presParOf" srcId="{69536055-20B0-4ADE-B064-C19804A0ABD4}" destId="{9C1F580E-1E3F-4FDE-AAA5-2D8226E7CAB6}" srcOrd="0" destOrd="0" presId="urn:microsoft.com/office/officeart/2005/8/layout/hierarchy1"/>
    <dgm:cxn modelId="{DDB3C897-BC33-451E-A31D-DB911FF8D753}" type="presParOf" srcId="{9C1F580E-1E3F-4FDE-AAA5-2D8226E7CAB6}" destId="{F77B0759-1887-4D30-9676-A607F22BA9E6}" srcOrd="0" destOrd="0" presId="urn:microsoft.com/office/officeart/2005/8/layout/hierarchy1"/>
    <dgm:cxn modelId="{0A59802B-5D9C-43E3-BB8B-7B4DF431C565}" type="presParOf" srcId="{9C1F580E-1E3F-4FDE-AAA5-2D8226E7CAB6}" destId="{7A977463-16A4-47D0-A9CF-7AE2F3AA367F}" srcOrd="1" destOrd="0" presId="urn:microsoft.com/office/officeart/2005/8/layout/hierarchy1"/>
    <dgm:cxn modelId="{6BCF91A8-46AE-42DF-9FBC-DFFF913E614B}" type="presParOf" srcId="{69536055-20B0-4ADE-B064-C19804A0ABD4}" destId="{568818FD-20CF-4FF7-8B23-99CF20669F44}" srcOrd="1" destOrd="0" presId="urn:microsoft.com/office/officeart/2005/8/layout/hierarchy1"/>
    <dgm:cxn modelId="{4AEF65B7-8A70-4AFB-B183-6111DAB2E978}" type="presParOf" srcId="{568818FD-20CF-4FF7-8B23-99CF20669F44}" destId="{560B5E7B-3690-4618-8920-CD445EEFE627}" srcOrd="0" destOrd="0" presId="urn:microsoft.com/office/officeart/2005/8/layout/hierarchy1"/>
    <dgm:cxn modelId="{DD8B8A29-F402-4D30-A6F1-4B6652FE87F6}" type="presParOf" srcId="{568818FD-20CF-4FF7-8B23-99CF20669F44}" destId="{B4BF608B-6756-4E0F-820D-A4F84AE85BA7}" srcOrd="1" destOrd="0" presId="urn:microsoft.com/office/officeart/2005/8/layout/hierarchy1"/>
    <dgm:cxn modelId="{B1447528-0E6E-429F-83E1-ADFC245F488C}" type="presParOf" srcId="{B4BF608B-6756-4E0F-820D-A4F84AE85BA7}" destId="{FB05FAE5-E845-494E-BB8B-163FCF90BE05}" srcOrd="0" destOrd="0" presId="urn:microsoft.com/office/officeart/2005/8/layout/hierarchy1"/>
    <dgm:cxn modelId="{FD0F4F04-9A0E-461F-9EC5-F4489D7F72D9}" type="presParOf" srcId="{FB05FAE5-E845-494E-BB8B-163FCF90BE05}" destId="{A19C74A1-23B0-40F8-9495-B6B079BBECDE}" srcOrd="0" destOrd="0" presId="urn:microsoft.com/office/officeart/2005/8/layout/hierarchy1"/>
    <dgm:cxn modelId="{7B299BEB-D15C-4334-A683-EBAC2ECB797A}" type="presParOf" srcId="{FB05FAE5-E845-494E-BB8B-163FCF90BE05}" destId="{3491811A-DB33-4441-8088-93F7538C7765}" srcOrd="1" destOrd="0" presId="urn:microsoft.com/office/officeart/2005/8/layout/hierarchy1"/>
    <dgm:cxn modelId="{AE22B11F-0864-458B-8638-3362B387465A}" type="presParOf" srcId="{B4BF608B-6756-4E0F-820D-A4F84AE85BA7}" destId="{E2C1CCEA-FDB9-46A1-ACC8-BB2DEDB223EB}" srcOrd="1" destOrd="0" presId="urn:microsoft.com/office/officeart/2005/8/layout/hierarchy1"/>
    <dgm:cxn modelId="{730CCD3E-4EA7-4A81-A1DC-2C97C9E26ECD}" type="presParOf" srcId="{568818FD-20CF-4FF7-8B23-99CF20669F44}" destId="{4E2310B1-340E-4C11-8C26-7076EC6E1441}" srcOrd="2" destOrd="0" presId="urn:microsoft.com/office/officeart/2005/8/layout/hierarchy1"/>
    <dgm:cxn modelId="{556BAEFF-71A9-45B0-AE5D-AA577B904CAD}" type="presParOf" srcId="{568818FD-20CF-4FF7-8B23-99CF20669F44}" destId="{2B7C6B1E-7837-4FC1-BB70-668EB9C5965B}" srcOrd="3" destOrd="0" presId="urn:microsoft.com/office/officeart/2005/8/layout/hierarchy1"/>
    <dgm:cxn modelId="{BD1C571A-41A1-4BFA-A8C0-E0733433F0BE}" type="presParOf" srcId="{2B7C6B1E-7837-4FC1-BB70-668EB9C5965B}" destId="{BF1B3110-A6CD-4B14-BCCC-A7C5E4986C09}" srcOrd="0" destOrd="0" presId="urn:microsoft.com/office/officeart/2005/8/layout/hierarchy1"/>
    <dgm:cxn modelId="{5843BC5D-B495-460F-84C0-2E67F65584AE}" type="presParOf" srcId="{BF1B3110-A6CD-4B14-BCCC-A7C5E4986C09}" destId="{73747469-39E0-4C46-89C9-5EB63BE69A7C}" srcOrd="0" destOrd="0" presId="urn:microsoft.com/office/officeart/2005/8/layout/hierarchy1"/>
    <dgm:cxn modelId="{09C49A95-359D-4DCD-A0CB-A1E7EB1F82CF}" type="presParOf" srcId="{BF1B3110-A6CD-4B14-BCCC-A7C5E4986C09}" destId="{BD04E581-0E19-49AA-A0F2-A1AA00A02788}" srcOrd="1" destOrd="0" presId="urn:microsoft.com/office/officeart/2005/8/layout/hierarchy1"/>
    <dgm:cxn modelId="{35DF1957-0958-4FA6-BB0D-1981FD0A5728}" type="presParOf" srcId="{2B7C6B1E-7837-4FC1-BB70-668EB9C5965B}" destId="{2565C39F-FE24-4576-BF9B-E5B349A8E427}" srcOrd="1" destOrd="0" presId="urn:microsoft.com/office/officeart/2005/8/layout/hierarchy1"/>
    <dgm:cxn modelId="{CC1FB47D-A9DB-4D9D-9AD9-6877AA5F498F}" type="presParOf" srcId="{568818FD-20CF-4FF7-8B23-99CF20669F44}" destId="{76CB0CF6-D04D-46C4-9B71-85417F23EED7}" srcOrd="4" destOrd="0" presId="urn:microsoft.com/office/officeart/2005/8/layout/hierarchy1"/>
    <dgm:cxn modelId="{641BB38B-29E6-4706-BA2B-51EE02120DD1}" type="presParOf" srcId="{568818FD-20CF-4FF7-8B23-99CF20669F44}" destId="{13DEB987-BDFC-4EB3-906B-E34ADEE936E6}" srcOrd="5" destOrd="0" presId="urn:microsoft.com/office/officeart/2005/8/layout/hierarchy1"/>
    <dgm:cxn modelId="{F5875982-96B8-487C-83CE-65BF4B6CBDE8}" type="presParOf" srcId="{13DEB987-BDFC-4EB3-906B-E34ADEE936E6}" destId="{2095EC75-C1DE-4130-A8F3-AC93E3E6CBEB}" srcOrd="0" destOrd="0" presId="urn:microsoft.com/office/officeart/2005/8/layout/hierarchy1"/>
    <dgm:cxn modelId="{B2A067C7-08DE-4381-854A-273AA46DB998}" type="presParOf" srcId="{2095EC75-C1DE-4130-A8F3-AC93E3E6CBEB}" destId="{9C86E36D-F683-4B55-B85D-B1B8A7B6E675}" srcOrd="0" destOrd="0" presId="urn:microsoft.com/office/officeart/2005/8/layout/hierarchy1"/>
    <dgm:cxn modelId="{80FBFBF2-FFE7-4070-BBF1-39F6E19A6B6B}" type="presParOf" srcId="{2095EC75-C1DE-4130-A8F3-AC93E3E6CBEB}" destId="{6D202C37-781F-486E-9361-023EB524C1CA}" srcOrd="1" destOrd="0" presId="urn:microsoft.com/office/officeart/2005/8/layout/hierarchy1"/>
    <dgm:cxn modelId="{50810D84-5F66-4704-9175-348FF5A3185E}" type="presParOf" srcId="{13DEB987-BDFC-4EB3-906B-E34ADEE936E6}" destId="{4304F8D4-FA04-4D65-AF43-93097EF26788}" srcOrd="1" destOrd="0" presId="urn:microsoft.com/office/officeart/2005/8/layout/hierarchy1"/>
    <dgm:cxn modelId="{25B5E168-78A6-46D9-89EF-E8991CFD97C9}" type="presParOf" srcId="{568818FD-20CF-4FF7-8B23-99CF20669F44}" destId="{5522A82D-4615-4222-A679-D3BFB30372FF}" srcOrd="6" destOrd="0" presId="urn:microsoft.com/office/officeart/2005/8/layout/hierarchy1"/>
    <dgm:cxn modelId="{3AFDD143-372A-41B9-9A66-D82712434BB3}" type="presParOf" srcId="{568818FD-20CF-4FF7-8B23-99CF20669F44}" destId="{1262C9C5-AF2C-4E27-8EF6-7AB2438EF596}" srcOrd="7" destOrd="0" presId="urn:microsoft.com/office/officeart/2005/8/layout/hierarchy1"/>
    <dgm:cxn modelId="{F2B54D36-670E-43F5-91A3-501A23CD2537}" type="presParOf" srcId="{1262C9C5-AF2C-4E27-8EF6-7AB2438EF596}" destId="{4C30C9B6-1200-49A5-8E95-2649153C7348}" srcOrd="0" destOrd="0" presId="urn:microsoft.com/office/officeart/2005/8/layout/hierarchy1"/>
    <dgm:cxn modelId="{3F8A9433-831A-468A-AF07-C90EA75D3434}" type="presParOf" srcId="{4C30C9B6-1200-49A5-8E95-2649153C7348}" destId="{156F6FBB-0DB6-4C04-A87E-0BE02445194A}" srcOrd="0" destOrd="0" presId="urn:microsoft.com/office/officeart/2005/8/layout/hierarchy1"/>
    <dgm:cxn modelId="{6681C9B3-9FE5-42DF-9ADA-476E536B21E8}" type="presParOf" srcId="{4C30C9B6-1200-49A5-8E95-2649153C7348}" destId="{C737804A-5230-4AC9-B6C4-807CDCE557E2}" srcOrd="1" destOrd="0" presId="urn:microsoft.com/office/officeart/2005/8/layout/hierarchy1"/>
    <dgm:cxn modelId="{038658A8-2E38-41D8-BECE-E9F23ED027C6}" type="presParOf" srcId="{1262C9C5-AF2C-4E27-8EF6-7AB2438EF596}" destId="{980CB7AA-35EA-4379-9E3D-6FDB509D4AC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5E69543-5A8B-4A55-B841-7B27D34BB407}" type="doc">
      <dgm:prSet loTypeId="urn:microsoft.com/office/officeart/2005/8/layout/pList2" loCatId="list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714EF785-CF81-42BD-8595-F44D98E31384}">
      <dgm:prSet phldrT="[Текст]" custT="1"/>
      <dgm:spPr/>
      <dgm:t>
        <a:bodyPr/>
        <a:lstStyle/>
        <a:p>
          <a:endParaRPr lang="ru-RU" sz="1400" dirty="0"/>
        </a:p>
      </dgm:t>
    </dgm:pt>
    <dgm:pt modelId="{415C88D8-67BE-4A97-88FE-C33FC953ECB9}" type="parTrans" cxnId="{2C953100-3984-4248-B3FA-106A44DAF97B}">
      <dgm:prSet/>
      <dgm:spPr/>
      <dgm:t>
        <a:bodyPr/>
        <a:lstStyle/>
        <a:p>
          <a:endParaRPr lang="ru-RU"/>
        </a:p>
      </dgm:t>
    </dgm:pt>
    <dgm:pt modelId="{ABC9792E-AABE-45F3-BC17-71798C1D0A84}" type="sibTrans" cxnId="{2C953100-3984-4248-B3FA-106A44DAF97B}">
      <dgm:prSet/>
      <dgm:spPr/>
      <dgm:t>
        <a:bodyPr/>
        <a:lstStyle/>
        <a:p>
          <a:endParaRPr lang="ru-RU"/>
        </a:p>
      </dgm:t>
    </dgm:pt>
    <dgm:pt modelId="{B6D07312-CBA5-480A-A8FD-A39C3BB43450}">
      <dgm:prSet phldrT="[Текст]" custT="1"/>
      <dgm:spPr/>
      <dgm:t>
        <a:bodyPr/>
        <a:lstStyle/>
        <a:p>
          <a:r>
            <a:rPr lang="ru-RU" sz="1400" dirty="0"/>
            <a:t>Создание проблемной ситуации, использование конкретно-практических ситуаций</a:t>
          </a:r>
        </a:p>
      </dgm:t>
    </dgm:pt>
    <dgm:pt modelId="{21623F2A-CB3F-4568-8AF4-82261F8FDA98}" type="parTrans" cxnId="{283FB672-1185-4D36-B433-16732F7C5B46}">
      <dgm:prSet/>
      <dgm:spPr/>
      <dgm:t>
        <a:bodyPr/>
        <a:lstStyle/>
        <a:p>
          <a:endParaRPr lang="ru-RU"/>
        </a:p>
      </dgm:t>
    </dgm:pt>
    <dgm:pt modelId="{B987360B-AC68-47EE-8416-2B789E092F66}" type="sibTrans" cxnId="{283FB672-1185-4D36-B433-16732F7C5B46}">
      <dgm:prSet/>
      <dgm:spPr/>
      <dgm:t>
        <a:bodyPr/>
        <a:lstStyle/>
        <a:p>
          <a:endParaRPr lang="ru-RU"/>
        </a:p>
      </dgm:t>
    </dgm:pt>
    <dgm:pt modelId="{C39EEADB-23DC-4E81-8D19-FCB29AF2C7CF}">
      <dgm:prSet phldrT="[Текст]" custT="1"/>
      <dgm:spPr/>
      <dgm:t>
        <a:bodyPr/>
        <a:lstStyle/>
        <a:p>
          <a:endParaRPr lang="ru-RU" sz="1400" dirty="0"/>
        </a:p>
      </dgm:t>
    </dgm:pt>
    <dgm:pt modelId="{9A2C8DEB-5938-4E06-B403-59C252E343EA}" type="parTrans" cxnId="{923127BC-E02B-4E50-84C3-0D0B09D3927E}">
      <dgm:prSet/>
      <dgm:spPr/>
      <dgm:t>
        <a:bodyPr/>
        <a:lstStyle/>
        <a:p>
          <a:endParaRPr lang="ru-RU"/>
        </a:p>
      </dgm:t>
    </dgm:pt>
    <dgm:pt modelId="{2DA0E7FB-C4DE-4EAA-9BCA-54FC9188A992}" type="sibTrans" cxnId="{923127BC-E02B-4E50-84C3-0D0B09D3927E}">
      <dgm:prSet/>
      <dgm:spPr/>
      <dgm:t>
        <a:bodyPr/>
        <a:lstStyle/>
        <a:p>
          <a:endParaRPr lang="ru-RU"/>
        </a:p>
      </dgm:t>
    </dgm:pt>
    <dgm:pt modelId="{E34F9371-E23D-47FD-82C3-0C6E3D6CE65B}">
      <dgm:prSet phldrT="[Текст]" custT="1"/>
      <dgm:spPr/>
      <dgm:t>
        <a:bodyPr/>
        <a:lstStyle/>
        <a:p>
          <a:r>
            <a:rPr lang="ru-RU" sz="1400" dirty="0"/>
            <a:t>Использование новых </a:t>
          </a:r>
          <a:r>
            <a:rPr lang="ru-RU" sz="1400" dirty="0" smtClean="0"/>
            <a:t>технологий, приемов: технология уровневой дифференциации, кейс-технология, ИКТ, использование игровых методов, кубик </a:t>
          </a:r>
          <a:r>
            <a:rPr lang="ru-RU" sz="1400" dirty="0" err="1" smtClean="0"/>
            <a:t>Блума</a:t>
          </a:r>
          <a:endParaRPr lang="ru-RU" sz="1400" dirty="0"/>
        </a:p>
      </dgm:t>
    </dgm:pt>
    <dgm:pt modelId="{A529D32C-C9E5-4F36-B67A-986013C954A8}" type="sibTrans" cxnId="{1722DB88-DE68-43FE-BECA-4295C1FF2D97}">
      <dgm:prSet/>
      <dgm:spPr/>
      <dgm:t>
        <a:bodyPr/>
        <a:lstStyle/>
        <a:p>
          <a:endParaRPr lang="ru-RU"/>
        </a:p>
      </dgm:t>
    </dgm:pt>
    <dgm:pt modelId="{20489D44-6264-4913-8774-5CD874EF7345}" type="parTrans" cxnId="{1722DB88-DE68-43FE-BECA-4295C1FF2D97}">
      <dgm:prSet/>
      <dgm:spPr/>
      <dgm:t>
        <a:bodyPr/>
        <a:lstStyle/>
        <a:p>
          <a:endParaRPr lang="ru-RU"/>
        </a:p>
      </dgm:t>
    </dgm:pt>
    <dgm:pt modelId="{FB4F1BCE-CFAD-421E-8A2F-370CA2A86665}">
      <dgm:prSet phldrT="[Текст]" custT="1"/>
      <dgm:spPr/>
      <dgm:t>
        <a:bodyPr/>
        <a:lstStyle/>
        <a:p>
          <a:r>
            <a:rPr lang="ru-RU" sz="1400" dirty="0"/>
            <a:t>Создание условий для развития детской </a:t>
          </a:r>
          <a:r>
            <a:rPr lang="ru-RU" sz="1400" dirty="0" smtClean="0"/>
            <a:t>самостоятельности: планирование деятельности, </a:t>
          </a:r>
          <a:r>
            <a:rPr lang="ru-RU" sz="1400" dirty="0" err="1" smtClean="0"/>
            <a:t>взаимооценка</a:t>
          </a:r>
          <a:r>
            <a:rPr lang="ru-RU" sz="1400" dirty="0" smtClean="0"/>
            <a:t>, самооценка</a:t>
          </a:r>
          <a:endParaRPr lang="ru-RU" sz="1400" dirty="0"/>
        </a:p>
      </dgm:t>
    </dgm:pt>
    <dgm:pt modelId="{D0EC4E5D-187C-4450-B41D-102142C008BB}" type="parTrans" cxnId="{E6C2BDCD-0C38-499A-8271-AA6B8E1E4DDF}">
      <dgm:prSet/>
      <dgm:spPr/>
      <dgm:t>
        <a:bodyPr/>
        <a:lstStyle/>
        <a:p>
          <a:endParaRPr lang="ru-RU"/>
        </a:p>
      </dgm:t>
    </dgm:pt>
    <dgm:pt modelId="{9817467B-E459-40D9-BDBD-4C6484BD00E0}" type="sibTrans" cxnId="{E6C2BDCD-0C38-499A-8271-AA6B8E1E4DDF}">
      <dgm:prSet/>
      <dgm:spPr/>
      <dgm:t>
        <a:bodyPr/>
        <a:lstStyle/>
        <a:p>
          <a:endParaRPr lang="ru-RU"/>
        </a:p>
      </dgm:t>
    </dgm:pt>
    <dgm:pt modelId="{8259F43E-AFD0-4254-92F9-0ADF46DD0C41}">
      <dgm:prSet phldrT="[Текст]" custT="1"/>
      <dgm:spPr/>
      <dgm:t>
        <a:bodyPr/>
        <a:lstStyle/>
        <a:p>
          <a:r>
            <a:rPr lang="ru-RU" sz="1400" dirty="0"/>
            <a:t>Использование разнообразных форм организации деятельности </a:t>
          </a:r>
          <a:r>
            <a:rPr lang="ru-RU" sz="1400" dirty="0" smtClean="0"/>
            <a:t>учащихся: фронтальная, групповая, индивидуальная</a:t>
          </a:r>
          <a:endParaRPr lang="ru-RU" sz="1400" dirty="0"/>
        </a:p>
      </dgm:t>
    </dgm:pt>
    <dgm:pt modelId="{52467376-6CD2-4961-B59B-89BEDD83BF19}" type="parTrans" cxnId="{2FA83ECA-3DE7-4942-A4B4-C819D811720F}">
      <dgm:prSet/>
      <dgm:spPr/>
      <dgm:t>
        <a:bodyPr/>
        <a:lstStyle/>
        <a:p>
          <a:endParaRPr lang="ru-RU"/>
        </a:p>
      </dgm:t>
    </dgm:pt>
    <dgm:pt modelId="{661FE153-82B8-4F4F-8B1F-D582E24B054C}" type="sibTrans" cxnId="{2FA83ECA-3DE7-4942-A4B4-C819D811720F}">
      <dgm:prSet/>
      <dgm:spPr/>
      <dgm:t>
        <a:bodyPr/>
        <a:lstStyle/>
        <a:p>
          <a:endParaRPr lang="ru-RU"/>
        </a:p>
      </dgm:t>
    </dgm:pt>
    <dgm:pt modelId="{1BD13905-CF29-48C8-934C-B4D5157E3C9B}">
      <dgm:prSet phldrT="[Текст]" custT="1"/>
      <dgm:spPr/>
      <dgm:t>
        <a:bodyPr/>
        <a:lstStyle/>
        <a:p>
          <a:endParaRPr lang="ru-RU" sz="1400" dirty="0"/>
        </a:p>
      </dgm:t>
    </dgm:pt>
    <dgm:pt modelId="{3E56074E-66F3-4896-AE86-E2AB6FB2AB25}" type="parTrans" cxnId="{4D07E859-844E-4B7F-AFF4-3A25D17E1EA6}">
      <dgm:prSet/>
      <dgm:spPr/>
      <dgm:t>
        <a:bodyPr/>
        <a:lstStyle/>
        <a:p>
          <a:endParaRPr lang="ru-RU"/>
        </a:p>
      </dgm:t>
    </dgm:pt>
    <dgm:pt modelId="{679AECA9-F809-45E2-A30C-37D773726082}" type="sibTrans" cxnId="{4D07E859-844E-4B7F-AFF4-3A25D17E1EA6}">
      <dgm:prSet/>
      <dgm:spPr/>
      <dgm:t>
        <a:bodyPr/>
        <a:lstStyle/>
        <a:p>
          <a:endParaRPr lang="ru-RU"/>
        </a:p>
      </dgm:t>
    </dgm:pt>
    <dgm:pt modelId="{396DCDC8-0904-4009-9778-357A5E345A68}">
      <dgm:prSet phldrT="[Текст]" custT="1"/>
      <dgm:spPr/>
      <dgm:t>
        <a:bodyPr/>
        <a:lstStyle/>
        <a:p>
          <a:r>
            <a:rPr lang="ru-RU" sz="1400" dirty="0"/>
            <a:t>Редко можно увидеть </a:t>
          </a:r>
          <a:r>
            <a:rPr lang="ru-RU" sz="1400" dirty="0" smtClean="0"/>
            <a:t>работу </a:t>
          </a:r>
          <a:r>
            <a:rPr lang="ru-RU" sz="1400" dirty="0"/>
            <a:t>с детской инициативностью (веер ответов учащихся, в том числе  - неверные)</a:t>
          </a:r>
        </a:p>
      </dgm:t>
    </dgm:pt>
    <dgm:pt modelId="{9CD3F589-44D9-4B3B-BC7D-37BCEE9C06A5}" type="parTrans" cxnId="{FF14970B-ECF2-486C-BEE1-0624D32A7C06}">
      <dgm:prSet/>
      <dgm:spPr/>
      <dgm:t>
        <a:bodyPr/>
        <a:lstStyle/>
        <a:p>
          <a:endParaRPr lang="ru-RU"/>
        </a:p>
      </dgm:t>
    </dgm:pt>
    <dgm:pt modelId="{FB43D300-438D-444D-B50E-E448FF0AF007}" type="sibTrans" cxnId="{FF14970B-ECF2-486C-BEE1-0624D32A7C06}">
      <dgm:prSet/>
      <dgm:spPr/>
      <dgm:t>
        <a:bodyPr/>
        <a:lstStyle/>
        <a:p>
          <a:endParaRPr lang="ru-RU"/>
        </a:p>
      </dgm:t>
    </dgm:pt>
    <dgm:pt modelId="{33AFAA79-65F3-4B7D-A962-981150A5BC8F}">
      <dgm:prSet phldrT="[Текст]" custT="1"/>
      <dgm:spPr/>
      <dgm:t>
        <a:bodyPr/>
        <a:lstStyle/>
        <a:p>
          <a:r>
            <a:rPr lang="ru-RU" sz="1400" dirty="0"/>
            <a:t>Уроки «по ФГОС»: угадывание цели урока, формальная рефлексия – смайлики, продолжи фразу, подобранные задания не позволяют организовать групповую работу</a:t>
          </a:r>
        </a:p>
      </dgm:t>
    </dgm:pt>
    <dgm:pt modelId="{6DC58671-31A0-4276-AB70-9D250AA585EE}" type="sibTrans" cxnId="{7B1D37E5-4202-4215-A8D3-D6134D2994A5}">
      <dgm:prSet/>
      <dgm:spPr/>
      <dgm:t>
        <a:bodyPr/>
        <a:lstStyle/>
        <a:p>
          <a:endParaRPr lang="ru-RU"/>
        </a:p>
      </dgm:t>
    </dgm:pt>
    <dgm:pt modelId="{2CB10211-5149-458F-A373-F4438E8F7E19}" type="parTrans" cxnId="{7B1D37E5-4202-4215-A8D3-D6134D2994A5}">
      <dgm:prSet/>
      <dgm:spPr/>
      <dgm:t>
        <a:bodyPr/>
        <a:lstStyle/>
        <a:p>
          <a:endParaRPr lang="ru-RU"/>
        </a:p>
      </dgm:t>
    </dgm:pt>
    <dgm:pt modelId="{554B2037-D048-40F0-83A0-CA2912B641F0}">
      <dgm:prSet phldrT="[Текст]" custT="1"/>
      <dgm:spPr/>
      <dgm:t>
        <a:bodyPr/>
        <a:lstStyle/>
        <a:p>
          <a:r>
            <a:rPr lang="ru-RU" sz="1400" dirty="0"/>
            <a:t>Учитель «много говорит» на уроке</a:t>
          </a:r>
        </a:p>
      </dgm:t>
    </dgm:pt>
    <dgm:pt modelId="{2E04D574-7180-4155-B321-A897804B4C42}" type="parTrans" cxnId="{068DDE1D-22AE-4EF2-92A6-2285AF59C327}">
      <dgm:prSet/>
      <dgm:spPr/>
      <dgm:t>
        <a:bodyPr/>
        <a:lstStyle/>
        <a:p>
          <a:endParaRPr lang="ru-RU"/>
        </a:p>
      </dgm:t>
    </dgm:pt>
    <dgm:pt modelId="{C1E53521-F694-4792-96A0-B3569F576B95}" type="sibTrans" cxnId="{068DDE1D-22AE-4EF2-92A6-2285AF59C327}">
      <dgm:prSet/>
      <dgm:spPr/>
      <dgm:t>
        <a:bodyPr/>
        <a:lstStyle/>
        <a:p>
          <a:endParaRPr lang="ru-RU"/>
        </a:p>
      </dgm:t>
    </dgm:pt>
    <dgm:pt modelId="{E2DC8607-F750-4021-9C2F-EEAD82283B9B}">
      <dgm:prSet phldrT="[Текст]" custT="1"/>
      <dgm:spPr/>
      <dgm:t>
        <a:bodyPr/>
        <a:lstStyle/>
        <a:p>
          <a:r>
            <a:rPr lang="ru-RU" sz="1400" dirty="0"/>
            <a:t>На этапе открытия новых знаний ведется, чаще всего, подводящий диалог</a:t>
          </a:r>
        </a:p>
      </dgm:t>
    </dgm:pt>
    <dgm:pt modelId="{017EBB31-E13C-4837-A810-A3AAAA355775}" type="parTrans" cxnId="{A6B908AA-10E2-45CE-B5DD-8DAB22AEF359}">
      <dgm:prSet/>
      <dgm:spPr/>
      <dgm:t>
        <a:bodyPr/>
        <a:lstStyle/>
        <a:p>
          <a:endParaRPr lang="ru-RU"/>
        </a:p>
      </dgm:t>
    </dgm:pt>
    <dgm:pt modelId="{0BDEDE3B-28CF-4C99-803B-81BCBF88A816}" type="sibTrans" cxnId="{A6B908AA-10E2-45CE-B5DD-8DAB22AEF359}">
      <dgm:prSet/>
      <dgm:spPr/>
      <dgm:t>
        <a:bodyPr/>
        <a:lstStyle/>
        <a:p>
          <a:endParaRPr lang="ru-RU"/>
        </a:p>
      </dgm:t>
    </dgm:pt>
    <dgm:pt modelId="{C2B3E025-1FFA-419A-A093-1B1906178DDE}">
      <dgm:prSet phldrT="[Текст]" custT="1"/>
      <dgm:spPr/>
      <dgm:t>
        <a:bodyPr/>
        <a:lstStyle/>
        <a:p>
          <a:r>
            <a:rPr lang="ru-RU" sz="1400" dirty="0"/>
            <a:t>По результатам проверки на плагиат </a:t>
          </a:r>
          <a:r>
            <a:rPr lang="ru-RU" sz="1400" dirty="0" smtClean="0"/>
            <a:t>в 2024 году исключены </a:t>
          </a:r>
          <a:r>
            <a:rPr lang="ru-RU" sz="1400" dirty="0"/>
            <a:t>из участия в конкурсе 24 работы</a:t>
          </a:r>
        </a:p>
      </dgm:t>
    </dgm:pt>
    <dgm:pt modelId="{294F5AB5-5DB4-4A30-BF1C-D7F3DCB1943D}" type="sibTrans" cxnId="{2B21F1A1-C4C8-4C3B-9E81-5DB741B845E1}">
      <dgm:prSet/>
      <dgm:spPr/>
      <dgm:t>
        <a:bodyPr/>
        <a:lstStyle/>
        <a:p>
          <a:endParaRPr lang="ru-RU"/>
        </a:p>
      </dgm:t>
    </dgm:pt>
    <dgm:pt modelId="{7C24CB28-5374-4D84-ADFD-77386A39F242}" type="parTrans" cxnId="{2B21F1A1-C4C8-4C3B-9E81-5DB741B845E1}">
      <dgm:prSet/>
      <dgm:spPr/>
      <dgm:t>
        <a:bodyPr/>
        <a:lstStyle/>
        <a:p>
          <a:endParaRPr lang="ru-RU"/>
        </a:p>
      </dgm:t>
    </dgm:pt>
    <dgm:pt modelId="{CC7B6844-BA47-40F1-A625-C45AF02F0ADB}" type="pres">
      <dgm:prSet presAssocID="{15E69543-5A8B-4A55-B841-7B27D34BB40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9F456E6-D0D2-4A4D-AF7D-71C9403E00FB}" type="pres">
      <dgm:prSet presAssocID="{15E69543-5A8B-4A55-B841-7B27D34BB407}" presName="bkgdShp" presStyleLbl="alignAccFollowNode1" presStyleIdx="0" presStyleCnt="1" custScaleX="86734" custScaleY="36912" custLinFactNeighborX="390" custLinFactNeighborY="-11171"/>
      <dgm:spPr/>
    </dgm:pt>
    <dgm:pt modelId="{1E62FBD8-45E1-4E26-870C-54977C9988CC}" type="pres">
      <dgm:prSet presAssocID="{15E69543-5A8B-4A55-B841-7B27D34BB407}" presName="linComp" presStyleCnt="0"/>
      <dgm:spPr/>
    </dgm:pt>
    <dgm:pt modelId="{F86120AC-0466-4FE6-A0CE-51DDC33AD92C}" type="pres">
      <dgm:prSet presAssocID="{714EF785-CF81-42BD-8595-F44D98E31384}" presName="compNode" presStyleCnt="0"/>
      <dgm:spPr/>
    </dgm:pt>
    <dgm:pt modelId="{F9333558-ECA8-4BF1-9ECB-4A24D6FBCC79}" type="pres">
      <dgm:prSet presAssocID="{714EF785-CF81-42BD-8595-F44D98E31384}" presName="node" presStyleLbl="node1" presStyleIdx="0" presStyleCnt="2" custScaleX="109584" custScaleY="143308" custLinFactNeighborX="910" custLinFactNeighborY="-117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8381DC-0E42-48AA-82C6-EF3C6F4F3019}" type="pres">
      <dgm:prSet presAssocID="{714EF785-CF81-42BD-8595-F44D98E31384}" presName="invisiNode" presStyleLbl="node1" presStyleIdx="0" presStyleCnt="2"/>
      <dgm:spPr/>
    </dgm:pt>
    <dgm:pt modelId="{C5AE06E3-515C-488B-8430-27CEFB8E54F4}" type="pres">
      <dgm:prSet presAssocID="{714EF785-CF81-42BD-8595-F44D98E31384}" presName="imagNode" presStyleLbl="fgImgPlace1" presStyleIdx="0" presStyleCnt="2" custScaleX="107714" custScaleY="38657" custLinFactNeighborX="872" custLinFactNeighborY="-15234"/>
      <dgm:spPr/>
    </dgm:pt>
    <dgm:pt modelId="{86B5AC10-4B3B-47A5-A38C-A03435F5BD4D}" type="pres">
      <dgm:prSet presAssocID="{ABC9792E-AABE-45F3-BC17-71798C1D0A8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E2921D8-BCF4-4E18-8FAB-F86BFF90C89E}" type="pres">
      <dgm:prSet presAssocID="{C39EEADB-23DC-4E81-8D19-FCB29AF2C7CF}" presName="compNode" presStyleCnt="0"/>
      <dgm:spPr/>
    </dgm:pt>
    <dgm:pt modelId="{1F86AD09-EA2A-4952-BB58-B4EBE39D2144}" type="pres">
      <dgm:prSet presAssocID="{C39EEADB-23DC-4E81-8D19-FCB29AF2C7CF}" presName="node" presStyleLbl="node1" presStyleIdx="1" presStyleCnt="2" custScaleX="106114" custScaleY="144338" custLinFactNeighborX="-20" custLinFactNeighborY="-114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FE2E08-21D1-4F3C-8586-E0BC0EC5F9C9}" type="pres">
      <dgm:prSet presAssocID="{C39EEADB-23DC-4E81-8D19-FCB29AF2C7CF}" presName="invisiNode" presStyleLbl="node1" presStyleIdx="1" presStyleCnt="2"/>
      <dgm:spPr/>
    </dgm:pt>
    <dgm:pt modelId="{37718DCF-C99E-463D-A100-0B7D38F1AD0C}" type="pres">
      <dgm:prSet presAssocID="{C39EEADB-23DC-4E81-8D19-FCB29AF2C7CF}" presName="imagNode" presStyleLbl="fgImgPlace1" presStyleIdx="1" presStyleCnt="2" custScaleX="109043" custScaleY="38657" custLinFactNeighborX="872" custLinFactNeighborY="-15234"/>
      <dgm:spPr/>
    </dgm:pt>
  </dgm:ptLst>
  <dgm:cxnLst>
    <dgm:cxn modelId="{38991990-05EB-48C3-9568-8EADBB81D95A}" type="presOf" srcId="{554B2037-D048-40F0-83A0-CA2912B641F0}" destId="{1F86AD09-EA2A-4952-BB58-B4EBE39D2144}" srcOrd="0" destOrd="3" presId="urn:microsoft.com/office/officeart/2005/8/layout/pList2"/>
    <dgm:cxn modelId="{BE88F914-D49D-4E72-9F83-7D7C49E1EF8A}" type="presOf" srcId="{396DCDC8-0904-4009-9778-357A5E345A68}" destId="{1F86AD09-EA2A-4952-BB58-B4EBE39D2144}" srcOrd="0" destOrd="5" presId="urn:microsoft.com/office/officeart/2005/8/layout/pList2"/>
    <dgm:cxn modelId="{E6C2BDCD-0C38-499A-8271-AA6B8E1E4DDF}" srcId="{714EF785-CF81-42BD-8595-F44D98E31384}" destId="{FB4F1BCE-CFAD-421E-8A2F-370CA2A86665}" srcOrd="2" destOrd="0" parTransId="{D0EC4E5D-187C-4450-B41D-102142C008BB}" sibTransId="{9817467B-E459-40D9-BDBD-4C6484BD00E0}"/>
    <dgm:cxn modelId="{FA759070-8DD0-4111-B14F-BAB4CA1AB3D1}" type="presOf" srcId="{8259F43E-AFD0-4254-92F9-0ADF46DD0C41}" destId="{F9333558-ECA8-4BF1-9ECB-4A24D6FBCC79}" srcOrd="0" destOrd="4" presId="urn:microsoft.com/office/officeart/2005/8/layout/pList2"/>
    <dgm:cxn modelId="{8967E983-1A9B-4918-BA83-F5A8FCA9FFED}" type="presOf" srcId="{15E69543-5A8B-4A55-B841-7B27D34BB407}" destId="{CC7B6844-BA47-40F1-A625-C45AF02F0ADB}" srcOrd="0" destOrd="0" presId="urn:microsoft.com/office/officeart/2005/8/layout/pList2"/>
    <dgm:cxn modelId="{6EFE3AD1-9E0C-40F6-99F9-16AC09B6C2EC}" type="presOf" srcId="{FB4F1BCE-CFAD-421E-8A2F-370CA2A86665}" destId="{F9333558-ECA8-4BF1-9ECB-4A24D6FBCC79}" srcOrd="0" destOrd="3" presId="urn:microsoft.com/office/officeart/2005/8/layout/pList2"/>
    <dgm:cxn modelId="{068DDE1D-22AE-4EF2-92A6-2285AF59C327}" srcId="{C39EEADB-23DC-4E81-8D19-FCB29AF2C7CF}" destId="{554B2037-D048-40F0-83A0-CA2912B641F0}" srcOrd="2" destOrd="0" parTransId="{2E04D574-7180-4155-B321-A897804B4C42}" sibTransId="{C1E53521-F694-4792-96A0-B3569F576B95}"/>
    <dgm:cxn modelId="{2C953100-3984-4248-B3FA-106A44DAF97B}" srcId="{15E69543-5A8B-4A55-B841-7B27D34BB407}" destId="{714EF785-CF81-42BD-8595-F44D98E31384}" srcOrd="0" destOrd="0" parTransId="{415C88D8-67BE-4A97-88FE-C33FC953ECB9}" sibTransId="{ABC9792E-AABE-45F3-BC17-71798C1D0A84}"/>
    <dgm:cxn modelId="{20425405-048A-4430-AFF3-6C91D0693F46}" type="presOf" srcId="{C39EEADB-23DC-4E81-8D19-FCB29AF2C7CF}" destId="{1F86AD09-EA2A-4952-BB58-B4EBE39D2144}" srcOrd="0" destOrd="0" presId="urn:microsoft.com/office/officeart/2005/8/layout/pList2"/>
    <dgm:cxn modelId="{3FBC42F5-15CC-4CCD-8046-C6B9F36AA484}" type="presOf" srcId="{B6D07312-CBA5-480A-A8FD-A39C3BB43450}" destId="{F9333558-ECA8-4BF1-9ECB-4A24D6FBCC79}" srcOrd="0" destOrd="2" presId="urn:microsoft.com/office/officeart/2005/8/layout/pList2"/>
    <dgm:cxn modelId="{7B1D37E5-4202-4215-A8D3-D6134D2994A5}" srcId="{C39EEADB-23DC-4E81-8D19-FCB29AF2C7CF}" destId="{33AFAA79-65F3-4B7D-A962-981150A5BC8F}" srcOrd="3" destOrd="0" parTransId="{2CB10211-5149-458F-A373-F4438E8F7E19}" sibTransId="{6DC58671-31A0-4276-AB70-9D250AA585EE}"/>
    <dgm:cxn modelId="{2B21F1A1-C4C8-4C3B-9E81-5DB741B845E1}" srcId="{C39EEADB-23DC-4E81-8D19-FCB29AF2C7CF}" destId="{C2B3E025-1FFA-419A-A093-1B1906178DDE}" srcOrd="0" destOrd="0" parTransId="{7C24CB28-5374-4D84-ADFD-77386A39F242}" sibTransId="{294F5AB5-5DB4-4A30-BF1C-D7F3DCB1943D}"/>
    <dgm:cxn modelId="{283FB672-1185-4D36-B433-16732F7C5B46}" srcId="{714EF785-CF81-42BD-8595-F44D98E31384}" destId="{B6D07312-CBA5-480A-A8FD-A39C3BB43450}" srcOrd="1" destOrd="0" parTransId="{21623F2A-CB3F-4568-8AF4-82261F8FDA98}" sibTransId="{B987360B-AC68-47EE-8416-2B789E092F66}"/>
    <dgm:cxn modelId="{4D07E859-844E-4B7F-AFF4-3A25D17E1EA6}" srcId="{C39EEADB-23DC-4E81-8D19-FCB29AF2C7CF}" destId="{1BD13905-CF29-48C8-934C-B4D5157E3C9B}" srcOrd="5" destOrd="0" parTransId="{3E56074E-66F3-4896-AE86-E2AB6FB2AB25}" sibTransId="{679AECA9-F809-45E2-A30C-37D773726082}"/>
    <dgm:cxn modelId="{535FA9B1-D7F9-47A1-BEEA-A27593142296}" type="presOf" srcId="{C2B3E025-1FFA-419A-A093-1B1906178DDE}" destId="{1F86AD09-EA2A-4952-BB58-B4EBE39D2144}" srcOrd="0" destOrd="1" presId="urn:microsoft.com/office/officeart/2005/8/layout/pList2"/>
    <dgm:cxn modelId="{FF14970B-ECF2-486C-BEE1-0624D32A7C06}" srcId="{C39EEADB-23DC-4E81-8D19-FCB29AF2C7CF}" destId="{396DCDC8-0904-4009-9778-357A5E345A68}" srcOrd="4" destOrd="0" parTransId="{9CD3F589-44D9-4B3B-BC7D-37BCEE9C06A5}" sibTransId="{FB43D300-438D-444D-B50E-E448FF0AF007}"/>
    <dgm:cxn modelId="{830A9457-A950-487A-B83F-7D7D6BA4B007}" type="presOf" srcId="{E34F9371-E23D-47FD-82C3-0C6E3D6CE65B}" destId="{F9333558-ECA8-4BF1-9ECB-4A24D6FBCC79}" srcOrd="0" destOrd="1" presId="urn:microsoft.com/office/officeart/2005/8/layout/pList2"/>
    <dgm:cxn modelId="{2FA83ECA-3DE7-4942-A4B4-C819D811720F}" srcId="{714EF785-CF81-42BD-8595-F44D98E31384}" destId="{8259F43E-AFD0-4254-92F9-0ADF46DD0C41}" srcOrd="3" destOrd="0" parTransId="{52467376-6CD2-4961-B59B-89BEDD83BF19}" sibTransId="{661FE153-82B8-4F4F-8B1F-D582E24B054C}"/>
    <dgm:cxn modelId="{6599E783-38EC-4281-8754-81BFB6399AE9}" type="presOf" srcId="{33AFAA79-65F3-4B7D-A962-981150A5BC8F}" destId="{1F86AD09-EA2A-4952-BB58-B4EBE39D2144}" srcOrd="0" destOrd="4" presId="urn:microsoft.com/office/officeart/2005/8/layout/pList2"/>
    <dgm:cxn modelId="{12AC7443-4EE1-49F0-8921-F365A4014E11}" type="presOf" srcId="{714EF785-CF81-42BD-8595-F44D98E31384}" destId="{F9333558-ECA8-4BF1-9ECB-4A24D6FBCC79}" srcOrd="0" destOrd="0" presId="urn:microsoft.com/office/officeart/2005/8/layout/pList2"/>
    <dgm:cxn modelId="{66366BCD-2F9D-4E82-8AC5-3FC15073A038}" type="presOf" srcId="{E2DC8607-F750-4021-9C2F-EEAD82283B9B}" destId="{1F86AD09-EA2A-4952-BB58-B4EBE39D2144}" srcOrd="0" destOrd="2" presId="urn:microsoft.com/office/officeart/2005/8/layout/pList2"/>
    <dgm:cxn modelId="{B875EC89-D9B0-4C2F-8145-77EAE9CA83A4}" type="presOf" srcId="{1BD13905-CF29-48C8-934C-B4D5157E3C9B}" destId="{1F86AD09-EA2A-4952-BB58-B4EBE39D2144}" srcOrd="0" destOrd="6" presId="urn:microsoft.com/office/officeart/2005/8/layout/pList2"/>
    <dgm:cxn modelId="{1722DB88-DE68-43FE-BECA-4295C1FF2D97}" srcId="{714EF785-CF81-42BD-8595-F44D98E31384}" destId="{E34F9371-E23D-47FD-82C3-0C6E3D6CE65B}" srcOrd="0" destOrd="0" parTransId="{20489D44-6264-4913-8774-5CD874EF7345}" sibTransId="{A529D32C-C9E5-4F36-B67A-986013C954A8}"/>
    <dgm:cxn modelId="{A6B908AA-10E2-45CE-B5DD-8DAB22AEF359}" srcId="{C39EEADB-23DC-4E81-8D19-FCB29AF2C7CF}" destId="{E2DC8607-F750-4021-9C2F-EEAD82283B9B}" srcOrd="1" destOrd="0" parTransId="{017EBB31-E13C-4837-A810-A3AAAA355775}" sibTransId="{0BDEDE3B-28CF-4C99-803B-81BCBF88A816}"/>
    <dgm:cxn modelId="{0DC2F7A3-FE26-463D-92CF-5D5E96195894}" type="presOf" srcId="{ABC9792E-AABE-45F3-BC17-71798C1D0A84}" destId="{86B5AC10-4B3B-47A5-A38C-A03435F5BD4D}" srcOrd="0" destOrd="0" presId="urn:microsoft.com/office/officeart/2005/8/layout/pList2"/>
    <dgm:cxn modelId="{923127BC-E02B-4E50-84C3-0D0B09D3927E}" srcId="{15E69543-5A8B-4A55-B841-7B27D34BB407}" destId="{C39EEADB-23DC-4E81-8D19-FCB29AF2C7CF}" srcOrd="1" destOrd="0" parTransId="{9A2C8DEB-5938-4E06-B403-59C252E343EA}" sibTransId="{2DA0E7FB-C4DE-4EAA-9BCA-54FC9188A992}"/>
    <dgm:cxn modelId="{6CC938B8-F2D1-47FE-BA02-CEB96D5E465A}" type="presParOf" srcId="{CC7B6844-BA47-40F1-A625-C45AF02F0ADB}" destId="{69F456E6-D0D2-4A4D-AF7D-71C9403E00FB}" srcOrd="0" destOrd="0" presId="urn:microsoft.com/office/officeart/2005/8/layout/pList2"/>
    <dgm:cxn modelId="{7847E7C9-FB40-4213-9B94-3A83AC81DD42}" type="presParOf" srcId="{CC7B6844-BA47-40F1-A625-C45AF02F0ADB}" destId="{1E62FBD8-45E1-4E26-870C-54977C9988CC}" srcOrd="1" destOrd="0" presId="urn:microsoft.com/office/officeart/2005/8/layout/pList2"/>
    <dgm:cxn modelId="{18CB9298-E286-4EF2-9B45-2F0C7AEDE591}" type="presParOf" srcId="{1E62FBD8-45E1-4E26-870C-54977C9988CC}" destId="{F86120AC-0466-4FE6-A0CE-51DDC33AD92C}" srcOrd="0" destOrd="0" presId="urn:microsoft.com/office/officeart/2005/8/layout/pList2"/>
    <dgm:cxn modelId="{21FD6FB4-3B71-435C-9B70-56470CED23AB}" type="presParOf" srcId="{F86120AC-0466-4FE6-A0CE-51DDC33AD92C}" destId="{F9333558-ECA8-4BF1-9ECB-4A24D6FBCC79}" srcOrd="0" destOrd="0" presId="urn:microsoft.com/office/officeart/2005/8/layout/pList2"/>
    <dgm:cxn modelId="{C36AFB55-3799-4FFC-B622-08D1BC34E2DA}" type="presParOf" srcId="{F86120AC-0466-4FE6-A0CE-51DDC33AD92C}" destId="{A58381DC-0E42-48AA-82C6-EF3C6F4F3019}" srcOrd="1" destOrd="0" presId="urn:microsoft.com/office/officeart/2005/8/layout/pList2"/>
    <dgm:cxn modelId="{CD6FF393-903B-48F0-AE4B-81345DF174AF}" type="presParOf" srcId="{F86120AC-0466-4FE6-A0CE-51DDC33AD92C}" destId="{C5AE06E3-515C-488B-8430-27CEFB8E54F4}" srcOrd="2" destOrd="0" presId="urn:microsoft.com/office/officeart/2005/8/layout/pList2"/>
    <dgm:cxn modelId="{0990895C-1737-40E8-8A45-8B98F97128AE}" type="presParOf" srcId="{1E62FBD8-45E1-4E26-870C-54977C9988CC}" destId="{86B5AC10-4B3B-47A5-A38C-A03435F5BD4D}" srcOrd="1" destOrd="0" presId="urn:microsoft.com/office/officeart/2005/8/layout/pList2"/>
    <dgm:cxn modelId="{D5103165-E3E2-4CAC-AE65-E41B41E977E7}" type="presParOf" srcId="{1E62FBD8-45E1-4E26-870C-54977C9988CC}" destId="{1E2921D8-BCF4-4E18-8FAB-F86BFF90C89E}" srcOrd="2" destOrd="0" presId="urn:microsoft.com/office/officeart/2005/8/layout/pList2"/>
    <dgm:cxn modelId="{D5406962-E44E-49DF-AE7F-30D3099AFFF6}" type="presParOf" srcId="{1E2921D8-BCF4-4E18-8FAB-F86BFF90C89E}" destId="{1F86AD09-EA2A-4952-BB58-B4EBE39D2144}" srcOrd="0" destOrd="0" presId="urn:microsoft.com/office/officeart/2005/8/layout/pList2"/>
    <dgm:cxn modelId="{88B86A0B-7640-483C-918A-235D20C236E5}" type="presParOf" srcId="{1E2921D8-BCF4-4E18-8FAB-F86BFF90C89E}" destId="{06FE2E08-21D1-4F3C-8586-E0BC0EC5F9C9}" srcOrd="1" destOrd="0" presId="urn:microsoft.com/office/officeart/2005/8/layout/pList2"/>
    <dgm:cxn modelId="{8EF65449-A8E0-4128-94C2-4C10856888E7}" type="presParOf" srcId="{1E2921D8-BCF4-4E18-8FAB-F86BFF90C89E}" destId="{37718DCF-C99E-463D-A100-0B7D38F1AD0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22A82D-4615-4222-A679-D3BFB30372FF}">
      <dsp:nvSpPr>
        <dsp:cNvPr id="0" name=""/>
        <dsp:cNvSpPr/>
      </dsp:nvSpPr>
      <dsp:spPr>
        <a:xfrm>
          <a:off x="2137408" y="689665"/>
          <a:ext cx="1694915" cy="2285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615"/>
              </a:lnTo>
              <a:lnTo>
                <a:pt x="1694915" y="146615"/>
              </a:lnTo>
              <a:lnTo>
                <a:pt x="1694915" y="228599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CB0CF6-D04D-46C4-9B71-85417F23EED7}">
      <dsp:nvSpPr>
        <dsp:cNvPr id="0" name=""/>
        <dsp:cNvSpPr/>
      </dsp:nvSpPr>
      <dsp:spPr>
        <a:xfrm>
          <a:off x="2137408" y="689665"/>
          <a:ext cx="612265" cy="2573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5399"/>
              </a:lnTo>
              <a:lnTo>
                <a:pt x="612265" y="175399"/>
              </a:lnTo>
              <a:lnTo>
                <a:pt x="612265" y="257383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2310B1-340E-4C11-8C26-7076EC6E1441}">
      <dsp:nvSpPr>
        <dsp:cNvPr id="0" name=""/>
        <dsp:cNvSpPr/>
      </dsp:nvSpPr>
      <dsp:spPr>
        <a:xfrm>
          <a:off x="1596583" y="689665"/>
          <a:ext cx="540824" cy="257383"/>
        </a:xfrm>
        <a:custGeom>
          <a:avLst/>
          <a:gdLst/>
          <a:ahLst/>
          <a:cxnLst/>
          <a:rect l="0" t="0" r="0" b="0"/>
          <a:pathLst>
            <a:path>
              <a:moveTo>
                <a:pt x="540824" y="0"/>
              </a:moveTo>
              <a:lnTo>
                <a:pt x="540824" y="175399"/>
              </a:lnTo>
              <a:lnTo>
                <a:pt x="0" y="175399"/>
              </a:lnTo>
              <a:lnTo>
                <a:pt x="0" y="257383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0B5E7B-3690-4618-8920-CD445EEFE627}">
      <dsp:nvSpPr>
        <dsp:cNvPr id="0" name=""/>
        <dsp:cNvSpPr/>
      </dsp:nvSpPr>
      <dsp:spPr>
        <a:xfrm>
          <a:off x="443493" y="689665"/>
          <a:ext cx="1693915" cy="257383"/>
        </a:xfrm>
        <a:custGeom>
          <a:avLst/>
          <a:gdLst/>
          <a:ahLst/>
          <a:cxnLst/>
          <a:rect l="0" t="0" r="0" b="0"/>
          <a:pathLst>
            <a:path>
              <a:moveTo>
                <a:pt x="1693915" y="0"/>
              </a:moveTo>
              <a:lnTo>
                <a:pt x="1693915" y="175399"/>
              </a:lnTo>
              <a:lnTo>
                <a:pt x="0" y="175399"/>
              </a:lnTo>
              <a:lnTo>
                <a:pt x="0" y="257383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7B0759-1887-4D30-9676-A607F22BA9E6}">
      <dsp:nvSpPr>
        <dsp:cNvPr id="0" name=""/>
        <dsp:cNvSpPr/>
      </dsp:nvSpPr>
      <dsp:spPr>
        <a:xfrm>
          <a:off x="1694915" y="127698"/>
          <a:ext cx="884986" cy="5619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A977463-16A4-47D0-A9CF-7AE2F3AA367F}">
      <dsp:nvSpPr>
        <dsp:cNvPr id="0" name=""/>
        <dsp:cNvSpPr/>
      </dsp:nvSpPr>
      <dsp:spPr>
        <a:xfrm>
          <a:off x="1793247" y="221114"/>
          <a:ext cx="884986" cy="561966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/>
            <a:t>Эксперты</a:t>
          </a:r>
        </a:p>
      </dsp:txBody>
      <dsp:txXfrm>
        <a:off x="1809706" y="237573"/>
        <a:ext cx="852068" cy="529048"/>
      </dsp:txXfrm>
    </dsp:sp>
    <dsp:sp modelId="{A19C74A1-23B0-40F8-9495-B6B079BBECDE}">
      <dsp:nvSpPr>
        <dsp:cNvPr id="0" name=""/>
        <dsp:cNvSpPr/>
      </dsp:nvSpPr>
      <dsp:spPr>
        <a:xfrm>
          <a:off x="1000" y="947048"/>
          <a:ext cx="884986" cy="5619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491811A-DB33-4441-8088-93F7538C7765}">
      <dsp:nvSpPr>
        <dsp:cNvPr id="0" name=""/>
        <dsp:cNvSpPr/>
      </dsp:nvSpPr>
      <dsp:spPr>
        <a:xfrm>
          <a:off x="99332" y="1040463"/>
          <a:ext cx="884986" cy="561966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/>
            <a:t>Тренер-технолог  ДП</a:t>
          </a:r>
        </a:p>
      </dsp:txBody>
      <dsp:txXfrm>
        <a:off x="115791" y="1056922"/>
        <a:ext cx="852068" cy="529048"/>
      </dsp:txXfrm>
    </dsp:sp>
    <dsp:sp modelId="{73747469-39E0-4C46-89C9-5EB63BE69A7C}">
      <dsp:nvSpPr>
        <dsp:cNvPr id="0" name=""/>
        <dsp:cNvSpPr/>
      </dsp:nvSpPr>
      <dsp:spPr>
        <a:xfrm>
          <a:off x="1082650" y="947048"/>
          <a:ext cx="1027867" cy="5619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D04E581-0E19-49AA-A0F2-A1AA00A02788}">
      <dsp:nvSpPr>
        <dsp:cNvPr id="0" name=""/>
        <dsp:cNvSpPr/>
      </dsp:nvSpPr>
      <dsp:spPr>
        <a:xfrm>
          <a:off x="1180981" y="1040463"/>
          <a:ext cx="1027867" cy="561966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/>
            <a:t>Зав. </a:t>
          </a:r>
          <a:r>
            <a:rPr lang="ru-RU" sz="800" kern="1200" dirty="0" smtClean="0"/>
            <a:t>лабораторией/ </a:t>
          </a:r>
          <a:r>
            <a:rPr lang="ru-RU" sz="800" kern="1200" dirty="0"/>
            <a:t>специалисты АИРО</a:t>
          </a:r>
        </a:p>
      </dsp:txBody>
      <dsp:txXfrm>
        <a:off x="1197440" y="1056922"/>
        <a:ext cx="994949" cy="529048"/>
      </dsp:txXfrm>
    </dsp:sp>
    <dsp:sp modelId="{9C86E36D-F683-4B55-B85D-B1B8A7B6E675}">
      <dsp:nvSpPr>
        <dsp:cNvPr id="0" name=""/>
        <dsp:cNvSpPr/>
      </dsp:nvSpPr>
      <dsp:spPr>
        <a:xfrm>
          <a:off x="2307180" y="947048"/>
          <a:ext cx="884986" cy="5619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D202C37-781F-486E-9361-023EB524C1CA}">
      <dsp:nvSpPr>
        <dsp:cNvPr id="0" name=""/>
        <dsp:cNvSpPr/>
      </dsp:nvSpPr>
      <dsp:spPr>
        <a:xfrm>
          <a:off x="2405512" y="1040463"/>
          <a:ext cx="884986" cy="561966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/>
            <a:t>Учителя,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/>
            <a:t>Школа ТТ 2023</a:t>
          </a:r>
        </a:p>
      </dsp:txBody>
      <dsp:txXfrm>
        <a:off x="2421971" y="1056922"/>
        <a:ext cx="852068" cy="529048"/>
      </dsp:txXfrm>
    </dsp:sp>
    <dsp:sp modelId="{156F6FBB-0DB6-4C04-A87E-0BE02445194A}">
      <dsp:nvSpPr>
        <dsp:cNvPr id="0" name=""/>
        <dsp:cNvSpPr/>
      </dsp:nvSpPr>
      <dsp:spPr>
        <a:xfrm>
          <a:off x="3389831" y="918264"/>
          <a:ext cx="884986" cy="5619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737804A-5230-4AC9-B6C4-807CDCE557E2}">
      <dsp:nvSpPr>
        <dsp:cNvPr id="0" name=""/>
        <dsp:cNvSpPr/>
      </dsp:nvSpPr>
      <dsp:spPr>
        <a:xfrm>
          <a:off x="3488162" y="1011679"/>
          <a:ext cx="884986" cy="561966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/>
            <a:t>Участники конкурса прошлых лет</a:t>
          </a:r>
        </a:p>
      </dsp:txBody>
      <dsp:txXfrm>
        <a:off x="3504621" y="1028138"/>
        <a:ext cx="852068" cy="5290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F456E6-D0D2-4A4D-AF7D-71C9403E00FB}">
      <dsp:nvSpPr>
        <dsp:cNvPr id="0" name=""/>
        <dsp:cNvSpPr/>
      </dsp:nvSpPr>
      <dsp:spPr>
        <a:xfrm>
          <a:off x="601992" y="411985"/>
          <a:ext cx="7434597" cy="746438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AE06E3-515C-488B-8430-27CEFB8E54F4}">
      <dsp:nvSpPr>
        <dsp:cNvPr id="0" name=""/>
        <dsp:cNvSpPr/>
      </dsp:nvSpPr>
      <dsp:spPr>
        <a:xfrm>
          <a:off x="328166" y="230960"/>
          <a:ext cx="3789106" cy="573265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9333558-ECA8-4BF1-9ECB-4A24D6FBCC79}">
      <dsp:nvSpPr>
        <dsp:cNvPr id="0" name=""/>
        <dsp:cNvSpPr/>
      </dsp:nvSpPr>
      <dsp:spPr>
        <a:xfrm rot="10800000">
          <a:off x="296611" y="928087"/>
          <a:ext cx="3854888" cy="3541988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/>
            <a:t>Использование новых </a:t>
          </a:r>
          <a:r>
            <a:rPr lang="ru-RU" sz="1400" kern="1200" dirty="0" smtClean="0"/>
            <a:t>технологий, приемов: технология уровневой дифференциации, кейс-технология, ИКТ, использование игровых методов, кубик </a:t>
          </a:r>
          <a:r>
            <a:rPr lang="ru-RU" sz="1400" kern="1200" dirty="0" err="1" smtClean="0"/>
            <a:t>Блума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/>
            <a:t>Создание проблемной ситуации, использование конкретно-практических ситуаций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/>
            <a:t>Создание условий для развития детской </a:t>
          </a:r>
          <a:r>
            <a:rPr lang="ru-RU" sz="1400" kern="1200" dirty="0" smtClean="0"/>
            <a:t>самостоятельности: планирование деятельности, </a:t>
          </a:r>
          <a:r>
            <a:rPr lang="ru-RU" sz="1400" kern="1200" dirty="0" err="1" smtClean="0"/>
            <a:t>взаимооценка</a:t>
          </a:r>
          <a:r>
            <a:rPr lang="ru-RU" sz="1400" kern="1200" dirty="0" smtClean="0"/>
            <a:t>, самооценка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/>
            <a:t>Использование разнообразных форм организации деятельности </a:t>
          </a:r>
          <a:r>
            <a:rPr lang="ru-RU" sz="1400" kern="1200" dirty="0" smtClean="0"/>
            <a:t>учащихся: фронтальная, групповая, индивидуальная</a:t>
          </a:r>
          <a:endParaRPr lang="ru-RU" sz="1400" kern="1200" dirty="0"/>
        </a:p>
      </dsp:txBody>
      <dsp:txXfrm rot="10800000">
        <a:off x="405539" y="928087"/>
        <a:ext cx="3637032" cy="3433060"/>
      </dsp:txXfrm>
    </dsp:sp>
    <dsp:sp modelId="{37718DCF-C99E-463D-A100-0B7D38F1AD0C}">
      <dsp:nvSpPr>
        <dsp:cNvPr id="0" name=""/>
        <dsp:cNvSpPr/>
      </dsp:nvSpPr>
      <dsp:spPr>
        <a:xfrm>
          <a:off x="4501938" y="224595"/>
          <a:ext cx="3835857" cy="573265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F86AD09-EA2A-4952-BB58-B4EBE39D2144}">
      <dsp:nvSpPr>
        <dsp:cNvPr id="0" name=""/>
        <dsp:cNvSpPr/>
      </dsp:nvSpPr>
      <dsp:spPr>
        <a:xfrm rot="10800000">
          <a:off x="4522077" y="917199"/>
          <a:ext cx="3732822" cy="3567445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/>
            <a:t>По результатам проверки на плагиат </a:t>
          </a:r>
          <a:r>
            <a:rPr lang="ru-RU" sz="1400" kern="1200" dirty="0" smtClean="0"/>
            <a:t>в 2024 году исключены </a:t>
          </a:r>
          <a:r>
            <a:rPr lang="ru-RU" sz="1400" kern="1200" dirty="0"/>
            <a:t>из участия в конкурсе 24 работы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/>
            <a:t>На этапе открытия новых знаний ведется, чаще всего, подводящий диалог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/>
            <a:t>Учитель «много говорит» на уроке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/>
            <a:t>Уроки «по ФГОС»: угадывание цели урока, формальная рефлексия – смайлики, продолжи фразу, подобранные задания не позволяют организовать групповую работу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/>
            <a:t>Редко можно увидеть </a:t>
          </a:r>
          <a:r>
            <a:rPr lang="ru-RU" sz="1400" kern="1200" dirty="0" smtClean="0"/>
            <a:t>работу </a:t>
          </a:r>
          <a:r>
            <a:rPr lang="ru-RU" sz="1400" kern="1200" dirty="0"/>
            <a:t>с детской инициативностью (веер ответов учащихся, в том числе  - неверные)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kern="1200" dirty="0"/>
        </a:p>
      </dsp:txBody>
      <dsp:txXfrm rot="10800000">
        <a:off x="4631788" y="917199"/>
        <a:ext cx="3513400" cy="34577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984482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ЭКСПЕРТЫ ИЗ КАКИХ ОКРУГОВ, ШКОЛ БЫЛИ?</a:t>
            </a:r>
            <a:br>
              <a:rPr lang="ru-RU" dirty="0"/>
            </a:br>
            <a:r>
              <a:rPr lang="ru-RU" dirty="0"/>
              <a:t>СКАЗАТЬ, ЧТО БЫЛИ ОПЫТНЫЕ ЛЮДИ, В Т.Ч. БЫВШИЕ КОНКУРСАНТЫ, ТТ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КАЖДУЮ РАБОТУ ПРОВЕРЯЛИ 2 ЭКСПЕРТА И ЕСЛИ БОЛЕЕ 5 БАЛЛОВ РАЗНИЦА, ТО ПРИВЛЕКАЛИ 3-го ЭКСПЕРТА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8CD09-6D40-4CE9-8333-B3D3D5676522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8325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13ce2af5b70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13ce2af5b70_0_20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7278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userDrawn="1">
  <p:cSld name="2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9"/>
          <p:cNvSpPr txBox="1">
            <a:spLocks noGrp="1"/>
          </p:cNvSpPr>
          <p:nvPr>
            <p:ph type="title"/>
          </p:nvPr>
        </p:nvSpPr>
        <p:spPr>
          <a:xfrm>
            <a:off x="2549400" y="1631588"/>
            <a:ext cx="4045200" cy="64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 dirty="0"/>
          </a:p>
        </p:txBody>
      </p:sp>
      <p:sp>
        <p:nvSpPr>
          <p:cNvPr id="68" name="Google Shape;68;p9"/>
          <p:cNvSpPr txBox="1">
            <a:spLocks noGrp="1"/>
          </p:cNvSpPr>
          <p:nvPr>
            <p:ph type="subTitle" idx="1"/>
          </p:nvPr>
        </p:nvSpPr>
        <p:spPr>
          <a:xfrm>
            <a:off x="2549400" y="2276813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 dirty="0"/>
          </a:p>
        </p:txBody>
      </p:sp>
      <p:sp>
        <p:nvSpPr>
          <p:cNvPr id="69" name="Google Shape;69;p9"/>
          <p:cNvSpPr/>
          <p:nvPr/>
        </p:nvSpPr>
        <p:spPr>
          <a:xfrm rot="10800000" flipH="1">
            <a:off x="0" y="2166529"/>
            <a:ext cx="1422110" cy="16395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9"/>
          <p:cNvSpPr/>
          <p:nvPr/>
        </p:nvSpPr>
        <p:spPr>
          <a:xfrm rot="10800000">
            <a:off x="7296665" y="-2440"/>
            <a:ext cx="1847334" cy="1231936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9"/>
          <p:cNvSpPr/>
          <p:nvPr/>
        </p:nvSpPr>
        <p:spPr>
          <a:xfrm rot="10800000" flipH="1">
            <a:off x="0" y="4301036"/>
            <a:ext cx="2913300" cy="596100"/>
          </a:xfrm>
          <a:prstGeom prst="roundRect">
            <a:avLst/>
          </a:pr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9"/>
          <p:cNvSpPr/>
          <p:nvPr/>
        </p:nvSpPr>
        <p:spPr>
          <a:xfrm rot="10800000" flipH="1">
            <a:off x="390725" y="-2450"/>
            <a:ext cx="677400" cy="2913300"/>
          </a:xfrm>
          <a:prstGeom prst="round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4" name="Google Shape;74;p9"/>
          <p:cNvCxnSpPr/>
          <p:nvPr/>
        </p:nvCxnSpPr>
        <p:spPr>
          <a:xfrm rot="10800000">
            <a:off x="615230" y="-448851"/>
            <a:ext cx="0" cy="43509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6" name="Google Shape;76;p9"/>
          <p:cNvCxnSpPr/>
          <p:nvPr/>
        </p:nvCxnSpPr>
        <p:spPr>
          <a:xfrm rot="10800000">
            <a:off x="0" y="4684323"/>
            <a:ext cx="34029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 логотипом КУМ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>
          <a:xfrm>
            <a:off x="7455758" y="4767263"/>
            <a:ext cx="1490534" cy="274637"/>
          </a:xfrm>
        </p:spPr>
        <p:txBody>
          <a:bodyPr/>
          <a:lstStyle>
            <a:lvl1pPr>
              <a:defRPr sz="800">
                <a:solidFill>
                  <a:schemeClr val="accent1"/>
                </a:solidFill>
              </a:defRPr>
            </a:lvl1pPr>
          </a:lstStyle>
          <a:p>
            <a:pPr algn="r"/>
            <a:endParaRPr lang="ru-RU" dirty="0"/>
          </a:p>
        </p:txBody>
      </p:sp>
      <p:sp>
        <p:nvSpPr>
          <p:cNvPr id="3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2298357" y="4767263"/>
            <a:ext cx="4967416" cy="274637"/>
          </a:xfrm>
        </p:spPr>
        <p:txBody>
          <a:bodyPr/>
          <a:lstStyle>
            <a:lvl1pPr>
              <a:defRPr sz="800">
                <a:solidFill>
                  <a:schemeClr val="accent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333632" y="4767263"/>
            <a:ext cx="1774739" cy="274637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Чтим традиции,</a:t>
            </a:r>
          </a:p>
          <a:p>
            <a:r>
              <a:rPr lang="ru-RU" dirty="0"/>
              <a:t>внедряем инновации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346" y="195444"/>
            <a:ext cx="1293654" cy="970241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426446" cy="993775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506487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7574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33CB29-98BA-4FB2-8308-097173AB6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5B737-7C5D-43B8-8957-9D0E40CE7E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0F82F93-6380-4574-A3B9-EB9BC102DA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1CAE08-C248-469F-A032-F442A2D05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7B6A2E-3D8D-4276-87D4-3C0FAB045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BADD33E-E018-49DB-8818-727E46C98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7651B-E091-4933-9AEC-452C7CD402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424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130C65-EB50-4D7B-87CE-A6168C1F8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1814" y="376714"/>
            <a:ext cx="6787862" cy="994172"/>
          </a:xfrm>
        </p:spPr>
        <p:txBody>
          <a:bodyPr/>
          <a:lstStyle>
            <a:lvl1pPr>
              <a:defRPr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D5FECB-7636-4EC4-875F-0433620722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2432" y="1503283"/>
            <a:ext cx="7037244" cy="3263504"/>
          </a:xfrm>
        </p:spPr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51595B-4CCF-4402-BA02-FFB9DC5CF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93324D-DF92-4EB8-B671-8C63CE474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75747D-4173-4769-A620-C1625721A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4B3A1-78F6-4659-A303-F1217D5A45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58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1745375" y="298744"/>
            <a:ext cx="5629982" cy="8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0">
                <a:solidFill>
                  <a:schemeClr val="tx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cxnSp>
        <p:nvCxnSpPr>
          <p:cNvPr id="18" name="Google Shape;18;p3"/>
          <p:cNvCxnSpPr/>
          <p:nvPr/>
        </p:nvCxnSpPr>
        <p:spPr>
          <a:xfrm rot="10800000">
            <a:off x="-203124" y="539500"/>
            <a:ext cx="3129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Google Shape;15;p3"/>
          <p:cNvSpPr txBox="1">
            <a:spLocks/>
          </p:cNvSpPr>
          <p:nvPr userDrawn="1"/>
        </p:nvSpPr>
        <p:spPr>
          <a:xfrm>
            <a:off x="2587586" y="3922426"/>
            <a:ext cx="5629982" cy="8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0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1046163" y="1516063"/>
            <a:ext cx="7171405" cy="3300063"/>
          </a:xfrm>
        </p:spPr>
        <p:txBody>
          <a:bodyPr/>
          <a:lstStyle>
            <a:lvl1pPr>
              <a:defRPr sz="180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Текст слайда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 sz="4000"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1" hasCustomPrompt="1"/>
          </p:nvPr>
        </p:nvSpPr>
        <p:spPr>
          <a:xfrm>
            <a:off x="3260609" y="1731650"/>
            <a:ext cx="4703763" cy="698500"/>
          </a:xfrm>
        </p:spPr>
        <p:txBody>
          <a:bodyPr/>
          <a:lstStyle>
            <a:lvl1pPr>
              <a:defRPr sz="1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2" hasCustomPrompt="1"/>
          </p:nvPr>
        </p:nvSpPr>
        <p:spPr>
          <a:xfrm>
            <a:off x="3260610" y="2786700"/>
            <a:ext cx="4703763" cy="698500"/>
          </a:xfrm>
        </p:spPr>
        <p:txBody>
          <a:bodyPr/>
          <a:lstStyle>
            <a:lvl1pPr>
              <a:defRPr sz="1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3" hasCustomPrompt="1"/>
          </p:nvPr>
        </p:nvSpPr>
        <p:spPr>
          <a:xfrm>
            <a:off x="3260611" y="3866482"/>
            <a:ext cx="4703763" cy="698500"/>
          </a:xfrm>
        </p:spPr>
        <p:txBody>
          <a:bodyPr/>
          <a:lstStyle>
            <a:lvl1pPr>
              <a:defRPr sz="1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3119258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7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42" name="Google Shape;142;p17"/>
          <p:cNvSpPr txBox="1">
            <a:spLocks noGrp="1"/>
          </p:cNvSpPr>
          <p:nvPr>
            <p:ph type="subTitle" idx="1" hasCustomPrompt="1"/>
          </p:nvPr>
        </p:nvSpPr>
        <p:spPr>
          <a:xfrm>
            <a:off x="802110" y="2887848"/>
            <a:ext cx="2441100" cy="8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 dirty="0"/>
              <a:t>Текст слайда</a:t>
            </a:r>
            <a:endParaRPr dirty="0"/>
          </a:p>
        </p:txBody>
      </p:sp>
      <p:sp>
        <p:nvSpPr>
          <p:cNvPr id="143" name="Google Shape;143;p17"/>
          <p:cNvSpPr txBox="1">
            <a:spLocks noGrp="1"/>
          </p:cNvSpPr>
          <p:nvPr>
            <p:ph type="subTitle" idx="2" hasCustomPrompt="1"/>
          </p:nvPr>
        </p:nvSpPr>
        <p:spPr>
          <a:xfrm>
            <a:off x="3351450" y="2887848"/>
            <a:ext cx="2441100" cy="8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 dirty="0"/>
              <a:t>Текст слайда</a:t>
            </a:r>
            <a:endParaRPr dirty="0"/>
          </a:p>
        </p:txBody>
      </p:sp>
      <p:sp>
        <p:nvSpPr>
          <p:cNvPr id="144" name="Google Shape;144;p17"/>
          <p:cNvSpPr txBox="1">
            <a:spLocks noGrp="1"/>
          </p:cNvSpPr>
          <p:nvPr>
            <p:ph type="subTitle" idx="3" hasCustomPrompt="1"/>
          </p:nvPr>
        </p:nvSpPr>
        <p:spPr>
          <a:xfrm>
            <a:off x="5900790" y="2887848"/>
            <a:ext cx="2441100" cy="8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 dirty="0"/>
              <a:t>Текст слайда</a:t>
            </a:r>
            <a:endParaRPr dirty="0"/>
          </a:p>
        </p:txBody>
      </p:sp>
      <p:sp>
        <p:nvSpPr>
          <p:cNvPr id="145" name="Google Shape;145;p17"/>
          <p:cNvSpPr txBox="1">
            <a:spLocks noGrp="1"/>
          </p:cNvSpPr>
          <p:nvPr>
            <p:ph type="subTitle" idx="4"/>
          </p:nvPr>
        </p:nvSpPr>
        <p:spPr>
          <a:xfrm>
            <a:off x="802110" y="1430599"/>
            <a:ext cx="2441100" cy="71930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 dirty="0"/>
          </a:p>
        </p:txBody>
      </p:sp>
      <p:sp>
        <p:nvSpPr>
          <p:cNvPr id="146" name="Google Shape;146;p17"/>
          <p:cNvSpPr txBox="1">
            <a:spLocks noGrp="1"/>
          </p:cNvSpPr>
          <p:nvPr>
            <p:ph type="subTitle" idx="5"/>
          </p:nvPr>
        </p:nvSpPr>
        <p:spPr>
          <a:xfrm>
            <a:off x="3322939" y="1407191"/>
            <a:ext cx="2441100" cy="74271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 dirty="0"/>
          </a:p>
        </p:txBody>
      </p:sp>
      <p:sp>
        <p:nvSpPr>
          <p:cNvPr id="147" name="Google Shape;147;p17"/>
          <p:cNvSpPr txBox="1">
            <a:spLocks noGrp="1"/>
          </p:cNvSpPr>
          <p:nvPr>
            <p:ph type="subTitle" idx="6"/>
          </p:nvPr>
        </p:nvSpPr>
        <p:spPr>
          <a:xfrm>
            <a:off x="5900790" y="1407191"/>
            <a:ext cx="2441100" cy="74271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 dirty="0"/>
          </a:p>
        </p:txBody>
      </p:sp>
      <p:sp>
        <p:nvSpPr>
          <p:cNvPr id="148" name="Google Shape;148;p17"/>
          <p:cNvSpPr/>
          <p:nvPr/>
        </p:nvSpPr>
        <p:spPr>
          <a:xfrm>
            <a:off x="0" y="4100035"/>
            <a:ext cx="1041600" cy="10416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7"/>
          <p:cNvSpPr/>
          <p:nvPr/>
        </p:nvSpPr>
        <p:spPr>
          <a:xfrm flipH="1">
            <a:off x="959300" y="4594550"/>
            <a:ext cx="2913300" cy="442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7"/>
          <p:cNvSpPr/>
          <p:nvPr/>
        </p:nvSpPr>
        <p:spPr>
          <a:xfrm flipH="1">
            <a:off x="8421600" y="3701150"/>
            <a:ext cx="722400" cy="14331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1" name="Google Shape;151;p17"/>
          <p:cNvCxnSpPr/>
          <p:nvPr/>
        </p:nvCxnSpPr>
        <p:spPr>
          <a:xfrm rot="10800000">
            <a:off x="-40600" y="4815650"/>
            <a:ext cx="391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2" name="Google Shape;152;p17"/>
          <p:cNvSpPr/>
          <p:nvPr/>
        </p:nvSpPr>
        <p:spPr>
          <a:xfrm flipH="1">
            <a:off x="7312200" y="0"/>
            <a:ext cx="1831800" cy="442200"/>
          </a:xfrm>
          <a:prstGeom prst="round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7"/>
          <p:cNvSpPr/>
          <p:nvPr/>
        </p:nvSpPr>
        <p:spPr>
          <a:xfrm flipH="1">
            <a:off x="355781" y="0"/>
            <a:ext cx="366600" cy="16395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4" name="Google Shape;154;p17"/>
          <p:cNvCxnSpPr/>
          <p:nvPr/>
        </p:nvCxnSpPr>
        <p:spPr>
          <a:xfrm rot="10800000">
            <a:off x="7312200" y="221100"/>
            <a:ext cx="1831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722375" y="1187600"/>
            <a:ext cx="7699200" cy="132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 dirty="0"/>
          </a:p>
        </p:txBody>
      </p:sp>
      <p:sp>
        <p:nvSpPr>
          <p:cNvPr id="22" name="Google Shape;22;p4"/>
          <p:cNvSpPr/>
          <p:nvPr/>
        </p:nvSpPr>
        <p:spPr>
          <a:xfrm rot="10800000" flipH="1">
            <a:off x="0" y="2500"/>
            <a:ext cx="722400" cy="7224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4"/>
          <p:cNvSpPr/>
          <p:nvPr/>
        </p:nvSpPr>
        <p:spPr>
          <a:xfrm>
            <a:off x="0" y="2227700"/>
            <a:ext cx="438600" cy="2913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7" name="Google Shape;27;p4"/>
          <p:cNvCxnSpPr>
            <a:stCxn id="26" idx="0"/>
            <a:endCxn id="26" idx="2"/>
          </p:cNvCxnSpPr>
          <p:nvPr/>
        </p:nvCxnSpPr>
        <p:spPr>
          <a:xfrm>
            <a:off x="219300" y="2227700"/>
            <a:ext cx="0" cy="29133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722375" y="2683576"/>
            <a:ext cx="3630301" cy="21732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/>
          <p:cNvSpPr>
            <a:spLocks noGrp="1"/>
          </p:cNvSpPr>
          <p:nvPr>
            <p:ph type="pic" sz="quarter" idx="11"/>
          </p:nvPr>
        </p:nvSpPr>
        <p:spPr>
          <a:xfrm>
            <a:off x="4791274" y="2683576"/>
            <a:ext cx="3630301" cy="2173288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userDrawn="1">
  <p:cSld name="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4"/>
          <p:cNvSpPr/>
          <p:nvPr/>
        </p:nvSpPr>
        <p:spPr>
          <a:xfrm rot="-5400000">
            <a:off x="8421625" y="4421100"/>
            <a:ext cx="722400" cy="7224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4"/>
          <p:cNvSpPr/>
          <p:nvPr/>
        </p:nvSpPr>
        <p:spPr>
          <a:xfrm>
            <a:off x="0" y="0"/>
            <a:ext cx="3000300" cy="5394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24"/>
          <p:cNvSpPr/>
          <p:nvPr/>
        </p:nvSpPr>
        <p:spPr>
          <a:xfrm rot="-5400000" flipH="1">
            <a:off x="7779275" y="3197100"/>
            <a:ext cx="2367900" cy="366600"/>
          </a:xfrm>
          <a:prstGeom prst="roundRect">
            <a:avLst/>
          </a:pr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24" name="Google Shape;224;p24"/>
          <p:cNvCxnSpPr/>
          <p:nvPr/>
        </p:nvCxnSpPr>
        <p:spPr>
          <a:xfrm>
            <a:off x="8963225" y="2196450"/>
            <a:ext cx="0" cy="2941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24"/>
          <p:cNvSpPr/>
          <p:nvPr/>
        </p:nvSpPr>
        <p:spPr>
          <a:xfrm>
            <a:off x="0" y="2234504"/>
            <a:ext cx="438600" cy="2913300"/>
          </a:xfrm>
          <a:prstGeom prst="round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26" name="Google Shape;226;p24"/>
          <p:cNvCxnSpPr/>
          <p:nvPr/>
        </p:nvCxnSpPr>
        <p:spPr>
          <a:xfrm>
            <a:off x="219300" y="2234504"/>
            <a:ext cx="0" cy="29133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7" name="Google Shape;227;p24"/>
          <p:cNvSpPr/>
          <p:nvPr/>
        </p:nvSpPr>
        <p:spPr>
          <a:xfrm>
            <a:off x="7796900" y="0"/>
            <a:ext cx="1349700" cy="2040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userDrawn="1">
  <p:cSld name="Blank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1581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2375" y="1187600"/>
            <a:ext cx="76992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●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○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■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●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○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■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●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○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■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  <p:sldLayoutId id="2147483682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+mj-lt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CB4D2-0743-46FA-8C62-59E251002B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695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6" r:id="rId2"/>
    <p:sldLayoutId id="2147483663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485BD3-FBA0-4092-9C91-163B42BE8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614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г. Барнаул, 2024 г.</a:t>
            </a:r>
          </a:p>
        </p:txBody>
      </p:sp>
    </p:spTree>
    <p:extLst>
      <p:ext uri="{BB962C8B-B14F-4D97-AF65-F5344CB8AC3E}">
        <p14:creationId xmlns:p14="http://schemas.microsoft.com/office/powerpoint/2010/main" val="2680646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0" r:id="rId2"/>
    <p:sldLayoutId id="2147483675" r:id="rId3"/>
    <p:sldLayoutId id="2147483680" r:id="rId4"/>
    <p:sldLayoutId id="2147483681" r:id="rId5"/>
    <p:sldLayoutId id="2147483684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chart" Target="../charts/chart5.xml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0.png"/><Relationship Id="rId9" Type="http://schemas.microsoft.com/office/2007/relationships/diagramDrawing" Target="../diagrams/drawing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delena1975@yandex.ru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mailto:yfgos@yandex.ru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antiplagiat.ru/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labor-d.iro22.ru/index.php/novosti/186-podvedeny-itogi-konkursa-ya-realizuyu-fgos-v-2024-godu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9.gif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image" Target="../media/image15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2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hyperlink" Target="https://labor-d.iro22.ru/index.php/proekty" TargetMode="External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59061" y="1297250"/>
            <a:ext cx="5425877" cy="1776166"/>
          </a:xfrm>
        </p:spPr>
        <p:txBody>
          <a:bodyPr/>
          <a:lstStyle/>
          <a:p>
            <a:r>
              <a:rPr lang="ru-RU" dirty="0"/>
              <a:t>Результаты и перспективы регионального конкурса </a:t>
            </a:r>
            <a:br>
              <a:rPr lang="ru-RU" dirty="0"/>
            </a:br>
            <a:r>
              <a:rPr lang="ru-RU" dirty="0"/>
              <a:t>«Я реализую ФГОС»</a:t>
            </a:r>
            <a:endParaRPr lang="ru-RU" b="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4667178" y="3580625"/>
            <a:ext cx="4313337" cy="1047360"/>
          </a:xfrm>
        </p:spPr>
        <p:txBody>
          <a:bodyPr/>
          <a:lstStyle/>
          <a:p>
            <a:pPr algn="l"/>
            <a:r>
              <a:rPr lang="ru-RU" sz="1200" dirty="0"/>
              <a:t>       Даниленко Елена Николаевна,</a:t>
            </a:r>
          </a:p>
          <a:p>
            <a:pPr algn="l"/>
            <a:r>
              <a:rPr lang="ru-RU" sz="1200" dirty="0"/>
              <a:t> </a:t>
            </a:r>
            <a:r>
              <a:rPr lang="ru-RU" sz="1200" dirty="0" smtClean="0"/>
              <a:t>доцент </a:t>
            </a:r>
            <a:r>
              <a:rPr lang="ru-RU" sz="1200" dirty="0"/>
              <a:t>лаборатории по сопровождению деятельностных</a:t>
            </a:r>
          </a:p>
          <a:p>
            <a:pPr algn="l"/>
            <a:r>
              <a:rPr lang="ru-RU" sz="1200" dirty="0"/>
              <a:t>практик КАУ ДПО «АИРО имени А.М. </a:t>
            </a:r>
            <a:r>
              <a:rPr lang="ru-RU" sz="1200" dirty="0" err="1"/>
              <a:t>Топорова</a:t>
            </a:r>
            <a:r>
              <a:rPr lang="ru-RU" sz="1200" dirty="0"/>
              <a:t>»,</a:t>
            </a:r>
          </a:p>
          <a:p>
            <a:pPr algn="l"/>
            <a:r>
              <a:rPr lang="ru-RU" sz="1200" dirty="0"/>
              <a:t>учитель математики МБОУ «</a:t>
            </a:r>
            <a:r>
              <a:rPr lang="ru-RU" sz="1200" dirty="0" err="1"/>
              <a:t>Хабарская</a:t>
            </a:r>
            <a:r>
              <a:rPr lang="ru-RU" sz="1200" dirty="0"/>
              <a:t> СОШ №2»,</a:t>
            </a:r>
          </a:p>
          <a:p>
            <a:pPr algn="l"/>
            <a:r>
              <a:rPr lang="ru-RU" sz="1200" dirty="0"/>
              <a:t>тренер-технолог деятельностных практик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178" y="41024"/>
            <a:ext cx="1024495" cy="7453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36" y="-151461"/>
            <a:ext cx="2157735" cy="12137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436" y="-8582"/>
            <a:ext cx="1365216" cy="10239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578" y="6466"/>
            <a:ext cx="2170836" cy="122084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53" y="41024"/>
            <a:ext cx="1181816" cy="105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1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6B40551-DA95-4109-A428-89D2241314A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50499" y="-40432"/>
            <a:ext cx="6724439" cy="653143"/>
          </a:xfrm>
        </p:spPr>
        <p:txBody>
          <a:bodyPr>
            <a:normAutofit/>
          </a:bodyPr>
          <a:lstStyle/>
          <a:p>
            <a:pPr algn="ctr"/>
            <a:r>
              <a:rPr lang="ru-RU" sz="2800" dirty="0"/>
              <a:t>Статистические данные Конкурса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8EF95A-E9B7-4871-A270-605A59900C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0" y="74646"/>
            <a:ext cx="1067944" cy="1250302"/>
          </a:xfrm>
          <a:prstGeom prst="rect">
            <a:avLst/>
          </a:prstGeom>
        </p:spPr>
      </p:pic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A8E4622D-0D8F-48E0-83F3-02C2717603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5481044"/>
              </p:ext>
            </p:extLst>
          </p:nvPr>
        </p:nvGraphicFramePr>
        <p:xfrm>
          <a:off x="1184987" y="905068"/>
          <a:ext cx="6382139" cy="42384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A358B7D-CD47-4016-9A90-CA29526916B8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4141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6B40551-DA95-4109-A428-89D2241314A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2408" y="0"/>
            <a:ext cx="8010998" cy="670560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Статистические данные Конкурса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6E0328-39C3-4E9F-BFA0-75E62DB76BA0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12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78656" y="619432"/>
            <a:ext cx="8743406" cy="4440971"/>
            <a:chOff x="165462" y="670560"/>
            <a:chExt cx="8821375" cy="4472941"/>
          </a:xfrm>
        </p:grpSpPr>
        <p:graphicFrame>
          <p:nvGraphicFramePr>
            <p:cNvPr id="19" name="Диаграмма 18">
              <a:extLst>
                <a:ext uri="{FF2B5EF4-FFF2-40B4-BE49-F238E27FC236}">
                  <a16:creationId xmlns:a16="http://schemas.microsoft.com/office/drawing/2014/main" id="{9ED359AA-BA19-47F0-AB1C-D46BD77E3F5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74997128"/>
                </p:ext>
              </p:extLst>
            </p:nvPr>
          </p:nvGraphicFramePr>
          <p:xfrm>
            <a:off x="165462" y="670560"/>
            <a:ext cx="8821375" cy="447294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2" name="TextBox 1"/>
            <p:cNvSpPr txBox="1"/>
            <p:nvPr/>
          </p:nvSpPr>
          <p:spPr>
            <a:xfrm>
              <a:off x="2986774" y="4558724"/>
              <a:ext cx="727586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00" dirty="0" smtClean="0">
                  <a:solidFill>
                    <a:schemeClr val="tx1"/>
                  </a:solidFill>
                </a:rPr>
                <a:t>Видеозапись урока</a:t>
              </a:r>
              <a:endParaRPr lang="ru-RU" sz="10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907513" y="4586057"/>
              <a:ext cx="85752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00" dirty="0">
                  <a:solidFill>
                    <a:schemeClr val="tx1"/>
                  </a:solidFill>
                </a:rPr>
                <a:t>Сценарий урока </a:t>
              </a:r>
              <a:endParaRPr lang="ru-RU" sz="10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933018" y="4589501"/>
              <a:ext cx="90275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00" dirty="0">
                  <a:solidFill>
                    <a:schemeClr val="tx1"/>
                  </a:solidFill>
                </a:rPr>
                <a:t>Сценарий </a:t>
              </a:r>
              <a:r>
                <a:rPr lang="ru-RU" sz="1000" dirty="0" smtClean="0">
                  <a:solidFill>
                    <a:schemeClr val="tx1"/>
                  </a:solidFill>
                </a:rPr>
                <a:t>ОС</a:t>
              </a:r>
              <a:endParaRPr lang="ru-RU" sz="1000" dirty="0">
                <a:solidFill>
                  <a:schemeClr val="tx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012238" y="4558724"/>
              <a:ext cx="872651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00" dirty="0">
                  <a:solidFill>
                    <a:schemeClr val="tx1"/>
                  </a:solidFill>
                </a:rPr>
                <a:t>Сценарий </a:t>
              </a:r>
              <a:r>
                <a:rPr lang="ru-RU" sz="1000" dirty="0" smtClean="0">
                  <a:solidFill>
                    <a:schemeClr val="tx1"/>
                  </a:solidFill>
                </a:rPr>
                <a:t>метод. мероп-я </a:t>
              </a:r>
              <a:endParaRPr lang="ru-RU" sz="10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943729" y="4558724"/>
              <a:ext cx="975164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00" dirty="0" smtClean="0">
                  <a:solidFill>
                    <a:schemeClr val="tx1"/>
                  </a:solidFill>
                </a:rPr>
                <a:t>Опыт </a:t>
              </a:r>
              <a:r>
                <a:rPr lang="ru-RU" sz="1000" dirty="0">
                  <a:solidFill>
                    <a:schemeClr val="tx1"/>
                  </a:solidFill>
                </a:rPr>
                <a:t>реализации </a:t>
              </a:r>
              <a:r>
                <a:rPr lang="ru-RU" sz="1000" dirty="0" smtClean="0">
                  <a:solidFill>
                    <a:schemeClr val="tx1"/>
                  </a:solidFill>
                </a:rPr>
                <a:t>ФГОС </a:t>
              </a:r>
              <a:endParaRPr lang="ru-RU" sz="10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982750" y="4539060"/>
              <a:ext cx="866282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00" dirty="0" smtClean="0">
                  <a:solidFill>
                    <a:schemeClr val="tx1"/>
                  </a:solidFill>
                </a:rPr>
                <a:t>Опыт </a:t>
              </a:r>
              <a:r>
                <a:rPr lang="ru-RU" sz="1000" dirty="0">
                  <a:solidFill>
                    <a:schemeClr val="tx1"/>
                  </a:solidFill>
                </a:rPr>
                <a:t>формирования </a:t>
              </a:r>
              <a:r>
                <a:rPr lang="ru-RU" sz="1000" dirty="0" smtClean="0">
                  <a:solidFill>
                    <a:schemeClr val="tx1"/>
                  </a:solidFill>
                </a:rPr>
                <a:t>ФГ</a:t>
              </a:r>
              <a:endParaRPr lang="ru-RU" sz="10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604495" y="4558724"/>
              <a:ext cx="1274331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00" dirty="0">
                  <a:solidFill>
                    <a:schemeClr val="tx1"/>
                  </a:solidFill>
                </a:rPr>
                <a:t>Средства и процедуры </a:t>
              </a:r>
              <a:r>
                <a:rPr lang="ru-RU" sz="1000" dirty="0" smtClean="0">
                  <a:solidFill>
                    <a:schemeClr val="tx1"/>
                  </a:solidFill>
                </a:rPr>
                <a:t>оценивания НОР  </a:t>
              </a:r>
              <a:endParaRPr lang="ru-RU" sz="10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8EF95A-E9B7-4871-A270-605A59900C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0" y="74646"/>
            <a:ext cx="1067944" cy="125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84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6B40551-DA95-4109-A428-89D2241314A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85283" y="0"/>
            <a:ext cx="6724439" cy="649765"/>
          </a:xfrm>
        </p:spPr>
        <p:txBody>
          <a:bodyPr>
            <a:normAutofit/>
          </a:bodyPr>
          <a:lstStyle/>
          <a:p>
            <a:pPr algn="ctr"/>
            <a:r>
              <a:rPr lang="ru-RU" sz="2800" dirty="0"/>
              <a:t>Статистические данные Конкурса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8EF95A-E9B7-4871-A270-605A59900C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0" y="74646"/>
            <a:ext cx="1067944" cy="1250302"/>
          </a:xfrm>
          <a:prstGeom prst="rect">
            <a:avLst/>
          </a:prstGeom>
        </p:spPr>
      </p:pic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D36465C1-8B08-46DA-AA84-2516DE5F44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7446211"/>
              </p:ext>
            </p:extLst>
          </p:nvPr>
        </p:nvGraphicFramePr>
        <p:xfrm>
          <a:off x="4868092" y="1692921"/>
          <a:ext cx="4295814" cy="28015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8EFA4206-A975-4000-9D3A-3F0E87C7B8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665504"/>
              </p:ext>
            </p:extLst>
          </p:nvPr>
        </p:nvGraphicFramePr>
        <p:xfrm>
          <a:off x="452284" y="1197748"/>
          <a:ext cx="4357234" cy="3791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9DB6F1C-233E-4839-99F5-C66FC02A0748}"/>
              </a:ext>
            </a:extLst>
          </p:cNvPr>
          <p:cNvSpPr/>
          <p:nvPr/>
        </p:nvSpPr>
        <p:spPr>
          <a:xfrm>
            <a:off x="186813" y="665224"/>
            <a:ext cx="4564293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Доля количества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 участников конкурса</a:t>
            </a:r>
            <a:r>
              <a:rPr lang="ru-RU" sz="12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«Я реализую ФГОС» в 2024 </a:t>
            </a: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году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(по номинациям, в %) </a:t>
            </a:r>
            <a:endParaRPr lang="ru-RU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8BE547D-961B-464B-8CB3-4190FC77101A}"/>
              </a:ext>
            </a:extLst>
          </p:cNvPr>
          <p:cNvSpPr/>
          <p:nvPr/>
        </p:nvSpPr>
        <p:spPr>
          <a:xfrm>
            <a:off x="4953904" y="1223256"/>
            <a:ext cx="4124190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Распределение количества работ участников конкурса</a:t>
            </a:r>
            <a:endParaRPr lang="ru-RU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«Я реализую ФГОС» в 2024 году</a:t>
            </a:r>
            <a:endParaRPr lang="ru-RU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BDC444-FA6C-44FA-8994-66C7A161E441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13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A7694CD9-8280-48D6-8A48-A9A7BD720903}"/>
              </a:ext>
            </a:extLst>
          </p:cNvPr>
          <p:cNvCxnSpPr/>
          <p:nvPr/>
        </p:nvCxnSpPr>
        <p:spPr>
          <a:xfrm>
            <a:off x="4868092" y="547983"/>
            <a:ext cx="0" cy="4595517"/>
          </a:xfrm>
          <a:prstGeom prst="line">
            <a:avLst/>
          </a:prstGeom>
          <a:ln w="19050">
            <a:solidFill>
              <a:schemeClr val="bg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142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166CD3E8-D58D-4981-AF6A-4C26395C90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6769479"/>
              </p:ext>
            </p:extLst>
          </p:nvPr>
        </p:nvGraphicFramePr>
        <p:xfrm>
          <a:off x="444312" y="780890"/>
          <a:ext cx="4373150" cy="4007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50C12D4C-B13B-4DAF-A009-E2F86BAFDF62}"/>
              </a:ext>
            </a:extLst>
          </p:cNvPr>
          <p:cNvGrpSpPr/>
          <p:nvPr/>
        </p:nvGrpSpPr>
        <p:grpSpPr>
          <a:xfrm>
            <a:off x="4818941" y="2268334"/>
            <a:ext cx="4052098" cy="2728219"/>
            <a:chOff x="5827166" y="1650095"/>
            <a:chExt cx="6372146" cy="4209757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70CB9925-BF42-4133-8A20-FA14013338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607" t="1632" r="5113" b="3251"/>
            <a:stretch/>
          </p:blipFill>
          <p:spPr>
            <a:xfrm>
              <a:off x="5827166" y="1650095"/>
              <a:ext cx="6372146" cy="4209757"/>
            </a:xfrm>
            <a:prstGeom prst="rect">
              <a:avLst/>
            </a:prstGeom>
          </p:spPr>
        </p:pic>
        <p:sp>
          <p:nvSpPr>
            <p:cNvPr id="9" name="Блок-схема: узел 8">
              <a:extLst>
                <a:ext uri="{FF2B5EF4-FFF2-40B4-BE49-F238E27FC236}">
                  <a16:creationId xmlns:a16="http://schemas.microsoft.com/office/drawing/2014/main" id="{281E3D91-A1D2-4D24-B3F6-87AA0AE820D4}"/>
                </a:ext>
              </a:extLst>
            </p:cNvPr>
            <p:cNvSpPr/>
            <p:nvPr/>
          </p:nvSpPr>
          <p:spPr>
            <a:xfrm>
              <a:off x="7062801" y="2571154"/>
              <a:ext cx="155660" cy="96633"/>
            </a:xfrm>
            <a:prstGeom prst="flowChartConnector">
              <a:avLst/>
            </a:prstGeom>
            <a:solidFill>
              <a:srgbClr val="C00000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3" name="Блок-схема: узел 12">
              <a:extLst>
                <a:ext uri="{FF2B5EF4-FFF2-40B4-BE49-F238E27FC236}">
                  <a16:creationId xmlns:a16="http://schemas.microsoft.com/office/drawing/2014/main" id="{E96DB08A-2F46-47B7-8FE3-6547B6C8D37B}"/>
                </a:ext>
              </a:extLst>
            </p:cNvPr>
            <p:cNvSpPr/>
            <p:nvPr/>
          </p:nvSpPr>
          <p:spPr>
            <a:xfrm>
              <a:off x="7137910" y="3354203"/>
              <a:ext cx="155660" cy="96633"/>
            </a:xfrm>
            <a:prstGeom prst="flowChartConnector">
              <a:avLst/>
            </a:prstGeom>
            <a:solidFill>
              <a:srgbClr val="C00000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8" name="Блок-схема: узел 17">
              <a:extLst>
                <a:ext uri="{FF2B5EF4-FFF2-40B4-BE49-F238E27FC236}">
                  <a16:creationId xmlns:a16="http://schemas.microsoft.com/office/drawing/2014/main" id="{BF8F10F0-7518-4B82-8CD4-84118A3B2378}"/>
                </a:ext>
              </a:extLst>
            </p:cNvPr>
            <p:cNvSpPr/>
            <p:nvPr/>
          </p:nvSpPr>
          <p:spPr>
            <a:xfrm>
              <a:off x="9961951" y="2475122"/>
              <a:ext cx="155660" cy="96633"/>
            </a:xfrm>
            <a:prstGeom prst="flowChartConnector">
              <a:avLst/>
            </a:prstGeom>
            <a:solidFill>
              <a:srgbClr val="C00000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9" name="Блок-схема: узел 18">
              <a:extLst>
                <a:ext uri="{FF2B5EF4-FFF2-40B4-BE49-F238E27FC236}">
                  <a16:creationId xmlns:a16="http://schemas.microsoft.com/office/drawing/2014/main" id="{400D20CC-1CAC-40ED-AB70-E8AA68CDB1ED}"/>
                </a:ext>
              </a:extLst>
            </p:cNvPr>
            <p:cNvSpPr/>
            <p:nvPr/>
          </p:nvSpPr>
          <p:spPr>
            <a:xfrm>
              <a:off x="10934096" y="2048515"/>
              <a:ext cx="155660" cy="96633"/>
            </a:xfrm>
            <a:prstGeom prst="flowChartConnector">
              <a:avLst/>
            </a:prstGeom>
            <a:solidFill>
              <a:srgbClr val="C00000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3" name="Блок-схема: узел 22">
              <a:extLst>
                <a:ext uri="{FF2B5EF4-FFF2-40B4-BE49-F238E27FC236}">
                  <a16:creationId xmlns:a16="http://schemas.microsoft.com/office/drawing/2014/main" id="{8B4090FE-0CC4-4A96-90B1-F871CBC661B8}"/>
                </a:ext>
              </a:extLst>
            </p:cNvPr>
            <p:cNvSpPr/>
            <p:nvPr/>
          </p:nvSpPr>
          <p:spPr>
            <a:xfrm>
              <a:off x="9696815" y="2878734"/>
              <a:ext cx="155660" cy="96633"/>
            </a:xfrm>
            <a:prstGeom prst="flowChartConnector">
              <a:avLst/>
            </a:prstGeom>
            <a:solidFill>
              <a:srgbClr val="C00000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4" name="Блок-схема: узел 23">
              <a:extLst>
                <a:ext uri="{FF2B5EF4-FFF2-40B4-BE49-F238E27FC236}">
                  <a16:creationId xmlns:a16="http://schemas.microsoft.com/office/drawing/2014/main" id="{6DF0EF3F-B9CB-43EC-8174-9765A63736AB}"/>
                </a:ext>
              </a:extLst>
            </p:cNvPr>
            <p:cNvSpPr/>
            <p:nvPr/>
          </p:nvSpPr>
          <p:spPr>
            <a:xfrm>
              <a:off x="9541155" y="3243919"/>
              <a:ext cx="155660" cy="96633"/>
            </a:xfrm>
            <a:prstGeom prst="flowChartConnector">
              <a:avLst/>
            </a:prstGeom>
            <a:solidFill>
              <a:srgbClr val="C00000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5" name="Блок-схема: узел 24">
              <a:extLst>
                <a:ext uri="{FF2B5EF4-FFF2-40B4-BE49-F238E27FC236}">
                  <a16:creationId xmlns:a16="http://schemas.microsoft.com/office/drawing/2014/main" id="{FB58BAE2-0A31-4C6E-9FE6-E4AC30699002}"/>
                </a:ext>
              </a:extLst>
            </p:cNvPr>
            <p:cNvSpPr/>
            <p:nvPr/>
          </p:nvSpPr>
          <p:spPr>
            <a:xfrm>
              <a:off x="8552911" y="3971284"/>
              <a:ext cx="155660" cy="96633"/>
            </a:xfrm>
            <a:prstGeom prst="flowChartConnector">
              <a:avLst/>
            </a:prstGeom>
            <a:solidFill>
              <a:srgbClr val="C00000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7" name="Блок-схема: узел 26">
              <a:extLst>
                <a:ext uri="{FF2B5EF4-FFF2-40B4-BE49-F238E27FC236}">
                  <a16:creationId xmlns:a16="http://schemas.microsoft.com/office/drawing/2014/main" id="{9FE6E6CA-4543-47F5-8776-CF6D992D9D7F}"/>
                </a:ext>
              </a:extLst>
            </p:cNvPr>
            <p:cNvSpPr/>
            <p:nvPr/>
          </p:nvSpPr>
          <p:spPr>
            <a:xfrm>
              <a:off x="6565131" y="3456470"/>
              <a:ext cx="155660" cy="96633"/>
            </a:xfrm>
            <a:prstGeom prst="flowChartConnector">
              <a:avLst/>
            </a:prstGeom>
            <a:solidFill>
              <a:srgbClr val="C00000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  <p:graphicFrame>
        <p:nvGraphicFramePr>
          <p:cNvPr id="28" name="Схема 27">
            <a:extLst>
              <a:ext uri="{FF2B5EF4-FFF2-40B4-BE49-F238E27FC236}">
                <a16:creationId xmlns:a16="http://schemas.microsoft.com/office/drawing/2014/main" id="{5D3201FB-64C8-42AB-8B6C-43350B7371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3178563"/>
              </p:ext>
            </p:extLst>
          </p:nvPr>
        </p:nvGraphicFramePr>
        <p:xfrm>
          <a:off x="4680155" y="538205"/>
          <a:ext cx="4373149" cy="17301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5" name="Заголовок 3">
            <a:extLst>
              <a:ext uri="{FF2B5EF4-FFF2-40B4-BE49-F238E27FC236}">
                <a16:creationId xmlns:a16="http://schemas.microsoft.com/office/drawing/2014/main" id="{F660860B-328E-446B-AE72-27E97E20C467}"/>
              </a:ext>
            </a:extLst>
          </p:cNvPr>
          <p:cNvSpPr txBox="1">
            <a:spLocks/>
          </p:cNvSpPr>
          <p:nvPr/>
        </p:nvSpPr>
        <p:spPr>
          <a:xfrm>
            <a:off x="1103944" y="-7293"/>
            <a:ext cx="6724439" cy="6031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Tx/>
              <a:buFontTx/>
            </a:pPr>
            <a:r>
              <a:rPr lang="ru-RU" sz="2800" dirty="0"/>
              <a:t>Экспертное жюри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697B2A-C577-4A97-A724-359258FE939A}"/>
              </a:ext>
            </a:extLst>
          </p:cNvPr>
          <p:cNvSpPr txBox="1"/>
          <p:nvPr/>
        </p:nvSpPr>
        <p:spPr>
          <a:xfrm>
            <a:off x="8755494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01299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E7700B87-2149-4BE4-8D02-6A87BD06A87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28718" y="-285923"/>
            <a:ext cx="3344863" cy="993776"/>
          </a:xfrm>
        </p:spPr>
        <p:txBody>
          <a:bodyPr>
            <a:normAutofit/>
          </a:bodyPr>
          <a:lstStyle/>
          <a:p>
            <a:pPr algn="ctr"/>
            <a:r>
              <a:rPr lang="ru-RU" sz="2800" dirty="0"/>
              <a:t>Экспертные листы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7789FCD-8035-41F4-9603-8DFE97130C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0" y="74646"/>
            <a:ext cx="1067944" cy="12503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BB62A9-5151-44AD-A7E7-62D5F3378C7A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16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2417344" y="375185"/>
            <a:ext cx="4309311" cy="727587"/>
            <a:chOff x="1429417" y="424749"/>
            <a:chExt cx="5523559" cy="923485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3"/>
            <a:srcRect l="5900" t="-1075" r="20805" b="81382"/>
            <a:stretch/>
          </p:blipFill>
          <p:spPr>
            <a:xfrm>
              <a:off x="1429417" y="424749"/>
              <a:ext cx="5523559" cy="923485"/>
            </a:xfrm>
            <a:prstGeom prst="rect">
              <a:avLst/>
            </a:prstGeom>
          </p:spPr>
        </p:pic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781B8A3A-3508-455D-9D70-F369782ADD57}"/>
                </a:ext>
              </a:extLst>
            </p:cNvPr>
            <p:cNvSpPr/>
            <p:nvPr/>
          </p:nvSpPr>
          <p:spPr>
            <a:xfrm>
              <a:off x="2850667" y="475171"/>
              <a:ext cx="3722914" cy="386763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</p:grp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/>
          <a:srcRect l="1790" t="-609" r="2434" b="4134"/>
          <a:stretch/>
        </p:blipFill>
        <p:spPr>
          <a:xfrm>
            <a:off x="283743" y="4233040"/>
            <a:ext cx="4267202" cy="9104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8761" t="20013" r="8044" b="20605"/>
          <a:stretch/>
        </p:blipFill>
        <p:spPr>
          <a:xfrm>
            <a:off x="0" y="1155392"/>
            <a:ext cx="5063614" cy="227125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t="1618" r="9035" b="-5443"/>
          <a:stretch/>
        </p:blipFill>
        <p:spPr>
          <a:xfrm>
            <a:off x="4572000" y="1540524"/>
            <a:ext cx="4560032" cy="346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945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FB4F3A-B12D-4481-B7A4-9DF035521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0" y="74646"/>
            <a:ext cx="1067944" cy="1250302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6EE270F4-84DA-4314-84E3-5FEC39AA2F4A}"/>
              </a:ext>
            </a:extLst>
          </p:cNvPr>
          <p:cNvSpPr txBox="1">
            <a:spLocks/>
          </p:cNvSpPr>
          <p:nvPr/>
        </p:nvSpPr>
        <p:spPr>
          <a:xfrm>
            <a:off x="2734393" y="-25500"/>
            <a:ext cx="4624350" cy="699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Tx/>
              <a:buFontTx/>
            </a:pPr>
            <a:r>
              <a:rPr lang="ru-RU" sz="2800" dirty="0"/>
              <a:t>Анализ материалов Конкурса</a:t>
            </a: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9F105036-AB86-4850-A789-22DD9F732C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7558421"/>
              </p:ext>
            </p:extLst>
          </p:nvPr>
        </p:nvGraphicFramePr>
        <p:xfrm>
          <a:off x="957942" y="665129"/>
          <a:ext cx="7024807" cy="4153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75B30CE-9CF3-4AD5-BF3A-29E2DC34BD5D}"/>
              </a:ext>
            </a:extLst>
          </p:cNvPr>
          <p:cNvSpPr/>
          <p:nvPr/>
        </p:nvSpPr>
        <p:spPr>
          <a:xfrm>
            <a:off x="479482" y="4819116"/>
            <a:ext cx="8185036" cy="324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Количественные характеристики номинаций конкурса «Я реализую ФГОС» в 2024 г. (в баллах)</a:t>
            </a:r>
            <a:endParaRPr lang="ru-RU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A2D80A-1E24-448B-90F1-76A56A9726A3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19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37846" y="3591848"/>
            <a:ext cx="721155" cy="550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Видеозапись урока</a:t>
            </a:r>
            <a:endParaRPr lang="ru-RU" sz="1000" dirty="0"/>
          </a:p>
        </p:txBody>
      </p:sp>
      <p:sp>
        <p:nvSpPr>
          <p:cNvPr id="18" name="TextBox 17"/>
          <p:cNvSpPr txBox="1"/>
          <p:nvPr/>
        </p:nvSpPr>
        <p:spPr>
          <a:xfrm>
            <a:off x="2548767" y="3618985"/>
            <a:ext cx="849941" cy="3972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tx1"/>
                </a:solidFill>
              </a:rPr>
              <a:t>Сценарий урока </a:t>
            </a:r>
            <a:endParaRPr lang="ru-RU" sz="1000" dirty="0"/>
          </a:p>
        </p:txBody>
      </p:sp>
      <p:sp>
        <p:nvSpPr>
          <p:cNvPr id="19" name="TextBox 18"/>
          <p:cNvSpPr txBox="1"/>
          <p:nvPr/>
        </p:nvSpPr>
        <p:spPr>
          <a:xfrm>
            <a:off x="3604536" y="3622405"/>
            <a:ext cx="894771" cy="3972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tx1"/>
                </a:solidFill>
              </a:rPr>
              <a:t>Сценарий </a:t>
            </a:r>
            <a:r>
              <a:rPr lang="ru-RU" sz="1000" dirty="0" smtClean="0">
                <a:solidFill>
                  <a:schemeClr val="tx1"/>
                </a:solidFill>
              </a:rPr>
              <a:t>ОС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43042" y="3591848"/>
            <a:ext cx="864938" cy="550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tx1"/>
                </a:solidFill>
              </a:rPr>
              <a:t>Сценарий </a:t>
            </a:r>
            <a:r>
              <a:rPr lang="ru-RU" sz="1000" dirty="0" smtClean="0">
                <a:solidFill>
                  <a:schemeClr val="tx1"/>
                </a:solidFill>
              </a:rPr>
              <a:t>метод. мероп-я </a:t>
            </a:r>
            <a:endParaRPr lang="ru-RU" sz="1000" dirty="0"/>
          </a:p>
        </p:txBody>
      </p:sp>
      <p:sp>
        <p:nvSpPr>
          <p:cNvPr id="21" name="TextBox 20"/>
          <p:cNvSpPr txBox="1"/>
          <p:nvPr/>
        </p:nvSpPr>
        <p:spPr>
          <a:xfrm>
            <a:off x="5715460" y="3591848"/>
            <a:ext cx="966545" cy="550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Опыт </a:t>
            </a:r>
            <a:r>
              <a:rPr lang="ru-RU" sz="1000" dirty="0">
                <a:solidFill>
                  <a:schemeClr val="tx1"/>
                </a:solidFill>
              </a:rPr>
              <a:t>реализации </a:t>
            </a:r>
            <a:r>
              <a:rPr lang="ru-RU" sz="1000" dirty="0" smtClean="0">
                <a:solidFill>
                  <a:schemeClr val="tx1"/>
                </a:solidFill>
              </a:rPr>
              <a:t>ФГОС </a:t>
            </a:r>
            <a:endParaRPr lang="ru-RU" sz="1000" dirty="0"/>
          </a:p>
        </p:txBody>
      </p:sp>
      <p:sp>
        <p:nvSpPr>
          <p:cNvPr id="22" name="TextBox 21"/>
          <p:cNvSpPr txBox="1"/>
          <p:nvPr/>
        </p:nvSpPr>
        <p:spPr>
          <a:xfrm>
            <a:off x="6745298" y="3572324"/>
            <a:ext cx="858625" cy="550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Опыт </a:t>
            </a:r>
            <a:r>
              <a:rPr lang="ru-RU" sz="1000" dirty="0">
                <a:solidFill>
                  <a:schemeClr val="tx1"/>
                </a:solidFill>
              </a:rPr>
              <a:t>формирования </a:t>
            </a:r>
            <a:r>
              <a:rPr lang="ru-RU" sz="1000" dirty="0" smtClean="0">
                <a:solidFill>
                  <a:schemeClr val="tx1"/>
                </a:solidFill>
              </a:rPr>
              <a:t>ФГ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14310639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FB4F3A-B12D-4481-B7A4-9DF035521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0" y="74646"/>
            <a:ext cx="1067944" cy="1250302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6EE270F4-84DA-4314-84E3-5FEC39AA2F4A}"/>
              </a:ext>
            </a:extLst>
          </p:cNvPr>
          <p:cNvSpPr txBox="1">
            <a:spLocks/>
          </p:cNvSpPr>
          <p:nvPr/>
        </p:nvSpPr>
        <p:spPr>
          <a:xfrm>
            <a:off x="2917273" y="31"/>
            <a:ext cx="3344863" cy="539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Tx/>
              <a:buFontTx/>
            </a:pPr>
            <a:r>
              <a:rPr lang="ru-RU" sz="2800" dirty="0"/>
              <a:t>Анализ материалов Конкурса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164627" y="598743"/>
            <a:ext cx="8571722" cy="4493803"/>
            <a:chOff x="303843" y="611224"/>
            <a:chExt cx="8571722" cy="4493803"/>
          </a:xfrm>
        </p:grpSpPr>
        <p:graphicFrame>
          <p:nvGraphicFramePr>
            <p:cNvPr id="3" name="Схема 2">
              <a:extLst>
                <a:ext uri="{FF2B5EF4-FFF2-40B4-BE49-F238E27FC236}">
                  <a16:creationId xmlns:a16="http://schemas.microsoft.com/office/drawing/2014/main" id="{6F70772B-84E8-4DD0-BC31-9EFE6AF9BE9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61247774"/>
                </p:ext>
              </p:extLst>
            </p:nvPr>
          </p:nvGraphicFramePr>
          <p:xfrm>
            <a:off x="303843" y="611224"/>
            <a:ext cx="8571722" cy="449380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4" name="Знак ''минус'' 3">
              <a:extLst>
                <a:ext uri="{FF2B5EF4-FFF2-40B4-BE49-F238E27FC236}">
                  <a16:creationId xmlns:a16="http://schemas.microsoft.com/office/drawing/2014/main" id="{CA61C95A-8540-4CBB-9F2D-813A44CDD2A8}"/>
                </a:ext>
              </a:extLst>
            </p:cNvPr>
            <p:cNvSpPr/>
            <p:nvPr/>
          </p:nvSpPr>
          <p:spPr>
            <a:xfrm>
              <a:off x="6262136" y="725456"/>
              <a:ext cx="928473" cy="779378"/>
            </a:xfrm>
            <a:prstGeom prst="mathMin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Знак ''плюс'' 7">
              <a:extLst>
                <a:ext uri="{FF2B5EF4-FFF2-40B4-BE49-F238E27FC236}">
                  <a16:creationId xmlns:a16="http://schemas.microsoft.com/office/drawing/2014/main" id="{6519EBEF-305B-4700-90A4-4478572FFDBE}"/>
                </a:ext>
              </a:extLst>
            </p:cNvPr>
            <p:cNvSpPr/>
            <p:nvPr/>
          </p:nvSpPr>
          <p:spPr>
            <a:xfrm>
              <a:off x="2142210" y="751116"/>
              <a:ext cx="775063" cy="728059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D29EEC7-3819-4EB3-9149-B3119F582B79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6345496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FB4F3A-B12D-4481-B7A4-9DF035521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0" y="74646"/>
            <a:ext cx="1067944" cy="1250302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6EE270F4-84DA-4314-84E3-5FEC39AA2F4A}"/>
              </a:ext>
            </a:extLst>
          </p:cNvPr>
          <p:cNvSpPr txBox="1">
            <a:spLocks/>
          </p:cNvSpPr>
          <p:nvPr/>
        </p:nvSpPr>
        <p:spPr>
          <a:xfrm>
            <a:off x="2838115" y="74646"/>
            <a:ext cx="3344863" cy="539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Tx/>
              <a:buFontTx/>
            </a:pPr>
            <a:r>
              <a:rPr lang="ru-RU" sz="2800" dirty="0" smtClean="0"/>
              <a:t>Анонс</a:t>
            </a:r>
            <a:endParaRPr lang="ru-RU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29EEC7-3819-4EB3-9149-B3119F582B79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20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42958" y="863283"/>
            <a:ext cx="85638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>
                    <a:lumMod val="25000"/>
                  </a:schemeClr>
                </a:solidFill>
              </a:rPr>
              <a:t>Региональный конкурс «</a:t>
            </a:r>
            <a:r>
              <a:rPr lang="ru-RU" sz="2400" dirty="0">
                <a:solidFill>
                  <a:schemeClr val="bg1">
                    <a:lumMod val="25000"/>
                  </a:schemeClr>
                </a:solidFill>
              </a:rPr>
              <a:t>Я реализую </a:t>
            </a:r>
            <a:r>
              <a:rPr lang="ru-RU" sz="2400" dirty="0" smtClean="0">
                <a:solidFill>
                  <a:schemeClr val="bg1">
                    <a:lumMod val="25000"/>
                  </a:schemeClr>
                </a:solidFill>
              </a:rPr>
              <a:t>ФГОС, ФООП» - 2025</a:t>
            </a:r>
            <a:endParaRPr lang="ru-RU" sz="2400" dirty="0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3339" y="1786613"/>
            <a:ext cx="76544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Время проведения: март- май.</a:t>
            </a:r>
          </a:p>
          <a:p>
            <a:pPr algn="ctr"/>
            <a:endParaRPr lang="ru-RU" sz="2400" dirty="0" smtClean="0">
              <a:solidFill>
                <a:schemeClr val="tx1"/>
              </a:solidFill>
            </a:endParaRPr>
          </a:p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Положение о конкурсе (с учетом анализа организации и результатов прошлого года).</a:t>
            </a:r>
          </a:p>
          <a:p>
            <a:pPr algn="ctr"/>
            <a:endParaRPr lang="ru-RU" sz="2400" dirty="0">
              <a:solidFill>
                <a:schemeClr val="tx1"/>
              </a:solidFill>
            </a:endParaRPr>
          </a:p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Обновления!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9320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47"/>
          <p:cNvSpPr/>
          <p:nvPr/>
        </p:nvSpPr>
        <p:spPr>
          <a:xfrm>
            <a:off x="0" y="2899000"/>
            <a:ext cx="2283532" cy="23151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47"/>
          <p:cNvSpPr txBox="1">
            <a:spLocks noGrp="1"/>
          </p:cNvSpPr>
          <p:nvPr>
            <p:ph type="ctrTitle" idx="4294967295"/>
          </p:nvPr>
        </p:nvSpPr>
        <p:spPr>
          <a:xfrm>
            <a:off x="4433722" y="623325"/>
            <a:ext cx="2032000" cy="7556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Спасибо</a:t>
            </a:r>
            <a:endParaRPr dirty="0"/>
          </a:p>
        </p:txBody>
      </p:sp>
      <p:sp>
        <p:nvSpPr>
          <p:cNvPr id="602" name="Google Shape;602;p47"/>
          <p:cNvSpPr txBox="1">
            <a:spLocks noGrp="1"/>
          </p:cNvSpPr>
          <p:nvPr>
            <p:ph type="subTitle" idx="4294967295"/>
          </p:nvPr>
        </p:nvSpPr>
        <p:spPr>
          <a:xfrm>
            <a:off x="4378675" y="2150610"/>
            <a:ext cx="3298825" cy="10223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ru-RU" sz="1800" dirty="0"/>
              <a:t>Остались вопросы?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 lang="ru-RU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 sz="1800" dirty="0"/>
          </a:p>
          <a:p>
            <a:pPr marL="0" lvl="0" indent="0">
              <a:spcBef>
                <a:spcPts val="0"/>
              </a:spcBef>
              <a:buNone/>
            </a:pPr>
            <a:r>
              <a:rPr lang="en-US" sz="1800" dirty="0"/>
              <a:t>E-mail: </a:t>
            </a:r>
            <a:r>
              <a:rPr lang="en-US" sz="1800" dirty="0">
                <a:hlinkClick r:id="rId3"/>
              </a:rPr>
              <a:t>delena1975@yandex.ru</a:t>
            </a:r>
            <a:r>
              <a:rPr lang="ru-RU" sz="1800" dirty="0"/>
              <a:t>  </a:t>
            </a:r>
            <a:endParaRPr lang="en-US" sz="1800" dirty="0"/>
          </a:p>
        </p:txBody>
      </p:sp>
      <p:grpSp>
        <p:nvGrpSpPr>
          <p:cNvPr id="611" name="Google Shape;611;p47"/>
          <p:cNvGrpSpPr/>
          <p:nvPr/>
        </p:nvGrpSpPr>
        <p:grpSpPr>
          <a:xfrm>
            <a:off x="4948463" y="2876287"/>
            <a:ext cx="227164" cy="249837"/>
            <a:chOff x="1462169" y="1793977"/>
            <a:chExt cx="233156" cy="256427"/>
          </a:xfrm>
        </p:grpSpPr>
        <p:sp>
          <p:nvSpPr>
            <p:cNvPr id="612" name="Google Shape;612;p47"/>
            <p:cNvSpPr/>
            <p:nvPr/>
          </p:nvSpPr>
          <p:spPr>
            <a:xfrm>
              <a:off x="1462169" y="1793977"/>
              <a:ext cx="23354" cy="23312"/>
            </a:xfrm>
            <a:custGeom>
              <a:avLst/>
              <a:gdLst/>
              <a:ahLst/>
              <a:cxnLst/>
              <a:rect l="l" t="t" r="r" b="b"/>
              <a:pathLst>
                <a:path w="1119" h="1117" extrusionOk="0">
                  <a:moveTo>
                    <a:pt x="559" y="1"/>
                  </a:moveTo>
                  <a:cubicBezTo>
                    <a:pt x="251" y="1"/>
                    <a:pt x="0" y="250"/>
                    <a:pt x="0" y="558"/>
                  </a:cubicBezTo>
                  <a:cubicBezTo>
                    <a:pt x="0" y="866"/>
                    <a:pt x="251" y="1117"/>
                    <a:pt x="559" y="1117"/>
                  </a:cubicBezTo>
                  <a:cubicBezTo>
                    <a:pt x="867" y="1117"/>
                    <a:pt x="1118" y="866"/>
                    <a:pt x="1118" y="558"/>
                  </a:cubicBezTo>
                  <a:cubicBezTo>
                    <a:pt x="1118" y="250"/>
                    <a:pt x="867" y="1"/>
                    <a:pt x="5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7"/>
            <p:cNvSpPr/>
            <p:nvPr/>
          </p:nvSpPr>
          <p:spPr>
            <a:xfrm>
              <a:off x="1555413" y="1886846"/>
              <a:ext cx="139912" cy="163558"/>
            </a:xfrm>
            <a:custGeom>
              <a:avLst/>
              <a:gdLst/>
              <a:ahLst/>
              <a:cxnLst/>
              <a:rect l="l" t="t" r="r" b="b"/>
              <a:pathLst>
                <a:path w="6704" h="7837" extrusionOk="0">
                  <a:moveTo>
                    <a:pt x="4182" y="0"/>
                  </a:moveTo>
                  <a:cubicBezTo>
                    <a:pt x="3474" y="0"/>
                    <a:pt x="2782" y="261"/>
                    <a:pt x="2332" y="711"/>
                  </a:cubicBezTo>
                  <a:cubicBezTo>
                    <a:pt x="2108" y="935"/>
                    <a:pt x="1938" y="1142"/>
                    <a:pt x="1686" y="1142"/>
                  </a:cubicBezTo>
                  <a:cubicBezTo>
                    <a:pt x="1618" y="1142"/>
                    <a:pt x="1544" y="1127"/>
                    <a:pt x="1462" y="1093"/>
                  </a:cubicBezTo>
                  <a:cubicBezTo>
                    <a:pt x="1253" y="1006"/>
                    <a:pt x="1117" y="803"/>
                    <a:pt x="1117" y="576"/>
                  </a:cubicBezTo>
                  <a:lnTo>
                    <a:pt x="1117" y="17"/>
                  </a:lnTo>
                  <a:lnTo>
                    <a:pt x="1" y="17"/>
                  </a:lnTo>
                  <a:lnTo>
                    <a:pt x="1" y="7836"/>
                  </a:lnTo>
                  <a:lnTo>
                    <a:pt x="1117" y="7836"/>
                  </a:lnTo>
                  <a:lnTo>
                    <a:pt x="1117" y="3370"/>
                  </a:lnTo>
                  <a:cubicBezTo>
                    <a:pt x="1117" y="2137"/>
                    <a:pt x="2120" y="1135"/>
                    <a:pt x="3351" y="1135"/>
                  </a:cubicBezTo>
                  <a:cubicBezTo>
                    <a:pt x="4584" y="1135"/>
                    <a:pt x="5585" y="2137"/>
                    <a:pt x="5585" y="3370"/>
                  </a:cubicBezTo>
                  <a:lnTo>
                    <a:pt x="5585" y="7836"/>
                  </a:lnTo>
                  <a:lnTo>
                    <a:pt x="6703" y="7836"/>
                  </a:lnTo>
                  <a:lnTo>
                    <a:pt x="6703" y="2384"/>
                  </a:lnTo>
                  <a:cubicBezTo>
                    <a:pt x="6703" y="1266"/>
                    <a:pt x="5932" y="245"/>
                    <a:pt x="4648" y="38"/>
                  </a:cubicBezTo>
                  <a:cubicBezTo>
                    <a:pt x="4493" y="13"/>
                    <a:pt x="4337" y="0"/>
                    <a:pt x="41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7"/>
            <p:cNvSpPr/>
            <p:nvPr/>
          </p:nvSpPr>
          <p:spPr>
            <a:xfrm>
              <a:off x="1462169" y="1887200"/>
              <a:ext cx="23354" cy="163203"/>
            </a:xfrm>
            <a:custGeom>
              <a:avLst/>
              <a:gdLst/>
              <a:ahLst/>
              <a:cxnLst/>
              <a:rect l="l" t="t" r="r" b="b"/>
              <a:pathLst>
                <a:path w="1119" h="7820" extrusionOk="0">
                  <a:moveTo>
                    <a:pt x="0" y="0"/>
                  </a:moveTo>
                  <a:lnTo>
                    <a:pt x="0" y="7819"/>
                  </a:lnTo>
                  <a:lnTo>
                    <a:pt x="1118" y="7819"/>
                  </a:lnTo>
                  <a:lnTo>
                    <a:pt x="1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4" name="Google Shape;624;p47"/>
          <p:cNvSpPr/>
          <p:nvPr/>
        </p:nvSpPr>
        <p:spPr>
          <a:xfrm>
            <a:off x="7790125" y="2230200"/>
            <a:ext cx="1357200" cy="29133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47"/>
          <p:cNvSpPr/>
          <p:nvPr/>
        </p:nvSpPr>
        <p:spPr>
          <a:xfrm>
            <a:off x="6652150" y="4403350"/>
            <a:ext cx="1494300" cy="4866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8" name="Google Shape;423;p38"/>
          <p:cNvCxnSpPr/>
          <p:nvPr/>
        </p:nvCxnSpPr>
        <p:spPr>
          <a:xfrm flipV="1">
            <a:off x="8759651" y="-132347"/>
            <a:ext cx="23402" cy="5448148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423;p38"/>
          <p:cNvCxnSpPr/>
          <p:nvPr/>
        </p:nvCxnSpPr>
        <p:spPr>
          <a:xfrm flipV="1">
            <a:off x="9842" y="4667979"/>
            <a:ext cx="9144000" cy="36095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385" y="785263"/>
            <a:ext cx="3094306" cy="314717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59F6F3A-A6D7-422B-A93B-50D82A6717B0}"/>
              </a:ext>
            </a:extLst>
          </p:cNvPr>
          <p:cNvSpPr txBox="1"/>
          <p:nvPr/>
        </p:nvSpPr>
        <p:spPr>
          <a:xfrm>
            <a:off x="8534401" y="4835723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21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F4A24A3-490A-4063-BC69-7DE10FF47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0" y="74646"/>
            <a:ext cx="1067944" cy="125030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>
            <a:extLst>
              <a:ext uri="{FF2B5EF4-FFF2-40B4-BE49-F238E27FC236}">
                <a16:creationId xmlns:a16="http://schemas.microsoft.com/office/drawing/2014/main" id="{CDC0EE06-2778-4AEF-8C2E-79AF2D80B61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28191" y="811723"/>
            <a:ext cx="4340225" cy="1633132"/>
          </a:xfrm>
          <a:ln>
            <a:solidFill>
              <a:srgbClr val="61948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257175" indent="-257175">
              <a:lnSpc>
                <a:spcPts val="2325"/>
              </a:lnSpc>
            </a:pPr>
            <a:r>
              <a:rPr lang="ru-RU" sz="1875" dirty="0">
                <a:solidFill>
                  <a:schemeClr val="tx1"/>
                </a:solidFill>
              </a:rPr>
              <a:t>работники образовательных организаций Алтайского края, реализующие общеобразовательные программы начального, основного и среднего общего образования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9CF0EE-0C63-45B0-BDFF-16C82B363CD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33455" y="143178"/>
            <a:ext cx="3006881" cy="573088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Участники: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CB583C-4C08-4141-B849-3716A8AAC2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89" t="833" r="3884"/>
          <a:stretch/>
        </p:blipFill>
        <p:spPr>
          <a:xfrm>
            <a:off x="4737451" y="596900"/>
            <a:ext cx="4077271" cy="4176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99E8375-7076-4524-B685-6945651DEC15}"/>
              </a:ext>
            </a:extLst>
          </p:cNvPr>
          <p:cNvSpPr txBox="1">
            <a:spLocks/>
          </p:cNvSpPr>
          <p:nvPr/>
        </p:nvSpPr>
        <p:spPr>
          <a:xfrm>
            <a:off x="1044600" y="2561963"/>
            <a:ext cx="3953506" cy="76400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solidFill>
                  <a:schemeClr val="tx1"/>
                </a:solidFill>
              </a:rPr>
              <a:t>Форма участия: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A16532A3-C9EF-456E-AA02-637116FB57F6}"/>
              </a:ext>
            </a:extLst>
          </p:cNvPr>
          <p:cNvSpPr txBox="1">
            <a:spLocks/>
          </p:cNvSpPr>
          <p:nvPr/>
        </p:nvSpPr>
        <p:spPr>
          <a:xfrm>
            <a:off x="1662367" y="3282504"/>
            <a:ext cx="1724550" cy="403667"/>
          </a:xfrm>
          <a:prstGeom prst="rect">
            <a:avLst/>
          </a:prstGeom>
          <a:ln w="12700" cap="flat" cmpd="sng" algn="ctr">
            <a:solidFill>
              <a:srgbClr val="61948F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>
              <a:lnSpc>
                <a:spcPts val="2325"/>
              </a:lnSpc>
            </a:pPr>
            <a:r>
              <a:rPr lang="ru-RU" sz="1875" dirty="0">
                <a:solidFill>
                  <a:schemeClr val="tx1"/>
                </a:solidFill>
              </a:rPr>
              <a:t>заочная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F2117A3B-79A4-4280-AA52-85AA2C2A9320}"/>
              </a:ext>
            </a:extLst>
          </p:cNvPr>
          <p:cNvSpPr txBox="1">
            <a:spLocks/>
          </p:cNvSpPr>
          <p:nvPr/>
        </p:nvSpPr>
        <p:spPr>
          <a:xfrm>
            <a:off x="752199" y="3846742"/>
            <a:ext cx="3985252" cy="76400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solidFill>
                  <a:schemeClr val="tx1"/>
                </a:solidFill>
              </a:rPr>
              <a:t>Сроки проведения: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8735D442-7085-4E23-81A1-B58846647B14}"/>
              </a:ext>
            </a:extLst>
          </p:cNvPr>
          <p:cNvSpPr txBox="1">
            <a:spLocks/>
          </p:cNvSpPr>
          <p:nvPr/>
        </p:nvSpPr>
        <p:spPr>
          <a:xfrm>
            <a:off x="1728343" y="4610745"/>
            <a:ext cx="1698600" cy="403667"/>
          </a:xfrm>
          <a:prstGeom prst="rect">
            <a:avLst/>
          </a:prstGeom>
          <a:ln w="12700" cap="flat" cmpd="sng" algn="ctr">
            <a:solidFill>
              <a:srgbClr val="61948F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325"/>
              </a:lnSpc>
            </a:pPr>
            <a:r>
              <a:rPr lang="ru-RU" sz="1875" dirty="0">
                <a:solidFill>
                  <a:schemeClr val="tx1"/>
                </a:solidFill>
              </a:rPr>
              <a:t>м</a:t>
            </a:r>
            <a:r>
              <a:rPr lang="ru-RU" sz="1875" dirty="0" smtClean="0">
                <a:solidFill>
                  <a:schemeClr val="tx1"/>
                </a:solidFill>
              </a:rPr>
              <a:t>арт - май </a:t>
            </a:r>
            <a:endParaRPr lang="ru-RU" sz="1875" dirty="0">
              <a:solidFill>
                <a:schemeClr val="tx1"/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5C9C021-37B5-4045-AB8D-E8A05CB42A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0" y="74646"/>
            <a:ext cx="1067944" cy="12503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B48410C-CBAE-40A1-B296-471745399423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60254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9CF0EE-0C63-45B0-BDFF-16C82B363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96358" y="53909"/>
            <a:ext cx="6846947" cy="569850"/>
          </a:xfrm>
        </p:spPr>
        <p:txBody>
          <a:bodyPr>
            <a:normAutofit fontScale="90000"/>
          </a:bodyPr>
          <a:lstStyle/>
          <a:p>
            <a:r>
              <a:rPr lang="ru-RU" sz="2800" b="1" dirty="0"/>
              <a:t>Цели и задачи  конкурса: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CDC0EE06-2778-4AEF-8C2E-79AF2D80B6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3846" y="704538"/>
            <a:ext cx="4444583" cy="4234721"/>
          </a:xfrm>
          <a:ln>
            <a:solidFill>
              <a:srgbClr val="61948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257175" indent="-257175">
              <a:lnSpc>
                <a:spcPts val="2325"/>
              </a:lnSpc>
            </a:pPr>
            <a:r>
              <a:rPr lang="ru-RU" sz="1875" dirty="0">
                <a:solidFill>
                  <a:schemeClr val="tx1"/>
                </a:solidFill>
                <a:latin typeface="Circe Bold"/>
              </a:rPr>
              <a:t>повышение профессиональных компетенций педагогов в соответствии с требованиями обновленных ФГОС</a:t>
            </a:r>
          </a:p>
          <a:p>
            <a:pPr marL="257175" indent="-257175">
              <a:lnSpc>
                <a:spcPts val="2325"/>
              </a:lnSpc>
            </a:pPr>
            <a:r>
              <a:rPr lang="ru-RU" sz="1875" dirty="0">
                <a:solidFill>
                  <a:schemeClr val="tx1"/>
                </a:solidFill>
                <a:latin typeface="Circe Bold"/>
              </a:rPr>
              <a:t>выявление и распространение продуктивного инновационного опыта в области реализации обновленных ФГОС</a:t>
            </a:r>
          </a:p>
          <a:p>
            <a:pPr marL="257175" indent="-257175">
              <a:lnSpc>
                <a:spcPts val="2325"/>
              </a:lnSpc>
            </a:pPr>
            <a:r>
              <a:rPr lang="ru-RU" sz="1875" dirty="0">
                <a:solidFill>
                  <a:schemeClr val="tx1"/>
                </a:solidFill>
                <a:latin typeface="Circe Bold"/>
              </a:rPr>
              <a:t>формирование открытого банка методических разработок, материалов, обеспечивающих достижение новых образовательных результатов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CB583C-4C08-4141-B849-3716A8AAC2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89" t="833" r="3884"/>
          <a:stretch/>
        </p:blipFill>
        <p:spPr>
          <a:xfrm>
            <a:off x="5126411" y="806055"/>
            <a:ext cx="3731289" cy="38218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38E10A-49B1-4916-9C0C-A864E191C4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0" y="74646"/>
            <a:ext cx="1067944" cy="12503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B60463-C30C-40F9-A08B-6A523902C037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1414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9CF0EE-0C63-45B0-BDFF-16C82B363CD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78058" y="-63791"/>
            <a:ext cx="7204075" cy="76358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/>
              <a:t>Номинации Регионального </a:t>
            </a:r>
            <a:r>
              <a:rPr lang="ru-RU" sz="2800" b="1" dirty="0" smtClean="0"/>
              <a:t>конкурса</a:t>
            </a:r>
            <a:endParaRPr lang="ru-RU" sz="2800" b="1" dirty="0"/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CDC0EE06-2778-4AEF-8C2E-79AF2D80B61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71690" y="812767"/>
            <a:ext cx="7997825" cy="4256087"/>
          </a:xfrm>
          <a:ln>
            <a:solidFill>
              <a:srgbClr val="61948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257175" indent="-257175">
              <a:lnSpc>
                <a:spcPts val="2325"/>
              </a:lnSpc>
            </a:pPr>
            <a:r>
              <a:rPr lang="ru-RU" sz="1875" dirty="0" smtClean="0">
                <a:solidFill>
                  <a:schemeClr val="tx1"/>
                </a:solidFill>
              </a:rPr>
              <a:t>Средства </a:t>
            </a:r>
            <a:r>
              <a:rPr lang="ru-RU" sz="1875" dirty="0">
                <a:solidFill>
                  <a:schemeClr val="tx1"/>
                </a:solidFill>
              </a:rPr>
              <a:t>и процедуры оценивания новых образовательных результатов, включая оценку функциональной грамотности</a:t>
            </a:r>
          </a:p>
          <a:p>
            <a:pPr marL="257175" indent="-257175">
              <a:lnSpc>
                <a:spcPts val="2325"/>
              </a:lnSpc>
            </a:pPr>
            <a:r>
              <a:rPr lang="ru-RU" sz="1875" dirty="0">
                <a:solidFill>
                  <a:schemeClr val="tx1"/>
                </a:solidFill>
              </a:rPr>
              <a:t>В</a:t>
            </a:r>
            <a:r>
              <a:rPr lang="ru-RU" sz="1875" dirty="0" smtClean="0">
                <a:solidFill>
                  <a:schemeClr val="tx1"/>
                </a:solidFill>
              </a:rPr>
              <a:t>идеозапись </a:t>
            </a:r>
            <a:r>
              <a:rPr lang="ru-RU" sz="1875" dirty="0">
                <a:solidFill>
                  <a:schemeClr val="tx1"/>
                </a:solidFill>
              </a:rPr>
              <a:t>(урок, учебное занятие, образовательное событие)</a:t>
            </a:r>
          </a:p>
          <a:p>
            <a:pPr marL="257175" indent="-257175">
              <a:lnSpc>
                <a:spcPts val="2325"/>
              </a:lnSpc>
            </a:pPr>
            <a:r>
              <a:rPr lang="ru-RU" sz="1875" dirty="0" smtClean="0">
                <a:solidFill>
                  <a:schemeClr val="tx1"/>
                </a:solidFill>
              </a:rPr>
              <a:t>Сценарий </a:t>
            </a:r>
            <a:r>
              <a:rPr lang="ru-RU" sz="1875" dirty="0">
                <a:solidFill>
                  <a:schemeClr val="tx1"/>
                </a:solidFill>
              </a:rPr>
              <a:t>урока (учебного занятия)</a:t>
            </a:r>
          </a:p>
          <a:p>
            <a:pPr marL="257175" indent="-257175">
              <a:lnSpc>
                <a:spcPts val="2325"/>
              </a:lnSpc>
            </a:pPr>
            <a:r>
              <a:rPr lang="ru-RU" sz="1875" dirty="0" smtClean="0">
                <a:solidFill>
                  <a:schemeClr val="tx1"/>
                </a:solidFill>
              </a:rPr>
              <a:t>Сценарий </a:t>
            </a:r>
            <a:r>
              <a:rPr lang="ru-RU" sz="1875" dirty="0">
                <a:solidFill>
                  <a:schemeClr val="tx1"/>
                </a:solidFill>
              </a:rPr>
              <a:t>образовательного события</a:t>
            </a:r>
          </a:p>
          <a:p>
            <a:pPr marL="257175" indent="-257175">
              <a:lnSpc>
                <a:spcPts val="2325"/>
              </a:lnSpc>
            </a:pPr>
            <a:r>
              <a:rPr lang="ru-RU" sz="1875" dirty="0" smtClean="0">
                <a:solidFill>
                  <a:schemeClr val="tx1"/>
                </a:solidFill>
              </a:rPr>
              <a:t>Сценарий </a:t>
            </a:r>
            <a:r>
              <a:rPr lang="ru-RU" sz="1875" dirty="0">
                <a:solidFill>
                  <a:schemeClr val="tx1"/>
                </a:solidFill>
              </a:rPr>
              <a:t>методического мероприятия (семинара, мастер-класса и пр.), направленного на освоение новой педагогической компетенции</a:t>
            </a:r>
          </a:p>
          <a:p>
            <a:pPr marL="257175" indent="-257175">
              <a:lnSpc>
                <a:spcPts val="2325"/>
              </a:lnSpc>
            </a:pPr>
            <a:r>
              <a:rPr lang="ru-RU" sz="1875" dirty="0">
                <a:solidFill>
                  <a:schemeClr val="tx1"/>
                </a:solidFill>
              </a:rPr>
              <a:t>О</a:t>
            </a:r>
            <a:r>
              <a:rPr lang="ru-RU" sz="1875" dirty="0" smtClean="0">
                <a:solidFill>
                  <a:schemeClr val="tx1"/>
                </a:solidFill>
              </a:rPr>
              <a:t>писание </a:t>
            </a:r>
            <a:r>
              <a:rPr lang="ru-RU" sz="1875" dirty="0">
                <a:solidFill>
                  <a:schemeClr val="tx1"/>
                </a:solidFill>
              </a:rPr>
              <a:t>опыта реализации ФГОС, ФООП на одном из уровней школьного образования</a:t>
            </a:r>
          </a:p>
          <a:p>
            <a:pPr marL="257175" indent="-257175">
              <a:lnSpc>
                <a:spcPts val="2325"/>
              </a:lnSpc>
            </a:pPr>
            <a:r>
              <a:rPr lang="ru-RU" sz="1875" dirty="0">
                <a:solidFill>
                  <a:schemeClr val="tx1"/>
                </a:solidFill>
              </a:rPr>
              <a:t>П</a:t>
            </a:r>
            <a:r>
              <a:rPr lang="ru-RU" sz="1875" dirty="0" smtClean="0">
                <a:solidFill>
                  <a:schemeClr val="tx1"/>
                </a:solidFill>
              </a:rPr>
              <a:t>редставление </a:t>
            </a:r>
            <a:r>
              <a:rPr lang="ru-RU" sz="1875" dirty="0">
                <a:solidFill>
                  <a:schemeClr val="tx1"/>
                </a:solidFill>
              </a:rPr>
              <a:t>опыта формирования функциональной грамотности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EE0FB0-BB8C-4B02-897A-4F8C06EA14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0" y="74646"/>
            <a:ext cx="1067944" cy="12503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87045C-A980-4CD7-A0F7-3359CCD6CD5E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2190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9CF0EE-0C63-45B0-BDFF-16C82B363CD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93045" y="-63791"/>
            <a:ext cx="7334250" cy="763588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Порядок проведения Конкурса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CDC0EE06-2778-4AEF-8C2E-79AF2D80B61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84628" y="648692"/>
            <a:ext cx="8789866" cy="4463157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257175" indent="-257175">
              <a:lnSpc>
                <a:spcPct val="100000"/>
              </a:lnSpc>
            </a:pPr>
            <a:r>
              <a:rPr lang="ru-RU" sz="1875" b="1" i="1" dirty="0" smtClean="0">
                <a:solidFill>
                  <a:schemeClr val="bg1">
                    <a:lumMod val="25000"/>
                  </a:schemeClr>
                </a:solidFill>
              </a:rPr>
              <a:t>Март – первая половина апреля </a:t>
            </a:r>
            <a:r>
              <a:rPr lang="ru-RU" sz="1875" dirty="0" smtClean="0">
                <a:solidFill>
                  <a:schemeClr val="tx1"/>
                </a:solidFill>
              </a:rPr>
              <a:t> </a:t>
            </a:r>
            <a:endParaRPr lang="ru-RU" sz="1875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75" dirty="0">
                <a:solidFill>
                  <a:schemeClr val="tx1"/>
                </a:solidFill>
              </a:rPr>
              <a:t>- э</a:t>
            </a:r>
            <a:r>
              <a:rPr lang="ru-RU" sz="1875" dirty="0" smtClean="0">
                <a:solidFill>
                  <a:schemeClr val="tx1"/>
                </a:solidFill>
              </a:rPr>
              <a:t>лектронная регистрация (веб-анкета)</a:t>
            </a:r>
            <a:endParaRPr lang="ru-RU" sz="1875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75" dirty="0">
                <a:solidFill>
                  <a:schemeClr val="tx1"/>
                </a:solidFill>
              </a:rPr>
              <a:t>- отправка конкурсных материалов в соответствии с требованиями на электронный адрес: </a:t>
            </a:r>
            <a:r>
              <a:rPr lang="ru-RU" sz="1875" dirty="0" smtClean="0">
                <a:hlinkClick r:id="rId2"/>
              </a:rPr>
              <a:t>yfgos@yandex.ru</a:t>
            </a:r>
            <a:endParaRPr lang="ru-RU" sz="1875" dirty="0"/>
          </a:p>
          <a:p>
            <a:pPr marL="257175" indent="-257175">
              <a:lnSpc>
                <a:spcPct val="100000"/>
              </a:lnSpc>
            </a:pPr>
            <a:r>
              <a:rPr lang="ru-RU" sz="1875" b="1" i="1" dirty="0" smtClean="0">
                <a:solidFill>
                  <a:schemeClr val="bg1">
                    <a:lumMod val="25000"/>
                  </a:schemeClr>
                </a:solidFill>
              </a:rPr>
              <a:t>Вторая половина апреля – первая половина мая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75" dirty="0" smtClean="0">
                <a:solidFill>
                  <a:srgbClr val="12716B"/>
                </a:solidFill>
              </a:rPr>
              <a:t>- </a:t>
            </a:r>
            <a:r>
              <a:rPr lang="ru-RU" sz="1875" dirty="0" smtClean="0">
                <a:solidFill>
                  <a:schemeClr val="tx1"/>
                </a:solidFill>
              </a:rPr>
              <a:t>проверка работ на </a:t>
            </a:r>
            <a:r>
              <a:rPr lang="ru-RU" sz="1875" dirty="0" err="1" smtClean="0">
                <a:solidFill>
                  <a:schemeClr val="tx1"/>
                </a:solidFill>
              </a:rPr>
              <a:t>антиплагиат</a:t>
            </a:r>
            <a:endParaRPr lang="ru-RU" sz="1875" dirty="0" smtClean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75" dirty="0" smtClean="0">
                <a:solidFill>
                  <a:schemeClr val="tx1"/>
                </a:solidFill>
              </a:rPr>
              <a:t>- оценивание </a:t>
            </a:r>
            <a:r>
              <a:rPr lang="ru-RU" sz="1875" dirty="0">
                <a:solidFill>
                  <a:schemeClr val="tx1"/>
                </a:solidFill>
              </a:rPr>
              <a:t>представленных на </a:t>
            </a:r>
            <a:r>
              <a:rPr lang="ru-RU" sz="1875" dirty="0" smtClean="0">
                <a:solidFill>
                  <a:schemeClr val="tx1"/>
                </a:solidFill>
              </a:rPr>
              <a:t>Конкурс разработок </a:t>
            </a:r>
            <a:r>
              <a:rPr lang="ru-RU" sz="1875" dirty="0">
                <a:solidFill>
                  <a:schemeClr val="tx1"/>
                </a:solidFill>
              </a:rPr>
              <a:t>членами </a:t>
            </a:r>
            <a:r>
              <a:rPr lang="ru-RU" sz="1875" dirty="0" smtClean="0">
                <a:solidFill>
                  <a:schemeClr val="tx1"/>
                </a:solidFill>
              </a:rPr>
              <a:t>экспертного жюри: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875" b="1" i="1" dirty="0" smtClean="0">
                <a:solidFill>
                  <a:schemeClr val="bg1">
                    <a:lumMod val="25000"/>
                  </a:schemeClr>
                </a:solidFill>
              </a:rPr>
              <a:t>победитель</a:t>
            </a:r>
            <a:r>
              <a:rPr lang="ru-RU" sz="1875" dirty="0" smtClean="0"/>
              <a:t> -</a:t>
            </a:r>
            <a:r>
              <a:rPr lang="ru-RU" sz="1875" dirty="0" smtClean="0">
                <a:solidFill>
                  <a:schemeClr val="tx1"/>
                </a:solidFill>
              </a:rPr>
              <a:t> </a:t>
            </a:r>
            <a:r>
              <a:rPr lang="ru-RU" sz="1875" b="1" i="1" dirty="0">
                <a:solidFill>
                  <a:schemeClr val="bg1">
                    <a:lumMod val="25000"/>
                  </a:schemeClr>
                </a:solidFill>
              </a:rPr>
              <a:t>не</a:t>
            </a:r>
            <a:r>
              <a:rPr lang="ru-RU" sz="1875" dirty="0">
                <a:solidFill>
                  <a:schemeClr val="tx1"/>
                </a:solidFill>
              </a:rPr>
              <a:t> </a:t>
            </a:r>
            <a:r>
              <a:rPr lang="ru-RU" sz="1875" b="1" i="1" dirty="0">
                <a:solidFill>
                  <a:schemeClr val="bg1">
                    <a:lumMod val="25000"/>
                  </a:schemeClr>
                </a:solidFill>
              </a:rPr>
              <a:t>менее 75% </a:t>
            </a:r>
            <a:r>
              <a:rPr lang="ru-RU" sz="1875" dirty="0">
                <a:solidFill>
                  <a:schemeClr val="tx1"/>
                </a:solidFill>
              </a:rPr>
              <a:t>от максимального возможного числа </a:t>
            </a:r>
            <a:r>
              <a:rPr lang="ru-RU" sz="1875" dirty="0" smtClean="0">
                <a:solidFill>
                  <a:schemeClr val="tx1"/>
                </a:solidFill>
              </a:rPr>
              <a:t>баллов,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75" b="1" i="1" dirty="0" smtClean="0">
                <a:solidFill>
                  <a:schemeClr val="bg1">
                    <a:lumMod val="25000"/>
                  </a:schemeClr>
                </a:solidFill>
              </a:rPr>
              <a:t>призёры</a:t>
            </a:r>
            <a:r>
              <a:rPr lang="ru-RU" sz="1875" dirty="0" smtClean="0"/>
              <a:t> </a:t>
            </a:r>
            <a:r>
              <a:rPr lang="ru-RU" sz="1875" dirty="0" smtClean="0">
                <a:solidFill>
                  <a:schemeClr val="tx1"/>
                </a:solidFill>
              </a:rPr>
              <a:t>-  </a:t>
            </a:r>
            <a:r>
              <a:rPr lang="ru-RU" sz="1875" b="1" i="1" dirty="0">
                <a:solidFill>
                  <a:schemeClr val="bg1">
                    <a:lumMod val="25000"/>
                  </a:schemeClr>
                </a:solidFill>
              </a:rPr>
              <a:t>не менее 50% </a:t>
            </a:r>
            <a:r>
              <a:rPr lang="ru-RU" sz="1875" dirty="0">
                <a:solidFill>
                  <a:schemeClr val="tx1"/>
                </a:solidFill>
              </a:rPr>
              <a:t>от максимального возможного числа баллов в </a:t>
            </a:r>
            <a:r>
              <a:rPr lang="ru-RU" sz="1875" dirty="0" smtClean="0">
                <a:solidFill>
                  <a:schemeClr val="tx1"/>
                </a:solidFill>
              </a:rPr>
              <a:t>номинации </a:t>
            </a:r>
          </a:p>
          <a:p>
            <a:pPr>
              <a:lnSpc>
                <a:spcPct val="100000"/>
              </a:lnSpc>
            </a:pPr>
            <a:r>
              <a:rPr lang="ru-RU" sz="1875" b="1" i="1" dirty="0" smtClean="0">
                <a:solidFill>
                  <a:schemeClr val="bg1">
                    <a:lumMod val="25000"/>
                  </a:schemeClr>
                </a:solidFill>
              </a:rPr>
              <a:t>15 мая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1875" dirty="0" smtClean="0">
                <a:solidFill>
                  <a:schemeClr val="tx1"/>
                </a:solidFill>
              </a:rPr>
              <a:t>подведение итогов, анализ конкурсных материалов</a:t>
            </a:r>
          </a:p>
          <a:p>
            <a:pPr>
              <a:lnSpc>
                <a:spcPct val="100000"/>
              </a:lnSpc>
            </a:pPr>
            <a:r>
              <a:rPr lang="ru-RU" sz="1875" b="1" i="1" dirty="0" smtClean="0">
                <a:solidFill>
                  <a:schemeClr val="bg1">
                    <a:lumMod val="25000"/>
                  </a:schemeClr>
                </a:solidFill>
              </a:rPr>
              <a:t>Вторая половина мая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75" dirty="0" smtClean="0">
                <a:solidFill>
                  <a:schemeClr val="tx1"/>
                </a:solidFill>
              </a:rPr>
              <a:t>- рассылка участникам Конкурса дипломов, сертификатов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24E8F0-0E59-4B3B-9FCE-24F2B5C9ED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0" y="74646"/>
            <a:ext cx="1067944" cy="12503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05998F-EEF2-42D8-AF1E-7119DFA6B0DC}"/>
              </a:ext>
            </a:extLst>
          </p:cNvPr>
          <p:cNvSpPr txBox="1"/>
          <p:nvPr/>
        </p:nvSpPr>
        <p:spPr>
          <a:xfrm>
            <a:off x="8832120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00849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9CF0EE-0C63-45B0-BDFF-16C82B363CD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82472" y="10461"/>
            <a:ext cx="7334250" cy="763588"/>
          </a:xfrm>
        </p:spPr>
        <p:txBody>
          <a:bodyPr>
            <a:normAutofit/>
          </a:bodyPr>
          <a:lstStyle/>
          <a:p>
            <a:r>
              <a:rPr lang="ru-RU" dirty="0"/>
              <a:t>Требования к материалам Конкурса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CDC0EE06-2778-4AEF-8C2E-79AF2D80B61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77520" y="849852"/>
            <a:ext cx="8128000" cy="1812067"/>
          </a:xfr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257175" indent="-257175">
              <a:lnSpc>
                <a:spcPts val="2325"/>
              </a:lnSpc>
            </a:pPr>
            <a:r>
              <a:rPr lang="ru-RU" sz="2000" b="1" i="1" dirty="0">
                <a:solidFill>
                  <a:srgbClr val="C00000"/>
                </a:solidFill>
              </a:rPr>
              <a:t>Допустимая норма заимствования </a:t>
            </a:r>
            <a:r>
              <a:rPr lang="ru-RU" sz="2000" dirty="0">
                <a:solidFill>
                  <a:schemeClr val="tx1"/>
                </a:solidFill>
              </a:rPr>
              <a:t>из источников информации составляет </a:t>
            </a:r>
            <a:r>
              <a:rPr lang="ru-RU" sz="2000" b="1" i="1" dirty="0">
                <a:solidFill>
                  <a:srgbClr val="C00000"/>
                </a:solidFill>
              </a:rPr>
              <a:t>не более 40%. </a:t>
            </a:r>
            <a:r>
              <a:rPr lang="ru-RU" sz="2000" dirty="0">
                <a:solidFill>
                  <a:schemeClr val="tx1"/>
                </a:solidFill>
              </a:rPr>
              <a:t>Для проверки уникальности текста авторам материалов рекомендуется использовать ресурс</a:t>
            </a:r>
            <a:r>
              <a:rPr lang="ru-RU" sz="2000" dirty="0"/>
              <a:t> </a:t>
            </a:r>
            <a:r>
              <a:rPr lang="ru-RU" sz="2000" dirty="0">
                <a:hlinkClick r:id="rId2"/>
              </a:rPr>
              <a:t>https://antiplagiat.ru</a:t>
            </a:r>
            <a:r>
              <a:rPr lang="ru-RU" sz="2000" dirty="0"/>
              <a:t>  </a:t>
            </a:r>
          </a:p>
          <a:p>
            <a:pPr marL="257175" indent="-257175">
              <a:lnSpc>
                <a:spcPts val="2325"/>
              </a:lnSpc>
            </a:pPr>
            <a:r>
              <a:rPr lang="ru-RU" sz="2000" dirty="0">
                <a:solidFill>
                  <a:schemeClr val="tx1"/>
                </a:solidFill>
              </a:rPr>
              <a:t>Материал по любой номинации должен содержать заявку (</a:t>
            </a:r>
            <a:r>
              <a:rPr lang="ru-RU" sz="2000" dirty="0" err="1">
                <a:solidFill>
                  <a:schemeClr val="tx1"/>
                </a:solidFill>
              </a:rPr>
              <a:t>word</a:t>
            </a:r>
            <a:r>
              <a:rPr lang="ru-RU" sz="2000" dirty="0">
                <a:solidFill>
                  <a:schemeClr val="tx1"/>
                </a:solidFill>
              </a:rPr>
              <a:t>, отдельный файл</a:t>
            </a:r>
            <a:r>
              <a:rPr lang="ru-RU" sz="2000" dirty="0" smtClean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F09F37-0537-40E2-9149-737650EDE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0" y="74646"/>
            <a:ext cx="1067944" cy="12503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B45C49-2B5B-4D1C-AA01-F3E18565C358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6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3CB77024-B63F-4D0C-8C59-EF9CA38895E3}"/>
              </a:ext>
            </a:extLst>
          </p:cNvPr>
          <p:cNvSpPr txBox="1">
            <a:spLocks/>
          </p:cNvSpPr>
          <p:nvPr/>
        </p:nvSpPr>
        <p:spPr>
          <a:xfrm>
            <a:off x="1445342" y="3065945"/>
            <a:ext cx="6537408" cy="1688782"/>
          </a:xfrm>
          <a:prstGeom prst="rect">
            <a:avLst/>
          </a:prstGeom>
          <a:ln w="12700" cap="flat" cmpd="sng" algn="ctr">
            <a:solidFill>
              <a:srgbClr val="61948F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325"/>
              </a:lnSpc>
              <a:buNone/>
            </a:pPr>
            <a:r>
              <a:rPr lang="ru-RU" sz="2000" b="1" i="1" dirty="0" smtClean="0">
                <a:solidFill>
                  <a:schemeClr val="bg1">
                    <a:lumMod val="25000"/>
                  </a:schemeClr>
                </a:solidFill>
              </a:rPr>
              <a:t>Требования к материалам конкурса по номинациям</a:t>
            </a:r>
          </a:p>
          <a:p>
            <a:pPr>
              <a:lnSpc>
                <a:spcPts val="2325"/>
              </a:lnSpc>
            </a:pPr>
            <a:r>
              <a:rPr lang="ru-RU" sz="2000" dirty="0">
                <a:solidFill>
                  <a:schemeClr val="tx1"/>
                </a:solidFill>
              </a:rPr>
              <a:t>Предмет </a:t>
            </a:r>
            <a:r>
              <a:rPr lang="ru-RU" sz="2000" dirty="0" smtClean="0">
                <a:solidFill>
                  <a:schemeClr val="tx1"/>
                </a:solidFill>
              </a:rPr>
              <a:t>оценивания/рассмотрения</a:t>
            </a:r>
          </a:p>
          <a:p>
            <a:pPr>
              <a:lnSpc>
                <a:spcPts val="2325"/>
              </a:lnSpc>
            </a:pPr>
            <a:r>
              <a:rPr lang="ru-RU" sz="2000" dirty="0" smtClean="0">
                <a:solidFill>
                  <a:schemeClr val="tx1"/>
                </a:solidFill>
              </a:rPr>
              <a:t>Требования к материалам</a:t>
            </a:r>
            <a:endParaRPr lang="ru-RU" sz="2000" dirty="0">
              <a:solidFill>
                <a:schemeClr val="bg1">
                  <a:lumMod val="25000"/>
                </a:schemeClr>
              </a:solidFill>
            </a:endParaRPr>
          </a:p>
          <a:p>
            <a:pPr>
              <a:lnSpc>
                <a:spcPts val="2325"/>
              </a:lnSpc>
            </a:pPr>
            <a:r>
              <a:rPr lang="ru-RU" sz="2000" dirty="0" smtClean="0">
                <a:solidFill>
                  <a:schemeClr val="tx1"/>
                </a:solidFill>
              </a:rPr>
              <a:t>Основные критерии </a:t>
            </a:r>
            <a:r>
              <a:rPr lang="ru-RU" sz="2000" dirty="0">
                <a:solidFill>
                  <a:schemeClr val="tx1"/>
                </a:solidFill>
              </a:rPr>
              <a:t>оценивания</a:t>
            </a:r>
          </a:p>
          <a:p>
            <a:pPr marL="0" indent="0" algn="ctr">
              <a:lnSpc>
                <a:spcPts val="2325"/>
              </a:lnSpc>
              <a:buNone/>
            </a:pPr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59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9CF0EE-0C63-45B0-BDFF-16C82B363CD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29142" y="-11294"/>
            <a:ext cx="4973638" cy="67627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/>
              <a:t>Информация о конкурсе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DB2CE19-395F-4666-86BE-82CABB499F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" t="11093" r="5852" b="4050"/>
          <a:stretch/>
        </p:blipFill>
        <p:spPr bwMode="auto">
          <a:xfrm>
            <a:off x="173081" y="2649354"/>
            <a:ext cx="4657160" cy="2260111"/>
          </a:xfrm>
          <a:prstGeom prst="rect">
            <a:avLst/>
          </a:prstGeom>
          <a:noFill/>
          <a:ln w="12700">
            <a:solidFill>
              <a:srgbClr val="12716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9D1EEA5-0667-4C7A-A052-8C57DC2B22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7" t="56192" r="7980" b="5351"/>
          <a:stretch/>
        </p:blipFill>
        <p:spPr>
          <a:xfrm>
            <a:off x="361717" y="626929"/>
            <a:ext cx="5362575" cy="1304926"/>
          </a:xfrm>
          <a:prstGeom prst="rect">
            <a:avLst/>
          </a:prstGeom>
          <a:ln w="12700">
            <a:solidFill>
              <a:srgbClr val="12716B"/>
            </a:solidFill>
          </a:ln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13B314AB-6029-423D-918A-A466682C42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0" t="16536" r="6057" b="37303"/>
          <a:stretch/>
        </p:blipFill>
        <p:spPr bwMode="auto">
          <a:xfrm>
            <a:off x="5702780" y="-3345"/>
            <a:ext cx="3414501" cy="1553751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60515E7-8969-4EAB-B3E8-3FF363C168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66" r="662"/>
          <a:stretch/>
        </p:blipFill>
        <p:spPr>
          <a:xfrm>
            <a:off x="173081" y="1532018"/>
            <a:ext cx="4973800" cy="1038060"/>
          </a:xfrm>
          <a:prstGeom prst="rect">
            <a:avLst/>
          </a:prstGeom>
          <a:ln>
            <a:solidFill>
              <a:srgbClr val="12716B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0E78B0B-DAB3-4F7C-ACF1-A5E5602641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1" t="6788" r="6214" b="49656"/>
          <a:stretch/>
        </p:blipFill>
        <p:spPr>
          <a:xfrm>
            <a:off x="4052455" y="1872172"/>
            <a:ext cx="5091545" cy="1395812"/>
          </a:xfrm>
          <a:prstGeom prst="rect">
            <a:avLst/>
          </a:prstGeom>
          <a:ln w="12700">
            <a:solidFill>
              <a:srgbClr val="12716B"/>
            </a:solidFill>
          </a:ln>
        </p:spPr>
      </p:pic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0D475382-F27F-49E5-8EBC-E2C79E3215AA}"/>
              </a:ext>
            </a:extLst>
          </p:cNvPr>
          <p:cNvCxnSpPr>
            <a:cxnSpLocks/>
          </p:cNvCxnSpPr>
          <p:nvPr/>
        </p:nvCxnSpPr>
        <p:spPr>
          <a:xfrm>
            <a:off x="3544785" y="1086592"/>
            <a:ext cx="596735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7E4411DE-2C98-4C7C-92D9-D69B9D67AF4D}"/>
              </a:ext>
            </a:extLst>
          </p:cNvPr>
          <p:cNvCxnSpPr>
            <a:cxnSpLocks/>
          </p:cNvCxnSpPr>
          <p:nvPr/>
        </p:nvCxnSpPr>
        <p:spPr>
          <a:xfrm>
            <a:off x="7684382" y="2193636"/>
            <a:ext cx="596735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8ACC877B-B09E-4F44-8679-5E1C51F1EFBE}"/>
              </a:ext>
            </a:extLst>
          </p:cNvPr>
          <p:cNvCxnSpPr>
            <a:cxnSpLocks/>
          </p:cNvCxnSpPr>
          <p:nvPr/>
        </p:nvCxnSpPr>
        <p:spPr>
          <a:xfrm>
            <a:off x="1965818" y="3101705"/>
            <a:ext cx="596735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66A0BCE7-CFE2-4BE9-8D3E-E7757B008A6C}"/>
              </a:ext>
            </a:extLst>
          </p:cNvPr>
          <p:cNvCxnSpPr>
            <a:cxnSpLocks/>
          </p:cNvCxnSpPr>
          <p:nvPr/>
        </p:nvCxnSpPr>
        <p:spPr>
          <a:xfrm>
            <a:off x="1122136" y="2038432"/>
            <a:ext cx="596735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A902AC7-8A5A-4D2D-BE3D-CAF0467CE4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7209" y="2981354"/>
            <a:ext cx="2904240" cy="2007387"/>
          </a:xfrm>
          <a:prstGeom prst="rect">
            <a:avLst/>
          </a:prstGeom>
          <a:ln>
            <a:solidFill>
              <a:srgbClr val="12716B"/>
            </a:solidFill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FEE1EBE-C952-4B97-874B-D0267F7C6A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0" y="74646"/>
            <a:ext cx="1067944" cy="1250302"/>
          </a:xfrm>
          <a:prstGeom prst="rect">
            <a:avLst/>
          </a:prstGeom>
        </p:spPr>
      </p:pic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FB602DA0-C4F4-4AB1-A0FB-87B2049BA756}"/>
              </a:ext>
            </a:extLst>
          </p:cNvPr>
          <p:cNvCxnSpPr>
            <a:cxnSpLocks/>
          </p:cNvCxnSpPr>
          <p:nvPr/>
        </p:nvCxnSpPr>
        <p:spPr>
          <a:xfrm>
            <a:off x="3677209" y="3267984"/>
            <a:ext cx="566886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510DD25-D203-4A3B-9909-A15A2F5D2B8F}"/>
              </a:ext>
            </a:extLst>
          </p:cNvPr>
          <p:cNvSpPr/>
          <p:nvPr/>
        </p:nvSpPr>
        <p:spPr>
          <a:xfrm>
            <a:off x="6088863" y="1516680"/>
            <a:ext cx="28256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>
                <a:hlinkClick r:id="rId8"/>
              </a:rPr>
              <a:t>https://labor-d.iro22.ru/index.php/novosti/186-podvedeny-itogi-konkursa-ya-realizuyu-fgos-v-2024-godu</a:t>
            </a:r>
            <a:r>
              <a:rPr lang="ru-RU" sz="800" dirty="0"/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25FE77-53B0-49DC-AA33-C4A5C6DFEF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78519" y="3177840"/>
            <a:ext cx="2592400" cy="1921583"/>
          </a:xfrm>
          <a:prstGeom prst="rect">
            <a:avLst/>
          </a:prstGeom>
          <a:solidFill>
            <a:srgbClr val="0070C0"/>
          </a:solidFill>
          <a:ln>
            <a:solidFill>
              <a:srgbClr val="12716B"/>
            </a:solidFill>
          </a:ln>
        </p:spPr>
      </p:pic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0205B495-CE9F-455F-AEEC-2997F314D5F3}"/>
              </a:ext>
            </a:extLst>
          </p:cNvPr>
          <p:cNvCxnSpPr>
            <a:cxnSpLocks/>
          </p:cNvCxnSpPr>
          <p:nvPr/>
        </p:nvCxnSpPr>
        <p:spPr>
          <a:xfrm>
            <a:off x="6378519" y="3398612"/>
            <a:ext cx="518075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BC8ED30-5A9C-4391-AE61-6C2B7DB2986C}"/>
              </a:ext>
            </a:extLst>
          </p:cNvPr>
          <p:cNvSpPr txBox="1"/>
          <p:nvPr/>
        </p:nvSpPr>
        <p:spPr>
          <a:xfrm>
            <a:off x="8838886" y="4834852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8</a:t>
            </a:r>
          </a:p>
        </p:txBody>
      </p:sp>
      <p:pic>
        <p:nvPicPr>
          <p:cNvPr id="1028" name="Picture 4" descr="http://qrcoder.ru/code/?https%3A%2F%2Flabor-d.iro22.ru%2Findex.php%2Fnovosti%2F186-podvedeny-itogi-konkursa-ya-realizuyu-fgos-v-2024-godu&amp;4&amp;0">
            <a:extLst>
              <a:ext uri="{FF2B5EF4-FFF2-40B4-BE49-F238E27FC236}">
                <a16:creationId xmlns:a16="http://schemas.microsoft.com/office/drawing/2014/main" id="{726A72DC-9B82-489D-B4C7-76A67CB40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9" y="-11294"/>
            <a:ext cx="561889" cy="56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74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1800DF27-A86B-4925-AF13-642E9893A490}"/>
              </a:ext>
            </a:extLst>
          </p:cNvPr>
          <p:cNvGrpSpPr/>
          <p:nvPr/>
        </p:nvGrpSpPr>
        <p:grpSpPr>
          <a:xfrm>
            <a:off x="5960374" y="70727"/>
            <a:ext cx="3142344" cy="1250303"/>
            <a:chOff x="5702780" y="-3345"/>
            <a:chExt cx="3414501" cy="1553751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13B314AB-6029-423D-918A-A466682C42D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0" t="16536" r="6057" b="37303"/>
            <a:stretch/>
          </p:blipFill>
          <p:spPr bwMode="auto">
            <a:xfrm>
              <a:off x="5702780" y="-3345"/>
              <a:ext cx="3414501" cy="1553751"/>
            </a:xfrm>
            <a:prstGeom prst="rect">
              <a:avLst/>
            </a:prstGeom>
            <a:noFill/>
            <a:ln w="12700">
              <a:solidFill>
                <a:schemeClr val="accent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E202257F-D84B-4792-865B-763896F29126}"/>
                </a:ext>
              </a:extLst>
            </p:cNvPr>
            <p:cNvCxnSpPr>
              <a:cxnSpLocks/>
            </p:cNvCxnSpPr>
            <p:nvPr/>
          </p:nvCxnSpPr>
          <p:spPr>
            <a:xfrm>
              <a:off x="7640062" y="237507"/>
              <a:ext cx="450401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9CF0EE-0C63-45B0-BDFF-16C82B363CD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72337" y="5540"/>
            <a:ext cx="4973638" cy="67627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/>
              <a:t>Информация о конкурсе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C887ABB1-1CD6-4B4D-A691-309BF2153738}"/>
              </a:ext>
            </a:extLst>
          </p:cNvPr>
          <p:cNvGrpSpPr/>
          <p:nvPr/>
        </p:nvGrpSpPr>
        <p:grpSpPr>
          <a:xfrm>
            <a:off x="485752" y="891897"/>
            <a:ext cx="4186593" cy="808731"/>
            <a:chOff x="491536" y="799956"/>
            <a:chExt cx="4186593" cy="808731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E4F4E357-1516-4878-963A-027AE384A3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3" t="67372" r="25361" b="16958"/>
            <a:stretch/>
          </p:blipFill>
          <p:spPr bwMode="auto">
            <a:xfrm>
              <a:off x="491536" y="799956"/>
              <a:ext cx="4186593" cy="808731"/>
            </a:xfrm>
            <a:prstGeom prst="rect">
              <a:avLst/>
            </a:prstGeom>
            <a:noFill/>
            <a:ln w="12700">
              <a:solidFill>
                <a:srgbClr val="12716B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8ACC877B-B09E-4F44-8679-5E1C51F1EFBE}"/>
                </a:ext>
              </a:extLst>
            </p:cNvPr>
            <p:cNvCxnSpPr>
              <a:cxnSpLocks/>
            </p:cNvCxnSpPr>
            <p:nvPr/>
          </p:nvCxnSpPr>
          <p:spPr>
            <a:xfrm>
              <a:off x="2533896" y="1356882"/>
              <a:ext cx="750479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EFD8EA2C-8E07-4FE0-9935-2EFBCE02A568}"/>
              </a:ext>
            </a:extLst>
          </p:cNvPr>
          <p:cNvGrpSpPr/>
          <p:nvPr/>
        </p:nvGrpSpPr>
        <p:grpSpPr>
          <a:xfrm>
            <a:off x="485753" y="1983014"/>
            <a:ext cx="4186593" cy="734815"/>
            <a:chOff x="491535" y="1805682"/>
            <a:chExt cx="4186593" cy="734815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45052783-CE45-4EBC-AE54-F15B6D817A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182" b="64661"/>
            <a:stretch/>
          </p:blipFill>
          <p:spPr>
            <a:xfrm>
              <a:off x="491535" y="1805682"/>
              <a:ext cx="4186593" cy="734815"/>
            </a:xfrm>
            <a:prstGeom prst="rect">
              <a:avLst/>
            </a:prstGeom>
            <a:ln>
              <a:solidFill>
                <a:srgbClr val="12716B"/>
              </a:solidFill>
            </a:ln>
          </p:spPr>
        </p:pic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66A0BCE7-CFE2-4BE9-8D3E-E7757B008A6C}"/>
                </a:ext>
              </a:extLst>
            </p:cNvPr>
            <p:cNvCxnSpPr>
              <a:cxnSpLocks/>
            </p:cNvCxnSpPr>
            <p:nvPr/>
          </p:nvCxnSpPr>
          <p:spPr>
            <a:xfrm>
              <a:off x="2408910" y="2370454"/>
              <a:ext cx="690254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2D1F6C47-1485-48C2-9F23-E8F3AB241E9C}"/>
              </a:ext>
            </a:extLst>
          </p:cNvPr>
          <p:cNvSpPr/>
          <p:nvPr/>
        </p:nvSpPr>
        <p:spPr>
          <a:xfrm>
            <a:off x="1226648" y="4937980"/>
            <a:ext cx="24834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>
                <a:hlinkClick r:id="rId4"/>
              </a:rPr>
              <a:t>https://labor-d.iro22.ru/index.php/proekty</a:t>
            </a:r>
            <a:endParaRPr lang="ru-RU" sz="800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FEE1EBE-C952-4B97-874B-D0267F7C6A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0" y="74646"/>
            <a:ext cx="1067944" cy="1250302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E97CA80-4267-4E74-9DED-E136568D0BE8}"/>
              </a:ext>
            </a:extLst>
          </p:cNvPr>
          <p:cNvGrpSpPr/>
          <p:nvPr/>
        </p:nvGrpSpPr>
        <p:grpSpPr>
          <a:xfrm>
            <a:off x="485752" y="3137992"/>
            <a:ext cx="4886304" cy="543260"/>
            <a:chOff x="468277" y="2704655"/>
            <a:chExt cx="4903779" cy="543260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3B198CFE-DAC8-4079-B673-ECDB3BF5B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" r="-2505" b="40382"/>
            <a:stretch/>
          </p:blipFill>
          <p:spPr>
            <a:xfrm>
              <a:off x="468277" y="2704655"/>
              <a:ext cx="4903779" cy="543260"/>
            </a:xfrm>
            <a:prstGeom prst="rect">
              <a:avLst/>
            </a:prstGeom>
            <a:ln>
              <a:solidFill>
                <a:srgbClr val="12716B"/>
              </a:solidFill>
            </a:ln>
          </p:spPr>
        </p:pic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7E4411DE-2C98-4C7C-92D9-D69B9D67AF4D}"/>
                </a:ext>
              </a:extLst>
            </p:cNvPr>
            <p:cNvCxnSpPr>
              <a:cxnSpLocks/>
            </p:cNvCxnSpPr>
            <p:nvPr/>
          </p:nvCxnSpPr>
          <p:spPr>
            <a:xfrm>
              <a:off x="1329695" y="3160270"/>
              <a:ext cx="596735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7A709B7B-A427-492F-9FBE-66EFFAAAF996}"/>
              </a:ext>
            </a:extLst>
          </p:cNvPr>
          <p:cNvGrpSpPr/>
          <p:nvPr/>
        </p:nvGrpSpPr>
        <p:grpSpPr>
          <a:xfrm>
            <a:off x="496328" y="4174926"/>
            <a:ext cx="4774056" cy="543260"/>
            <a:chOff x="476284" y="3548404"/>
            <a:chExt cx="4774056" cy="543260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281ADED5-45D6-4F6F-92D0-1E18EF771A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-1" r="207" b="47240"/>
            <a:stretch/>
          </p:blipFill>
          <p:spPr>
            <a:xfrm>
              <a:off x="476284" y="3548404"/>
              <a:ext cx="4774056" cy="543260"/>
            </a:xfrm>
            <a:prstGeom prst="rect">
              <a:avLst/>
            </a:prstGeom>
            <a:ln>
              <a:solidFill>
                <a:srgbClr val="12716B"/>
              </a:solidFill>
            </a:ln>
          </p:spPr>
        </p:pic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0D475382-F27F-49E5-8EBC-E2C79E3215AA}"/>
                </a:ext>
              </a:extLst>
            </p:cNvPr>
            <p:cNvCxnSpPr>
              <a:cxnSpLocks/>
            </p:cNvCxnSpPr>
            <p:nvPr/>
          </p:nvCxnSpPr>
          <p:spPr>
            <a:xfrm>
              <a:off x="1324056" y="3996853"/>
              <a:ext cx="596735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DBDE8210-BC88-4276-932E-3DF10354FD50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9</a:t>
            </a:r>
          </a:p>
        </p:txBody>
      </p:sp>
      <p:pic>
        <p:nvPicPr>
          <p:cNvPr id="2050" name="Picture 2" descr="http://qrcoder.ru/code/?https%3A%2F%2Flabor-d.iro22.ru%2Findex.php%2Fproekty&amp;4&amp;0">
            <a:extLst>
              <a:ext uri="{FF2B5EF4-FFF2-40B4-BE49-F238E27FC236}">
                <a16:creationId xmlns:a16="http://schemas.microsoft.com/office/drawing/2014/main" id="{6A8CB0ED-0856-4648-9878-811440948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0"/>
            <a:ext cx="67627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552FC14E-C260-46B4-8BCB-4D3E0254BF11}"/>
              </a:ext>
            </a:extLst>
          </p:cNvPr>
          <p:cNvGrpSpPr/>
          <p:nvPr/>
        </p:nvGrpSpPr>
        <p:grpSpPr>
          <a:xfrm>
            <a:off x="7067983" y="3826371"/>
            <a:ext cx="847610" cy="1347834"/>
            <a:chOff x="7067983" y="3826371"/>
            <a:chExt cx="847610" cy="1347834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7BAE77D5-4178-418A-9856-D695E84CBF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7312" r="6112" b="25013"/>
            <a:stretch/>
          </p:blipFill>
          <p:spPr>
            <a:xfrm>
              <a:off x="7153958" y="3826371"/>
              <a:ext cx="761635" cy="886169"/>
            </a:xfrm>
            <a:prstGeom prst="rect">
              <a:avLst/>
            </a:prstGeom>
          </p:spPr>
        </p:pic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EF5DAEF5-024B-48C0-A6CD-97D50CEC70FB}"/>
                </a:ext>
              </a:extLst>
            </p:cNvPr>
            <p:cNvSpPr/>
            <p:nvPr/>
          </p:nvSpPr>
          <p:spPr>
            <a:xfrm>
              <a:off x="7067983" y="4712540"/>
              <a:ext cx="84761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800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Краснова</a:t>
              </a:r>
            </a:p>
            <a:p>
              <a:pPr algn="ctr"/>
              <a:r>
                <a:rPr lang="ru-RU" sz="800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Антонина Александровна</a:t>
              </a:r>
            </a:p>
          </p:txBody>
        </p:sp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A9118237-5C33-47B1-A7EB-A3FEF1979ED9}"/>
              </a:ext>
            </a:extLst>
          </p:cNvPr>
          <p:cNvGrpSpPr/>
          <p:nvPr/>
        </p:nvGrpSpPr>
        <p:grpSpPr>
          <a:xfrm>
            <a:off x="7915593" y="3816897"/>
            <a:ext cx="987444" cy="1314810"/>
            <a:chOff x="5209058" y="3832609"/>
            <a:chExt cx="987444" cy="131481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40578A11-B9A1-48B4-A5C0-270260B12C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9" b="12325"/>
            <a:stretch/>
          </p:blipFill>
          <p:spPr>
            <a:xfrm>
              <a:off x="5329302" y="3832609"/>
              <a:ext cx="716515" cy="898167"/>
            </a:xfrm>
            <a:prstGeom prst="rect">
              <a:avLst/>
            </a:prstGeom>
          </p:spPr>
        </p:pic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BFF7BADA-B6B8-4D59-8A56-215862968D28}"/>
                </a:ext>
              </a:extLst>
            </p:cNvPr>
            <p:cNvSpPr/>
            <p:nvPr/>
          </p:nvSpPr>
          <p:spPr>
            <a:xfrm>
              <a:off x="5209058" y="4685754"/>
              <a:ext cx="98744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800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Коновалова Светлана </a:t>
              </a:r>
            </a:p>
            <a:p>
              <a:pPr algn="ctr"/>
              <a:r>
                <a:rPr lang="ru-RU" sz="800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Борисовна</a:t>
              </a:r>
            </a:p>
          </p:txBody>
        </p:sp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94585284-BA83-4C14-8225-7523D5ECD77B}"/>
              </a:ext>
            </a:extLst>
          </p:cNvPr>
          <p:cNvGrpSpPr/>
          <p:nvPr/>
        </p:nvGrpSpPr>
        <p:grpSpPr>
          <a:xfrm>
            <a:off x="6196502" y="3811368"/>
            <a:ext cx="785645" cy="1332132"/>
            <a:chOff x="6196502" y="3811368"/>
            <a:chExt cx="785645" cy="1332132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A15C1F92-C021-4512-A0B1-F2CBEE00A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" t="1726" r="1" b="15423"/>
            <a:stretch/>
          </p:blipFill>
          <p:spPr>
            <a:xfrm>
              <a:off x="6241598" y="3811368"/>
              <a:ext cx="716578" cy="889229"/>
            </a:xfrm>
            <a:prstGeom prst="rect">
              <a:avLst/>
            </a:prstGeom>
          </p:spPr>
        </p:pic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D7AAB85D-AC86-49E9-B8D4-B336F1370946}"/>
                </a:ext>
              </a:extLst>
            </p:cNvPr>
            <p:cNvSpPr/>
            <p:nvPr/>
          </p:nvSpPr>
          <p:spPr>
            <a:xfrm>
              <a:off x="6196502" y="4681835"/>
              <a:ext cx="78564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800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Холодкова Евгения Викторовна</a:t>
              </a:r>
            </a:p>
          </p:txBody>
        </p:sp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F05B5B2-6ECD-404F-A024-2D45560DF2B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27382" y="264572"/>
            <a:ext cx="651618" cy="183924"/>
          </a:xfrm>
          <a:prstGeom prst="rect">
            <a:avLst/>
          </a:prstGeom>
          <a:ln>
            <a:solidFill>
              <a:srgbClr val="12716B"/>
            </a:solidFill>
          </a:ln>
        </p:spPr>
      </p:pic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A31C2095-8151-4FBA-BCA5-F897B72B6953}"/>
              </a:ext>
            </a:extLst>
          </p:cNvPr>
          <p:cNvGrpSpPr/>
          <p:nvPr/>
        </p:nvGrpSpPr>
        <p:grpSpPr>
          <a:xfrm>
            <a:off x="8088458" y="1351706"/>
            <a:ext cx="799227" cy="1401416"/>
            <a:chOff x="5506247" y="1801412"/>
            <a:chExt cx="799227" cy="1401416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33EBF604-938C-4BE5-94CE-D9969338D7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13714" r="9594" b="4442"/>
            <a:stretch/>
          </p:blipFill>
          <p:spPr>
            <a:xfrm>
              <a:off x="5575328" y="1801412"/>
              <a:ext cx="730146" cy="959518"/>
            </a:xfrm>
            <a:prstGeom prst="rect">
              <a:avLst/>
            </a:prstGeom>
          </p:spPr>
        </p:pic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D829CB2A-06FB-4EB8-8B4B-16160AC0DC0A}"/>
                </a:ext>
              </a:extLst>
            </p:cNvPr>
            <p:cNvSpPr/>
            <p:nvPr/>
          </p:nvSpPr>
          <p:spPr>
            <a:xfrm>
              <a:off x="5506247" y="2741163"/>
              <a:ext cx="78564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800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Шараева Елена Михайловна</a:t>
              </a:r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084B8A32-AADE-471D-81AC-0131C8A1D3D4}"/>
              </a:ext>
            </a:extLst>
          </p:cNvPr>
          <p:cNvGrpSpPr/>
          <p:nvPr/>
        </p:nvGrpSpPr>
        <p:grpSpPr>
          <a:xfrm>
            <a:off x="7052815" y="1356441"/>
            <a:ext cx="785645" cy="1363366"/>
            <a:chOff x="4747106" y="1801412"/>
            <a:chExt cx="785645" cy="1363366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F0D98A32-F92D-45D5-8B9A-60BF061034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9162" t="2177" r="2500" b="4742"/>
            <a:stretch/>
          </p:blipFill>
          <p:spPr>
            <a:xfrm>
              <a:off x="4773610" y="1801412"/>
              <a:ext cx="735363" cy="962779"/>
            </a:xfrm>
            <a:prstGeom prst="rect">
              <a:avLst/>
            </a:prstGeom>
          </p:spPr>
        </p:pic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8E625756-D600-4AC2-AAAC-C730D497D9FF}"/>
                </a:ext>
              </a:extLst>
            </p:cNvPr>
            <p:cNvSpPr/>
            <p:nvPr/>
          </p:nvSpPr>
          <p:spPr>
            <a:xfrm>
              <a:off x="4747106" y="2703113"/>
              <a:ext cx="78564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800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Казанцева Любовь Сергеевна</a:t>
              </a:r>
            </a:p>
          </p:txBody>
        </p: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4D242D19-8024-4BC3-9251-BCDF29F15138}"/>
              </a:ext>
            </a:extLst>
          </p:cNvPr>
          <p:cNvGrpSpPr/>
          <p:nvPr/>
        </p:nvGrpSpPr>
        <p:grpSpPr>
          <a:xfrm>
            <a:off x="5959804" y="1351706"/>
            <a:ext cx="695810" cy="1420737"/>
            <a:chOff x="7231301" y="1534020"/>
            <a:chExt cx="695810" cy="1420737"/>
          </a:xfrm>
        </p:grpSpPr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DE45AEB1-C085-4C1A-93FE-66392E1F8730}"/>
                </a:ext>
              </a:extLst>
            </p:cNvPr>
            <p:cNvSpPr/>
            <p:nvPr/>
          </p:nvSpPr>
          <p:spPr>
            <a:xfrm>
              <a:off x="7241102" y="2493092"/>
              <a:ext cx="68600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800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Вдовина Наталья Сергеевна</a:t>
              </a:r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486B5256-5940-46BE-94F2-5C16506171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6791" t="9348" r="3394"/>
            <a:stretch/>
          </p:blipFill>
          <p:spPr>
            <a:xfrm>
              <a:off x="7231301" y="1534020"/>
              <a:ext cx="684292" cy="959518"/>
            </a:xfrm>
            <a:prstGeom prst="rect">
              <a:avLst/>
            </a:prstGeom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5BA068E8-E96D-4217-B9E1-02EC4274C35D}"/>
              </a:ext>
            </a:extLst>
          </p:cNvPr>
          <p:cNvGrpSpPr/>
          <p:nvPr/>
        </p:nvGrpSpPr>
        <p:grpSpPr>
          <a:xfrm>
            <a:off x="4916996" y="1321030"/>
            <a:ext cx="740174" cy="1403378"/>
            <a:chOff x="8105279" y="1606073"/>
            <a:chExt cx="740174" cy="1403378"/>
          </a:xfrm>
        </p:grpSpPr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F24014F3-60D6-4BE3-8847-5B0012A27AD0}"/>
                </a:ext>
              </a:extLst>
            </p:cNvPr>
            <p:cNvSpPr/>
            <p:nvPr/>
          </p:nvSpPr>
          <p:spPr>
            <a:xfrm>
              <a:off x="8129154" y="2547786"/>
              <a:ext cx="71177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800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Песчанская Людмила Николаевна</a:t>
              </a:r>
            </a:p>
          </p:txBody>
        </p:sp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E18DC229-F95D-4A86-A336-9EBF3439C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105279" y="1606073"/>
              <a:ext cx="740174" cy="970427"/>
            </a:xfrm>
            <a:prstGeom prst="rect">
              <a:avLst/>
            </a:prstGeom>
          </p:spPr>
        </p:pic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7EC0AD9B-4C44-4AD1-A0E3-499EE0BA8B31}"/>
              </a:ext>
            </a:extLst>
          </p:cNvPr>
          <p:cNvGrpSpPr/>
          <p:nvPr/>
        </p:nvGrpSpPr>
        <p:grpSpPr>
          <a:xfrm>
            <a:off x="5410136" y="2776464"/>
            <a:ext cx="1572732" cy="902122"/>
            <a:chOff x="5549521" y="2822247"/>
            <a:chExt cx="1572732" cy="902122"/>
          </a:xfrm>
        </p:grpSpPr>
        <p:sp>
          <p:nvSpPr>
            <p:cNvPr id="47" name="Прямоугольник 46">
              <a:extLst>
                <a:ext uri="{FF2B5EF4-FFF2-40B4-BE49-F238E27FC236}">
                  <a16:creationId xmlns:a16="http://schemas.microsoft.com/office/drawing/2014/main" id="{1C2DE7C9-D962-426A-8CBB-CF9396B6CB26}"/>
                </a:ext>
              </a:extLst>
            </p:cNvPr>
            <p:cNvSpPr/>
            <p:nvPr/>
          </p:nvSpPr>
          <p:spPr>
            <a:xfrm>
              <a:off x="6196502" y="3070139"/>
              <a:ext cx="92575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Дресвянкина Алина Александровна</a:t>
              </a:r>
              <a:endParaRPr lang="ru-RU" sz="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FEF5EFE1-870B-44ED-9F4A-BB8808277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549521" y="2822247"/>
              <a:ext cx="674535" cy="902122"/>
            </a:xfrm>
            <a:prstGeom prst="rect">
              <a:avLst/>
            </a:prstGeom>
          </p:spPr>
        </p:pic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0E22894C-A3E3-44CB-ABA9-95DB3741F558}"/>
              </a:ext>
            </a:extLst>
          </p:cNvPr>
          <p:cNvGrpSpPr/>
          <p:nvPr/>
        </p:nvGrpSpPr>
        <p:grpSpPr>
          <a:xfrm>
            <a:off x="5296758" y="3826371"/>
            <a:ext cx="892950" cy="1307265"/>
            <a:chOff x="5296758" y="3826371"/>
            <a:chExt cx="892950" cy="1307265"/>
          </a:xfrm>
        </p:grpSpPr>
        <p:sp>
          <p:nvSpPr>
            <p:cNvPr id="46" name="Прямоугольник 45">
              <a:extLst>
                <a:ext uri="{FF2B5EF4-FFF2-40B4-BE49-F238E27FC236}">
                  <a16:creationId xmlns:a16="http://schemas.microsoft.com/office/drawing/2014/main" id="{CC2CCFB6-52B6-4374-B3E4-0A0968A5A162}"/>
                </a:ext>
              </a:extLst>
            </p:cNvPr>
            <p:cNvSpPr/>
            <p:nvPr/>
          </p:nvSpPr>
          <p:spPr>
            <a:xfrm>
              <a:off x="5296758" y="4671971"/>
              <a:ext cx="89295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Юданова Виктория Вячеславовна</a:t>
              </a:r>
              <a:endParaRPr lang="ru-RU" sz="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287553F7-E5F6-4E2E-877E-A4F906B94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442965" y="3826371"/>
              <a:ext cx="685971" cy="874226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BF126DEF-C64F-42B5-9266-9594581E98CA}"/>
              </a:ext>
            </a:extLst>
          </p:cNvPr>
          <p:cNvGrpSpPr/>
          <p:nvPr/>
        </p:nvGrpSpPr>
        <p:grpSpPr>
          <a:xfrm>
            <a:off x="6982147" y="2783347"/>
            <a:ext cx="1884165" cy="902122"/>
            <a:chOff x="7122253" y="2794096"/>
            <a:chExt cx="1884165" cy="902122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C8B2EF07-C508-40CB-92F6-3FC0F3E335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l="1" t="1" r="3066" b="15001"/>
            <a:stretch/>
          </p:blipFill>
          <p:spPr>
            <a:xfrm>
              <a:off x="7122253" y="2794096"/>
              <a:ext cx="785645" cy="902122"/>
            </a:xfrm>
            <a:prstGeom prst="rect">
              <a:avLst/>
            </a:prstGeom>
          </p:spPr>
        </p:pic>
        <p:sp>
          <p:nvSpPr>
            <p:cNvPr id="58" name="Прямоугольник 57">
              <a:extLst>
                <a:ext uri="{FF2B5EF4-FFF2-40B4-BE49-F238E27FC236}">
                  <a16:creationId xmlns:a16="http://schemas.microsoft.com/office/drawing/2014/main" id="{AE21A1AB-B4AB-43BD-9974-06121AF41590}"/>
                </a:ext>
              </a:extLst>
            </p:cNvPr>
            <p:cNvSpPr/>
            <p:nvPr/>
          </p:nvSpPr>
          <p:spPr>
            <a:xfrm>
              <a:off x="7858792" y="2932226"/>
              <a:ext cx="114762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800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Мазаева </a:t>
              </a:r>
            </a:p>
            <a:p>
              <a:pPr algn="ctr"/>
              <a:r>
                <a:rPr lang="ru-RU" sz="800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Людмила Николаевна</a:t>
              </a:r>
            </a:p>
            <a:p>
              <a:pPr algn="ctr"/>
              <a:r>
                <a:rPr lang="ru-RU" sz="800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Попова </a:t>
              </a:r>
            </a:p>
            <a:p>
              <a:pPr algn="ctr"/>
              <a:r>
                <a:rPr lang="ru-RU" sz="800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Елена Ильинична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354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6B40551-DA95-4109-A428-89D2241314A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69087" y="0"/>
            <a:ext cx="5587493" cy="704364"/>
          </a:xfrm>
        </p:spPr>
        <p:txBody>
          <a:bodyPr>
            <a:normAutofit/>
          </a:bodyPr>
          <a:lstStyle/>
          <a:p>
            <a:pPr algn="ctr"/>
            <a:r>
              <a:rPr lang="ru-RU" sz="2800" dirty="0"/>
              <a:t>География участников Конкурса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87169B6-FE84-4658-B364-2D9239D779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4868" y="666426"/>
            <a:ext cx="2750477" cy="18190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988DAD2-7830-4603-B832-BB061888C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5823" y="917452"/>
            <a:ext cx="2798827" cy="189476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3A05A73-405C-4FE2-85A3-A41AF59597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2026" y="786905"/>
            <a:ext cx="2861017" cy="189476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7339C99-5507-4F66-BC7E-444C09753F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" y="3061084"/>
            <a:ext cx="3034145" cy="2082416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6BCACBA-EBC1-4D43-8E6D-5DD80798E31E}"/>
              </a:ext>
            </a:extLst>
          </p:cNvPr>
          <p:cNvSpPr/>
          <p:nvPr/>
        </p:nvSpPr>
        <p:spPr>
          <a:xfrm>
            <a:off x="3034390" y="2230805"/>
            <a:ext cx="1845192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002060"/>
                </a:solidFill>
              </a:rPr>
              <a:t>Республика Дагестан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002060"/>
                </a:solidFill>
              </a:rPr>
              <a:t>Иркутская область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2CF9E21-CB85-4851-B6BD-2CBF6A02E6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0" y="74646"/>
            <a:ext cx="1067944" cy="125030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A18B02-8AF7-446D-BE02-A9F81C3709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1434" y="3025304"/>
            <a:ext cx="3138178" cy="211449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27943E-3D18-475A-80E1-3C035E418F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8345" y="3059233"/>
            <a:ext cx="3085317" cy="208241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BEAA59C-AF14-4ABF-93CD-AFDA0E6E4D7C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36080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итульный лист">
  <a:themeElements>
    <a:clrScheme name="Другая 1">
      <a:dk1>
        <a:srgbClr val="3D716C"/>
      </a:dk1>
      <a:lt1>
        <a:srgbClr val="FEFAF4"/>
      </a:lt1>
      <a:dk2>
        <a:srgbClr val="9A7A63"/>
      </a:dk2>
      <a:lt2>
        <a:srgbClr val="CEC4BA"/>
      </a:lt2>
      <a:accent1>
        <a:srgbClr val="594735"/>
      </a:accent1>
      <a:accent2>
        <a:srgbClr val="61948F"/>
      </a:accent2>
      <a:accent3>
        <a:srgbClr val="9CC0C0"/>
      </a:accent3>
      <a:accent4>
        <a:srgbClr val="FFFFFF"/>
      </a:accent4>
      <a:accent5>
        <a:srgbClr val="FFFFFF"/>
      </a:accent5>
      <a:accent6>
        <a:srgbClr val="FFFFFF"/>
      </a:accent6>
      <a:hlink>
        <a:srgbClr val="3A3730"/>
      </a:hlink>
      <a:folHlink>
        <a:srgbClr val="0097A7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Заголовок и текст">
  <a:themeElements>
    <a:clrScheme name="Другая 1">
      <a:dk1>
        <a:srgbClr val="3D716C"/>
      </a:dk1>
      <a:lt1>
        <a:srgbClr val="FEFAF4"/>
      </a:lt1>
      <a:dk2>
        <a:srgbClr val="9A7A63"/>
      </a:dk2>
      <a:lt2>
        <a:srgbClr val="CEC4BA"/>
      </a:lt2>
      <a:accent1>
        <a:srgbClr val="594735"/>
      </a:accent1>
      <a:accent2>
        <a:srgbClr val="61948F"/>
      </a:accent2>
      <a:accent3>
        <a:srgbClr val="9CC0C0"/>
      </a:accent3>
      <a:accent4>
        <a:srgbClr val="FFFFFF"/>
      </a:accent4>
      <a:accent5>
        <a:srgbClr val="FFFFFF"/>
      </a:accent5>
      <a:accent6>
        <a:srgbClr val="FFFFFF"/>
      </a:accent6>
      <a:hlink>
        <a:srgbClr val="3A3730"/>
      </a:hlink>
      <a:folHlink>
        <a:srgbClr val="0097A7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Фото и текст">
  <a:themeElements>
    <a:clrScheme name="Другая 1">
      <a:dk1>
        <a:srgbClr val="3D716C"/>
      </a:dk1>
      <a:lt1>
        <a:srgbClr val="FEFAF4"/>
      </a:lt1>
      <a:dk2>
        <a:srgbClr val="9A7A63"/>
      </a:dk2>
      <a:lt2>
        <a:srgbClr val="CEC4BA"/>
      </a:lt2>
      <a:accent1>
        <a:srgbClr val="594735"/>
      </a:accent1>
      <a:accent2>
        <a:srgbClr val="61948F"/>
      </a:accent2>
      <a:accent3>
        <a:srgbClr val="9CC0C0"/>
      </a:accent3>
      <a:accent4>
        <a:srgbClr val="FFFFFF"/>
      </a:accent4>
      <a:accent5>
        <a:srgbClr val="FFFFFF"/>
      </a:accent5>
      <a:accent6>
        <a:srgbClr val="FFFFFF"/>
      </a:accent6>
      <a:hlink>
        <a:srgbClr val="3A3730"/>
      </a:hlink>
      <a:folHlink>
        <a:srgbClr val="0097A7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Фон и пустой слайд">
  <a:themeElements>
    <a:clrScheme name="Другая 1">
      <a:dk1>
        <a:srgbClr val="3D716C"/>
      </a:dk1>
      <a:lt1>
        <a:srgbClr val="FEFAF4"/>
      </a:lt1>
      <a:dk2>
        <a:srgbClr val="9A7A63"/>
      </a:dk2>
      <a:lt2>
        <a:srgbClr val="CEC4BA"/>
      </a:lt2>
      <a:accent1>
        <a:srgbClr val="594735"/>
      </a:accent1>
      <a:accent2>
        <a:srgbClr val="61948F"/>
      </a:accent2>
      <a:accent3>
        <a:srgbClr val="9CC0C0"/>
      </a:accent3>
      <a:accent4>
        <a:srgbClr val="FFFFFF"/>
      </a:accent4>
      <a:accent5>
        <a:srgbClr val="FFFFFF"/>
      </a:accent5>
      <a:accent6>
        <a:srgbClr val="FFFFFF"/>
      </a:accent6>
      <a:hlink>
        <a:srgbClr val="3A3730"/>
      </a:hlink>
      <a:folHlink>
        <a:srgbClr val="0097A7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738</Words>
  <Application>Microsoft Office PowerPoint</Application>
  <PresentationFormat>Экран (16:9)</PresentationFormat>
  <Paragraphs>184</Paragraphs>
  <Slides>18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18</vt:i4>
      </vt:variant>
    </vt:vector>
  </HeadingPairs>
  <TitlesOfParts>
    <vt:vector size="29" baseType="lpstr">
      <vt:lpstr>Jost</vt:lpstr>
      <vt:lpstr>Calibri Light</vt:lpstr>
      <vt:lpstr>Calibri</vt:lpstr>
      <vt:lpstr>Times New Roman</vt:lpstr>
      <vt:lpstr>Abhaya Libre</vt:lpstr>
      <vt:lpstr>Circe Bold</vt:lpstr>
      <vt:lpstr>Arial</vt:lpstr>
      <vt:lpstr>Титульный лист</vt:lpstr>
      <vt:lpstr>Заголовок и текст</vt:lpstr>
      <vt:lpstr>Фото и текст</vt:lpstr>
      <vt:lpstr>Фон и пустой слайд</vt:lpstr>
      <vt:lpstr>Результаты и перспективы регионального конкурса  «Я реализую ФГОС»</vt:lpstr>
      <vt:lpstr>Участники:</vt:lpstr>
      <vt:lpstr>Цели и задачи  конкурса:</vt:lpstr>
      <vt:lpstr>Номинации Регионального конкурса</vt:lpstr>
      <vt:lpstr>Порядок проведения Конкурса</vt:lpstr>
      <vt:lpstr>Требования к материалам Конкурса</vt:lpstr>
      <vt:lpstr>Информация о конкурсе</vt:lpstr>
      <vt:lpstr>Информация о конкурсе</vt:lpstr>
      <vt:lpstr>География участников Конкурса</vt:lpstr>
      <vt:lpstr>Статистические данные Конкурса</vt:lpstr>
      <vt:lpstr>Статистические данные Конкурса</vt:lpstr>
      <vt:lpstr>Статистические данные Конкурса</vt:lpstr>
      <vt:lpstr>Презентация PowerPoint</vt:lpstr>
      <vt:lpstr>Экспертные листы</vt:lpstr>
      <vt:lpstr>Презентация PowerPoint</vt:lpstr>
      <vt:lpstr>Презентация PowerPoint</vt:lpstr>
      <vt:lpstr>Презентация PowerPoint</vt:lpstr>
      <vt:lpstr>Спасибо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Результаты и перспективы регионального конкурса  «Я реализую ФГОС»</dc:title>
  <dc:creator>Елена Даниленко</dc:creator>
  <cp:lastModifiedBy>Пользователь</cp:lastModifiedBy>
  <cp:revision>62</cp:revision>
  <dcterms:created xsi:type="dcterms:W3CDTF">2024-10-20T23:23:06Z</dcterms:created>
  <dcterms:modified xsi:type="dcterms:W3CDTF">2024-11-01T00:17:34Z</dcterms:modified>
</cp:coreProperties>
</file>