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42.jpg" ContentType="image/jpg"/>
  <Override PartName="/ppt/media/image43.jpg" ContentType="image/jpg"/>
  <Override PartName="/ppt/media/image46.jpg" ContentType="image/jpg"/>
  <Override PartName="/ppt/media/image48.jpg" ContentType="image/jp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image72.jpg" ContentType="image/jpg"/>
  <Override PartName="/ppt/media/image73.jpg" ContentType="image/jpg"/>
  <Override PartName="/ppt/media/image74.jpg" ContentType="image/jpg"/>
  <Override PartName="/ppt/notesSlides/notesSlide32.xml" ContentType="application/vnd.openxmlformats-officedocument.presentationml.notesSlide+xml"/>
  <Override PartName="/ppt/media/image76.jpg" ContentType="image/jpg"/>
  <Override PartName="/ppt/media/image77.jpg" ContentType="image/jpg"/>
  <Override PartName="/ppt/media/image78.jpg" ContentType="image/jpg"/>
  <Override PartName="/ppt/media/image80.jpg" ContentType="image/jpg"/>
  <Override PartName="/ppt/media/image81.jpg" ContentType="image/jpg"/>
  <Override PartName="/ppt/notesSlides/notesSlide33.xml" ContentType="application/vnd.openxmlformats-officedocument.presentationml.notesSlide+xml"/>
  <Override PartName="/ppt/media/image84.jpg" ContentType="image/jpg"/>
  <Override PartName="/ppt/media/image85.jpg" ContentType="image/jpg"/>
  <Override PartName="/ppt/notesSlides/notesSlide34.xml" ContentType="application/vnd.openxmlformats-officedocument.presentationml.notesSlide+xml"/>
  <Override PartName="/ppt/media/image88.jpg" ContentType="image/jpg"/>
  <Override PartName="/ppt/media/image93.jpg" ContentType="image/jpg"/>
  <Override PartName="/ppt/media/image94.jpg" ContentType="image/jpg"/>
  <Override PartName="/ppt/media/image96.jpg" ContentType="image/jpg"/>
  <Override PartName="/ppt/media/image97.jpg" ContentType="image/jpg"/>
  <Override PartName="/ppt/media/image99.jpg" ContentType="image/jpg"/>
  <Override PartName="/ppt/media/image101.jpg" ContentType="image/jpg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3" r:id="rId1"/>
    <p:sldMasterId id="2147483679" r:id="rId2"/>
    <p:sldMasterId id="2147483678" r:id="rId3"/>
    <p:sldMasterId id="2147483690" r:id="rId4"/>
  </p:sldMasterIdLst>
  <p:notesMasterIdLst>
    <p:notesMasterId r:id="rId92"/>
  </p:notesMasterIdLst>
  <p:sldIdLst>
    <p:sldId id="297" r:id="rId5"/>
    <p:sldId id="322" r:id="rId6"/>
    <p:sldId id="327" r:id="rId7"/>
    <p:sldId id="328" r:id="rId8"/>
    <p:sldId id="329" r:id="rId9"/>
    <p:sldId id="343" r:id="rId10"/>
    <p:sldId id="348" r:id="rId11"/>
    <p:sldId id="347" r:id="rId12"/>
    <p:sldId id="924" r:id="rId13"/>
    <p:sldId id="925" r:id="rId14"/>
    <p:sldId id="1015" r:id="rId15"/>
    <p:sldId id="377" r:id="rId16"/>
    <p:sldId id="349" r:id="rId17"/>
    <p:sldId id="378" r:id="rId18"/>
    <p:sldId id="379" r:id="rId19"/>
    <p:sldId id="373" r:id="rId20"/>
    <p:sldId id="367" r:id="rId21"/>
    <p:sldId id="344" r:id="rId22"/>
    <p:sldId id="945" r:id="rId23"/>
    <p:sldId id="950" r:id="rId24"/>
    <p:sldId id="368" r:id="rId25"/>
    <p:sldId id="910" r:id="rId26"/>
    <p:sldId id="909" r:id="rId27"/>
    <p:sldId id="927" r:id="rId28"/>
    <p:sldId id="990" r:id="rId29"/>
    <p:sldId id="994" r:id="rId30"/>
    <p:sldId id="912" r:id="rId31"/>
    <p:sldId id="384" r:id="rId32"/>
    <p:sldId id="914" r:id="rId33"/>
    <p:sldId id="915" r:id="rId34"/>
    <p:sldId id="916" r:id="rId35"/>
    <p:sldId id="999" r:id="rId36"/>
    <p:sldId id="952" r:id="rId37"/>
    <p:sldId id="1000" r:id="rId38"/>
    <p:sldId id="951" r:id="rId39"/>
    <p:sldId id="953" r:id="rId40"/>
    <p:sldId id="946" r:id="rId41"/>
    <p:sldId id="930" r:id="rId42"/>
    <p:sldId id="928" r:id="rId43"/>
    <p:sldId id="980" r:id="rId44"/>
    <p:sldId id="1003" r:id="rId45"/>
    <p:sldId id="334" r:id="rId46"/>
    <p:sldId id="386" r:id="rId47"/>
    <p:sldId id="387" r:id="rId48"/>
    <p:sldId id="1006" r:id="rId49"/>
    <p:sldId id="907" r:id="rId50"/>
    <p:sldId id="1020" r:id="rId51"/>
    <p:sldId id="908" r:id="rId52"/>
    <p:sldId id="1021" r:id="rId53"/>
    <p:sldId id="1023" r:id="rId54"/>
    <p:sldId id="1022" r:id="rId55"/>
    <p:sldId id="345" r:id="rId56"/>
    <p:sldId id="1002" r:id="rId57"/>
    <p:sldId id="357" r:id="rId58"/>
    <p:sldId id="356" r:id="rId59"/>
    <p:sldId id="358" r:id="rId60"/>
    <p:sldId id="359" r:id="rId61"/>
    <p:sldId id="360" r:id="rId62"/>
    <p:sldId id="361" r:id="rId63"/>
    <p:sldId id="374" r:id="rId64"/>
    <p:sldId id="363" r:id="rId65"/>
    <p:sldId id="362" r:id="rId66"/>
    <p:sldId id="364" r:id="rId67"/>
    <p:sldId id="372" r:id="rId68"/>
    <p:sldId id="1011" r:id="rId69"/>
    <p:sldId id="352" r:id="rId70"/>
    <p:sldId id="997" r:id="rId71"/>
    <p:sldId id="1013" r:id="rId72"/>
    <p:sldId id="1014" r:id="rId73"/>
    <p:sldId id="1007" r:id="rId74"/>
    <p:sldId id="1008" r:id="rId75"/>
    <p:sldId id="1009" r:id="rId76"/>
    <p:sldId id="1025" r:id="rId77"/>
    <p:sldId id="1010" r:id="rId78"/>
    <p:sldId id="1019" r:id="rId79"/>
    <p:sldId id="1017" r:id="rId80"/>
    <p:sldId id="1016" r:id="rId81"/>
    <p:sldId id="1026" r:id="rId82"/>
    <p:sldId id="1027" r:id="rId83"/>
    <p:sldId id="1028" r:id="rId84"/>
    <p:sldId id="1024" r:id="rId85"/>
    <p:sldId id="934" r:id="rId86"/>
    <p:sldId id="935" r:id="rId87"/>
    <p:sldId id="996" r:id="rId88"/>
    <p:sldId id="365" r:id="rId89"/>
    <p:sldId id="366" r:id="rId90"/>
    <p:sldId id="1004" r:id="rId91"/>
  </p:sldIdLst>
  <p:sldSz cx="9144000" cy="5143500" type="screen16x9"/>
  <p:notesSz cx="6858000" cy="9144000"/>
  <p:embeddedFontLst>
    <p:embeddedFont>
      <p:font typeface="Abhaya Libre" panose="020B0604020202020204" charset="0"/>
      <p:regular r:id="rId93"/>
      <p:bold r:id="rId94"/>
    </p:embeddedFont>
    <p:embeddedFont>
      <p:font typeface="Calibri" panose="020F0502020204030204" pitchFamily="34" charset="0"/>
      <p:regular r:id="rId95"/>
      <p:bold r:id="rId96"/>
      <p:italic r:id="rId97"/>
      <p:boldItalic r:id="rId98"/>
    </p:embeddedFont>
    <p:embeddedFont>
      <p:font typeface="Calibri Light" panose="020F0302020204030204" pitchFamily="34" charset="0"/>
      <p:regular r:id="rId99"/>
      <p:italic r:id="rId100"/>
    </p:embeddedFont>
    <p:embeddedFont>
      <p:font typeface="Cambria Math" panose="02040503050406030204" pitchFamily="18" charset="0"/>
      <p:regular r:id="rId101"/>
    </p:embeddedFont>
    <p:embeddedFont>
      <p:font typeface="Jost" panose="020B0604020202020204" charset="-52"/>
      <p:regular r:id="rId102"/>
      <p:bold r:id="rId103"/>
      <p:italic r:id="rId104"/>
      <p:boldItalic r:id="rId105"/>
    </p:embeddedFont>
    <p:embeddedFont>
      <p:font typeface="Microsoft Sans Serif" panose="020B0604020202020204" pitchFamily="34" charset="0"/>
      <p:regular r:id="rId10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16B"/>
    <a:srgbClr val="61948F"/>
    <a:srgbClr val="9C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3" autoAdjust="0"/>
    <p:restoredTop sz="82456" autoAdjust="0"/>
  </p:normalViewPr>
  <p:slideViewPr>
    <p:cSldViewPr snapToGrid="0">
      <p:cViewPr varScale="1">
        <p:scale>
          <a:sx n="112" d="100"/>
          <a:sy n="112" d="100"/>
        </p:scale>
        <p:origin x="10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presProps" Target="presProp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font" Target="fonts/font10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font" Target="fonts/font3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font" Target="fonts/font11.fntdata"/><Relationship Id="rId108" Type="http://schemas.openxmlformats.org/officeDocument/2006/relationships/viewProps" Target="view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font" Target="fonts/font1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font" Target="fonts/font2.fntdata"/><Relationship Id="rId99" Type="http://schemas.openxmlformats.org/officeDocument/2006/relationships/font" Target="fonts/font7.fntdata"/><Relationship Id="rId10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heme" Target="theme/theme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5.fntdata"/><Relationship Id="rId104" Type="http://schemas.openxmlformats.org/officeDocument/2006/relationships/font" Target="fonts/font12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8.fntdata"/><Relationship Id="rId105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737F68-E7AA-4D0F-A064-517409CB5EB2}" type="doc">
      <dgm:prSet loTypeId="urn:microsoft.com/office/officeart/2005/8/layout/orgChart1" loCatId="hierarchy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F9E7F74-856A-4AC2-BFC6-C113F15F23A5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Приказ о федеральном перечне учебников</a:t>
          </a:r>
        </a:p>
      </dgm:t>
    </dgm:pt>
    <dgm:pt modelId="{0D2C4F85-4723-4112-8988-AF2E0987C036}" type="parTrans" cxnId="{504703C0-150B-4F81-961A-EC583A7CF8BD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8C12BF6D-D253-4A3F-94EC-568C2F850B34}" type="sibTrans" cxnId="{504703C0-150B-4F81-961A-EC583A7CF8BD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3D678F89-7890-4213-B6BF-24D68E062D4A}">
      <dgm:prSet phldrT="[Текст]" custT="1"/>
      <dgm:spPr/>
      <dgm:t>
        <a:bodyPr/>
        <a:lstStyle/>
        <a:p>
          <a:r>
            <a:rPr lang="ru-RU" sz="16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Приложение 1</a:t>
          </a:r>
        </a:p>
        <a:p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Федеральный перечень учебников</a:t>
          </a:r>
        </a:p>
        <a:p>
          <a:r>
            <a:rPr lang="ru-RU" sz="16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(учебники и учебные пособия, разработанные в комплекте с учебниками)</a:t>
          </a:r>
        </a:p>
      </dgm:t>
    </dgm:pt>
    <dgm:pt modelId="{66DE0DEF-4FF9-4594-A9BB-45AF7A96D5A1}" type="parTrans" cxnId="{21CB353A-D168-447C-AB10-A7E46D055B42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A28FFCFC-5E99-4CA6-A82A-B429D5512095}" type="sibTrans" cxnId="{21CB353A-D168-447C-AB10-A7E46D055B42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9C82268A-92BA-4DDB-A4D0-97A419A17933}">
      <dgm:prSet phldrT="[Текст]" custT="1"/>
      <dgm:spPr/>
      <dgm:t>
        <a:bodyPr/>
        <a:lstStyle/>
        <a:p>
          <a:r>
            <a:rPr lang="ru-RU" sz="16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Приложение 2</a:t>
          </a:r>
        </a:p>
        <a:p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Предельный срок использования учебников </a:t>
          </a:r>
          <a:r>
            <a:rPr lang="ru-RU" sz="16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в ФПУ, утвержденным</a:t>
          </a:r>
        </a:p>
        <a:p>
          <a:r>
            <a:rPr lang="ru-RU" sz="16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приказом </a:t>
          </a:r>
          <a:r>
            <a:rPr lang="ru-RU" sz="1600" dirty="0" err="1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Минпросвещения</a:t>
          </a:r>
          <a:r>
            <a:rPr lang="ru-RU" sz="16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 России от 20.05.2020 </a:t>
          </a:r>
        </a:p>
        <a:p>
          <a:r>
            <a:rPr lang="ru-RU" sz="16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№ 254</a:t>
          </a:r>
        </a:p>
      </dgm:t>
    </dgm:pt>
    <dgm:pt modelId="{77ABCE52-8DB3-46C4-B66D-E5F76D08FA36}" type="parTrans" cxnId="{559B91C8-45A9-40B8-AB3A-64504B3A1600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FBA0B9C6-73AE-4FAA-88CD-293D9E8CEA15}" type="sibTrans" cxnId="{559B91C8-45A9-40B8-AB3A-64504B3A1600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C1243DB6-6114-45AF-9DEF-9B6A4B33D4D3}" type="asst">
      <dgm:prSet custT="1"/>
      <dgm:spPr/>
      <dgm:t>
        <a:bodyPr/>
        <a:lstStyle/>
        <a:p>
          <a:r>
            <a:rPr lang="ru-RU" sz="16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Перечень для </a:t>
          </a:r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реализации обязательной части общеобразовательной программы</a:t>
          </a:r>
        </a:p>
      </dgm:t>
    </dgm:pt>
    <dgm:pt modelId="{F8AA88FC-F81A-47CD-AB81-72F50629639B}" type="parTrans" cxnId="{239D35EE-5017-48EA-9ECE-3D3F2BC333B7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1CC6399F-502C-41B1-9986-9CDF1A1FFEE3}" type="sibTrans" cxnId="{239D35EE-5017-48EA-9ECE-3D3F2BC333B7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2CB312AA-9A4B-48E4-91AC-B3BEDEBA351C}" type="asst">
      <dgm:prSet custT="1"/>
      <dgm:spPr/>
      <dgm:t>
        <a:bodyPr/>
        <a:lstStyle/>
        <a:p>
          <a:r>
            <a:rPr lang="ru-RU" sz="16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Перечень для реализации </a:t>
          </a:r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части образовательной программы, формируемой  участниками образовательных отношений</a:t>
          </a:r>
        </a:p>
      </dgm:t>
    </dgm:pt>
    <dgm:pt modelId="{3BCE0671-EAAC-479B-8B53-A7727CF2B7C5}" type="parTrans" cxnId="{9412A3EF-3F3A-448A-8EFF-F374955407DF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BBE8B4B7-6B34-4076-9356-8DC10BE66433}" type="sibTrans" cxnId="{9412A3EF-3F3A-448A-8EFF-F374955407DF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DEBA7197-433B-4AD9-822A-DE3C60D73E76}">
      <dgm:prSet custT="1"/>
      <dgm:spPr/>
      <dgm:t>
        <a:bodyPr/>
        <a:lstStyle/>
        <a:p>
          <a:r>
            <a:rPr lang="ru-RU" sz="160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для школы</a:t>
          </a:r>
        </a:p>
      </dgm:t>
    </dgm:pt>
    <dgm:pt modelId="{2247AA83-272C-463A-AEB9-41B2CE454348}" type="parTrans" cxnId="{458E3C70-CA9C-44A9-8029-15E3D1DA29EF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5DF32E75-B9A9-43A6-A7C4-9CCDAF2E0D7A}" type="sibTrans" cxnId="{458E3C70-CA9C-44A9-8029-15E3D1DA29EF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D5682B97-D21F-4C18-87AA-6291EA08F8E2}">
      <dgm:prSet custT="1"/>
      <dgm:spPr/>
      <dgm:t>
        <a:bodyPr/>
        <a:lstStyle/>
        <a:p>
          <a:r>
            <a:rPr lang="ru-RU" sz="160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для СПО</a:t>
          </a:r>
        </a:p>
      </dgm:t>
    </dgm:pt>
    <dgm:pt modelId="{6323573A-805B-4DD2-8853-0E834BA0846E}" type="parTrans" cxnId="{AC940F89-BFF4-4146-943A-0A567D0E1AC2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B11F7686-D033-416A-A6E6-E6981C88BD11}" type="sibTrans" cxnId="{AC940F89-BFF4-4146-943A-0A567D0E1AC2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08056043-C75E-4BFB-8E22-00B554DF63C1}">
      <dgm:prSet custT="1"/>
      <dgm:spPr/>
      <dgm:t>
        <a:bodyPr/>
        <a:lstStyle/>
        <a:p>
          <a:r>
            <a:rPr lang="ru-RU" sz="16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для реализации адаптированных программ</a:t>
          </a:r>
        </a:p>
      </dgm:t>
    </dgm:pt>
    <dgm:pt modelId="{72F67A33-792F-45B9-8A7F-2447ADAAB622}" type="parTrans" cxnId="{920FCD19-BF7F-4CB8-A73C-675138515415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221979C1-31A5-4D55-96D2-C54277249E4C}" type="sibTrans" cxnId="{920FCD19-BF7F-4CB8-A73C-675138515415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A4A9B640-B70D-460B-B1DB-D74BB4512DDE}">
      <dgm:prSet custT="1"/>
      <dgm:spPr/>
      <dgm:t>
        <a:bodyPr/>
        <a:lstStyle/>
        <a:p>
          <a:r>
            <a:rPr lang="ru-RU" sz="160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для школы</a:t>
          </a:r>
        </a:p>
      </dgm:t>
    </dgm:pt>
    <dgm:pt modelId="{D3BFC0E2-9580-4B75-8646-2CA8FD4D7C58}" type="parTrans" cxnId="{04C14B81-B18A-4980-9643-8B460A8BC68F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A0277CCC-53A6-49B8-8876-1FCC51E64073}" type="sibTrans" cxnId="{04C14B81-B18A-4980-9643-8B460A8BC68F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FC78ED84-717E-4747-B376-34C27DCB1A97}">
      <dgm:prSet custT="1"/>
      <dgm:spPr/>
      <dgm:t>
        <a:bodyPr/>
        <a:lstStyle/>
        <a:p>
          <a:r>
            <a:rPr lang="ru-RU" sz="160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для СПО</a:t>
          </a:r>
        </a:p>
      </dgm:t>
    </dgm:pt>
    <dgm:pt modelId="{7B965E33-09A6-42C7-95D2-8B87ACCEA9FF}" type="parTrans" cxnId="{F40C2720-7B70-42C1-8CF0-5E5CF2232425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838E4E39-A0BC-44A1-AAF6-9E54C213E77D}" type="sibTrans" cxnId="{F40C2720-7B70-42C1-8CF0-5E5CF2232425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F6E45260-93C9-417D-9B6D-68B3A0717B0B}">
      <dgm:prSet custT="1"/>
      <dgm:spPr/>
      <dgm:t>
        <a:bodyPr/>
        <a:lstStyle/>
        <a:p>
          <a:r>
            <a:rPr lang="ru-RU" sz="16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для реализации адаптированных программ</a:t>
          </a:r>
        </a:p>
      </dgm:t>
    </dgm:pt>
    <dgm:pt modelId="{7B288CA6-90F9-41C3-8897-73C5A18B07B5}" type="parTrans" cxnId="{76B90491-2DCE-48C1-91A8-FEA88966AA88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A5D2475F-456E-4852-AD75-F298A1F5D869}" type="sibTrans" cxnId="{76B90491-2DCE-48C1-91A8-FEA88966AA88}">
      <dgm:prSet/>
      <dgm:spPr/>
      <dgm:t>
        <a:bodyPr/>
        <a:lstStyle/>
        <a:p>
          <a:endParaRPr lang="ru-RU" sz="1600">
            <a:solidFill>
              <a:schemeClr val="tx2">
                <a:lumMod val="75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F65D8FAA-F557-4835-8215-038CC32B206E}" type="pres">
      <dgm:prSet presAssocID="{9D737F68-E7AA-4D0F-A064-517409CB5EB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CE525B8-1CB6-45A7-B8B2-A26CF791EBCB}" type="pres">
      <dgm:prSet presAssocID="{1F9E7F74-856A-4AC2-BFC6-C113F15F23A5}" presName="hierRoot1" presStyleCnt="0">
        <dgm:presLayoutVars>
          <dgm:hierBranch val="init"/>
        </dgm:presLayoutVars>
      </dgm:prSet>
      <dgm:spPr/>
    </dgm:pt>
    <dgm:pt modelId="{A6876D1E-3B8F-4783-9B58-2426C9BA4EDE}" type="pres">
      <dgm:prSet presAssocID="{1F9E7F74-856A-4AC2-BFC6-C113F15F23A5}" presName="rootComposite1" presStyleCnt="0"/>
      <dgm:spPr/>
    </dgm:pt>
    <dgm:pt modelId="{A66D9089-421A-459A-AF20-EB04712ED74D}" type="pres">
      <dgm:prSet presAssocID="{1F9E7F74-856A-4AC2-BFC6-C113F15F23A5}" presName="rootText1" presStyleLbl="node0" presStyleIdx="0" presStyleCnt="1" custScaleX="732996" custScaleY="263074" custLinFactNeighborX="-1180" custLinFactNeighborY="-49571">
        <dgm:presLayoutVars>
          <dgm:chPref val="3"/>
        </dgm:presLayoutVars>
      </dgm:prSet>
      <dgm:spPr/>
    </dgm:pt>
    <dgm:pt modelId="{DCFF7B9A-5A61-4451-B0A5-15D7B1BD2E48}" type="pres">
      <dgm:prSet presAssocID="{1F9E7F74-856A-4AC2-BFC6-C113F15F23A5}" presName="rootConnector1" presStyleLbl="node1" presStyleIdx="0" presStyleCnt="0"/>
      <dgm:spPr/>
    </dgm:pt>
    <dgm:pt modelId="{EE915FBA-EB69-49DB-B9DC-FBFF3A7B9F11}" type="pres">
      <dgm:prSet presAssocID="{1F9E7F74-856A-4AC2-BFC6-C113F15F23A5}" presName="hierChild2" presStyleCnt="0"/>
      <dgm:spPr/>
    </dgm:pt>
    <dgm:pt modelId="{3BAD3F93-47DE-4383-B13A-B8FBEFEA1119}" type="pres">
      <dgm:prSet presAssocID="{66DE0DEF-4FF9-4594-A9BB-45AF7A96D5A1}" presName="Name37" presStyleLbl="parChTrans1D2" presStyleIdx="0" presStyleCnt="2"/>
      <dgm:spPr/>
    </dgm:pt>
    <dgm:pt modelId="{7981C540-792C-4311-A664-3AD191AB33F4}" type="pres">
      <dgm:prSet presAssocID="{3D678F89-7890-4213-B6BF-24D68E062D4A}" presName="hierRoot2" presStyleCnt="0">
        <dgm:presLayoutVars>
          <dgm:hierBranch val="init"/>
        </dgm:presLayoutVars>
      </dgm:prSet>
      <dgm:spPr/>
    </dgm:pt>
    <dgm:pt modelId="{34A0723D-7947-41D0-8D8D-70966D6F5E79}" type="pres">
      <dgm:prSet presAssocID="{3D678F89-7890-4213-B6BF-24D68E062D4A}" presName="rootComposite" presStyleCnt="0"/>
      <dgm:spPr/>
    </dgm:pt>
    <dgm:pt modelId="{8894C2C9-73DE-4C45-8C2E-011F8D9D72D1}" type="pres">
      <dgm:prSet presAssocID="{3D678F89-7890-4213-B6BF-24D68E062D4A}" presName="rootText" presStyleLbl="node2" presStyleIdx="0" presStyleCnt="2" custScaleX="939594" custScaleY="456428" custLinFactX="-21541" custLinFactNeighborX="-100000" custLinFactNeighborY="-3797">
        <dgm:presLayoutVars>
          <dgm:chPref val="3"/>
        </dgm:presLayoutVars>
      </dgm:prSet>
      <dgm:spPr/>
    </dgm:pt>
    <dgm:pt modelId="{303F5328-842F-4759-A91A-713262E441D0}" type="pres">
      <dgm:prSet presAssocID="{3D678F89-7890-4213-B6BF-24D68E062D4A}" presName="rootConnector" presStyleLbl="node2" presStyleIdx="0" presStyleCnt="2"/>
      <dgm:spPr/>
    </dgm:pt>
    <dgm:pt modelId="{7048B58A-467C-4BE7-89C9-69790D77CCF8}" type="pres">
      <dgm:prSet presAssocID="{3D678F89-7890-4213-B6BF-24D68E062D4A}" presName="hierChild4" presStyleCnt="0"/>
      <dgm:spPr/>
    </dgm:pt>
    <dgm:pt modelId="{31D5BE91-19B2-435B-9C73-D86963B5C8AE}" type="pres">
      <dgm:prSet presAssocID="{3D678F89-7890-4213-B6BF-24D68E062D4A}" presName="hierChild5" presStyleCnt="0"/>
      <dgm:spPr/>
    </dgm:pt>
    <dgm:pt modelId="{495096B0-7FFB-4D07-9F67-C22E037DF5BB}" type="pres">
      <dgm:prSet presAssocID="{F8AA88FC-F81A-47CD-AB81-72F50629639B}" presName="Name111" presStyleLbl="parChTrans1D3" presStyleIdx="0" presStyleCnt="2"/>
      <dgm:spPr/>
    </dgm:pt>
    <dgm:pt modelId="{12DD7E44-8C7D-4414-91B9-45318C596C44}" type="pres">
      <dgm:prSet presAssocID="{C1243DB6-6114-45AF-9DEF-9B6A4B33D4D3}" presName="hierRoot3" presStyleCnt="0">
        <dgm:presLayoutVars>
          <dgm:hierBranch val="init"/>
        </dgm:presLayoutVars>
      </dgm:prSet>
      <dgm:spPr/>
    </dgm:pt>
    <dgm:pt modelId="{40AD086B-CD90-4451-8DA0-DC00AEE763DD}" type="pres">
      <dgm:prSet presAssocID="{C1243DB6-6114-45AF-9DEF-9B6A4B33D4D3}" presName="rootComposite3" presStyleCnt="0"/>
      <dgm:spPr/>
    </dgm:pt>
    <dgm:pt modelId="{D9391995-0410-4EAF-A9AB-C28C68983D50}" type="pres">
      <dgm:prSet presAssocID="{C1243DB6-6114-45AF-9DEF-9B6A4B33D4D3}" presName="rootText3" presStyleLbl="asst2" presStyleIdx="0" presStyleCnt="2" custScaleX="476748" custScaleY="524987" custLinFactNeighborX="-15262" custLinFactNeighborY="4931">
        <dgm:presLayoutVars>
          <dgm:chPref val="3"/>
        </dgm:presLayoutVars>
      </dgm:prSet>
      <dgm:spPr/>
    </dgm:pt>
    <dgm:pt modelId="{17E25240-CA1A-4A75-B647-0E0F8EF5AAA9}" type="pres">
      <dgm:prSet presAssocID="{C1243DB6-6114-45AF-9DEF-9B6A4B33D4D3}" presName="rootConnector3" presStyleLbl="asst2" presStyleIdx="0" presStyleCnt="2"/>
      <dgm:spPr/>
    </dgm:pt>
    <dgm:pt modelId="{1E26EAD2-59D3-4E74-AD07-8E7AD00577E0}" type="pres">
      <dgm:prSet presAssocID="{C1243DB6-6114-45AF-9DEF-9B6A4B33D4D3}" presName="hierChild6" presStyleCnt="0"/>
      <dgm:spPr/>
    </dgm:pt>
    <dgm:pt modelId="{FE5BDECD-8685-430A-9FE8-115C00989556}" type="pres">
      <dgm:prSet presAssocID="{2247AA83-272C-463A-AEB9-41B2CE454348}" presName="Name37" presStyleLbl="parChTrans1D4" presStyleIdx="0" presStyleCnt="6"/>
      <dgm:spPr/>
    </dgm:pt>
    <dgm:pt modelId="{647A9E84-39AD-4D85-82B4-C0153E0A8BC9}" type="pres">
      <dgm:prSet presAssocID="{DEBA7197-433B-4AD9-822A-DE3C60D73E76}" presName="hierRoot2" presStyleCnt="0">
        <dgm:presLayoutVars>
          <dgm:hierBranch val="init"/>
        </dgm:presLayoutVars>
      </dgm:prSet>
      <dgm:spPr/>
    </dgm:pt>
    <dgm:pt modelId="{86F7ED35-EA10-4473-8EC9-831CBEC5AFCA}" type="pres">
      <dgm:prSet presAssocID="{DEBA7197-433B-4AD9-822A-DE3C60D73E76}" presName="rootComposite" presStyleCnt="0"/>
      <dgm:spPr/>
    </dgm:pt>
    <dgm:pt modelId="{6188C18C-D1F3-4E17-8AD9-A60C268CE97C}" type="pres">
      <dgm:prSet presAssocID="{DEBA7197-433B-4AD9-822A-DE3C60D73E76}" presName="rootText" presStyleLbl="node4" presStyleIdx="0" presStyleCnt="6" custScaleX="327960" custLinFactNeighborX="4640" custLinFactNeighborY="7813">
        <dgm:presLayoutVars>
          <dgm:chPref val="3"/>
        </dgm:presLayoutVars>
      </dgm:prSet>
      <dgm:spPr/>
    </dgm:pt>
    <dgm:pt modelId="{F7ABB2FA-47BD-44B4-B3AC-D0D94052A4C4}" type="pres">
      <dgm:prSet presAssocID="{DEBA7197-433B-4AD9-822A-DE3C60D73E76}" presName="rootConnector" presStyleLbl="node4" presStyleIdx="0" presStyleCnt="6"/>
      <dgm:spPr/>
    </dgm:pt>
    <dgm:pt modelId="{9764ED69-D001-4171-B3BD-927C696C3E73}" type="pres">
      <dgm:prSet presAssocID="{DEBA7197-433B-4AD9-822A-DE3C60D73E76}" presName="hierChild4" presStyleCnt="0"/>
      <dgm:spPr/>
    </dgm:pt>
    <dgm:pt modelId="{486D5A62-9ED9-4E1D-B3CF-629095CEDBA9}" type="pres">
      <dgm:prSet presAssocID="{DEBA7197-433B-4AD9-822A-DE3C60D73E76}" presName="hierChild5" presStyleCnt="0"/>
      <dgm:spPr/>
    </dgm:pt>
    <dgm:pt modelId="{B4ECE174-9D65-41C8-A3C3-2D72F8154D25}" type="pres">
      <dgm:prSet presAssocID="{6323573A-805B-4DD2-8853-0E834BA0846E}" presName="Name37" presStyleLbl="parChTrans1D4" presStyleIdx="1" presStyleCnt="6"/>
      <dgm:spPr/>
    </dgm:pt>
    <dgm:pt modelId="{07E2B034-5B0A-42A9-A26F-256DB709D5A8}" type="pres">
      <dgm:prSet presAssocID="{D5682B97-D21F-4C18-87AA-6291EA08F8E2}" presName="hierRoot2" presStyleCnt="0">
        <dgm:presLayoutVars>
          <dgm:hierBranch val="init"/>
        </dgm:presLayoutVars>
      </dgm:prSet>
      <dgm:spPr/>
    </dgm:pt>
    <dgm:pt modelId="{C342708B-7377-46B5-9513-122B36B962E5}" type="pres">
      <dgm:prSet presAssocID="{D5682B97-D21F-4C18-87AA-6291EA08F8E2}" presName="rootComposite" presStyleCnt="0"/>
      <dgm:spPr/>
    </dgm:pt>
    <dgm:pt modelId="{3881D80F-5B5A-468E-895B-FE0B61FD4A8A}" type="pres">
      <dgm:prSet presAssocID="{D5682B97-D21F-4C18-87AA-6291EA08F8E2}" presName="rootText" presStyleLbl="node4" presStyleIdx="1" presStyleCnt="6" custScaleX="327960" custLinFactNeighborX="4640" custLinFactNeighborY="7813">
        <dgm:presLayoutVars>
          <dgm:chPref val="3"/>
        </dgm:presLayoutVars>
      </dgm:prSet>
      <dgm:spPr/>
    </dgm:pt>
    <dgm:pt modelId="{B9FD9C65-0F84-473B-82A9-34C557B4C1C1}" type="pres">
      <dgm:prSet presAssocID="{D5682B97-D21F-4C18-87AA-6291EA08F8E2}" presName="rootConnector" presStyleLbl="node4" presStyleIdx="1" presStyleCnt="6"/>
      <dgm:spPr/>
    </dgm:pt>
    <dgm:pt modelId="{6D1E45FB-EB76-4181-9EC5-6F3A71C061A7}" type="pres">
      <dgm:prSet presAssocID="{D5682B97-D21F-4C18-87AA-6291EA08F8E2}" presName="hierChild4" presStyleCnt="0"/>
      <dgm:spPr/>
    </dgm:pt>
    <dgm:pt modelId="{8C1483C2-48F6-4E7F-BAFF-3A9AE329FFC0}" type="pres">
      <dgm:prSet presAssocID="{D5682B97-D21F-4C18-87AA-6291EA08F8E2}" presName="hierChild5" presStyleCnt="0"/>
      <dgm:spPr/>
    </dgm:pt>
    <dgm:pt modelId="{0DA2ED20-1EE1-4547-8F4D-5EF6C57B7416}" type="pres">
      <dgm:prSet presAssocID="{72F67A33-792F-45B9-8A7F-2447ADAAB622}" presName="Name37" presStyleLbl="parChTrans1D4" presStyleIdx="2" presStyleCnt="6"/>
      <dgm:spPr/>
    </dgm:pt>
    <dgm:pt modelId="{4ACBA98C-D0A7-4D1C-81E6-3161C00FEB0B}" type="pres">
      <dgm:prSet presAssocID="{08056043-C75E-4BFB-8E22-00B554DF63C1}" presName="hierRoot2" presStyleCnt="0">
        <dgm:presLayoutVars>
          <dgm:hierBranch val="init"/>
        </dgm:presLayoutVars>
      </dgm:prSet>
      <dgm:spPr/>
    </dgm:pt>
    <dgm:pt modelId="{540A2440-CDE8-4AF7-8273-F0043F06199A}" type="pres">
      <dgm:prSet presAssocID="{08056043-C75E-4BFB-8E22-00B554DF63C1}" presName="rootComposite" presStyleCnt="0"/>
      <dgm:spPr/>
    </dgm:pt>
    <dgm:pt modelId="{3A42F5AA-AE06-44E1-BDD0-D5A3F118377A}" type="pres">
      <dgm:prSet presAssocID="{08056043-C75E-4BFB-8E22-00B554DF63C1}" presName="rootText" presStyleLbl="node4" presStyleIdx="2" presStyleCnt="6" custScaleX="327960" custScaleY="295094" custLinFactNeighborX="4640" custLinFactNeighborY="7813">
        <dgm:presLayoutVars>
          <dgm:chPref val="3"/>
        </dgm:presLayoutVars>
      </dgm:prSet>
      <dgm:spPr/>
    </dgm:pt>
    <dgm:pt modelId="{AF2771FB-E2A8-4AF1-BA98-A4ABEC639C6B}" type="pres">
      <dgm:prSet presAssocID="{08056043-C75E-4BFB-8E22-00B554DF63C1}" presName="rootConnector" presStyleLbl="node4" presStyleIdx="2" presStyleCnt="6"/>
      <dgm:spPr/>
    </dgm:pt>
    <dgm:pt modelId="{5A3882D0-8015-46F8-ADB7-7937F10C0E33}" type="pres">
      <dgm:prSet presAssocID="{08056043-C75E-4BFB-8E22-00B554DF63C1}" presName="hierChild4" presStyleCnt="0"/>
      <dgm:spPr/>
    </dgm:pt>
    <dgm:pt modelId="{69641F8D-963C-4895-AB54-CC5015F8D1A7}" type="pres">
      <dgm:prSet presAssocID="{08056043-C75E-4BFB-8E22-00B554DF63C1}" presName="hierChild5" presStyleCnt="0"/>
      <dgm:spPr/>
    </dgm:pt>
    <dgm:pt modelId="{1C5C0D2F-036E-43DE-B5C4-6D06F9FC505A}" type="pres">
      <dgm:prSet presAssocID="{C1243DB6-6114-45AF-9DEF-9B6A4B33D4D3}" presName="hierChild7" presStyleCnt="0"/>
      <dgm:spPr/>
    </dgm:pt>
    <dgm:pt modelId="{05AC243B-3B66-4313-8FFB-7CD3F590643D}" type="pres">
      <dgm:prSet presAssocID="{3BCE0671-EAAC-479B-8B53-A7727CF2B7C5}" presName="Name111" presStyleLbl="parChTrans1D3" presStyleIdx="1" presStyleCnt="2"/>
      <dgm:spPr/>
    </dgm:pt>
    <dgm:pt modelId="{9FD00A2D-6B00-4952-81E0-27B5E78CBB5D}" type="pres">
      <dgm:prSet presAssocID="{2CB312AA-9A4B-48E4-91AC-B3BEDEBA351C}" presName="hierRoot3" presStyleCnt="0">
        <dgm:presLayoutVars>
          <dgm:hierBranch val="init"/>
        </dgm:presLayoutVars>
      </dgm:prSet>
      <dgm:spPr/>
    </dgm:pt>
    <dgm:pt modelId="{27FE3BB6-3531-4AF9-A97F-BC6871435B02}" type="pres">
      <dgm:prSet presAssocID="{2CB312AA-9A4B-48E4-91AC-B3BEDEBA351C}" presName="rootComposite3" presStyleCnt="0"/>
      <dgm:spPr/>
    </dgm:pt>
    <dgm:pt modelId="{6DF5B6DE-EEC6-46E9-A8F8-2081072D6893}" type="pres">
      <dgm:prSet presAssocID="{2CB312AA-9A4B-48E4-91AC-B3BEDEBA351C}" presName="rootText3" presStyleLbl="asst2" presStyleIdx="1" presStyleCnt="2" custScaleX="606828" custScaleY="508755" custLinFactNeighborX="-21207">
        <dgm:presLayoutVars>
          <dgm:chPref val="3"/>
        </dgm:presLayoutVars>
      </dgm:prSet>
      <dgm:spPr/>
    </dgm:pt>
    <dgm:pt modelId="{A0341555-6CA7-4BD5-9C83-54C1586802EF}" type="pres">
      <dgm:prSet presAssocID="{2CB312AA-9A4B-48E4-91AC-B3BEDEBA351C}" presName="rootConnector3" presStyleLbl="asst2" presStyleIdx="1" presStyleCnt="2"/>
      <dgm:spPr/>
    </dgm:pt>
    <dgm:pt modelId="{BA962898-4B43-427B-AB09-23817123F09C}" type="pres">
      <dgm:prSet presAssocID="{2CB312AA-9A4B-48E4-91AC-B3BEDEBA351C}" presName="hierChild6" presStyleCnt="0"/>
      <dgm:spPr/>
    </dgm:pt>
    <dgm:pt modelId="{3B61B26A-DF1C-4710-832C-E34A77290AD9}" type="pres">
      <dgm:prSet presAssocID="{D3BFC0E2-9580-4B75-8646-2CA8FD4D7C58}" presName="Name37" presStyleLbl="parChTrans1D4" presStyleIdx="3" presStyleCnt="6"/>
      <dgm:spPr/>
    </dgm:pt>
    <dgm:pt modelId="{BD17BF27-7CAB-4D82-AD56-7E946947E7DD}" type="pres">
      <dgm:prSet presAssocID="{A4A9B640-B70D-460B-B1DB-D74BB4512DDE}" presName="hierRoot2" presStyleCnt="0">
        <dgm:presLayoutVars>
          <dgm:hierBranch val="init"/>
        </dgm:presLayoutVars>
      </dgm:prSet>
      <dgm:spPr/>
    </dgm:pt>
    <dgm:pt modelId="{C9ED40A6-8125-4310-8616-134C0E976072}" type="pres">
      <dgm:prSet presAssocID="{A4A9B640-B70D-460B-B1DB-D74BB4512DDE}" presName="rootComposite" presStyleCnt="0"/>
      <dgm:spPr/>
    </dgm:pt>
    <dgm:pt modelId="{F8B17A59-48E4-4EB2-ABA4-C77D50C120F7}" type="pres">
      <dgm:prSet presAssocID="{A4A9B640-B70D-460B-B1DB-D74BB4512DDE}" presName="rootText" presStyleLbl="node4" presStyleIdx="3" presStyleCnt="6" custScaleX="371938" custLinFactNeighborX="-11555" custLinFactNeighborY="-2413">
        <dgm:presLayoutVars>
          <dgm:chPref val="3"/>
        </dgm:presLayoutVars>
      </dgm:prSet>
      <dgm:spPr/>
    </dgm:pt>
    <dgm:pt modelId="{38452F11-718D-403E-9087-FDF4C1174CEF}" type="pres">
      <dgm:prSet presAssocID="{A4A9B640-B70D-460B-B1DB-D74BB4512DDE}" presName="rootConnector" presStyleLbl="node4" presStyleIdx="3" presStyleCnt="6"/>
      <dgm:spPr/>
    </dgm:pt>
    <dgm:pt modelId="{A6D58EEC-6FE4-4734-A60B-59E7C04AE114}" type="pres">
      <dgm:prSet presAssocID="{A4A9B640-B70D-460B-B1DB-D74BB4512DDE}" presName="hierChild4" presStyleCnt="0"/>
      <dgm:spPr/>
    </dgm:pt>
    <dgm:pt modelId="{B1E5A95D-3C34-4E55-ADC6-527D2FACCF96}" type="pres">
      <dgm:prSet presAssocID="{A4A9B640-B70D-460B-B1DB-D74BB4512DDE}" presName="hierChild5" presStyleCnt="0"/>
      <dgm:spPr/>
    </dgm:pt>
    <dgm:pt modelId="{8F131C45-56C5-4163-BE4B-CF3661C8385E}" type="pres">
      <dgm:prSet presAssocID="{7B965E33-09A6-42C7-95D2-8B87ACCEA9FF}" presName="Name37" presStyleLbl="parChTrans1D4" presStyleIdx="4" presStyleCnt="6"/>
      <dgm:spPr/>
    </dgm:pt>
    <dgm:pt modelId="{4B94EB37-2C2B-4B42-BD2B-5DE57D8898F9}" type="pres">
      <dgm:prSet presAssocID="{FC78ED84-717E-4747-B376-34C27DCB1A97}" presName="hierRoot2" presStyleCnt="0">
        <dgm:presLayoutVars>
          <dgm:hierBranch val="init"/>
        </dgm:presLayoutVars>
      </dgm:prSet>
      <dgm:spPr/>
    </dgm:pt>
    <dgm:pt modelId="{99628097-7746-4ABC-BB7F-5E0C0238A545}" type="pres">
      <dgm:prSet presAssocID="{FC78ED84-717E-4747-B376-34C27DCB1A97}" presName="rootComposite" presStyleCnt="0"/>
      <dgm:spPr/>
    </dgm:pt>
    <dgm:pt modelId="{191CFCCD-391A-4C05-885E-C0339B78763F}" type="pres">
      <dgm:prSet presAssocID="{FC78ED84-717E-4747-B376-34C27DCB1A97}" presName="rootText" presStyleLbl="node4" presStyleIdx="4" presStyleCnt="6" custScaleX="371938" custLinFactNeighborX="-11555" custLinFactNeighborY="-2413">
        <dgm:presLayoutVars>
          <dgm:chPref val="3"/>
        </dgm:presLayoutVars>
      </dgm:prSet>
      <dgm:spPr/>
    </dgm:pt>
    <dgm:pt modelId="{1EA16BC3-4655-4596-ABDB-7E2CED00B220}" type="pres">
      <dgm:prSet presAssocID="{FC78ED84-717E-4747-B376-34C27DCB1A97}" presName="rootConnector" presStyleLbl="node4" presStyleIdx="4" presStyleCnt="6"/>
      <dgm:spPr/>
    </dgm:pt>
    <dgm:pt modelId="{F65166AD-9228-4FFB-99E7-C38387BD5F69}" type="pres">
      <dgm:prSet presAssocID="{FC78ED84-717E-4747-B376-34C27DCB1A97}" presName="hierChild4" presStyleCnt="0"/>
      <dgm:spPr/>
    </dgm:pt>
    <dgm:pt modelId="{739B8E3C-2FAC-4C78-9115-B3F19B00E2E5}" type="pres">
      <dgm:prSet presAssocID="{FC78ED84-717E-4747-B376-34C27DCB1A97}" presName="hierChild5" presStyleCnt="0"/>
      <dgm:spPr/>
    </dgm:pt>
    <dgm:pt modelId="{A89F15CD-3D3A-412C-B6CC-19688402341C}" type="pres">
      <dgm:prSet presAssocID="{7B288CA6-90F9-41C3-8897-73C5A18B07B5}" presName="Name37" presStyleLbl="parChTrans1D4" presStyleIdx="5" presStyleCnt="6"/>
      <dgm:spPr/>
    </dgm:pt>
    <dgm:pt modelId="{12FA9F5B-6CD4-4769-92D0-2E24E4AA0BF6}" type="pres">
      <dgm:prSet presAssocID="{F6E45260-93C9-417D-9B6D-68B3A0717B0B}" presName="hierRoot2" presStyleCnt="0">
        <dgm:presLayoutVars>
          <dgm:hierBranch val="init"/>
        </dgm:presLayoutVars>
      </dgm:prSet>
      <dgm:spPr/>
    </dgm:pt>
    <dgm:pt modelId="{F42B2F1B-F37D-45AD-909E-9B508EBF2D3D}" type="pres">
      <dgm:prSet presAssocID="{F6E45260-93C9-417D-9B6D-68B3A0717B0B}" presName="rootComposite" presStyleCnt="0"/>
      <dgm:spPr/>
    </dgm:pt>
    <dgm:pt modelId="{C47A391F-CA10-434D-8F18-EC2B55990D43}" type="pres">
      <dgm:prSet presAssocID="{F6E45260-93C9-417D-9B6D-68B3A0717B0B}" presName="rootText" presStyleLbl="node4" presStyleIdx="5" presStyleCnt="6" custScaleX="371938" custScaleY="300109" custLinFactNeighborX="-11555" custLinFactNeighborY="-2413">
        <dgm:presLayoutVars>
          <dgm:chPref val="3"/>
        </dgm:presLayoutVars>
      </dgm:prSet>
      <dgm:spPr/>
    </dgm:pt>
    <dgm:pt modelId="{82D20316-1C25-415A-BA68-77B36E9F712E}" type="pres">
      <dgm:prSet presAssocID="{F6E45260-93C9-417D-9B6D-68B3A0717B0B}" presName="rootConnector" presStyleLbl="node4" presStyleIdx="5" presStyleCnt="6"/>
      <dgm:spPr/>
    </dgm:pt>
    <dgm:pt modelId="{146FCAA4-A8F8-4CFF-A7B4-568D482D1B55}" type="pres">
      <dgm:prSet presAssocID="{F6E45260-93C9-417D-9B6D-68B3A0717B0B}" presName="hierChild4" presStyleCnt="0"/>
      <dgm:spPr/>
    </dgm:pt>
    <dgm:pt modelId="{3CD022E5-C5B1-44AE-9C7D-BEC6B74505AF}" type="pres">
      <dgm:prSet presAssocID="{F6E45260-93C9-417D-9B6D-68B3A0717B0B}" presName="hierChild5" presStyleCnt="0"/>
      <dgm:spPr/>
    </dgm:pt>
    <dgm:pt modelId="{24C2A24E-01D3-476F-B533-5ACFF5E08708}" type="pres">
      <dgm:prSet presAssocID="{2CB312AA-9A4B-48E4-91AC-B3BEDEBA351C}" presName="hierChild7" presStyleCnt="0"/>
      <dgm:spPr/>
    </dgm:pt>
    <dgm:pt modelId="{E56D73BF-DCA3-430A-A34E-494B2B6BEF06}" type="pres">
      <dgm:prSet presAssocID="{77ABCE52-8DB3-46C4-B66D-E5F76D08FA36}" presName="Name37" presStyleLbl="parChTrans1D2" presStyleIdx="1" presStyleCnt="2"/>
      <dgm:spPr/>
    </dgm:pt>
    <dgm:pt modelId="{538451BE-B4CA-413C-A6CD-B305AD094097}" type="pres">
      <dgm:prSet presAssocID="{9C82268A-92BA-4DDB-A4D0-97A419A17933}" presName="hierRoot2" presStyleCnt="0">
        <dgm:presLayoutVars>
          <dgm:hierBranch val="init"/>
        </dgm:presLayoutVars>
      </dgm:prSet>
      <dgm:spPr/>
    </dgm:pt>
    <dgm:pt modelId="{45201D32-972F-412D-B8C9-7F00638EE09D}" type="pres">
      <dgm:prSet presAssocID="{9C82268A-92BA-4DDB-A4D0-97A419A17933}" presName="rootComposite" presStyleCnt="0"/>
      <dgm:spPr/>
    </dgm:pt>
    <dgm:pt modelId="{74B12472-0F22-48C9-8BA1-912F919910A1}" type="pres">
      <dgm:prSet presAssocID="{9C82268A-92BA-4DDB-A4D0-97A419A17933}" presName="rootText" presStyleLbl="node2" presStyleIdx="1" presStyleCnt="2" custScaleX="492924" custScaleY="961706" custLinFactNeighborX="28054" custLinFactNeighborY="2988">
        <dgm:presLayoutVars>
          <dgm:chPref val="3"/>
        </dgm:presLayoutVars>
      </dgm:prSet>
      <dgm:spPr/>
    </dgm:pt>
    <dgm:pt modelId="{648CA7D1-797D-4393-83A0-76D6F31121DC}" type="pres">
      <dgm:prSet presAssocID="{9C82268A-92BA-4DDB-A4D0-97A419A17933}" presName="rootConnector" presStyleLbl="node2" presStyleIdx="1" presStyleCnt="2"/>
      <dgm:spPr/>
    </dgm:pt>
    <dgm:pt modelId="{CDED9CFA-7F5C-49F9-8A12-8711D90DF498}" type="pres">
      <dgm:prSet presAssocID="{9C82268A-92BA-4DDB-A4D0-97A419A17933}" presName="hierChild4" presStyleCnt="0"/>
      <dgm:spPr/>
    </dgm:pt>
    <dgm:pt modelId="{CABF7D90-0CFA-48EA-BE6E-C1573A8EDAC9}" type="pres">
      <dgm:prSet presAssocID="{9C82268A-92BA-4DDB-A4D0-97A419A17933}" presName="hierChild5" presStyleCnt="0"/>
      <dgm:spPr/>
    </dgm:pt>
    <dgm:pt modelId="{8D484287-B71C-489F-AB0A-A6B5C634007E}" type="pres">
      <dgm:prSet presAssocID="{1F9E7F74-856A-4AC2-BFC6-C113F15F23A5}" presName="hierChild3" presStyleCnt="0"/>
      <dgm:spPr/>
    </dgm:pt>
  </dgm:ptLst>
  <dgm:cxnLst>
    <dgm:cxn modelId="{575D9210-F180-4055-B477-4384352FB1D1}" type="presOf" srcId="{C1243DB6-6114-45AF-9DEF-9B6A4B33D4D3}" destId="{D9391995-0410-4EAF-A9AB-C28C68983D50}" srcOrd="0" destOrd="0" presId="urn:microsoft.com/office/officeart/2005/8/layout/orgChart1"/>
    <dgm:cxn modelId="{4E99DA15-9A50-4AD8-9AD6-E7545C19ED0A}" type="presOf" srcId="{72F67A33-792F-45B9-8A7F-2447ADAAB622}" destId="{0DA2ED20-1EE1-4547-8F4D-5EF6C57B7416}" srcOrd="0" destOrd="0" presId="urn:microsoft.com/office/officeart/2005/8/layout/orgChart1"/>
    <dgm:cxn modelId="{490B4F18-CB9C-4DBD-8F24-235FEC380077}" type="presOf" srcId="{08056043-C75E-4BFB-8E22-00B554DF63C1}" destId="{3A42F5AA-AE06-44E1-BDD0-D5A3F118377A}" srcOrd="0" destOrd="0" presId="urn:microsoft.com/office/officeart/2005/8/layout/orgChart1"/>
    <dgm:cxn modelId="{920FCD19-BF7F-4CB8-A73C-675138515415}" srcId="{C1243DB6-6114-45AF-9DEF-9B6A4B33D4D3}" destId="{08056043-C75E-4BFB-8E22-00B554DF63C1}" srcOrd="2" destOrd="0" parTransId="{72F67A33-792F-45B9-8A7F-2447ADAAB622}" sibTransId="{221979C1-31A5-4D55-96D2-C54277249E4C}"/>
    <dgm:cxn modelId="{F40C2720-7B70-42C1-8CF0-5E5CF2232425}" srcId="{2CB312AA-9A4B-48E4-91AC-B3BEDEBA351C}" destId="{FC78ED84-717E-4747-B376-34C27DCB1A97}" srcOrd="1" destOrd="0" parTransId="{7B965E33-09A6-42C7-95D2-8B87ACCEA9FF}" sibTransId="{838E4E39-A0BC-44A1-AAF6-9E54C213E77D}"/>
    <dgm:cxn modelId="{F07C7326-46EC-45D6-98A9-8DB9B9FB4F30}" type="presOf" srcId="{66DE0DEF-4FF9-4594-A9BB-45AF7A96D5A1}" destId="{3BAD3F93-47DE-4383-B13A-B8FBEFEA1119}" srcOrd="0" destOrd="0" presId="urn:microsoft.com/office/officeart/2005/8/layout/orgChart1"/>
    <dgm:cxn modelId="{BAAF6833-FA23-4C5D-AE62-259D054EB846}" type="presOf" srcId="{7B965E33-09A6-42C7-95D2-8B87ACCEA9FF}" destId="{8F131C45-56C5-4163-BE4B-CF3661C8385E}" srcOrd="0" destOrd="0" presId="urn:microsoft.com/office/officeart/2005/8/layout/orgChart1"/>
    <dgm:cxn modelId="{3F666734-B2A1-4E08-9DC3-F8052A008570}" type="presOf" srcId="{9C82268A-92BA-4DDB-A4D0-97A419A17933}" destId="{74B12472-0F22-48C9-8BA1-912F919910A1}" srcOrd="0" destOrd="0" presId="urn:microsoft.com/office/officeart/2005/8/layout/orgChart1"/>
    <dgm:cxn modelId="{86214F35-DBF6-4EC0-85DB-754E12C94E08}" type="presOf" srcId="{C1243DB6-6114-45AF-9DEF-9B6A4B33D4D3}" destId="{17E25240-CA1A-4A75-B647-0E0F8EF5AAA9}" srcOrd="1" destOrd="0" presId="urn:microsoft.com/office/officeart/2005/8/layout/orgChart1"/>
    <dgm:cxn modelId="{108D6737-4750-4EC4-81E1-5A843EE30A9C}" type="presOf" srcId="{1F9E7F74-856A-4AC2-BFC6-C113F15F23A5}" destId="{A66D9089-421A-459A-AF20-EB04712ED74D}" srcOrd="0" destOrd="0" presId="urn:microsoft.com/office/officeart/2005/8/layout/orgChart1"/>
    <dgm:cxn modelId="{21CB353A-D168-447C-AB10-A7E46D055B42}" srcId="{1F9E7F74-856A-4AC2-BFC6-C113F15F23A5}" destId="{3D678F89-7890-4213-B6BF-24D68E062D4A}" srcOrd="0" destOrd="0" parTransId="{66DE0DEF-4FF9-4594-A9BB-45AF7A96D5A1}" sibTransId="{A28FFCFC-5E99-4CA6-A82A-B429D5512095}"/>
    <dgm:cxn modelId="{D0265D3B-88FE-4742-B952-F734FE434CEB}" type="presOf" srcId="{3BCE0671-EAAC-479B-8B53-A7727CF2B7C5}" destId="{05AC243B-3B66-4313-8FFB-7CD3F590643D}" srcOrd="0" destOrd="0" presId="urn:microsoft.com/office/officeart/2005/8/layout/orgChart1"/>
    <dgm:cxn modelId="{D62F1C3D-E53E-49AF-993D-807E1195D02F}" type="presOf" srcId="{08056043-C75E-4BFB-8E22-00B554DF63C1}" destId="{AF2771FB-E2A8-4AF1-BA98-A4ABEC639C6B}" srcOrd="1" destOrd="0" presId="urn:microsoft.com/office/officeart/2005/8/layout/orgChart1"/>
    <dgm:cxn modelId="{2ECF8662-D5EB-48DD-ACEE-1C30E574C55B}" type="presOf" srcId="{F6E45260-93C9-417D-9B6D-68B3A0717B0B}" destId="{82D20316-1C25-415A-BA68-77B36E9F712E}" srcOrd="1" destOrd="0" presId="urn:microsoft.com/office/officeart/2005/8/layout/orgChart1"/>
    <dgm:cxn modelId="{4259AB62-4B15-484C-8ECE-08F24A2F39FD}" type="presOf" srcId="{D5682B97-D21F-4C18-87AA-6291EA08F8E2}" destId="{B9FD9C65-0F84-473B-82A9-34C557B4C1C1}" srcOrd="1" destOrd="0" presId="urn:microsoft.com/office/officeart/2005/8/layout/orgChart1"/>
    <dgm:cxn modelId="{88D9EA64-5A44-4A55-BD8E-23BB0EDF6C03}" type="presOf" srcId="{2247AA83-272C-463A-AEB9-41B2CE454348}" destId="{FE5BDECD-8685-430A-9FE8-115C00989556}" srcOrd="0" destOrd="0" presId="urn:microsoft.com/office/officeart/2005/8/layout/orgChart1"/>
    <dgm:cxn modelId="{FBAB6F48-1537-4E53-BD6B-A53AF0AC358F}" type="presOf" srcId="{2CB312AA-9A4B-48E4-91AC-B3BEDEBA351C}" destId="{6DF5B6DE-EEC6-46E9-A8F8-2081072D6893}" srcOrd="0" destOrd="0" presId="urn:microsoft.com/office/officeart/2005/8/layout/orgChart1"/>
    <dgm:cxn modelId="{A073F84A-0D6E-48F3-8303-A77230F19F71}" type="presOf" srcId="{FC78ED84-717E-4747-B376-34C27DCB1A97}" destId="{1EA16BC3-4655-4596-ABDB-7E2CED00B220}" srcOrd="1" destOrd="0" presId="urn:microsoft.com/office/officeart/2005/8/layout/orgChart1"/>
    <dgm:cxn modelId="{7256CF6E-0F7F-4965-A50F-F0D3B26F41D1}" type="presOf" srcId="{77ABCE52-8DB3-46C4-B66D-E5F76D08FA36}" destId="{E56D73BF-DCA3-430A-A34E-494B2B6BEF06}" srcOrd="0" destOrd="0" presId="urn:microsoft.com/office/officeart/2005/8/layout/orgChart1"/>
    <dgm:cxn modelId="{458E3C70-CA9C-44A9-8029-15E3D1DA29EF}" srcId="{C1243DB6-6114-45AF-9DEF-9B6A4B33D4D3}" destId="{DEBA7197-433B-4AD9-822A-DE3C60D73E76}" srcOrd="0" destOrd="0" parTransId="{2247AA83-272C-463A-AEB9-41B2CE454348}" sibTransId="{5DF32E75-B9A9-43A6-A7C4-9CCDAF2E0D7A}"/>
    <dgm:cxn modelId="{A156BB79-2DC0-4075-966F-A5D9AB3F404C}" type="presOf" srcId="{DEBA7197-433B-4AD9-822A-DE3C60D73E76}" destId="{6188C18C-D1F3-4E17-8AD9-A60C268CE97C}" srcOrd="0" destOrd="0" presId="urn:microsoft.com/office/officeart/2005/8/layout/orgChart1"/>
    <dgm:cxn modelId="{CC04E27B-0367-416F-AD70-EB5C84839632}" type="presOf" srcId="{7B288CA6-90F9-41C3-8897-73C5A18B07B5}" destId="{A89F15CD-3D3A-412C-B6CC-19688402341C}" srcOrd="0" destOrd="0" presId="urn:microsoft.com/office/officeart/2005/8/layout/orgChart1"/>
    <dgm:cxn modelId="{04C14B81-B18A-4980-9643-8B460A8BC68F}" srcId="{2CB312AA-9A4B-48E4-91AC-B3BEDEBA351C}" destId="{A4A9B640-B70D-460B-B1DB-D74BB4512DDE}" srcOrd="0" destOrd="0" parTransId="{D3BFC0E2-9580-4B75-8646-2CA8FD4D7C58}" sibTransId="{A0277CCC-53A6-49B8-8876-1FCC51E64073}"/>
    <dgm:cxn modelId="{F660F485-FAD1-4387-BAB1-61C5F9ECD899}" type="presOf" srcId="{DEBA7197-433B-4AD9-822A-DE3C60D73E76}" destId="{F7ABB2FA-47BD-44B4-B3AC-D0D94052A4C4}" srcOrd="1" destOrd="0" presId="urn:microsoft.com/office/officeart/2005/8/layout/orgChart1"/>
    <dgm:cxn modelId="{AC940F89-BFF4-4146-943A-0A567D0E1AC2}" srcId="{C1243DB6-6114-45AF-9DEF-9B6A4B33D4D3}" destId="{D5682B97-D21F-4C18-87AA-6291EA08F8E2}" srcOrd="1" destOrd="0" parTransId="{6323573A-805B-4DD2-8853-0E834BA0846E}" sibTransId="{B11F7686-D033-416A-A6E6-E6981C88BD11}"/>
    <dgm:cxn modelId="{413E0490-651A-4178-B12B-64B050972C2C}" type="presOf" srcId="{A4A9B640-B70D-460B-B1DB-D74BB4512DDE}" destId="{F8B17A59-48E4-4EB2-ABA4-C77D50C120F7}" srcOrd="0" destOrd="0" presId="urn:microsoft.com/office/officeart/2005/8/layout/orgChart1"/>
    <dgm:cxn modelId="{76B90491-2DCE-48C1-91A8-FEA88966AA88}" srcId="{2CB312AA-9A4B-48E4-91AC-B3BEDEBA351C}" destId="{F6E45260-93C9-417D-9B6D-68B3A0717B0B}" srcOrd="2" destOrd="0" parTransId="{7B288CA6-90F9-41C3-8897-73C5A18B07B5}" sibTransId="{A5D2475F-456E-4852-AD75-F298A1F5D869}"/>
    <dgm:cxn modelId="{0F983F92-937F-4776-8BD8-4D907B8E0DE6}" type="presOf" srcId="{D3BFC0E2-9580-4B75-8646-2CA8FD4D7C58}" destId="{3B61B26A-DF1C-4710-832C-E34A77290AD9}" srcOrd="0" destOrd="0" presId="urn:microsoft.com/office/officeart/2005/8/layout/orgChart1"/>
    <dgm:cxn modelId="{7D156F92-005B-440B-96F4-8EEC8558E142}" type="presOf" srcId="{1F9E7F74-856A-4AC2-BFC6-C113F15F23A5}" destId="{DCFF7B9A-5A61-4451-B0A5-15D7B1BD2E48}" srcOrd="1" destOrd="0" presId="urn:microsoft.com/office/officeart/2005/8/layout/orgChart1"/>
    <dgm:cxn modelId="{0709B392-22C9-48AF-BCFC-247F6E4155F8}" type="presOf" srcId="{F8AA88FC-F81A-47CD-AB81-72F50629639B}" destId="{495096B0-7FFB-4D07-9F67-C22E037DF5BB}" srcOrd="0" destOrd="0" presId="urn:microsoft.com/office/officeart/2005/8/layout/orgChart1"/>
    <dgm:cxn modelId="{8FC429A5-5308-4360-951B-7ECA7F84C26C}" type="presOf" srcId="{9C82268A-92BA-4DDB-A4D0-97A419A17933}" destId="{648CA7D1-797D-4393-83A0-76D6F31121DC}" srcOrd="1" destOrd="0" presId="urn:microsoft.com/office/officeart/2005/8/layout/orgChart1"/>
    <dgm:cxn modelId="{52D942A5-C5CE-4CD7-A2CE-61CDF67571EA}" type="presOf" srcId="{2CB312AA-9A4B-48E4-91AC-B3BEDEBA351C}" destId="{A0341555-6CA7-4BD5-9C83-54C1586802EF}" srcOrd="1" destOrd="0" presId="urn:microsoft.com/office/officeart/2005/8/layout/orgChart1"/>
    <dgm:cxn modelId="{52C87BAA-26FC-4057-9FB8-BD412045CD89}" type="presOf" srcId="{3D678F89-7890-4213-B6BF-24D68E062D4A}" destId="{303F5328-842F-4759-A91A-713262E441D0}" srcOrd="1" destOrd="0" presId="urn:microsoft.com/office/officeart/2005/8/layout/orgChart1"/>
    <dgm:cxn modelId="{6D09C0B3-42E1-4568-B583-25AFA148C973}" type="presOf" srcId="{D5682B97-D21F-4C18-87AA-6291EA08F8E2}" destId="{3881D80F-5B5A-468E-895B-FE0B61FD4A8A}" srcOrd="0" destOrd="0" presId="urn:microsoft.com/office/officeart/2005/8/layout/orgChart1"/>
    <dgm:cxn modelId="{119B8EBF-90D3-4279-A83B-9183B3D26E34}" type="presOf" srcId="{3D678F89-7890-4213-B6BF-24D68E062D4A}" destId="{8894C2C9-73DE-4C45-8C2E-011F8D9D72D1}" srcOrd="0" destOrd="0" presId="urn:microsoft.com/office/officeart/2005/8/layout/orgChart1"/>
    <dgm:cxn modelId="{504703C0-150B-4F81-961A-EC583A7CF8BD}" srcId="{9D737F68-E7AA-4D0F-A064-517409CB5EB2}" destId="{1F9E7F74-856A-4AC2-BFC6-C113F15F23A5}" srcOrd="0" destOrd="0" parTransId="{0D2C4F85-4723-4112-8988-AF2E0987C036}" sibTransId="{8C12BF6D-D253-4A3F-94EC-568C2F850B34}"/>
    <dgm:cxn modelId="{731B97C4-A7A2-4CE1-843C-0EE0268652E9}" type="presOf" srcId="{FC78ED84-717E-4747-B376-34C27DCB1A97}" destId="{191CFCCD-391A-4C05-885E-C0339B78763F}" srcOrd="0" destOrd="0" presId="urn:microsoft.com/office/officeart/2005/8/layout/orgChart1"/>
    <dgm:cxn modelId="{559B91C8-45A9-40B8-AB3A-64504B3A1600}" srcId="{1F9E7F74-856A-4AC2-BFC6-C113F15F23A5}" destId="{9C82268A-92BA-4DDB-A4D0-97A419A17933}" srcOrd="1" destOrd="0" parTransId="{77ABCE52-8DB3-46C4-B66D-E5F76D08FA36}" sibTransId="{FBA0B9C6-73AE-4FAA-88CD-293D9E8CEA15}"/>
    <dgm:cxn modelId="{E805F6DD-378F-4ADF-9784-A9111F2A28FB}" type="presOf" srcId="{A4A9B640-B70D-460B-B1DB-D74BB4512DDE}" destId="{38452F11-718D-403E-9087-FDF4C1174CEF}" srcOrd="1" destOrd="0" presId="urn:microsoft.com/office/officeart/2005/8/layout/orgChart1"/>
    <dgm:cxn modelId="{4C9657DE-C580-4574-9142-5582A5C7CA9A}" type="presOf" srcId="{9D737F68-E7AA-4D0F-A064-517409CB5EB2}" destId="{F65D8FAA-F557-4835-8215-038CC32B206E}" srcOrd="0" destOrd="0" presId="urn:microsoft.com/office/officeart/2005/8/layout/orgChart1"/>
    <dgm:cxn modelId="{BEB8D4ED-A619-4DBB-92C5-8C8F8DE3CF1C}" type="presOf" srcId="{F6E45260-93C9-417D-9B6D-68B3A0717B0B}" destId="{C47A391F-CA10-434D-8F18-EC2B55990D43}" srcOrd="0" destOrd="0" presId="urn:microsoft.com/office/officeart/2005/8/layout/orgChart1"/>
    <dgm:cxn modelId="{239D35EE-5017-48EA-9ECE-3D3F2BC333B7}" srcId="{3D678F89-7890-4213-B6BF-24D68E062D4A}" destId="{C1243DB6-6114-45AF-9DEF-9B6A4B33D4D3}" srcOrd="0" destOrd="0" parTransId="{F8AA88FC-F81A-47CD-AB81-72F50629639B}" sibTransId="{1CC6399F-502C-41B1-9986-9CDF1A1FFEE3}"/>
    <dgm:cxn modelId="{9412A3EF-3F3A-448A-8EFF-F374955407DF}" srcId="{3D678F89-7890-4213-B6BF-24D68E062D4A}" destId="{2CB312AA-9A4B-48E4-91AC-B3BEDEBA351C}" srcOrd="1" destOrd="0" parTransId="{3BCE0671-EAAC-479B-8B53-A7727CF2B7C5}" sibTransId="{BBE8B4B7-6B34-4076-9356-8DC10BE66433}"/>
    <dgm:cxn modelId="{1DE42AFE-2082-426E-984A-57C0793ACD7E}" type="presOf" srcId="{6323573A-805B-4DD2-8853-0E834BA0846E}" destId="{B4ECE174-9D65-41C8-A3C3-2D72F8154D25}" srcOrd="0" destOrd="0" presId="urn:microsoft.com/office/officeart/2005/8/layout/orgChart1"/>
    <dgm:cxn modelId="{EE87D7A8-8E40-45D9-BACF-D006D0E1B5BE}" type="presParOf" srcId="{F65D8FAA-F557-4835-8215-038CC32B206E}" destId="{FCE525B8-1CB6-45A7-B8B2-A26CF791EBCB}" srcOrd="0" destOrd="0" presId="urn:microsoft.com/office/officeart/2005/8/layout/orgChart1"/>
    <dgm:cxn modelId="{FD4036B9-546E-4B25-A4A0-8D8FC1E84DA5}" type="presParOf" srcId="{FCE525B8-1CB6-45A7-B8B2-A26CF791EBCB}" destId="{A6876D1E-3B8F-4783-9B58-2426C9BA4EDE}" srcOrd="0" destOrd="0" presId="urn:microsoft.com/office/officeart/2005/8/layout/orgChart1"/>
    <dgm:cxn modelId="{CADC2F02-3372-4DB1-977B-D3B363BECF91}" type="presParOf" srcId="{A6876D1E-3B8F-4783-9B58-2426C9BA4EDE}" destId="{A66D9089-421A-459A-AF20-EB04712ED74D}" srcOrd="0" destOrd="0" presId="urn:microsoft.com/office/officeart/2005/8/layout/orgChart1"/>
    <dgm:cxn modelId="{EE099D13-F157-48F9-8C06-75EBE8658DD7}" type="presParOf" srcId="{A6876D1E-3B8F-4783-9B58-2426C9BA4EDE}" destId="{DCFF7B9A-5A61-4451-B0A5-15D7B1BD2E48}" srcOrd="1" destOrd="0" presId="urn:microsoft.com/office/officeart/2005/8/layout/orgChart1"/>
    <dgm:cxn modelId="{02A55AE0-0E49-4334-B459-47ABCD311E08}" type="presParOf" srcId="{FCE525B8-1CB6-45A7-B8B2-A26CF791EBCB}" destId="{EE915FBA-EB69-49DB-B9DC-FBFF3A7B9F11}" srcOrd="1" destOrd="0" presId="urn:microsoft.com/office/officeart/2005/8/layout/orgChart1"/>
    <dgm:cxn modelId="{25305BA5-3AB5-4A6A-84AD-EE73192C6E70}" type="presParOf" srcId="{EE915FBA-EB69-49DB-B9DC-FBFF3A7B9F11}" destId="{3BAD3F93-47DE-4383-B13A-B8FBEFEA1119}" srcOrd="0" destOrd="0" presId="urn:microsoft.com/office/officeart/2005/8/layout/orgChart1"/>
    <dgm:cxn modelId="{DA72E7D5-C419-4D71-A37B-B22CB3CA3EA8}" type="presParOf" srcId="{EE915FBA-EB69-49DB-B9DC-FBFF3A7B9F11}" destId="{7981C540-792C-4311-A664-3AD191AB33F4}" srcOrd="1" destOrd="0" presId="urn:microsoft.com/office/officeart/2005/8/layout/orgChart1"/>
    <dgm:cxn modelId="{2CB7A1CF-AEF7-42BC-B256-5C557030ACE5}" type="presParOf" srcId="{7981C540-792C-4311-A664-3AD191AB33F4}" destId="{34A0723D-7947-41D0-8D8D-70966D6F5E79}" srcOrd="0" destOrd="0" presId="urn:microsoft.com/office/officeart/2005/8/layout/orgChart1"/>
    <dgm:cxn modelId="{8294FCF9-C8CB-4C7E-92BD-B2DDB7B9CD0B}" type="presParOf" srcId="{34A0723D-7947-41D0-8D8D-70966D6F5E79}" destId="{8894C2C9-73DE-4C45-8C2E-011F8D9D72D1}" srcOrd="0" destOrd="0" presId="urn:microsoft.com/office/officeart/2005/8/layout/orgChart1"/>
    <dgm:cxn modelId="{EA874306-8E32-4A58-BC8B-19B570A57830}" type="presParOf" srcId="{34A0723D-7947-41D0-8D8D-70966D6F5E79}" destId="{303F5328-842F-4759-A91A-713262E441D0}" srcOrd="1" destOrd="0" presId="urn:microsoft.com/office/officeart/2005/8/layout/orgChart1"/>
    <dgm:cxn modelId="{05158BBA-78C7-426B-897B-2BA0A63C3A52}" type="presParOf" srcId="{7981C540-792C-4311-A664-3AD191AB33F4}" destId="{7048B58A-467C-4BE7-89C9-69790D77CCF8}" srcOrd="1" destOrd="0" presId="urn:microsoft.com/office/officeart/2005/8/layout/orgChart1"/>
    <dgm:cxn modelId="{8A7C804E-6759-4450-9631-230AFBB7FE42}" type="presParOf" srcId="{7981C540-792C-4311-A664-3AD191AB33F4}" destId="{31D5BE91-19B2-435B-9C73-D86963B5C8AE}" srcOrd="2" destOrd="0" presId="urn:microsoft.com/office/officeart/2005/8/layout/orgChart1"/>
    <dgm:cxn modelId="{A8AE6277-F6E2-450C-80F2-5B2989E89ABF}" type="presParOf" srcId="{31D5BE91-19B2-435B-9C73-D86963B5C8AE}" destId="{495096B0-7FFB-4D07-9F67-C22E037DF5BB}" srcOrd="0" destOrd="0" presId="urn:microsoft.com/office/officeart/2005/8/layout/orgChart1"/>
    <dgm:cxn modelId="{EB85D442-8A38-4077-8235-04E69BAAFDB0}" type="presParOf" srcId="{31D5BE91-19B2-435B-9C73-D86963B5C8AE}" destId="{12DD7E44-8C7D-4414-91B9-45318C596C44}" srcOrd="1" destOrd="0" presId="urn:microsoft.com/office/officeart/2005/8/layout/orgChart1"/>
    <dgm:cxn modelId="{6370C996-012F-4B8F-8512-8DB4997D4312}" type="presParOf" srcId="{12DD7E44-8C7D-4414-91B9-45318C596C44}" destId="{40AD086B-CD90-4451-8DA0-DC00AEE763DD}" srcOrd="0" destOrd="0" presId="urn:microsoft.com/office/officeart/2005/8/layout/orgChart1"/>
    <dgm:cxn modelId="{DA013061-3E3C-428F-94F1-1D1DD34A604D}" type="presParOf" srcId="{40AD086B-CD90-4451-8DA0-DC00AEE763DD}" destId="{D9391995-0410-4EAF-A9AB-C28C68983D50}" srcOrd="0" destOrd="0" presId="urn:microsoft.com/office/officeart/2005/8/layout/orgChart1"/>
    <dgm:cxn modelId="{5E2F2455-FEC7-46B6-AE67-DE49A9700A90}" type="presParOf" srcId="{40AD086B-CD90-4451-8DA0-DC00AEE763DD}" destId="{17E25240-CA1A-4A75-B647-0E0F8EF5AAA9}" srcOrd="1" destOrd="0" presId="urn:microsoft.com/office/officeart/2005/8/layout/orgChart1"/>
    <dgm:cxn modelId="{28AEED9A-E3BE-453D-A547-238EEB044615}" type="presParOf" srcId="{12DD7E44-8C7D-4414-91B9-45318C596C44}" destId="{1E26EAD2-59D3-4E74-AD07-8E7AD00577E0}" srcOrd="1" destOrd="0" presId="urn:microsoft.com/office/officeart/2005/8/layout/orgChart1"/>
    <dgm:cxn modelId="{D0EEAC65-8562-4051-9725-97AB338A197F}" type="presParOf" srcId="{1E26EAD2-59D3-4E74-AD07-8E7AD00577E0}" destId="{FE5BDECD-8685-430A-9FE8-115C00989556}" srcOrd="0" destOrd="0" presId="urn:microsoft.com/office/officeart/2005/8/layout/orgChart1"/>
    <dgm:cxn modelId="{51CE654F-DD1E-4D88-AEB6-93C2C8AFEAEF}" type="presParOf" srcId="{1E26EAD2-59D3-4E74-AD07-8E7AD00577E0}" destId="{647A9E84-39AD-4D85-82B4-C0153E0A8BC9}" srcOrd="1" destOrd="0" presId="urn:microsoft.com/office/officeart/2005/8/layout/orgChart1"/>
    <dgm:cxn modelId="{7A835648-C8B9-4B32-9A44-12CCDC38EDC5}" type="presParOf" srcId="{647A9E84-39AD-4D85-82B4-C0153E0A8BC9}" destId="{86F7ED35-EA10-4473-8EC9-831CBEC5AFCA}" srcOrd="0" destOrd="0" presId="urn:microsoft.com/office/officeart/2005/8/layout/orgChart1"/>
    <dgm:cxn modelId="{380CD3F7-DF7C-4A35-B7CD-435BFEDC1798}" type="presParOf" srcId="{86F7ED35-EA10-4473-8EC9-831CBEC5AFCA}" destId="{6188C18C-D1F3-4E17-8AD9-A60C268CE97C}" srcOrd="0" destOrd="0" presId="urn:microsoft.com/office/officeart/2005/8/layout/orgChart1"/>
    <dgm:cxn modelId="{9AED8C73-11B6-4568-A303-3593B3BC6825}" type="presParOf" srcId="{86F7ED35-EA10-4473-8EC9-831CBEC5AFCA}" destId="{F7ABB2FA-47BD-44B4-B3AC-D0D94052A4C4}" srcOrd="1" destOrd="0" presId="urn:microsoft.com/office/officeart/2005/8/layout/orgChart1"/>
    <dgm:cxn modelId="{C19585E0-95A5-4057-9848-84EB90AC5DD0}" type="presParOf" srcId="{647A9E84-39AD-4D85-82B4-C0153E0A8BC9}" destId="{9764ED69-D001-4171-B3BD-927C696C3E73}" srcOrd="1" destOrd="0" presId="urn:microsoft.com/office/officeart/2005/8/layout/orgChart1"/>
    <dgm:cxn modelId="{5D9ACC6B-F43C-4C3B-BDDD-51BD425EB462}" type="presParOf" srcId="{647A9E84-39AD-4D85-82B4-C0153E0A8BC9}" destId="{486D5A62-9ED9-4E1D-B3CF-629095CEDBA9}" srcOrd="2" destOrd="0" presId="urn:microsoft.com/office/officeart/2005/8/layout/orgChart1"/>
    <dgm:cxn modelId="{E773BC38-C603-421F-AAAB-44D839AD85CE}" type="presParOf" srcId="{1E26EAD2-59D3-4E74-AD07-8E7AD00577E0}" destId="{B4ECE174-9D65-41C8-A3C3-2D72F8154D25}" srcOrd="2" destOrd="0" presId="urn:microsoft.com/office/officeart/2005/8/layout/orgChart1"/>
    <dgm:cxn modelId="{EA2F2FA3-C582-4E29-A342-32CB7B4689BD}" type="presParOf" srcId="{1E26EAD2-59D3-4E74-AD07-8E7AD00577E0}" destId="{07E2B034-5B0A-42A9-A26F-256DB709D5A8}" srcOrd="3" destOrd="0" presId="urn:microsoft.com/office/officeart/2005/8/layout/orgChart1"/>
    <dgm:cxn modelId="{1B19A6F3-3584-4303-ACB9-40678684A931}" type="presParOf" srcId="{07E2B034-5B0A-42A9-A26F-256DB709D5A8}" destId="{C342708B-7377-46B5-9513-122B36B962E5}" srcOrd="0" destOrd="0" presId="urn:microsoft.com/office/officeart/2005/8/layout/orgChart1"/>
    <dgm:cxn modelId="{435BBE48-BBC7-402C-A3FF-72E2CC48B9B6}" type="presParOf" srcId="{C342708B-7377-46B5-9513-122B36B962E5}" destId="{3881D80F-5B5A-468E-895B-FE0B61FD4A8A}" srcOrd="0" destOrd="0" presId="urn:microsoft.com/office/officeart/2005/8/layout/orgChart1"/>
    <dgm:cxn modelId="{D686BF61-2DA8-4664-9B68-E5BE57DE7DF2}" type="presParOf" srcId="{C342708B-7377-46B5-9513-122B36B962E5}" destId="{B9FD9C65-0F84-473B-82A9-34C557B4C1C1}" srcOrd="1" destOrd="0" presId="urn:microsoft.com/office/officeart/2005/8/layout/orgChart1"/>
    <dgm:cxn modelId="{8D325123-EC64-4361-BA7F-E1BCC27533D2}" type="presParOf" srcId="{07E2B034-5B0A-42A9-A26F-256DB709D5A8}" destId="{6D1E45FB-EB76-4181-9EC5-6F3A71C061A7}" srcOrd="1" destOrd="0" presId="urn:microsoft.com/office/officeart/2005/8/layout/orgChart1"/>
    <dgm:cxn modelId="{5DABAF54-85BC-4D76-A703-1AC006CCF59F}" type="presParOf" srcId="{07E2B034-5B0A-42A9-A26F-256DB709D5A8}" destId="{8C1483C2-48F6-4E7F-BAFF-3A9AE329FFC0}" srcOrd="2" destOrd="0" presId="urn:microsoft.com/office/officeart/2005/8/layout/orgChart1"/>
    <dgm:cxn modelId="{FAA3C38F-5F47-406F-8D15-5E076F1CF674}" type="presParOf" srcId="{1E26EAD2-59D3-4E74-AD07-8E7AD00577E0}" destId="{0DA2ED20-1EE1-4547-8F4D-5EF6C57B7416}" srcOrd="4" destOrd="0" presId="urn:microsoft.com/office/officeart/2005/8/layout/orgChart1"/>
    <dgm:cxn modelId="{B1F72D62-E3BF-4916-9A35-7C80DC623AC3}" type="presParOf" srcId="{1E26EAD2-59D3-4E74-AD07-8E7AD00577E0}" destId="{4ACBA98C-D0A7-4D1C-81E6-3161C00FEB0B}" srcOrd="5" destOrd="0" presId="urn:microsoft.com/office/officeart/2005/8/layout/orgChart1"/>
    <dgm:cxn modelId="{85D5674D-8AF8-426F-A215-C25DDFFE4ABA}" type="presParOf" srcId="{4ACBA98C-D0A7-4D1C-81E6-3161C00FEB0B}" destId="{540A2440-CDE8-4AF7-8273-F0043F06199A}" srcOrd="0" destOrd="0" presId="urn:microsoft.com/office/officeart/2005/8/layout/orgChart1"/>
    <dgm:cxn modelId="{807523FC-C6CF-4515-B7D2-DAC7AD61A8CC}" type="presParOf" srcId="{540A2440-CDE8-4AF7-8273-F0043F06199A}" destId="{3A42F5AA-AE06-44E1-BDD0-D5A3F118377A}" srcOrd="0" destOrd="0" presId="urn:microsoft.com/office/officeart/2005/8/layout/orgChart1"/>
    <dgm:cxn modelId="{D724A8EE-FAF6-41BA-A542-5EF8A2FA0124}" type="presParOf" srcId="{540A2440-CDE8-4AF7-8273-F0043F06199A}" destId="{AF2771FB-E2A8-4AF1-BA98-A4ABEC639C6B}" srcOrd="1" destOrd="0" presId="urn:microsoft.com/office/officeart/2005/8/layout/orgChart1"/>
    <dgm:cxn modelId="{DA92C8B4-0E3F-4F18-B3DC-E9B0585582F5}" type="presParOf" srcId="{4ACBA98C-D0A7-4D1C-81E6-3161C00FEB0B}" destId="{5A3882D0-8015-46F8-ADB7-7937F10C0E33}" srcOrd="1" destOrd="0" presId="urn:microsoft.com/office/officeart/2005/8/layout/orgChart1"/>
    <dgm:cxn modelId="{88042CD3-EAF4-468C-AA05-A6FA591B9C12}" type="presParOf" srcId="{4ACBA98C-D0A7-4D1C-81E6-3161C00FEB0B}" destId="{69641F8D-963C-4895-AB54-CC5015F8D1A7}" srcOrd="2" destOrd="0" presId="urn:microsoft.com/office/officeart/2005/8/layout/orgChart1"/>
    <dgm:cxn modelId="{05515BD4-A732-4528-A2DD-F70767B74917}" type="presParOf" srcId="{12DD7E44-8C7D-4414-91B9-45318C596C44}" destId="{1C5C0D2F-036E-43DE-B5C4-6D06F9FC505A}" srcOrd="2" destOrd="0" presId="urn:microsoft.com/office/officeart/2005/8/layout/orgChart1"/>
    <dgm:cxn modelId="{AA18F2DC-DE69-4142-90DA-37F48693AF5A}" type="presParOf" srcId="{31D5BE91-19B2-435B-9C73-D86963B5C8AE}" destId="{05AC243B-3B66-4313-8FFB-7CD3F590643D}" srcOrd="2" destOrd="0" presId="urn:microsoft.com/office/officeart/2005/8/layout/orgChart1"/>
    <dgm:cxn modelId="{A93BB9CC-498C-41E9-B988-0C98D389F458}" type="presParOf" srcId="{31D5BE91-19B2-435B-9C73-D86963B5C8AE}" destId="{9FD00A2D-6B00-4952-81E0-27B5E78CBB5D}" srcOrd="3" destOrd="0" presId="urn:microsoft.com/office/officeart/2005/8/layout/orgChart1"/>
    <dgm:cxn modelId="{1D18A37E-B1A0-4857-B2DA-00A4D644A84D}" type="presParOf" srcId="{9FD00A2D-6B00-4952-81E0-27B5E78CBB5D}" destId="{27FE3BB6-3531-4AF9-A97F-BC6871435B02}" srcOrd="0" destOrd="0" presId="urn:microsoft.com/office/officeart/2005/8/layout/orgChart1"/>
    <dgm:cxn modelId="{CCB44A2F-42C6-45C7-8A46-C195DDC95A2C}" type="presParOf" srcId="{27FE3BB6-3531-4AF9-A97F-BC6871435B02}" destId="{6DF5B6DE-EEC6-46E9-A8F8-2081072D6893}" srcOrd="0" destOrd="0" presId="urn:microsoft.com/office/officeart/2005/8/layout/orgChart1"/>
    <dgm:cxn modelId="{9DD80E4A-84DC-4B50-A8CD-7822CEBE8AF4}" type="presParOf" srcId="{27FE3BB6-3531-4AF9-A97F-BC6871435B02}" destId="{A0341555-6CA7-4BD5-9C83-54C1586802EF}" srcOrd="1" destOrd="0" presId="urn:microsoft.com/office/officeart/2005/8/layout/orgChart1"/>
    <dgm:cxn modelId="{85C65A7D-C4EC-43F0-A2CB-789318F27F2E}" type="presParOf" srcId="{9FD00A2D-6B00-4952-81E0-27B5E78CBB5D}" destId="{BA962898-4B43-427B-AB09-23817123F09C}" srcOrd="1" destOrd="0" presId="urn:microsoft.com/office/officeart/2005/8/layout/orgChart1"/>
    <dgm:cxn modelId="{F1BE804D-3432-4EE0-859E-8186B51ACD04}" type="presParOf" srcId="{BA962898-4B43-427B-AB09-23817123F09C}" destId="{3B61B26A-DF1C-4710-832C-E34A77290AD9}" srcOrd="0" destOrd="0" presId="urn:microsoft.com/office/officeart/2005/8/layout/orgChart1"/>
    <dgm:cxn modelId="{4AA625EF-D6AC-44CE-841E-875A1AF6D344}" type="presParOf" srcId="{BA962898-4B43-427B-AB09-23817123F09C}" destId="{BD17BF27-7CAB-4D82-AD56-7E946947E7DD}" srcOrd="1" destOrd="0" presId="urn:microsoft.com/office/officeart/2005/8/layout/orgChart1"/>
    <dgm:cxn modelId="{8DF95C06-701B-4840-9C10-14D26063A9BA}" type="presParOf" srcId="{BD17BF27-7CAB-4D82-AD56-7E946947E7DD}" destId="{C9ED40A6-8125-4310-8616-134C0E976072}" srcOrd="0" destOrd="0" presId="urn:microsoft.com/office/officeart/2005/8/layout/orgChart1"/>
    <dgm:cxn modelId="{D4131175-9BC5-4DC3-A40B-538D0FA8EADE}" type="presParOf" srcId="{C9ED40A6-8125-4310-8616-134C0E976072}" destId="{F8B17A59-48E4-4EB2-ABA4-C77D50C120F7}" srcOrd="0" destOrd="0" presId="urn:microsoft.com/office/officeart/2005/8/layout/orgChart1"/>
    <dgm:cxn modelId="{8CEC98DD-6C2E-4EFD-9489-3025232F4C09}" type="presParOf" srcId="{C9ED40A6-8125-4310-8616-134C0E976072}" destId="{38452F11-718D-403E-9087-FDF4C1174CEF}" srcOrd="1" destOrd="0" presId="urn:microsoft.com/office/officeart/2005/8/layout/orgChart1"/>
    <dgm:cxn modelId="{7C7BB77D-D71D-4792-9EF7-C59F5C71A490}" type="presParOf" srcId="{BD17BF27-7CAB-4D82-AD56-7E946947E7DD}" destId="{A6D58EEC-6FE4-4734-A60B-59E7C04AE114}" srcOrd="1" destOrd="0" presId="urn:microsoft.com/office/officeart/2005/8/layout/orgChart1"/>
    <dgm:cxn modelId="{D06CEB85-E41E-4DDC-A792-601C3FFD7660}" type="presParOf" srcId="{BD17BF27-7CAB-4D82-AD56-7E946947E7DD}" destId="{B1E5A95D-3C34-4E55-ADC6-527D2FACCF96}" srcOrd="2" destOrd="0" presId="urn:microsoft.com/office/officeart/2005/8/layout/orgChart1"/>
    <dgm:cxn modelId="{0CB78AB2-F796-44ED-86C3-921900D5C532}" type="presParOf" srcId="{BA962898-4B43-427B-AB09-23817123F09C}" destId="{8F131C45-56C5-4163-BE4B-CF3661C8385E}" srcOrd="2" destOrd="0" presId="urn:microsoft.com/office/officeart/2005/8/layout/orgChart1"/>
    <dgm:cxn modelId="{C5CFF13B-4AAA-4798-A970-2CA46DC3494B}" type="presParOf" srcId="{BA962898-4B43-427B-AB09-23817123F09C}" destId="{4B94EB37-2C2B-4B42-BD2B-5DE57D8898F9}" srcOrd="3" destOrd="0" presId="urn:microsoft.com/office/officeart/2005/8/layout/orgChart1"/>
    <dgm:cxn modelId="{3511E8C3-6819-4A39-B8FC-57C9A82D403C}" type="presParOf" srcId="{4B94EB37-2C2B-4B42-BD2B-5DE57D8898F9}" destId="{99628097-7746-4ABC-BB7F-5E0C0238A545}" srcOrd="0" destOrd="0" presId="urn:microsoft.com/office/officeart/2005/8/layout/orgChart1"/>
    <dgm:cxn modelId="{22A16BDD-4A47-4ADB-AA70-08C0E0EAA84C}" type="presParOf" srcId="{99628097-7746-4ABC-BB7F-5E0C0238A545}" destId="{191CFCCD-391A-4C05-885E-C0339B78763F}" srcOrd="0" destOrd="0" presId="urn:microsoft.com/office/officeart/2005/8/layout/orgChart1"/>
    <dgm:cxn modelId="{54E9033A-0B44-4E1B-A8FD-CE42A36BF202}" type="presParOf" srcId="{99628097-7746-4ABC-BB7F-5E0C0238A545}" destId="{1EA16BC3-4655-4596-ABDB-7E2CED00B220}" srcOrd="1" destOrd="0" presId="urn:microsoft.com/office/officeart/2005/8/layout/orgChart1"/>
    <dgm:cxn modelId="{52B166D8-D442-4C63-9ACC-A7884582888E}" type="presParOf" srcId="{4B94EB37-2C2B-4B42-BD2B-5DE57D8898F9}" destId="{F65166AD-9228-4FFB-99E7-C38387BD5F69}" srcOrd="1" destOrd="0" presId="urn:microsoft.com/office/officeart/2005/8/layout/orgChart1"/>
    <dgm:cxn modelId="{113C19EB-0473-4B7F-9A50-CF1197A7A57E}" type="presParOf" srcId="{4B94EB37-2C2B-4B42-BD2B-5DE57D8898F9}" destId="{739B8E3C-2FAC-4C78-9115-B3F19B00E2E5}" srcOrd="2" destOrd="0" presId="urn:microsoft.com/office/officeart/2005/8/layout/orgChart1"/>
    <dgm:cxn modelId="{06FFA6F2-B35F-448E-8319-97A7BDCDE5EC}" type="presParOf" srcId="{BA962898-4B43-427B-AB09-23817123F09C}" destId="{A89F15CD-3D3A-412C-B6CC-19688402341C}" srcOrd="4" destOrd="0" presId="urn:microsoft.com/office/officeart/2005/8/layout/orgChart1"/>
    <dgm:cxn modelId="{530669DA-399E-4EA5-B2B4-793163282147}" type="presParOf" srcId="{BA962898-4B43-427B-AB09-23817123F09C}" destId="{12FA9F5B-6CD4-4769-92D0-2E24E4AA0BF6}" srcOrd="5" destOrd="0" presId="urn:microsoft.com/office/officeart/2005/8/layout/orgChart1"/>
    <dgm:cxn modelId="{61EA2F34-BD5B-40F5-838A-9E3592C86027}" type="presParOf" srcId="{12FA9F5B-6CD4-4769-92D0-2E24E4AA0BF6}" destId="{F42B2F1B-F37D-45AD-909E-9B508EBF2D3D}" srcOrd="0" destOrd="0" presId="urn:microsoft.com/office/officeart/2005/8/layout/orgChart1"/>
    <dgm:cxn modelId="{DDD2088B-5428-4DCB-A4EA-B6A67E3B776A}" type="presParOf" srcId="{F42B2F1B-F37D-45AD-909E-9B508EBF2D3D}" destId="{C47A391F-CA10-434D-8F18-EC2B55990D43}" srcOrd="0" destOrd="0" presId="urn:microsoft.com/office/officeart/2005/8/layout/orgChart1"/>
    <dgm:cxn modelId="{D8A6FFE5-0387-43F8-AB6E-D5A528FE5121}" type="presParOf" srcId="{F42B2F1B-F37D-45AD-909E-9B508EBF2D3D}" destId="{82D20316-1C25-415A-BA68-77B36E9F712E}" srcOrd="1" destOrd="0" presId="urn:microsoft.com/office/officeart/2005/8/layout/orgChart1"/>
    <dgm:cxn modelId="{30093614-32D4-49D3-992D-51AC1FDC2454}" type="presParOf" srcId="{12FA9F5B-6CD4-4769-92D0-2E24E4AA0BF6}" destId="{146FCAA4-A8F8-4CFF-A7B4-568D482D1B55}" srcOrd="1" destOrd="0" presId="urn:microsoft.com/office/officeart/2005/8/layout/orgChart1"/>
    <dgm:cxn modelId="{6626E85E-9FB4-473A-BDDC-A90CA23E8ADB}" type="presParOf" srcId="{12FA9F5B-6CD4-4769-92D0-2E24E4AA0BF6}" destId="{3CD022E5-C5B1-44AE-9C7D-BEC6B74505AF}" srcOrd="2" destOrd="0" presId="urn:microsoft.com/office/officeart/2005/8/layout/orgChart1"/>
    <dgm:cxn modelId="{6C3947EA-C5DD-4FEE-81BE-2AF315BB8ACA}" type="presParOf" srcId="{9FD00A2D-6B00-4952-81E0-27B5E78CBB5D}" destId="{24C2A24E-01D3-476F-B533-5ACFF5E08708}" srcOrd="2" destOrd="0" presId="urn:microsoft.com/office/officeart/2005/8/layout/orgChart1"/>
    <dgm:cxn modelId="{282FAFFB-75D0-4A4D-BB24-8D31D2152ADA}" type="presParOf" srcId="{EE915FBA-EB69-49DB-B9DC-FBFF3A7B9F11}" destId="{E56D73BF-DCA3-430A-A34E-494B2B6BEF06}" srcOrd="2" destOrd="0" presId="urn:microsoft.com/office/officeart/2005/8/layout/orgChart1"/>
    <dgm:cxn modelId="{986BE425-C75F-403F-A640-C7E296B729DD}" type="presParOf" srcId="{EE915FBA-EB69-49DB-B9DC-FBFF3A7B9F11}" destId="{538451BE-B4CA-413C-A6CD-B305AD094097}" srcOrd="3" destOrd="0" presId="urn:microsoft.com/office/officeart/2005/8/layout/orgChart1"/>
    <dgm:cxn modelId="{7F219E2B-FE56-428B-BCF7-D7E015CDCA10}" type="presParOf" srcId="{538451BE-B4CA-413C-A6CD-B305AD094097}" destId="{45201D32-972F-412D-B8C9-7F00638EE09D}" srcOrd="0" destOrd="0" presId="urn:microsoft.com/office/officeart/2005/8/layout/orgChart1"/>
    <dgm:cxn modelId="{E2550208-3A2C-4A0B-8143-3D9F9DB64E25}" type="presParOf" srcId="{45201D32-972F-412D-B8C9-7F00638EE09D}" destId="{74B12472-0F22-48C9-8BA1-912F919910A1}" srcOrd="0" destOrd="0" presId="urn:microsoft.com/office/officeart/2005/8/layout/orgChart1"/>
    <dgm:cxn modelId="{2B08C7A8-48AD-4110-A8DB-A5F15318FA1A}" type="presParOf" srcId="{45201D32-972F-412D-B8C9-7F00638EE09D}" destId="{648CA7D1-797D-4393-83A0-76D6F31121DC}" srcOrd="1" destOrd="0" presId="urn:microsoft.com/office/officeart/2005/8/layout/orgChart1"/>
    <dgm:cxn modelId="{5EB3A5B4-136F-43B2-A942-BA8759A71FD0}" type="presParOf" srcId="{538451BE-B4CA-413C-A6CD-B305AD094097}" destId="{CDED9CFA-7F5C-49F9-8A12-8711D90DF498}" srcOrd="1" destOrd="0" presId="urn:microsoft.com/office/officeart/2005/8/layout/orgChart1"/>
    <dgm:cxn modelId="{BA44E332-EA5D-43D1-9B05-C8139525E126}" type="presParOf" srcId="{538451BE-B4CA-413C-A6CD-B305AD094097}" destId="{CABF7D90-0CFA-48EA-BE6E-C1573A8EDAC9}" srcOrd="2" destOrd="0" presId="urn:microsoft.com/office/officeart/2005/8/layout/orgChart1"/>
    <dgm:cxn modelId="{2ADD551C-6EBD-4C88-A0A1-5C595CBC84B3}" type="presParOf" srcId="{FCE525B8-1CB6-45A7-B8B2-A26CF791EBCB}" destId="{8D484287-B71C-489F-AB0A-A6B5C634007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B9749B-477A-46EB-B226-C4E5D00E882A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980AFE08-055D-4DEA-86FF-A6F0AF4870AD}">
      <dgm:prSet phldrT="[Текст]" custT="1"/>
      <dgm:spPr/>
      <dgm:t>
        <a:bodyPr/>
        <a:lstStyle/>
        <a:p>
          <a:r>
            <a:rPr lang="ru-RU" sz="2000" dirty="0">
              <a:solidFill>
                <a:schemeClr val="bg1">
                  <a:lumMod val="10000"/>
                </a:schemeClr>
              </a:solidFill>
            </a:rPr>
            <a:t>Инструмент для оценки состояния системы образования</a:t>
          </a:r>
        </a:p>
      </dgm:t>
    </dgm:pt>
    <dgm:pt modelId="{AF2F506A-885D-426F-B5F0-9201040EF684}" type="parTrans" cxnId="{0579C042-BD49-4AF2-BE30-E143494B2920}">
      <dgm:prSet/>
      <dgm:spPr/>
      <dgm:t>
        <a:bodyPr/>
        <a:lstStyle/>
        <a:p>
          <a:endParaRPr lang="ru-RU"/>
        </a:p>
      </dgm:t>
    </dgm:pt>
    <dgm:pt modelId="{1DD2C358-5B01-4860-9DD3-41C5F2ABD6F1}" type="sibTrans" cxnId="{0579C042-BD49-4AF2-BE30-E143494B2920}">
      <dgm:prSet/>
      <dgm:spPr/>
      <dgm:t>
        <a:bodyPr/>
        <a:lstStyle/>
        <a:p>
          <a:endParaRPr lang="ru-RU"/>
        </a:p>
      </dgm:t>
    </dgm:pt>
    <dgm:pt modelId="{DB45A88C-93BF-498E-AF4A-A1448D34987A}">
      <dgm:prSet phldrT="[Текст]" custT="1"/>
      <dgm:spPr/>
      <dgm:t>
        <a:bodyPr/>
        <a:lstStyle/>
        <a:p>
          <a:r>
            <a:rPr lang="ru-RU" sz="2000" dirty="0">
              <a:solidFill>
                <a:schemeClr val="bg1">
                  <a:lumMod val="10000"/>
                </a:schemeClr>
              </a:solidFill>
            </a:rPr>
            <a:t>Информация о качестве образования</a:t>
          </a:r>
        </a:p>
      </dgm:t>
    </dgm:pt>
    <dgm:pt modelId="{6C4CB6FC-0437-4DFD-B5D7-33DEB67FF9DC}" type="parTrans" cxnId="{C8BEAFCF-1A75-4F7B-9BCF-533086845E99}">
      <dgm:prSet/>
      <dgm:spPr/>
      <dgm:t>
        <a:bodyPr/>
        <a:lstStyle/>
        <a:p>
          <a:endParaRPr lang="ru-RU"/>
        </a:p>
      </dgm:t>
    </dgm:pt>
    <dgm:pt modelId="{E1AAA5AB-14DC-453E-AC71-DC9A24250F41}" type="sibTrans" cxnId="{C8BEAFCF-1A75-4F7B-9BCF-533086845E99}">
      <dgm:prSet/>
      <dgm:spPr/>
      <dgm:t>
        <a:bodyPr/>
        <a:lstStyle/>
        <a:p>
          <a:endParaRPr lang="ru-RU"/>
        </a:p>
      </dgm:t>
    </dgm:pt>
    <dgm:pt modelId="{0124069C-C46F-422D-881A-58788D0E3C49}">
      <dgm:prSet phldrT="[Текст]" custT="1"/>
      <dgm:spPr/>
      <dgm:t>
        <a:bodyPr/>
        <a:lstStyle/>
        <a:p>
          <a:r>
            <a:rPr lang="ru-RU" sz="2000" dirty="0">
              <a:solidFill>
                <a:schemeClr val="bg1">
                  <a:lumMod val="10000"/>
                </a:schemeClr>
              </a:solidFill>
            </a:rPr>
            <a:t>Рекомендации по повышению качества образования</a:t>
          </a:r>
        </a:p>
      </dgm:t>
    </dgm:pt>
    <dgm:pt modelId="{7BCBC279-966A-48CE-8967-CEAEABBF3FA7}" type="parTrans" cxnId="{37C66E9A-FF84-43C7-9D7D-954DEC0BEC41}">
      <dgm:prSet/>
      <dgm:spPr/>
      <dgm:t>
        <a:bodyPr/>
        <a:lstStyle/>
        <a:p>
          <a:endParaRPr lang="ru-RU"/>
        </a:p>
      </dgm:t>
    </dgm:pt>
    <dgm:pt modelId="{1D992613-C48F-4603-A31F-E91C328E3EB2}" type="sibTrans" cxnId="{37C66E9A-FF84-43C7-9D7D-954DEC0BEC41}">
      <dgm:prSet/>
      <dgm:spPr/>
      <dgm:t>
        <a:bodyPr/>
        <a:lstStyle/>
        <a:p>
          <a:endParaRPr lang="ru-RU"/>
        </a:p>
      </dgm:t>
    </dgm:pt>
    <dgm:pt modelId="{63B023AA-5E3C-4A60-8DE3-4992D1BB9B3B}" type="pres">
      <dgm:prSet presAssocID="{D6B9749B-477A-46EB-B226-C4E5D00E882A}" presName="CompostProcess" presStyleCnt="0">
        <dgm:presLayoutVars>
          <dgm:dir/>
          <dgm:resizeHandles val="exact"/>
        </dgm:presLayoutVars>
      </dgm:prSet>
      <dgm:spPr/>
    </dgm:pt>
    <dgm:pt modelId="{D0777DBC-9EA4-4F72-9FA7-A0B1ED3ABBA0}" type="pres">
      <dgm:prSet presAssocID="{D6B9749B-477A-46EB-B226-C4E5D00E882A}" presName="arrow" presStyleLbl="bgShp" presStyleIdx="0" presStyleCnt="1" custScaleX="117647"/>
      <dgm:spPr/>
    </dgm:pt>
    <dgm:pt modelId="{6CEDDA25-CED2-4013-B9DE-1CCF37F10059}" type="pres">
      <dgm:prSet presAssocID="{D6B9749B-477A-46EB-B226-C4E5D00E882A}" presName="linearProcess" presStyleCnt="0"/>
      <dgm:spPr/>
    </dgm:pt>
    <dgm:pt modelId="{1543A390-5210-405B-B3E5-74324C09461D}" type="pres">
      <dgm:prSet presAssocID="{980AFE08-055D-4DEA-86FF-A6F0AF4870AD}" presName="textNode" presStyleLbl="node1" presStyleIdx="0" presStyleCnt="3" custScaleX="59032">
        <dgm:presLayoutVars>
          <dgm:bulletEnabled val="1"/>
        </dgm:presLayoutVars>
      </dgm:prSet>
      <dgm:spPr/>
    </dgm:pt>
    <dgm:pt modelId="{90AEB878-2515-49B6-9EE6-F620617C6FB3}" type="pres">
      <dgm:prSet presAssocID="{1DD2C358-5B01-4860-9DD3-41C5F2ABD6F1}" presName="sibTrans" presStyleCnt="0"/>
      <dgm:spPr/>
    </dgm:pt>
    <dgm:pt modelId="{03466571-FF6C-4720-960D-54F47F00FEFA}" type="pres">
      <dgm:prSet presAssocID="{DB45A88C-93BF-498E-AF4A-A1448D34987A}" presName="textNode" presStyleLbl="node1" presStyleIdx="1" presStyleCnt="3" custScaleX="59032" custLinFactNeighborX="-78174" custLinFactNeighborY="-875">
        <dgm:presLayoutVars>
          <dgm:bulletEnabled val="1"/>
        </dgm:presLayoutVars>
      </dgm:prSet>
      <dgm:spPr/>
    </dgm:pt>
    <dgm:pt modelId="{A43202EC-20CA-42C4-8467-EFC97B37ECD2}" type="pres">
      <dgm:prSet presAssocID="{E1AAA5AB-14DC-453E-AC71-DC9A24250F41}" presName="sibTrans" presStyleCnt="0"/>
      <dgm:spPr/>
    </dgm:pt>
    <dgm:pt modelId="{35B11866-BB59-4400-9929-64BED7697F47}" type="pres">
      <dgm:prSet presAssocID="{0124069C-C46F-422D-881A-58788D0E3C49}" presName="textNode" presStyleLbl="node1" presStyleIdx="2" presStyleCnt="3" custScaleX="59032" custLinFactX="-2409" custLinFactNeighborX="-100000" custLinFactNeighborY="-1751">
        <dgm:presLayoutVars>
          <dgm:bulletEnabled val="1"/>
        </dgm:presLayoutVars>
      </dgm:prSet>
      <dgm:spPr/>
    </dgm:pt>
  </dgm:ptLst>
  <dgm:cxnLst>
    <dgm:cxn modelId="{9CF41C06-165C-4138-BC2E-47F7371AE4DF}" type="presOf" srcId="{DB45A88C-93BF-498E-AF4A-A1448D34987A}" destId="{03466571-FF6C-4720-960D-54F47F00FEFA}" srcOrd="0" destOrd="0" presId="urn:microsoft.com/office/officeart/2005/8/layout/hProcess9"/>
    <dgm:cxn modelId="{EA5B893C-E4D6-4BA6-B665-394C4C4D803A}" type="presOf" srcId="{980AFE08-055D-4DEA-86FF-A6F0AF4870AD}" destId="{1543A390-5210-405B-B3E5-74324C09461D}" srcOrd="0" destOrd="0" presId="urn:microsoft.com/office/officeart/2005/8/layout/hProcess9"/>
    <dgm:cxn modelId="{0579C042-BD49-4AF2-BE30-E143494B2920}" srcId="{D6B9749B-477A-46EB-B226-C4E5D00E882A}" destId="{980AFE08-055D-4DEA-86FF-A6F0AF4870AD}" srcOrd="0" destOrd="0" parTransId="{AF2F506A-885D-426F-B5F0-9201040EF684}" sibTransId="{1DD2C358-5B01-4860-9DD3-41C5F2ABD6F1}"/>
    <dgm:cxn modelId="{52DED170-1AC5-42BF-8EEB-45B7C72EB5D1}" type="presOf" srcId="{D6B9749B-477A-46EB-B226-C4E5D00E882A}" destId="{63B023AA-5E3C-4A60-8DE3-4992D1BB9B3B}" srcOrd="0" destOrd="0" presId="urn:microsoft.com/office/officeart/2005/8/layout/hProcess9"/>
    <dgm:cxn modelId="{97B67183-BB95-4809-A19A-22CE90CFD4DA}" type="presOf" srcId="{0124069C-C46F-422D-881A-58788D0E3C49}" destId="{35B11866-BB59-4400-9929-64BED7697F47}" srcOrd="0" destOrd="0" presId="urn:microsoft.com/office/officeart/2005/8/layout/hProcess9"/>
    <dgm:cxn modelId="{37C66E9A-FF84-43C7-9D7D-954DEC0BEC41}" srcId="{D6B9749B-477A-46EB-B226-C4E5D00E882A}" destId="{0124069C-C46F-422D-881A-58788D0E3C49}" srcOrd="2" destOrd="0" parTransId="{7BCBC279-966A-48CE-8967-CEAEABBF3FA7}" sibTransId="{1D992613-C48F-4603-A31F-E91C328E3EB2}"/>
    <dgm:cxn modelId="{C8BEAFCF-1A75-4F7B-9BCF-533086845E99}" srcId="{D6B9749B-477A-46EB-B226-C4E5D00E882A}" destId="{DB45A88C-93BF-498E-AF4A-A1448D34987A}" srcOrd="1" destOrd="0" parTransId="{6C4CB6FC-0437-4DFD-B5D7-33DEB67FF9DC}" sibTransId="{E1AAA5AB-14DC-453E-AC71-DC9A24250F41}"/>
    <dgm:cxn modelId="{FF6ADF3C-4BA2-4911-9DEA-CA1F93C2C524}" type="presParOf" srcId="{63B023AA-5E3C-4A60-8DE3-4992D1BB9B3B}" destId="{D0777DBC-9EA4-4F72-9FA7-A0B1ED3ABBA0}" srcOrd="0" destOrd="0" presId="urn:microsoft.com/office/officeart/2005/8/layout/hProcess9"/>
    <dgm:cxn modelId="{237BAE97-6C22-4BAA-9A1F-72CF75A6F827}" type="presParOf" srcId="{63B023AA-5E3C-4A60-8DE3-4992D1BB9B3B}" destId="{6CEDDA25-CED2-4013-B9DE-1CCF37F10059}" srcOrd="1" destOrd="0" presId="urn:microsoft.com/office/officeart/2005/8/layout/hProcess9"/>
    <dgm:cxn modelId="{11C0C7A4-73AE-4D82-88BC-67B8BEDCBEE5}" type="presParOf" srcId="{6CEDDA25-CED2-4013-B9DE-1CCF37F10059}" destId="{1543A390-5210-405B-B3E5-74324C09461D}" srcOrd="0" destOrd="0" presId="urn:microsoft.com/office/officeart/2005/8/layout/hProcess9"/>
    <dgm:cxn modelId="{EA128CFA-DAF9-48A0-9D30-5E389009EFA5}" type="presParOf" srcId="{6CEDDA25-CED2-4013-B9DE-1CCF37F10059}" destId="{90AEB878-2515-49B6-9EE6-F620617C6FB3}" srcOrd="1" destOrd="0" presId="urn:microsoft.com/office/officeart/2005/8/layout/hProcess9"/>
    <dgm:cxn modelId="{5D2A6672-2F57-4070-BBC7-B1E5352A2CC3}" type="presParOf" srcId="{6CEDDA25-CED2-4013-B9DE-1CCF37F10059}" destId="{03466571-FF6C-4720-960D-54F47F00FEFA}" srcOrd="2" destOrd="0" presId="urn:microsoft.com/office/officeart/2005/8/layout/hProcess9"/>
    <dgm:cxn modelId="{FD445B2A-BE01-40CF-A5A2-6563338FE359}" type="presParOf" srcId="{6CEDDA25-CED2-4013-B9DE-1CCF37F10059}" destId="{A43202EC-20CA-42C4-8467-EFC97B37ECD2}" srcOrd="3" destOrd="0" presId="urn:microsoft.com/office/officeart/2005/8/layout/hProcess9"/>
    <dgm:cxn modelId="{10AFF002-D129-4587-A6BA-D0E94C30D46A}" type="presParOf" srcId="{6CEDDA25-CED2-4013-B9DE-1CCF37F10059}" destId="{35B11866-BB59-4400-9929-64BED7697F4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74A7F1-5732-4BFF-8157-3968D3D097FB}" type="doc">
      <dgm:prSet loTypeId="urn:microsoft.com/office/officeart/2005/8/layout/chevron2" loCatId="process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095AA98D-CF79-4283-A01B-C3979F5935E8}">
      <dgm:prSet phldrT="[Текст]" custT="1"/>
      <dgm:spPr/>
      <dgm:t>
        <a:bodyPr/>
        <a:lstStyle/>
        <a:p>
          <a:endParaRPr lang="ru-RU" sz="2800" dirty="0"/>
        </a:p>
        <a:p>
          <a:endParaRPr lang="ru-RU" sz="2800" dirty="0"/>
        </a:p>
      </dgm:t>
    </dgm:pt>
    <dgm:pt modelId="{DB696F63-0FDA-4C3C-8A6F-232E7E9E7476}" type="parTrans" cxnId="{F76ACB14-79F5-47BB-AC53-0A0FC26864E1}">
      <dgm:prSet/>
      <dgm:spPr/>
      <dgm:t>
        <a:bodyPr/>
        <a:lstStyle/>
        <a:p>
          <a:endParaRPr lang="ru-RU" sz="2800"/>
        </a:p>
      </dgm:t>
    </dgm:pt>
    <dgm:pt modelId="{32C54550-D5A3-4458-8EE6-D4CFDBE066EB}" type="sibTrans" cxnId="{F76ACB14-79F5-47BB-AC53-0A0FC26864E1}">
      <dgm:prSet/>
      <dgm:spPr/>
      <dgm:t>
        <a:bodyPr/>
        <a:lstStyle/>
        <a:p>
          <a:endParaRPr lang="ru-RU" sz="2800"/>
        </a:p>
      </dgm:t>
    </dgm:pt>
    <dgm:pt modelId="{0BEED437-2334-4DFB-B5C1-D75A73D07E36}">
      <dgm:prSet phldrT="[Текст]" custT="1"/>
      <dgm:spPr/>
      <dgm:t>
        <a:bodyPr/>
        <a:lstStyle/>
        <a:p>
          <a:endParaRPr lang="ru-RU" sz="2800" dirty="0"/>
        </a:p>
        <a:p>
          <a:endParaRPr lang="ru-RU" sz="2800" dirty="0"/>
        </a:p>
      </dgm:t>
    </dgm:pt>
    <dgm:pt modelId="{2651CFA0-31C8-4E8E-A9E5-A4BA7EAC6F68}" type="parTrans" cxnId="{3B32EA4E-AA52-4FF9-9069-8F009293AE39}">
      <dgm:prSet/>
      <dgm:spPr/>
      <dgm:t>
        <a:bodyPr/>
        <a:lstStyle/>
        <a:p>
          <a:endParaRPr lang="ru-RU" sz="2800"/>
        </a:p>
      </dgm:t>
    </dgm:pt>
    <dgm:pt modelId="{5AF9D8EA-36FD-4F80-B7E5-6CDA0DF5FF7F}" type="sibTrans" cxnId="{3B32EA4E-AA52-4FF9-9069-8F009293AE39}">
      <dgm:prSet/>
      <dgm:spPr/>
      <dgm:t>
        <a:bodyPr/>
        <a:lstStyle/>
        <a:p>
          <a:endParaRPr lang="ru-RU" sz="2800"/>
        </a:p>
      </dgm:t>
    </dgm:pt>
    <dgm:pt modelId="{136321C4-35D6-411B-BD0E-7713F2F510C3}">
      <dgm:prSet phldrT="[Текст]" custT="1"/>
      <dgm:spPr/>
      <dgm:t>
        <a:bodyPr/>
        <a:lstStyle/>
        <a:p>
          <a:r>
            <a:rPr lang="ru-RU" sz="2800" dirty="0"/>
            <a:t>Внутренняя оценка</a:t>
          </a:r>
        </a:p>
      </dgm:t>
    </dgm:pt>
    <dgm:pt modelId="{40722E37-277F-4BE0-A82E-10F12D6724EC}" type="parTrans" cxnId="{863EE479-7893-4577-83A1-9CCCB6623C57}">
      <dgm:prSet/>
      <dgm:spPr/>
      <dgm:t>
        <a:bodyPr/>
        <a:lstStyle/>
        <a:p>
          <a:endParaRPr lang="ru-RU" sz="2800"/>
        </a:p>
      </dgm:t>
    </dgm:pt>
    <dgm:pt modelId="{62B527FA-0841-41D9-8CB6-74842948631A}" type="sibTrans" cxnId="{863EE479-7893-4577-83A1-9CCCB6623C57}">
      <dgm:prSet/>
      <dgm:spPr/>
      <dgm:t>
        <a:bodyPr/>
        <a:lstStyle/>
        <a:p>
          <a:endParaRPr lang="ru-RU" sz="2800"/>
        </a:p>
      </dgm:t>
    </dgm:pt>
    <dgm:pt modelId="{0C9050AD-BCBD-448E-90BD-88A22186FA6B}">
      <dgm:prSet phldrT="[Текст]" custT="1"/>
      <dgm:spPr/>
      <dgm:t>
        <a:bodyPr/>
        <a:lstStyle/>
        <a:p>
          <a:r>
            <a:rPr lang="ru-RU" sz="2800" dirty="0"/>
            <a:t>Внешняя оценка</a:t>
          </a:r>
        </a:p>
      </dgm:t>
    </dgm:pt>
    <dgm:pt modelId="{4FB6EDB6-3B34-4E38-BDD1-3BE0B2C8CB8D}" type="sibTrans" cxnId="{9CA345F1-798C-4440-903E-69B9FD0C1C12}">
      <dgm:prSet/>
      <dgm:spPr/>
      <dgm:t>
        <a:bodyPr/>
        <a:lstStyle/>
        <a:p>
          <a:endParaRPr lang="ru-RU" sz="2800"/>
        </a:p>
      </dgm:t>
    </dgm:pt>
    <dgm:pt modelId="{9D088D47-73AD-438D-8E90-BFA071A3D6A6}" type="parTrans" cxnId="{9CA345F1-798C-4440-903E-69B9FD0C1C12}">
      <dgm:prSet/>
      <dgm:spPr/>
      <dgm:t>
        <a:bodyPr/>
        <a:lstStyle/>
        <a:p>
          <a:endParaRPr lang="ru-RU" sz="2800"/>
        </a:p>
      </dgm:t>
    </dgm:pt>
    <dgm:pt modelId="{CB8E7842-9D75-4652-9163-84CCDC7810DE}" type="pres">
      <dgm:prSet presAssocID="{3A74A7F1-5732-4BFF-8157-3968D3D097FB}" presName="linearFlow" presStyleCnt="0">
        <dgm:presLayoutVars>
          <dgm:dir/>
          <dgm:animLvl val="lvl"/>
          <dgm:resizeHandles val="exact"/>
        </dgm:presLayoutVars>
      </dgm:prSet>
      <dgm:spPr/>
    </dgm:pt>
    <dgm:pt modelId="{38D15B2C-9790-456D-90FC-A3FF39E7F1EF}" type="pres">
      <dgm:prSet presAssocID="{095AA98D-CF79-4283-A01B-C3979F5935E8}" presName="composite" presStyleCnt="0"/>
      <dgm:spPr/>
    </dgm:pt>
    <dgm:pt modelId="{6C5E2F44-4BBF-484C-B1B7-691BC700721F}" type="pres">
      <dgm:prSet presAssocID="{095AA98D-CF79-4283-A01B-C3979F5935E8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941C1B32-75A0-4A5D-A15E-D62CC1F577E8}" type="pres">
      <dgm:prSet presAssocID="{095AA98D-CF79-4283-A01B-C3979F5935E8}" presName="descendantText" presStyleLbl="alignAcc1" presStyleIdx="0" presStyleCnt="2">
        <dgm:presLayoutVars>
          <dgm:bulletEnabled val="1"/>
        </dgm:presLayoutVars>
      </dgm:prSet>
      <dgm:spPr/>
    </dgm:pt>
    <dgm:pt modelId="{D1EE6549-5A87-4D36-B457-8BBE7DF940F7}" type="pres">
      <dgm:prSet presAssocID="{32C54550-D5A3-4458-8EE6-D4CFDBE066EB}" presName="sp" presStyleCnt="0"/>
      <dgm:spPr/>
    </dgm:pt>
    <dgm:pt modelId="{71F58C4A-206D-444F-90F7-4A3C99630B13}" type="pres">
      <dgm:prSet presAssocID="{0BEED437-2334-4DFB-B5C1-D75A73D07E36}" presName="composite" presStyleCnt="0"/>
      <dgm:spPr/>
    </dgm:pt>
    <dgm:pt modelId="{3A7235FB-BE04-4E4B-99D2-9AA0CB33E47F}" type="pres">
      <dgm:prSet presAssocID="{0BEED437-2334-4DFB-B5C1-D75A73D07E36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A6077D89-ED1D-44AA-BAD8-025E91379F0B}" type="pres">
      <dgm:prSet presAssocID="{0BEED437-2334-4DFB-B5C1-D75A73D07E36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BE972E11-2E6D-4DB2-A9CE-DE1CB042EDC6}" type="presOf" srcId="{3A74A7F1-5732-4BFF-8157-3968D3D097FB}" destId="{CB8E7842-9D75-4652-9163-84CCDC7810DE}" srcOrd="0" destOrd="0" presId="urn:microsoft.com/office/officeart/2005/8/layout/chevron2"/>
    <dgm:cxn modelId="{F76ACB14-79F5-47BB-AC53-0A0FC26864E1}" srcId="{3A74A7F1-5732-4BFF-8157-3968D3D097FB}" destId="{095AA98D-CF79-4283-A01B-C3979F5935E8}" srcOrd="0" destOrd="0" parTransId="{DB696F63-0FDA-4C3C-8A6F-232E7E9E7476}" sibTransId="{32C54550-D5A3-4458-8EE6-D4CFDBE066EB}"/>
    <dgm:cxn modelId="{3B32EA4E-AA52-4FF9-9069-8F009293AE39}" srcId="{3A74A7F1-5732-4BFF-8157-3968D3D097FB}" destId="{0BEED437-2334-4DFB-B5C1-D75A73D07E36}" srcOrd="1" destOrd="0" parTransId="{2651CFA0-31C8-4E8E-A9E5-A4BA7EAC6F68}" sibTransId="{5AF9D8EA-36FD-4F80-B7E5-6CDA0DF5FF7F}"/>
    <dgm:cxn modelId="{863EE479-7893-4577-83A1-9CCCB6623C57}" srcId="{0BEED437-2334-4DFB-B5C1-D75A73D07E36}" destId="{136321C4-35D6-411B-BD0E-7713F2F510C3}" srcOrd="0" destOrd="0" parTransId="{40722E37-277F-4BE0-A82E-10F12D6724EC}" sibTransId="{62B527FA-0841-41D9-8CB6-74842948631A}"/>
    <dgm:cxn modelId="{14D07491-89E0-4C4F-BC5D-309FA214D96A}" type="presOf" srcId="{0C9050AD-BCBD-448E-90BD-88A22186FA6B}" destId="{941C1B32-75A0-4A5D-A15E-D62CC1F577E8}" srcOrd="0" destOrd="0" presId="urn:microsoft.com/office/officeart/2005/8/layout/chevron2"/>
    <dgm:cxn modelId="{A8A24A9A-EA74-4993-BDB8-7214DFAE8E74}" type="presOf" srcId="{095AA98D-CF79-4283-A01B-C3979F5935E8}" destId="{6C5E2F44-4BBF-484C-B1B7-691BC700721F}" srcOrd="0" destOrd="0" presId="urn:microsoft.com/office/officeart/2005/8/layout/chevron2"/>
    <dgm:cxn modelId="{0B17609D-8E5C-4427-B3E7-04D4DA6BD411}" type="presOf" srcId="{136321C4-35D6-411B-BD0E-7713F2F510C3}" destId="{A6077D89-ED1D-44AA-BAD8-025E91379F0B}" srcOrd="0" destOrd="0" presId="urn:microsoft.com/office/officeart/2005/8/layout/chevron2"/>
    <dgm:cxn modelId="{F93EACB1-EB6D-44AA-B696-BDFA0B40DCDB}" type="presOf" srcId="{0BEED437-2334-4DFB-B5C1-D75A73D07E36}" destId="{3A7235FB-BE04-4E4B-99D2-9AA0CB33E47F}" srcOrd="0" destOrd="0" presId="urn:microsoft.com/office/officeart/2005/8/layout/chevron2"/>
    <dgm:cxn modelId="{9CA345F1-798C-4440-903E-69B9FD0C1C12}" srcId="{095AA98D-CF79-4283-A01B-C3979F5935E8}" destId="{0C9050AD-BCBD-448E-90BD-88A22186FA6B}" srcOrd="0" destOrd="0" parTransId="{9D088D47-73AD-438D-8E90-BFA071A3D6A6}" sibTransId="{4FB6EDB6-3B34-4E38-BDD1-3BE0B2C8CB8D}"/>
    <dgm:cxn modelId="{55DDB7FA-C1B0-4F23-A3C4-D6DE4799B109}" type="presParOf" srcId="{CB8E7842-9D75-4652-9163-84CCDC7810DE}" destId="{38D15B2C-9790-456D-90FC-A3FF39E7F1EF}" srcOrd="0" destOrd="0" presId="urn:microsoft.com/office/officeart/2005/8/layout/chevron2"/>
    <dgm:cxn modelId="{FD51D7FC-FD93-4CD5-8FBA-987D47A75085}" type="presParOf" srcId="{38D15B2C-9790-456D-90FC-A3FF39E7F1EF}" destId="{6C5E2F44-4BBF-484C-B1B7-691BC700721F}" srcOrd="0" destOrd="0" presId="urn:microsoft.com/office/officeart/2005/8/layout/chevron2"/>
    <dgm:cxn modelId="{9EA29CB8-F3BB-4CEB-B6CE-4635EAFCF09F}" type="presParOf" srcId="{38D15B2C-9790-456D-90FC-A3FF39E7F1EF}" destId="{941C1B32-75A0-4A5D-A15E-D62CC1F577E8}" srcOrd="1" destOrd="0" presId="urn:microsoft.com/office/officeart/2005/8/layout/chevron2"/>
    <dgm:cxn modelId="{FDB81E88-0958-4FE7-9EB1-CDDF93D74FBD}" type="presParOf" srcId="{CB8E7842-9D75-4652-9163-84CCDC7810DE}" destId="{D1EE6549-5A87-4D36-B457-8BBE7DF940F7}" srcOrd="1" destOrd="0" presId="urn:microsoft.com/office/officeart/2005/8/layout/chevron2"/>
    <dgm:cxn modelId="{EED135AB-EDEF-429B-AF82-D17F7982EAEC}" type="presParOf" srcId="{CB8E7842-9D75-4652-9163-84CCDC7810DE}" destId="{71F58C4A-206D-444F-90F7-4A3C99630B13}" srcOrd="2" destOrd="0" presId="urn:microsoft.com/office/officeart/2005/8/layout/chevron2"/>
    <dgm:cxn modelId="{678D02E6-A0F1-4559-A652-57BFA6E083E6}" type="presParOf" srcId="{71F58C4A-206D-444F-90F7-4A3C99630B13}" destId="{3A7235FB-BE04-4E4B-99D2-9AA0CB33E47F}" srcOrd="0" destOrd="0" presId="urn:microsoft.com/office/officeart/2005/8/layout/chevron2"/>
    <dgm:cxn modelId="{D6390929-67A2-4B97-ADC2-3C10FA276E81}" type="presParOf" srcId="{71F58C4A-206D-444F-90F7-4A3C99630B13}" destId="{A6077D89-ED1D-44AA-BAD8-025E91379F0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450D6B-E647-4F19-8F98-668D5DD1A7DB}" type="doc">
      <dgm:prSet loTypeId="urn:microsoft.com/office/officeart/2005/8/layout/lProcess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EA1711E9-3607-4D07-9E2F-0A5764A185CF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tx1">
                  <a:lumMod val="50000"/>
                </a:schemeClr>
              </a:solidFill>
              <a:latin typeface="+mn-lt"/>
            </a:rPr>
            <a:t>Национальные сопоставительные исследования качества общего образования (НИКО)</a:t>
          </a:r>
        </a:p>
      </dgm:t>
    </dgm:pt>
    <dgm:pt modelId="{04CA50CC-B7F6-4ABB-9924-B825C3C91E3A}" type="parTrans" cxnId="{3CADE11D-2456-4EB6-AD4F-AD9A5E3D6B29}">
      <dgm:prSet/>
      <dgm:spPr/>
      <dgm:t>
        <a:bodyPr/>
        <a:lstStyle/>
        <a:p>
          <a:endParaRPr lang="ru-RU"/>
        </a:p>
      </dgm:t>
    </dgm:pt>
    <dgm:pt modelId="{BEE039D8-77A9-4F48-95F4-278D0D8741AF}" type="sibTrans" cxnId="{3CADE11D-2456-4EB6-AD4F-AD9A5E3D6B29}">
      <dgm:prSet/>
      <dgm:spPr/>
      <dgm:t>
        <a:bodyPr/>
        <a:lstStyle/>
        <a:p>
          <a:endParaRPr lang="ru-RU"/>
        </a:p>
      </dgm:t>
    </dgm:pt>
    <dgm:pt modelId="{02635C5A-CA47-4BEA-9E78-DBA2FF9E3380}">
      <dgm:prSet phldrT="[Текст]"/>
      <dgm:spPr/>
      <dgm:t>
        <a:bodyPr/>
        <a:lstStyle/>
        <a:p>
          <a:r>
            <a:rPr lang="ru-RU" b="0" i="0" dirty="0">
              <a:solidFill>
                <a:schemeClr val="bg1">
                  <a:lumMod val="25000"/>
                </a:schemeClr>
              </a:solidFill>
            </a:rPr>
            <a:t>15, 17 октября</a:t>
          </a:r>
        </a:p>
        <a:p>
          <a:r>
            <a:rPr lang="ru-RU" b="0" i="0" dirty="0">
              <a:solidFill>
                <a:schemeClr val="bg1">
                  <a:lumMod val="25000"/>
                </a:schemeClr>
              </a:solidFill>
            </a:rPr>
            <a:t> 2024 года</a:t>
          </a:r>
          <a:br>
            <a:rPr lang="ru-RU" dirty="0">
              <a:solidFill>
                <a:schemeClr val="bg1">
                  <a:lumMod val="25000"/>
                </a:schemeClr>
              </a:solidFill>
            </a:rPr>
          </a:br>
          <a:endParaRPr lang="ru-RU" dirty="0">
            <a:solidFill>
              <a:schemeClr val="bg1">
                <a:lumMod val="25000"/>
              </a:schemeClr>
            </a:solidFill>
          </a:endParaRPr>
        </a:p>
      </dgm:t>
    </dgm:pt>
    <dgm:pt modelId="{A1596FA0-3FE6-4EA6-9AFB-6510DF023DB4}" type="parTrans" cxnId="{E2B862F6-2F0F-4C03-9AE7-4876E0090E38}">
      <dgm:prSet/>
      <dgm:spPr/>
      <dgm:t>
        <a:bodyPr/>
        <a:lstStyle/>
        <a:p>
          <a:endParaRPr lang="ru-RU"/>
        </a:p>
      </dgm:t>
    </dgm:pt>
    <dgm:pt modelId="{02522C66-CAFC-4F1F-ACCB-93E1050FBBF4}" type="sibTrans" cxnId="{E2B862F6-2F0F-4C03-9AE7-4876E0090E38}">
      <dgm:prSet/>
      <dgm:spPr/>
      <dgm:t>
        <a:bodyPr/>
        <a:lstStyle/>
        <a:p>
          <a:endParaRPr lang="ru-RU"/>
        </a:p>
      </dgm:t>
    </dgm:pt>
    <dgm:pt modelId="{F2B532BB-C7D4-441E-83D4-EDF5A721F35C}">
      <dgm:prSet phldrT="[Текст]"/>
      <dgm:spPr/>
      <dgm:t>
        <a:bodyPr/>
        <a:lstStyle/>
        <a:p>
          <a:pPr algn="l"/>
          <a:r>
            <a:rPr lang="ru-RU" dirty="0">
              <a:solidFill>
                <a:schemeClr val="bg1">
                  <a:lumMod val="25000"/>
                </a:schemeClr>
              </a:solidFill>
            </a:rPr>
            <a:t>- 8, 10 классы</a:t>
          </a:r>
        </a:p>
        <a:p>
          <a:pPr algn="l"/>
          <a:r>
            <a:rPr lang="ru-RU" dirty="0">
              <a:solidFill>
                <a:schemeClr val="bg1">
                  <a:lumMod val="25000"/>
                </a:schemeClr>
              </a:solidFill>
            </a:rPr>
            <a:t>- 15 школ Алтайского края</a:t>
          </a:r>
        </a:p>
      </dgm:t>
    </dgm:pt>
    <dgm:pt modelId="{7BF6AB64-31C4-40C7-819F-4CF8F12D39B7}" type="parTrans" cxnId="{50136235-0DEB-4A28-A2D6-92A9198CF7B8}">
      <dgm:prSet/>
      <dgm:spPr/>
      <dgm:t>
        <a:bodyPr/>
        <a:lstStyle/>
        <a:p>
          <a:endParaRPr lang="ru-RU"/>
        </a:p>
      </dgm:t>
    </dgm:pt>
    <dgm:pt modelId="{FB40CDDA-AF19-4BD6-AD21-06BA3D18E8C9}" type="sibTrans" cxnId="{50136235-0DEB-4A28-A2D6-92A9198CF7B8}">
      <dgm:prSet/>
      <dgm:spPr/>
      <dgm:t>
        <a:bodyPr/>
        <a:lstStyle/>
        <a:p>
          <a:endParaRPr lang="ru-RU"/>
        </a:p>
      </dgm:t>
    </dgm:pt>
    <dgm:pt modelId="{966C49EA-ACF6-4A06-9D5D-7CD2906365AC}">
      <dgm:prSet phldrT="[Текст]"/>
      <dgm:spPr/>
      <dgm:t>
        <a:bodyPr/>
        <a:lstStyle/>
        <a:p>
          <a:r>
            <a:rPr lang="ru-RU" b="1" dirty="0">
              <a:solidFill>
                <a:schemeClr val="tx1">
                  <a:lumMod val="50000"/>
                </a:schemeClr>
              </a:solidFill>
            </a:rPr>
            <a:t>Всероссийские проверочные работы</a:t>
          </a:r>
        </a:p>
        <a:p>
          <a:r>
            <a:rPr lang="ru-RU" b="1" dirty="0">
              <a:solidFill>
                <a:schemeClr val="tx1">
                  <a:lumMod val="50000"/>
                </a:schemeClr>
              </a:solidFill>
            </a:rPr>
            <a:t>(ВПР)</a:t>
          </a:r>
        </a:p>
        <a:p>
          <a:r>
            <a:rPr lang="ru-RU" b="1" dirty="0">
              <a:solidFill>
                <a:schemeClr val="tx1">
                  <a:lumMod val="50000"/>
                </a:schemeClr>
              </a:solidFill>
            </a:rPr>
            <a:t>ООП</a:t>
          </a:r>
        </a:p>
      </dgm:t>
    </dgm:pt>
    <dgm:pt modelId="{2AD2757C-1302-47E4-9537-39F0DED38EDC}" type="parTrans" cxnId="{3DAC473E-4FB9-4479-8962-6814D4D58DE5}">
      <dgm:prSet/>
      <dgm:spPr/>
      <dgm:t>
        <a:bodyPr/>
        <a:lstStyle/>
        <a:p>
          <a:endParaRPr lang="ru-RU"/>
        </a:p>
      </dgm:t>
    </dgm:pt>
    <dgm:pt modelId="{9E4C7EFF-4ED9-46FA-B714-F355B145EE95}" type="sibTrans" cxnId="{3DAC473E-4FB9-4479-8962-6814D4D58DE5}">
      <dgm:prSet/>
      <dgm:spPr/>
      <dgm:t>
        <a:bodyPr/>
        <a:lstStyle/>
        <a:p>
          <a:endParaRPr lang="ru-RU"/>
        </a:p>
      </dgm:t>
    </dgm:pt>
    <dgm:pt modelId="{CC02AAEC-7B0D-48EB-B8D3-DECDE5FEB443}">
      <dgm:prSet phldrT="[Текст]"/>
      <dgm:spPr/>
      <dgm:t>
        <a:bodyPr/>
        <a:lstStyle/>
        <a:p>
          <a:r>
            <a:rPr lang="ru-RU" dirty="0">
              <a:solidFill>
                <a:schemeClr val="bg1">
                  <a:lumMod val="25000"/>
                </a:schemeClr>
              </a:solidFill>
            </a:rPr>
            <a:t>11.04 - 16.05 </a:t>
          </a:r>
        </a:p>
        <a:p>
          <a:r>
            <a:rPr lang="ru-RU" dirty="0">
              <a:solidFill>
                <a:schemeClr val="bg1">
                  <a:lumMod val="25000"/>
                </a:schemeClr>
              </a:solidFill>
            </a:rPr>
            <a:t>2025 года</a:t>
          </a:r>
        </a:p>
      </dgm:t>
    </dgm:pt>
    <dgm:pt modelId="{3BBBCE3D-88C7-4396-86C3-A8FB421C9C3E}" type="parTrans" cxnId="{C1B27173-33FF-46B3-992A-F122BE6D6680}">
      <dgm:prSet/>
      <dgm:spPr/>
      <dgm:t>
        <a:bodyPr/>
        <a:lstStyle/>
        <a:p>
          <a:endParaRPr lang="ru-RU"/>
        </a:p>
      </dgm:t>
    </dgm:pt>
    <dgm:pt modelId="{6C230A42-22E7-4329-A5D5-EA0F203B944A}" type="sibTrans" cxnId="{C1B27173-33FF-46B3-992A-F122BE6D6680}">
      <dgm:prSet/>
      <dgm:spPr/>
      <dgm:t>
        <a:bodyPr/>
        <a:lstStyle/>
        <a:p>
          <a:endParaRPr lang="ru-RU"/>
        </a:p>
      </dgm:t>
    </dgm:pt>
    <dgm:pt modelId="{2E25D14B-2660-482D-8373-1471EFC1E6D6}">
      <dgm:prSet phldrT="[Текст]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ru-RU" dirty="0">
              <a:solidFill>
                <a:schemeClr val="bg1">
                  <a:lumMod val="25000"/>
                </a:schemeClr>
              </a:solidFill>
            </a:rPr>
            <a:t>- 5-8, </a:t>
          </a:r>
          <a:r>
            <a:rPr lang="ru-RU" b="1" dirty="0">
              <a:solidFill>
                <a:srgbClr val="C00000"/>
              </a:solidFill>
            </a:rPr>
            <a:t>10</a:t>
          </a:r>
          <a:r>
            <a:rPr lang="ru-RU" dirty="0">
              <a:solidFill>
                <a:schemeClr val="bg1">
                  <a:lumMod val="25000"/>
                </a:schemeClr>
              </a:solidFill>
            </a:rPr>
            <a:t> классы</a:t>
          </a:r>
        </a:p>
        <a:p>
          <a:pPr algn="l">
            <a:buFont typeface="Arial" panose="020B0604020202020204" pitchFamily="34" charset="0"/>
            <a:buNone/>
          </a:pPr>
          <a:r>
            <a:rPr lang="ru-RU" dirty="0">
              <a:solidFill>
                <a:schemeClr val="bg1">
                  <a:lumMod val="25000"/>
                </a:schemeClr>
              </a:solidFill>
            </a:rPr>
            <a:t>- 7, 8 </a:t>
          </a:r>
          <a:r>
            <a:rPr lang="ru-RU" dirty="0" err="1">
              <a:solidFill>
                <a:schemeClr val="bg1">
                  <a:lumMod val="25000"/>
                </a:schemeClr>
              </a:solidFill>
            </a:rPr>
            <a:t>кл</a:t>
          </a:r>
          <a:r>
            <a:rPr lang="ru-RU" dirty="0">
              <a:solidFill>
                <a:schemeClr val="bg1">
                  <a:lumMod val="25000"/>
                </a:schemeClr>
              </a:solidFill>
            </a:rPr>
            <a:t>.: базовый и углублённый уровни</a:t>
          </a:r>
        </a:p>
      </dgm:t>
    </dgm:pt>
    <dgm:pt modelId="{841AA3B5-4560-4382-B44D-DBB103460B3C}" type="parTrans" cxnId="{BE2ED098-6AA3-4952-A70B-36B287789443}">
      <dgm:prSet/>
      <dgm:spPr/>
      <dgm:t>
        <a:bodyPr/>
        <a:lstStyle/>
        <a:p>
          <a:endParaRPr lang="ru-RU"/>
        </a:p>
      </dgm:t>
    </dgm:pt>
    <dgm:pt modelId="{5A8A7206-3541-46AD-9172-A1F057766B3E}" type="sibTrans" cxnId="{BE2ED098-6AA3-4952-A70B-36B287789443}">
      <dgm:prSet/>
      <dgm:spPr/>
      <dgm:t>
        <a:bodyPr/>
        <a:lstStyle/>
        <a:p>
          <a:endParaRPr lang="ru-RU"/>
        </a:p>
      </dgm:t>
    </dgm:pt>
    <dgm:pt modelId="{091C4D4F-2C2C-4CC8-89C3-A43DB1AF6E96}">
      <dgm:prSet phldrT="[Текст]"/>
      <dgm:spPr/>
      <dgm:t>
        <a:bodyPr/>
        <a:lstStyle/>
        <a:p>
          <a:r>
            <a:rPr lang="ru-RU" b="1" dirty="0">
              <a:solidFill>
                <a:schemeClr val="tx1">
                  <a:lumMod val="50000"/>
                </a:schemeClr>
              </a:solidFill>
            </a:rPr>
            <a:t>Международные сопоставительные исследования качества образования</a:t>
          </a:r>
        </a:p>
      </dgm:t>
    </dgm:pt>
    <dgm:pt modelId="{1D28D759-F5D2-4A13-9F05-CAEF242DBDCF}" type="parTrans" cxnId="{C2C3BC90-CBFD-4B20-A550-8ABBA920D4D2}">
      <dgm:prSet/>
      <dgm:spPr/>
      <dgm:t>
        <a:bodyPr/>
        <a:lstStyle/>
        <a:p>
          <a:endParaRPr lang="ru-RU"/>
        </a:p>
      </dgm:t>
    </dgm:pt>
    <dgm:pt modelId="{5F05F07C-6DCC-47D3-8C36-720C941A15DC}" type="sibTrans" cxnId="{C2C3BC90-CBFD-4B20-A550-8ABBA920D4D2}">
      <dgm:prSet/>
      <dgm:spPr/>
      <dgm:t>
        <a:bodyPr/>
        <a:lstStyle/>
        <a:p>
          <a:endParaRPr lang="ru-RU"/>
        </a:p>
      </dgm:t>
    </dgm:pt>
    <dgm:pt modelId="{4C00D7AC-EB49-4F4E-86D4-C7C5C7AA1E59}">
      <dgm:prSet phldrT="[Текст]"/>
      <dgm:spPr/>
      <dgm:t>
        <a:bodyPr/>
        <a:lstStyle/>
        <a:p>
          <a:endParaRPr lang="ru-RU" dirty="0">
            <a:solidFill>
              <a:schemeClr val="bg1">
                <a:lumMod val="25000"/>
              </a:schemeClr>
            </a:solidFill>
          </a:endParaRPr>
        </a:p>
      </dgm:t>
    </dgm:pt>
    <dgm:pt modelId="{EEB0318C-B5EB-4239-97F0-925CB8FDE20D}" type="parTrans" cxnId="{553B8DF4-0E44-41A6-BE82-8F6619343C9E}">
      <dgm:prSet/>
      <dgm:spPr/>
      <dgm:t>
        <a:bodyPr/>
        <a:lstStyle/>
        <a:p>
          <a:endParaRPr lang="ru-RU"/>
        </a:p>
      </dgm:t>
    </dgm:pt>
    <dgm:pt modelId="{3F81CEE5-998F-4E97-A016-BB0DF2925537}" type="sibTrans" cxnId="{553B8DF4-0E44-41A6-BE82-8F6619343C9E}">
      <dgm:prSet/>
      <dgm:spPr/>
      <dgm:t>
        <a:bodyPr/>
        <a:lstStyle/>
        <a:p>
          <a:endParaRPr lang="ru-RU"/>
        </a:p>
      </dgm:t>
    </dgm:pt>
    <dgm:pt modelId="{9BCBC85E-1B85-4912-8934-CA76E1903A43}">
      <dgm:prSet/>
      <dgm:spPr/>
      <dgm:t>
        <a:bodyPr/>
        <a:lstStyle/>
        <a:p>
          <a:r>
            <a:rPr lang="ru-RU" b="1" dirty="0">
              <a:solidFill>
                <a:schemeClr val="tx1">
                  <a:lumMod val="50000"/>
                </a:schemeClr>
              </a:solidFill>
            </a:rPr>
            <a:t>Всероссийские проверочные работы</a:t>
          </a:r>
        </a:p>
        <a:p>
          <a:r>
            <a:rPr lang="ru-RU" b="1" dirty="0">
              <a:solidFill>
                <a:schemeClr val="tx1">
                  <a:lumMod val="50000"/>
                </a:schemeClr>
              </a:solidFill>
            </a:rPr>
            <a:t>(ВПР)</a:t>
          </a:r>
        </a:p>
        <a:p>
          <a:r>
            <a:rPr lang="ru-RU" b="1" dirty="0">
              <a:solidFill>
                <a:schemeClr val="tx1">
                  <a:lumMod val="50000"/>
                </a:schemeClr>
              </a:solidFill>
            </a:rPr>
            <a:t>ОП СПО</a:t>
          </a:r>
        </a:p>
      </dgm:t>
    </dgm:pt>
    <dgm:pt modelId="{8F6D4AAD-DB6E-4526-ACEE-2AEC6AC78F64}" type="parTrans" cxnId="{81C77146-8EEF-4235-989C-D2C948EC7E0A}">
      <dgm:prSet/>
      <dgm:spPr/>
      <dgm:t>
        <a:bodyPr/>
        <a:lstStyle/>
        <a:p>
          <a:endParaRPr lang="ru-RU"/>
        </a:p>
      </dgm:t>
    </dgm:pt>
    <dgm:pt modelId="{231AB727-34D2-47C9-A02C-B596B267A67A}" type="sibTrans" cxnId="{81C77146-8EEF-4235-989C-D2C948EC7E0A}">
      <dgm:prSet/>
      <dgm:spPr/>
      <dgm:t>
        <a:bodyPr/>
        <a:lstStyle/>
        <a:p>
          <a:endParaRPr lang="ru-RU"/>
        </a:p>
      </dgm:t>
    </dgm:pt>
    <dgm:pt modelId="{0D8A5231-CE99-4F37-B8CB-083A39D59451}" type="pres">
      <dgm:prSet presAssocID="{41450D6B-E647-4F19-8F98-668D5DD1A7DB}" presName="theList" presStyleCnt="0">
        <dgm:presLayoutVars>
          <dgm:dir/>
          <dgm:animLvl val="lvl"/>
          <dgm:resizeHandles val="exact"/>
        </dgm:presLayoutVars>
      </dgm:prSet>
      <dgm:spPr/>
    </dgm:pt>
    <dgm:pt modelId="{73EDE61D-3A4A-4CCB-B67E-091ECC9454E2}" type="pres">
      <dgm:prSet presAssocID="{EA1711E9-3607-4D07-9E2F-0A5764A185CF}" presName="compNode" presStyleCnt="0"/>
      <dgm:spPr/>
    </dgm:pt>
    <dgm:pt modelId="{68B15EEE-F359-41CE-9F85-C3212A23E7E3}" type="pres">
      <dgm:prSet presAssocID="{EA1711E9-3607-4D07-9E2F-0A5764A185CF}" presName="aNode" presStyleLbl="bgShp" presStyleIdx="0" presStyleCnt="4"/>
      <dgm:spPr/>
    </dgm:pt>
    <dgm:pt modelId="{A48174F2-6026-4AC4-A5B3-CFC68CCF83FD}" type="pres">
      <dgm:prSet presAssocID="{EA1711E9-3607-4D07-9E2F-0A5764A185CF}" presName="textNode" presStyleLbl="bgShp" presStyleIdx="0" presStyleCnt="4"/>
      <dgm:spPr/>
    </dgm:pt>
    <dgm:pt modelId="{876AD41B-29BD-40AF-88B2-574CE7BC1C9B}" type="pres">
      <dgm:prSet presAssocID="{EA1711E9-3607-4D07-9E2F-0A5764A185CF}" presName="compChildNode" presStyleCnt="0"/>
      <dgm:spPr/>
    </dgm:pt>
    <dgm:pt modelId="{281C4650-5B48-49F1-A9F0-CC992BEBE484}" type="pres">
      <dgm:prSet presAssocID="{EA1711E9-3607-4D07-9E2F-0A5764A185CF}" presName="theInnerList" presStyleCnt="0"/>
      <dgm:spPr/>
    </dgm:pt>
    <dgm:pt modelId="{3291C3F6-05BA-4F9E-B8E1-7D7DAA61534D}" type="pres">
      <dgm:prSet presAssocID="{02635C5A-CA47-4BEA-9E78-DBA2FF9E3380}" presName="childNode" presStyleLbl="node1" presStyleIdx="0" presStyleCnt="5" custScaleX="104911" custScaleY="49436" custLinFactNeighborX="1890" custLinFactNeighborY="78350">
        <dgm:presLayoutVars>
          <dgm:bulletEnabled val="1"/>
        </dgm:presLayoutVars>
      </dgm:prSet>
      <dgm:spPr/>
    </dgm:pt>
    <dgm:pt modelId="{7EB4A023-F2A5-4112-BBE9-864B9A2ACEF7}" type="pres">
      <dgm:prSet presAssocID="{02635C5A-CA47-4BEA-9E78-DBA2FF9E3380}" presName="aSpace2" presStyleCnt="0"/>
      <dgm:spPr/>
    </dgm:pt>
    <dgm:pt modelId="{672CC57E-42C6-4F7B-9529-AEF8C36118A5}" type="pres">
      <dgm:prSet presAssocID="{F2B532BB-C7D4-441E-83D4-EDF5A721F35C}" presName="childNode" presStyleLbl="node1" presStyleIdx="1" presStyleCnt="5" custLinFactNeighborX="1890">
        <dgm:presLayoutVars>
          <dgm:bulletEnabled val="1"/>
        </dgm:presLayoutVars>
      </dgm:prSet>
      <dgm:spPr/>
    </dgm:pt>
    <dgm:pt modelId="{70008BE7-FBDB-4679-ACD1-A6C0DBDD27E1}" type="pres">
      <dgm:prSet presAssocID="{EA1711E9-3607-4D07-9E2F-0A5764A185CF}" presName="aSpace" presStyleCnt="0"/>
      <dgm:spPr/>
    </dgm:pt>
    <dgm:pt modelId="{9AA8343A-AD7F-4286-B8F7-B46D0FD95994}" type="pres">
      <dgm:prSet presAssocID="{966C49EA-ACF6-4A06-9D5D-7CD2906365AC}" presName="compNode" presStyleCnt="0"/>
      <dgm:spPr/>
    </dgm:pt>
    <dgm:pt modelId="{48143F75-4FF3-4D6F-95D9-6D781F8E47A2}" type="pres">
      <dgm:prSet presAssocID="{966C49EA-ACF6-4A06-9D5D-7CD2906365AC}" presName="aNode" presStyleLbl="bgShp" presStyleIdx="1" presStyleCnt="4"/>
      <dgm:spPr/>
    </dgm:pt>
    <dgm:pt modelId="{D871176A-C01F-4380-908B-C0A0C330541F}" type="pres">
      <dgm:prSet presAssocID="{966C49EA-ACF6-4A06-9D5D-7CD2906365AC}" presName="textNode" presStyleLbl="bgShp" presStyleIdx="1" presStyleCnt="4"/>
      <dgm:spPr/>
    </dgm:pt>
    <dgm:pt modelId="{D37DA896-8C20-4054-B2B6-AC91ED27A9F4}" type="pres">
      <dgm:prSet presAssocID="{966C49EA-ACF6-4A06-9D5D-7CD2906365AC}" presName="compChildNode" presStyleCnt="0"/>
      <dgm:spPr/>
    </dgm:pt>
    <dgm:pt modelId="{279DBD70-AEAD-4A21-BF40-D0D7B2F31220}" type="pres">
      <dgm:prSet presAssocID="{966C49EA-ACF6-4A06-9D5D-7CD2906365AC}" presName="theInnerList" presStyleCnt="0"/>
      <dgm:spPr/>
    </dgm:pt>
    <dgm:pt modelId="{04EA866E-C339-4C19-9584-CABB9BA66892}" type="pres">
      <dgm:prSet presAssocID="{CC02AAEC-7B0D-48EB-B8D3-DECDE5FEB443}" presName="childNode" presStyleLbl="node1" presStyleIdx="2" presStyleCnt="5" custScaleX="104606" custScaleY="49508" custLinFactNeighborX="0" custLinFactNeighborY="78125">
        <dgm:presLayoutVars>
          <dgm:bulletEnabled val="1"/>
        </dgm:presLayoutVars>
      </dgm:prSet>
      <dgm:spPr/>
    </dgm:pt>
    <dgm:pt modelId="{ACD7A2F2-D911-474B-BF75-23A6175F540C}" type="pres">
      <dgm:prSet presAssocID="{CC02AAEC-7B0D-48EB-B8D3-DECDE5FEB443}" presName="aSpace2" presStyleCnt="0"/>
      <dgm:spPr/>
    </dgm:pt>
    <dgm:pt modelId="{207AFA45-EB73-47B9-9CF3-C4465B285EF4}" type="pres">
      <dgm:prSet presAssocID="{2E25D14B-2660-482D-8373-1471EFC1E6D6}" presName="childNode" presStyleLbl="node1" presStyleIdx="3" presStyleCnt="5" custLinFactNeighborX="0" custLinFactNeighborY="5943">
        <dgm:presLayoutVars>
          <dgm:bulletEnabled val="1"/>
        </dgm:presLayoutVars>
      </dgm:prSet>
      <dgm:spPr/>
    </dgm:pt>
    <dgm:pt modelId="{53980906-874B-4067-A8E9-2B31CEBC0E45}" type="pres">
      <dgm:prSet presAssocID="{966C49EA-ACF6-4A06-9D5D-7CD2906365AC}" presName="aSpace" presStyleCnt="0"/>
      <dgm:spPr/>
    </dgm:pt>
    <dgm:pt modelId="{340B82A0-506E-4175-BB91-AA18B3056408}" type="pres">
      <dgm:prSet presAssocID="{9BCBC85E-1B85-4912-8934-CA76E1903A43}" presName="compNode" presStyleCnt="0"/>
      <dgm:spPr/>
    </dgm:pt>
    <dgm:pt modelId="{155BA173-1C97-4C54-B9CB-E170C94A41B5}" type="pres">
      <dgm:prSet presAssocID="{9BCBC85E-1B85-4912-8934-CA76E1903A43}" presName="aNode" presStyleLbl="bgShp" presStyleIdx="2" presStyleCnt="4" custLinFactNeighborX="999" custLinFactNeighborY="1901"/>
      <dgm:spPr/>
    </dgm:pt>
    <dgm:pt modelId="{8988F4C1-1AB7-4235-ACE4-1EB48757856B}" type="pres">
      <dgm:prSet presAssocID="{9BCBC85E-1B85-4912-8934-CA76E1903A43}" presName="textNode" presStyleLbl="bgShp" presStyleIdx="2" presStyleCnt="4"/>
      <dgm:spPr/>
    </dgm:pt>
    <dgm:pt modelId="{5920C959-E2A6-4258-9C30-A5B0410F215D}" type="pres">
      <dgm:prSet presAssocID="{9BCBC85E-1B85-4912-8934-CA76E1903A43}" presName="compChildNode" presStyleCnt="0"/>
      <dgm:spPr/>
    </dgm:pt>
    <dgm:pt modelId="{5554695F-FBC4-4FC3-823F-58BDA43925FC}" type="pres">
      <dgm:prSet presAssocID="{9BCBC85E-1B85-4912-8934-CA76E1903A43}" presName="theInnerList" presStyleCnt="0"/>
      <dgm:spPr/>
    </dgm:pt>
    <dgm:pt modelId="{A32110B8-F8EA-4AB6-BB71-59863354FE13}" type="pres">
      <dgm:prSet presAssocID="{9BCBC85E-1B85-4912-8934-CA76E1903A43}" presName="aSpace" presStyleCnt="0"/>
      <dgm:spPr/>
    </dgm:pt>
    <dgm:pt modelId="{56C12CDB-43FE-4532-9A43-D6B92360C7DF}" type="pres">
      <dgm:prSet presAssocID="{091C4D4F-2C2C-4CC8-89C3-A43DB1AF6E96}" presName="compNode" presStyleCnt="0"/>
      <dgm:spPr/>
    </dgm:pt>
    <dgm:pt modelId="{9FE50A92-89B4-4595-BB57-74CF5FE657D4}" type="pres">
      <dgm:prSet presAssocID="{091C4D4F-2C2C-4CC8-89C3-A43DB1AF6E96}" presName="aNode" presStyleLbl="bgShp" presStyleIdx="3" presStyleCnt="4"/>
      <dgm:spPr/>
    </dgm:pt>
    <dgm:pt modelId="{89DA6E4B-96EB-4748-897D-23A9216F560B}" type="pres">
      <dgm:prSet presAssocID="{091C4D4F-2C2C-4CC8-89C3-A43DB1AF6E96}" presName="textNode" presStyleLbl="bgShp" presStyleIdx="3" presStyleCnt="4"/>
      <dgm:spPr/>
    </dgm:pt>
    <dgm:pt modelId="{B8782A71-2498-44DB-BA41-DD31715B8F26}" type="pres">
      <dgm:prSet presAssocID="{091C4D4F-2C2C-4CC8-89C3-A43DB1AF6E96}" presName="compChildNode" presStyleCnt="0"/>
      <dgm:spPr/>
    </dgm:pt>
    <dgm:pt modelId="{0BB63880-036D-4650-B5D3-0AB062F0C01E}" type="pres">
      <dgm:prSet presAssocID="{091C4D4F-2C2C-4CC8-89C3-A43DB1AF6E96}" presName="theInnerList" presStyleCnt="0"/>
      <dgm:spPr/>
    </dgm:pt>
    <dgm:pt modelId="{A7ACAE1B-D8DE-4C90-A456-A8830ED3F68C}" type="pres">
      <dgm:prSet presAssocID="{4C00D7AC-EB49-4F4E-86D4-C7C5C7AA1E59}" presName="childNode" presStyleLbl="node1" presStyleIdx="4" presStyleCnt="5" custScaleY="39783" custLinFactNeighborX="-1502" custLinFactNeighborY="661">
        <dgm:presLayoutVars>
          <dgm:bulletEnabled val="1"/>
        </dgm:presLayoutVars>
      </dgm:prSet>
      <dgm:spPr/>
    </dgm:pt>
  </dgm:ptLst>
  <dgm:cxnLst>
    <dgm:cxn modelId="{24CCC400-1C4C-46E3-B5CD-9A30F327942A}" type="presOf" srcId="{9BCBC85E-1B85-4912-8934-CA76E1903A43}" destId="{155BA173-1C97-4C54-B9CB-E170C94A41B5}" srcOrd="0" destOrd="0" presId="urn:microsoft.com/office/officeart/2005/8/layout/lProcess2"/>
    <dgm:cxn modelId="{6BDACE06-19A2-4B40-BA35-2F91945C3C5C}" type="presOf" srcId="{CC02AAEC-7B0D-48EB-B8D3-DECDE5FEB443}" destId="{04EA866E-C339-4C19-9584-CABB9BA66892}" srcOrd="0" destOrd="0" presId="urn:microsoft.com/office/officeart/2005/8/layout/lProcess2"/>
    <dgm:cxn modelId="{3CADE11D-2456-4EB6-AD4F-AD9A5E3D6B29}" srcId="{41450D6B-E647-4F19-8F98-668D5DD1A7DB}" destId="{EA1711E9-3607-4D07-9E2F-0A5764A185CF}" srcOrd="0" destOrd="0" parTransId="{04CA50CC-B7F6-4ABB-9924-B825C3C91E3A}" sibTransId="{BEE039D8-77A9-4F48-95F4-278D0D8741AF}"/>
    <dgm:cxn modelId="{4E890C34-F9C0-4B17-8DEF-9FDFDF8F09B8}" type="presOf" srcId="{41450D6B-E647-4F19-8F98-668D5DD1A7DB}" destId="{0D8A5231-CE99-4F37-B8CB-083A39D59451}" srcOrd="0" destOrd="0" presId="urn:microsoft.com/office/officeart/2005/8/layout/lProcess2"/>
    <dgm:cxn modelId="{50136235-0DEB-4A28-A2D6-92A9198CF7B8}" srcId="{EA1711E9-3607-4D07-9E2F-0A5764A185CF}" destId="{F2B532BB-C7D4-441E-83D4-EDF5A721F35C}" srcOrd="1" destOrd="0" parTransId="{7BF6AB64-31C4-40C7-819F-4CF8F12D39B7}" sibTransId="{FB40CDDA-AF19-4BD6-AD21-06BA3D18E8C9}"/>
    <dgm:cxn modelId="{3DAC473E-4FB9-4479-8962-6814D4D58DE5}" srcId="{41450D6B-E647-4F19-8F98-668D5DD1A7DB}" destId="{966C49EA-ACF6-4A06-9D5D-7CD2906365AC}" srcOrd="1" destOrd="0" parTransId="{2AD2757C-1302-47E4-9537-39F0DED38EDC}" sibTransId="{9E4C7EFF-4ED9-46FA-B714-F355B145EE95}"/>
    <dgm:cxn modelId="{24529462-33BD-423F-9B29-1430A9C9954A}" type="presOf" srcId="{F2B532BB-C7D4-441E-83D4-EDF5A721F35C}" destId="{672CC57E-42C6-4F7B-9529-AEF8C36118A5}" srcOrd="0" destOrd="0" presId="urn:microsoft.com/office/officeart/2005/8/layout/lProcess2"/>
    <dgm:cxn modelId="{81C77146-8EEF-4235-989C-D2C948EC7E0A}" srcId="{41450D6B-E647-4F19-8F98-668D5DD1A7DB}" destId="{9BCBC85E-1B85-4912-8934-CA76E1903A43}" srcOrd="2" destOrd="0" parTransId="{8F6D4AAD-DB6E-4526-ACEE-2AEC6AC78F64}" sibTransId="{231AB727-34D2-47C9-A02C-B596B267A67A}"/>
    <dgm:cxn modelId="{C1B27173-33FF-46B3-992A-F122BE6D6680}" srcId="{966C49EA-ACF6-4A06-9D5D-7CD2906365AC}" destId="{CC02AAEC-7B0D-48EB-B8D3-DECDE5FEB443}" srcOrd="0" destOrd="0" parTransId="{3BBBCE3D-88C7-4396-86C3-A8FB421C9C3E}" sibTransId="{6C230A42-22E7-4329-A5D5-EA0F203B944A}"/>
    <dgm:cxn modelId="{C2B88175-2617-4B86-8672-2F8802661590}" type="presOf" srcId="{966C49EA-ACF6-4A06-9D5D-7CD2906365AC}" destId="{48143F75-4FF3-4D6F-95D9-6D781F8E47A2}" srcOrd="0" destOrd="0" presId="urn:microsoft.com/office/officeart/2005/8/layout/lProcess2"/>
    <dgm:cxn modelId="{C2C3BC90-CBFD-4B20-A550-8ABBA920D4D2}" srcId="{41450D6B-E647-4F19-8F98-668D5DD1A7DB}" destId="{091C4D4F-2C2C-4CC8-89C3-A43DB1AF6E96}" srcOrd="3" destOrd="0" parTransId="{1D28D759-F5D2-4A13-9F05-CAEF242DBDCF}" sibTransId="{5F05F07C-6DCC-47D3-8C36-720C941A15DC}"/>
    <dgm:cxn modelId="{E6170C97-FF24-4719-A816-CC9EA089FF8E}" type="presOf" srcId="{2E25D14B-2660-482D-8373-1471EFC1E6D6}" destId="{207AFA45-EB73-47B9-9CF3-C4465B285EF4}" srcOrd="0" destOrd="0" presId="urn:microsoft.com/office/officeart/2005/8/layout/lProcess2"/>
    <dgm:cxn modelId="{BE2ED098-6AA3-4952-A70B-36B287789443}" srcId="{966C49EA-ACF6-4A06-9D5D-7CD2906365AC}" destId="{2E25D14B-2660-482D-8373-1471EFC1E6D6}" srcOrd="1" destOrd="0" parTransId="{841AA3B5-4560-4382-B44D-DBB103460B3C}" sibTransId="{5A8A7206-3541-46AD-9172-A1F057766B3E}"/>
    <dgm:cxn modelId="{7504ABA6-5058-4260-827F-BB6ACEBD8E28}" type="presOf" srcId="{9BCBC85E-1B85-4912-8934-CA76E1903A43}" destId="{8988F4C1-1AB7-4235-ACE4-1EB48757856B}" srcOrd="1" destOrd="0" presId="urn:microsoft.com/office/officeart/2005/8/layout/lProcess2"/>
    <dgm:cxn modelId="{2A2BA5D0-3F53-46A3-9E4A-FD616457F506}" type="presOf" srcId="{091C4D4F-2C2C-4CC8-89C3-A43DB1AF6E96}" destId="{89DA6E4B-96EB-4748-897D-23A9216F560B}" srcOrd="1" destOrd="0" presId="urn:microsoft.com/office/officeart/2005/8/layout/lProcess2"/>
    <dgm:cxn modelId="{CC67DED9-7464-45F8-8263-C5095FA11FCC}" type="presOf" srcId="{091C4D4F-2C2C-4CC8-89C3-A43DB1AF6E96}" destId="{9FE50A92-89B4-4595-BB57-74CF5FE657D4}" srcOrd="0" destOrd="0" presId="urn:microsoft.com/office/officeart/2005/8/layout/lProcess2"/>
    <dgm:cxn modelId="{F5166CE9-DF70-45A3-932A-BC359EC1325C}" type="presOf" srcId="{4C00D7AC-EB49-4F4E-86D4-C7C5C7AA1E59}" destId="{A7ACAE1B-D8DE-4C90-A456-A8830ED3F68C}" srcOrd="0" destOrd="0" presId="urn:microsoft.com/office/officeart/2005/8/layout/lProcess2"/>
    <dgm:cxn modelId="{A1FDEDEC-8843-40BD-BD1B-554C9DF49E2F}" type="presOf" srcId="{02635C5A-CA47-4BEA-9E78-DBA2FF9E3380}" destId="{3291C3F6-05BA-4F9E-B8E1-7D7DAA61534D}" srcOrd="0" destOrd="0" presId="urn:microsoft.com/office/officeart/2005/8/layout/lProcess2"/>
    <dgm:cxn modelId="{553B8DF4-0E44-41A6-BE82-8F6619343C9E}" srcId="{091C4D4F-2C2C-4CC8-89C3-A43DB1AF6E96}" destId="{4C00D7AC-EB49-4F4E-86D4-C7C5C7AA1E59}" srcOrd="0" destOrd="0" parTransId="{EEB0318C-B5EB-4239-97F0-925CB8FDE20D}" sibTransId="{3F81CEE5-998F-4E97-A016-BB0DF2925537}"/>
    <dgm:cxn modelId="{E2B862F6-2F0F-4C03-9AE7-4876E0090E38}" srcId="{EA1711E9-3607-4D07-9E2F-0A5764A185CF}" destId="{02635C5A-CA47-4BEA-9E78-DBA2FF9E3380}" srcOrd="0" destOrd="0" parTransId="{A1596FA0-3FE6-4EA6-9AFB-6510DF023DB4}" sibTransId="{02522C66-CAFC-4F1F-ACCB-93E1050FBBF4}"/>
    <dgm:cxn modelId="{40FBD5F6-F14F-4556-A674-FB2EBA88256F}" type="presOf" srcId="{EA1711E9-3607-4D07-9E2F-0A5764A185CF}" destId="{68B15EEE-F359-41CE-9F85-C3212A23E7E3}" srcOrd="0" destOrd="0" presId="urn:microsoft.com/office/officeart/2005/8/layout/lProcess2"/>
    <dgm:cxn modelId="{B0682FF8-7FC9-416F-8AA5-FBEE90F81E8E}" type="presOf" srcId="{966C49EA-ACF6-4A06-9D5D-7CD2906365AC}" destId="{D871176A-C01F-4380-908B-C0A0C330541F}" srcOrd="1" destOrd="0" presId="urn:microsoft.com/office/officeart/2005/8/layout/lProcess2"/>
    <dgm:cxn modelId="{3F6BD2FF-537F-4F5F-B94E-154E91FECF66}" type="presOf" srcId="{EA1711E9-3607-4D07-9E2F-0A5764A185CF}" destId="{A48174F2-6026-4AC4-A5B3-CFC68CCF83FD}" srcOrd="1" destOrd="0" presId="urn:microsoft.com/office/officeart/2005/8/layout/lProcess2"/>
    <dgm:cxn modelId="{B0262ACB-43FD-48BA-A766-A92117730A77}" type="presParOf" srcId="{0D8A5231-CE99-4F37-B8CB-083A39D59451}" destId="{73EDE61D-3A4A-4CCB-B67E-091ECC9454E2}" srcOrd="0" destOrd="0" presId="urn:microsoft.com/office/officeart/2005/8/layout/lProcess2"/>
    <dgm:cxn modelId="{CF6F61F1-67F6-4B59-94C0-0C3AB24C5EF4}" type="presParOf" srcId="{73EDE61D-3A4A-4CCB-B67E-091ECC9454E2}" destId="{68B15EEE-F359-41CE-9F85-C3212A23E7E3}" srcOrd="0" destOrd="0" presId="urn:microsoft.com/office/officeart/2005/8/layout/lProcess2"/>
    <dgm:cxn modelId="{E130C474-CE91-4377-8055-9BBC73FF0280}" type="presParOf" srcId="{73EDE61D-3A4A-4CCB-B67E-091ECC9454E2}" destId="{A48174F2-6026-4AC4-A5B3-CFC68CCF83FD}" srcOrd="1" destOrd="0" presId="urn:microsoft.com/office/officeart/2005/8/layout/lProcess2"/>
    <dgm:cxn modelId="{CF8738C6-62D8-4BA0-A6BB-9205C8E0CFD7}" type="presParOf" srcId="{73EDE61D-3A4A-4CCB-B67E-091ECC9454E2}" destId="{876AD41B-29BD-40AF-88B2-574CE7BC1C9B}" srcOrd="2" destOrd="0" presId="urn:microsoft.com/office/officeart/2005/8/layout/lProcess2"/>
    <dgm:cxn modelId="{791F6C47-6510-4167-8D3A-D11C7DE9081B}" type="presParOf" srcId="{876AD41B-29BD-40AF-88B2-574CE7BC1C9B}" destId="{281C4650-5B48-49F1-A9F0-CC992BEBE484}" srcOrd="0" destOrd="0" presId="urn:microsoft.com/office/officeart/2005/8/layout/lProcess2"/>
    <dgm:cxn modelId="{511566FD-17FC-4ED9-8A98-701E2CEEF041}" type="presParOf" srcId="{281C4650-5B48-49F1-A9F0-CC992BEBE484}" destId="{3291C3F6-05BA-4F9E-B8E1-7D7DAA61534D}" srcOrd="0" destOrd="0" presId="urn:microsoft.com/office/officeart/2005/8/layout/lProcess2"/>
    <dgm:cxn modelId="{BCFDE005-F432-466F-A31C-0278B6B2B91D}" type="presParOf" srcId="{281C4650-5B48-49F1-A9F0-CC992BEBE484}" destId="{7EB4A023-F2A5-4112-BBE9-864B9A2ACEF7}" srcOrd="1" destOrd="0" presId="urn:microsoft.com/office/officeart/2005/8/layout/lProcess2"/>
    <dgm:cxn modelId="{F226E20B-83C5-4C67-8E86-848F17C24966}" type="presParOf" srcId="{281C4650-5B48-49F1-A9F0-CC992BEBE484}" destId="{672CC57E-42C6-4F7B-9529-AEF8C36118A5}" srcOrd="2" destOrd="0" presId="urn:microsoft.com/office/officeart/2005/8/layout/lProcess2"/>
    <dgm:cxn modelId="{C6C5BC68-4963-49A1-8EA9-F35F1B56B155}" type="presParOf" srcId="{0D8A5231-CE99-4F37-B8CB-083A39D59451}" destId="{70008BE7-FBDB-4679-ACD1-A6C0DBDD27E1}" srcOrd="1" destOrd="0" presId="urn:microsoft.com/office/officeart/2005/8/layout/lProcess2"/>
    <dgm:cxn modelId="{924CD8CD-24E0-4AA1-B756-C70BE06236B8}" type="presParOf" srcId="{0D8A5231-CE99-4F37-B8CB-083A39D59451}" destId="{9AA8343A-AD7F-4286-B8F7-B46D0FD95994}" srcOrd="2" destOrd="0" presId="urn:microsoft.com/office/officeart/2005/8/layout/lProcess2"/>
    <dgm:cxn modelId="{3A7EB63D-D360-4676-AFB8-88E42428186D}" type="presParOf" srcId="{9AA8343A-AD7F-4286-B8F7-B46D0FD95994}" destId="{48143F75-4FF3-4D6F-95D9-6D781F8E47A2}" srcOrd="0" destOrd="0" presId="urn:microsoft.com/office/officeart/2005/8/layout/lProcess2"/>
    <dgm:cxn modelId="{5373ABA2-F87F-4A6A-95D2-E035243425E1}" type="presParOf" srcId="{9AA8343A-AD7F-4286-B8F7-B46D0FD95994}" destId="{D871176A-C01F-4380-908B-C0A0C330541F}" srcOrd="1" destOrd="0" presId="urn:microsoft.com/office/officeart/2005/8/layout/lProcess2"/>
    <dgm:cxn modelId="{CB43A877-72F7-4F3B-8E32-E25465303158}" type="presParOf" srcId="{9AA8343A-AD7F-4286-B8F7-B46D0FD95994}" destId="{D37DA896-8C20-4054-B2B6-AC91ED27A9F4}" srcOrd="2" destOrd="0" presId="urn:microsoft.com/office/officeart/2005/8/layout/lProcess2"/>
    <dgm:cxn modelId="{45A00FA9-AA6E-40B3-A540-E01DDB464C2C}" type="presParOf" srcId="{D37DA896-8C20-4054-B2B6-AC91ED27A9F4}" destId="{279DBD70-AEAD-4A21-BF40-D0D7B2F31220}" srcOrd="0" destOrd="0" presId="urn:microsoft.com/office/officeart/2005/8/layout/lProcess2"/>
    <dgm:cxn modelId="{AAAE1A3D-A179-4B52-AE4E-0F6EBFF98F55}" type="presParOf" srcId="{279DBD70-AEAD-4A21-BF40-D0D7B2F31220}" destId="{04EA866E-C339-4C19-9584-CABB9BA66892}" srcOrd="0" destOrd="0" presId="urn:microsoft.com/office/officeart/2005/8/layout/lProcess2"/>
    <dgm:cxn modelId="{ED89BD83-29C0-49DB-9F01-9900DCE77706}" type="presParOf" srcId="{279DBD70-AEAD-4A21-BF40-D0D7B2F31220}" destId="{ACD7A2F2-D911-474B-BF75-23A6175F540C}" srcOrd="1" destOrd="0" presId="urn:microsoft.com/office/officeart/2005/8/layout/lProcess2"/>
    <dgm:cxn modelId="{6ABEF145-2D9C-44D7-9BA9-73DC6C5B0968}" type="presParOf" srcId="{279DBD70-AEAD-4A21-BF40-D0D7B2F31220}" destId="{207AFA45-EB73-47B9-9CF3-C4465B285EF4}" srcOrd="2" destOrd="0" presId="urn:microsoft.com/office/officeart/2005/8/layout/lProcess2"/>
    <dgm:cxn modelId="{4DB32153-C775-48D0-9778-AA43C9C6E436}" type="presParOf" srcId="{0D8A5231-CE99-4F37-B8CB-083A39D59451}" destId="{53980906-874B-4067-A8E9-2B31CEBC0E45}" srcOrd="3" destOrd="0" presId="urn:microsoft.com/office/officeart/2005/8/layout/lProcess2"/>
    <dgm:cxn modelId="{BB39BA49-DDFD-4681-BDD8-34022BB96737}" type="presParOf" srcId="{0D8A5231-CE99-4F37-B8CB-083A39D59451}" destId="{340B82A0-506E-4175-BB91-AA18B3056408}" srcOrd="4" destOrd="0" presId="urn:microsoft.com/office/officeart/2005/8/layout/lProcess2"/>
    <dgm:cxn modelId="{BCA03192-B887-4683-A70D-37849410D5EC}" type="presParOf" srcId="{340B82A0-506E-4175-BB91-AA18B3056408}" destId="{155BA173-1C97-4C54-B9CB-E170C94A41B5}" srcOrd="0" destOrd="0" presId="urn:microsoft.com/office/officeart/2005/8/layout/lProcess2"/>
    <dgm:cxn modelId="{0F716F5C-B532-48B0-9341-3C603F3B6731}" type="presParOf" srcId="{340B82A0-506E-4175-BB91-AA18B3056408}" destId="{8988F4C1-1AB7-4235-ACE4-1EB48757856B}" srcOrd="1" destOrd="0" presId="urn:microsoft.com/office/officeart/2005/8/layout/lProcess2"/>
    <dgm:cxn modelId="{C83AF5B1-4A34-4646-9930-341A0A34B796}" type="presParOf" srcId="{340B82A0-506E-4175-BB91-AA18B3056408}" destId="{5920C959-E2A6-4258-9C30-A5B0410F215D}" srcOrd="2" destOrd="0" presId="urn:microsoft.com/office/officeart/2005/8/layout/lProcess2"/>
    <dgm:cxn modelId="{E793A40A-DAEF-4EBE-8AE7-1A16F94DB0F3}" type="presParOf" srcId="{5920C959-E2A6-4258-9C30-A5B0410F215D}" destId="{5554695F-FBC4-4FC3-823F-58BDA43925FC}" srcOrd="0" destOrd="0" presId="urn:microsoft.com/office/officeart/2005/8/layout/lProcess2"/>
    <dgm:cxn modelId="{F10D6218-A26C-45F4-B496-C2DDB2DC762D}" type="presParOf" srcId="{0D8A5231-CE99-4F37-B8CB-083A39D59451}" destId="{A32110B8-F8EA-4AB6-BB71-59863354FE13}" srcOrd="5" destOrd="0" presId="urn:microsoft.com/office/officeart/2005/8/layout/lProcess2"/>
    <dgm:cxn modelId="{945B58CD-56CB-49B0-BEF1-CFB33F727792}" type="presParOf" srcId="{0D8A5231-CE99-4F37-B8CB-083A39D59451}" destId="{56C12CDB-43FE-4532-9A43-D6B92360C7DF}" srcOrd="6" destOrd="0" presId="urn:microsoft.com/office/officeart/2005/8/layout/lProcess2"/>
    <dgm:cxn modelId="{3BD7DEF5-0873-4DF7-9FE0-7A9E9FF6C638}" type="presParOf" srcId="{56C12CDB-43FE-4532-9A43-D6B92360C7DF}" destId="{9FE50A92-89B4-4595-BB57-74CF5FE657D4}" srcOrd="0" destOrd="0" presId="urn:microsoft.com/office/officeart/2005/8/layout/lProcess2"/>
    <dgm:cxn modelId="{13B0EBD8-9960-419E-966E-A31D43A5FC65}" type="presParOf" srcId="{56C12CDB-43FE-4532-9A43-D6B92360C7DF}" destId="{89DA6E4B-96EB-4748-897D-23A9216F560B}" srcOrd="1" destOrd="0" presId="urn:microsoft.com/office/officeart/2005/8/layout/lProcess2"/>
    <dgm:cxn modelId="{65446C1D-6E30-42B4-8B0D-347CBF5D1387}" type="presParOf" srcId="{56C12CDB-43FE-4532-9A43-D6B92360C7DF}" destId="{B8782A71-2498-44DB-BA41-DD31715B8F26}" srcOrd="2" destOrd="0" presId="urn:microsoft.com/office/officeart/2005/8/layout/lProcess2"/>
    <dgm:cxn modelId="{259F24BA-839A-46B8-9ED7-03145C4C2CE9}" type="presParOf" srcId="{B8782A71-2498-44DB-BA41-DD31715B8F26}" destId="{0BB63880-036D-4650-B5D3-0AB062F0C01E}" srcOrd="0" destOrd="0" presId="urn:microsoft.com/office/officeart/2005/8/layout/lProcess2"/>
    <dgm:cxn modelId="{8A3E5ED8-6020-491F-92F5-EB812BCFD5C4}" type="presParOf" srcId="{0BB63880-036D-4650-B5D3-0AB062F0C01E}" destId="{A7ACAE1B-D8DE-4C90-A456-A8830ED3F68C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6D73BF-DCA3-430A-A34E-494B2B6BEF06}">
      <dsp:nvSpPr>
        <dsp:cNvPr id="0" name=""/>
        <dsp:cNvSpPr/>
      </dsp:nvSpPr>
      <dsp:spPr>
        <a:xfrm>
          <a:off x="4300079" y="618501"/>
          <a:ext cx="2442767" cy="2077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624"/>
              </a:lnTo>
              <a:lnTo>
                <a:pt x="2442767" y="161624"/>
              </a:lnTo>
              <a:lnTo>
                <a:pt x="2442767" y="20776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9F15CD-3D3A-412C-B6CC-19688402341C}">
      <dsp:nvSpPr>
        <dsp:cNvPr id="0" name=""/>
        <dsp:cNvSpPr/>
      </dsp:nvSpPr>
      <dsp:spPr>
        <a:xfrm>
          <a:off x="4138186" y="3032700"/>
          <a:ext cx="442414" cy="10406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0692"/>
              </a:lnTo>
              <a:lnTo>
                <a:pt x="442414" y="104069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131C45-56C5-4163-BE4B-CF3661C8385E}">
      <dsp:nvSpPr>
        <dsp:cNvPr id="0" name=""/>
        <dsp:cNvSpPr/>
      </dsp:nvSpPr>
      <dsp:spPr>
        <a:xfrm>
          <a:off x="4138186" y="3032700"/>
          <a:ext cx="442414" cy="5088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8846"/>
              </a:lnTo>
              <a:lnTo>
                <a:pt x="442414" y="508846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61B26A-DF1C-4710-832C-E34A77290AD9}">
      <dsp:nvSpPr>
        <dsp:cNvPr id="0" name=""/>
        <dsp:cNvSpPr/>
      </dsp:nvSpPr>
      <dsp:spPr>
        <a:xfrm>
          <a:off x="4138186" y="3032700"/>
          <a:ext cx="442414" cy="196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841"/>
              </a:lnTo>
              <a:lnTo>
                <a:pt x="442414" y="196841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AC243B-3B66-4313-8FFB-7CD3F590643D}">
      <dsp:nvSpPr>
        <dsp:cNvPr id="0" name=""/>
        <dsp:cNvSpPr/>
      </dsp:nvSpPr>
      <dsp:spPr>
        <a:xfrm>
          <a:off x="2317802" y="1814230"/>
          <a:ext cx="487052" cy="6595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9547"/>
              </a:lnTo>
              <a:lnTo>
                <a:pt x="487052" y="659547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A2ED20-1EE1-4547-8F4D-5EF6C57B7416}">
      <dsp:nvSpPr>
        <dsp:cNvPr id="0" name=""/>
        <dsp:cNvSpPr/>
      </dsp:nvSpPr>
      <dsp:spPr>
        <a:xfrm>
          <a:off x="1047517" y="3079199"/>
          <a:ext cx="337438" cy="1046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6816"/>
              </a:lnTo>
              <a:lnTo>
                <a:pt x="337438" y="1046816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ECE174-9D65-41C8-A3C3-2D72F8154D25}">
      <dsp:nvSpPr>
        <dsp:cNvPr id="0" name=""/>
        <dsp:cNvSpPr/>
      </dsp:nvSpPr>
      <dsp:spPr>
        <a:xfrm>
          <a:off x="1047517" y="3079199"/>
          <a:ext cx="337438" cy="520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0480"/>
              </a:lnTo>
              <a:lnTo>
                <a:pt x="337438" y="52048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5BDECD-8685-430A-9FE8-115C00989556}">
      <dsp:nvSpPr>
        <dsp:cNvPr id="0" name=""/>
        <dsp:cNvSpPr/>
      </dsp:nvSpPr>
      <dsp:spPr>
        <a:xfrm>
          <a:off x="1047517" y="3079199"/>
          <a:ext cx="337438" cy="2084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476"/>
              </a:lnTo>
              <a:lnTo>
                <a:pt x="337438" y="208476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5096B0-7FFB-4D07-9F67-C22E037DF5BB}">
      <dsp:nvSpPr>
        <dsp:cNvPr id="0" name=""/>
        <dsp:cNvSpPr/>
      </dsp:nvSpPr>
      <dsp:spPr>
        <a:xfrm>
          <a:off x="2095035" y="1814230"/>
          <a:ext cx="222766" cy="688215"/>
        </a:xfrm>
        <a:custGeom>
          <a:avLst/>
          <a:gdLst/>
          <a:ahLst/>
          <a:cxnLst/>
          <a:rect l="0" t="0" r="0" b="0"/>
          <a:pathLst>
            <a:path>
              <a:moveTo>
                <a:pt x="222766" y="0"/>
              </a:moveTo>
              <a:lnTo>
                <a:pt x="222766" y="688215"/>
              </a:lnTo>
              <a:lnTo>
                <a:pt x="0" y="68821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AD3F93-47DE-4383-B13A-B8FBEFEA1119}">
      <dsp:nvSpPr>
        <dsp:cNvPr id="0" name=""/>
        <dsp:cNvSpPr/>
      </dsp:nvSpPr>
      <dsp:spPr>
        <a:xfrm>
          <a:off x="2317802" y="618501"/>
          <a:ext cx="1982276" cy="192858"/>
        </a:xfrm>
        <a:custGeom>
          <a:avLst/>
          <a:gdLst/>
          <a:ahLst/>
          <a:cxnLst/>
          <a:rect l="0" t="0" r="0" b="0"/>
          <a:pathLst>
            <a:path>
              <a:moveTo>
                <a:pt x="1982276" y="0"/>
              </a:moveTo>
              <a:lnTo>
                <a:pt x="1982276" y="146716"/>
              </a:lnTo>
              <a:lnTo>
                <a:pt x="0" y="146716"/>
              </a:lnTo>
              <a:lnTo>
                <a:pt x="0" y="19285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6D9089-421A-459A-AF20-EB04712ED74D}">
      <dsp:nvSpPr>
        <dsp:cNvPr id="0" name=""/>
        <dsp:cNvSpPr/>
      </dsp:nvSpPr>
      <dsp:spPr>
        <a:xfrm>
          <a:off x="2689529" y="40471"/>
          <a:ext cx="3221099" cy="5780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Приказ о федеральном перечне учебников</a:t>
          </a:r>
        </a:p>
      </dsp:txBody>
      <dsp:txXfrm>
        <a:off x="2689529" y="40471"/>
        <a:ext cx="3221099" cy="578030"/>
      </dsp:txXfrm>
    </dsp:sp>
    <dsp:sp modelId="{8894C2C9-73DE-4C45-8C2E-011F8D9D72D1}">
      <dsp:nvSpPr>
        <dsp:cNvPr id="0" name=""/>
        <dsp:cNvSpPr/>
      </dsp:nvSpPr>
      <dsp:spPr>
        <a:xfrm>
          <a:off x="253312" y="811359"/>
          <a:ext cx="4128980" cy="100287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Приложение 1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Федеральный перечень учебников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(учебники и учебные пособия, разработанные в комплекте с учебниками)</a:t>
          </a:r>
        </a:p>
      </dsp:txBody>
      <dsp:txXfrm>
        <a:off x="253312" y="811359"/>
        <a:ext cx="4128980" cy="1002870"/>
      </dsp:txXfrm>
    </dsp:sp>
    <dsp:sp modelId="{D9391995-0410-4EAF-A9AB-C28C68983D50}">
      <dsp:nvSpPr>
        <dsp:cNvPr id="0" name=""/>
        <dsp:cNvSpPr/>
      </dsp:nvSpPr>
      <dsp:spPr>
        <a:xfrm>
          <a:off x="0" y="1925690"/>
          <a:ext cx="2095035" cy="115350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Перечень для </a:t>
          </a: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реализации обязательной части общеобразовательной программы</a:t>
          </a:r>
        </a:p>
      </dsp:txBody>
      <dsp:txXfrm>
        <a:off x="0" y="1925690"/>
        <a:ext cx="2095035" cy="1153509"/>
      </dsp:txXfrm>
    </dsp:sp>
    <dsp:sp modelId="{6188C18C-D1F3-4E17-8AD9-A60C268CE97C}">
      <dsp:nvSpPr>
        <dsp:cNvPr id="0" name=""/>
        <dsp:cNvSpPr/>
      </dsp:nvSpPr>
      <dsp:spPr>
        <a:xfrm>
          <a:off x="1384956" y="3177815"/>
          <a:ext cx="1441197" cy="21972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для школы</a:t>
          </a:r>
        </a:p>
      </dsp:txBody>
      <dsp:txXfrm>
        <a:off x="1384956" y="3177815"/>
        <a:ext cx="1441197" cy="219721"/>
      </dsp:txXfrm>
    </dsp:sp>
    <dsp:sp modelId="{3881D80F-5B5A-468E-895B-FE0B61FD4A8A}">
      <dsp:nvSpPr>
        <dsp:cNvPr id="0" name=""/>
        <dsp:cNvSpPr/>
      </dsp:nvSpPr>
      <dsp:spPr>
        <a:xfrm>
          <a:off x="1384956" y="3489819"/>
          <a:ext cx="1441197" cy="21972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для СПО</a:t>
          </a:r>
        </a:p>
      </dsp:txBody>
      <dsp:txXfrm>
        <a:off x="1384956" y="3489819"/>
        <a:ext cx="1441197" cy="219721"/>
      </dsp:txXfrm>
    </dsp:sp>
    <dsp:sp modelId="{3A42F5AA-AE06-44E1-BDD0-D5A3F118377A}">
      <dsp:nvSpPr>
        <dsp:cNvPr id="0" name=""/>
        <dsp:cNvSpPr/>
      </dsp:nvSpPr>
      <dsp:spPr>
        <a:xfrm>
          <a:off x="1384956" y="3801824"/>
          <a:ext cx="1441197" cy="6483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для реализации адаптированных программ</a:t>
          </a:r>
        </a:p>
      </dsp:txBody>
      <dsp:txXfrm>
        <a:off x="1384956" y="3801824"/>
        <a:ext cx="1441197" cy="648384"/>
      </dsp:txXfrm>
    </dsp:sp>
    <dsp:sp modelId="{6DF5B6DE-EEC6-46E9-A8F8-2081072D6893}">
      <dsp:nvSpPr>
        <dsp:cNvPr id="0" name=""/>
        <dsp:cNvSpPr/>
      </dsp:nvSpPr>
      <dsp:spPr>
        <a:xfrm>
          <a:off x="2804854" y="1914856"/>
          <a:ext cx="2666663" cy="11178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Перечень для реализации </a:t>
          </a: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части образовательной программы, формируемой  участниками образовательных отношений</a:t>
          </a:r>
        </a:p>
      </dsp:txBody>
      <dsp:txXfrm>
        <a:off x="2804854" y="1914856"/>
        <a:ext cx="2666663" cy="1117844"/>
      </dsp:txXfrm>
    </dsp:sp>
    <dsp:sp modelId="{F8B17A59-48E4-4EB2-ABA4-C77D50C120F7}">
      <dsp:nvSpPr>
        <dsp:cNvPr id="0" name=""/>
        <dsp:cNvSpPr/>
      </dsp:nvSpPr>
      <dsp:spPr>
        <a:xfrm>
          <a:off x="4580600" y="3119681"/>
          <a:ext cx="1634455" cy="21972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для школы</a:t>
          </a:r>
        </a:p>
      </dsp:txBody>
      <dsp:txXfrm>
        <a:off x="4580600" y="3119681"/>
        <a:ext cx="1634455" cy="219721"/>
      </dsp:txXfrm>
    </dsp:sp>
    <dsp:sp modelId="{191CFCCD-391A-4C05-885E-C0339B78763F}">
      <dsp:nvSpPr>
        <dsp:cNvPr id="0" name=""/>
        <dsp:cNvSpPr/>
      </dsp:nvSpPr>
      <dsp:spPr>
        <a:xfrm>
          <a:off x="4580600" y="3431685"/>
          <a:ext cx="1634455" cy="21972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для СПО</a:t>
          </a:r>
        </a:p>
      </dsp:txBody>
      <dsp:txXfrm>
        <a:off x="4580600" y="3431685"/>
        <a:ext cx="1634455" cy="219721"/>
      </dsp:txXfrm>
    </dsp:sp>
    <dsp:sp modelId="{C47A391F-CA10-434D-8F18-EC2B55990D43}">
      <dsp:nvSpPr>
        <dsp:cNvPr id="0" name=""/>
        <dsp:cNvSpPr/>
      </dsp:nvSpPr>
      <dsp:spPr>
        <a:xfrm>
          <a:off x="4580600" y="3743690"/>
          <a:ext cx="1634455" cy="65940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для реализации адаптированных программ</a:t>
          </a:r>
        </a:p>
      </dsp:txBody>
      <dsp:txXfrm>
        <a:off x="4580600" y="3743690"/>
        <a:ext cx="1634455" cy="659404"/>
      </dsp:txXfrm>
    </dsp:sp>
    <dsp:sp modelId="{74B12472-0F22-48C9-8BA1-912F919910A1}">
      <dsp:nvSpPr>
        <dsp:cNvPr id="0" name=""/>
        <dsp:cNvSpPr/>
      </dsp:nvSpPr>
      <dsp:spPr>
        <a:xfrm>
          <a:off x="5659786" y="826267"/>
          <a:ext cx="2166120" cy="211307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Приложение 2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Предельный срок использования учебников </a:t>
          </a:r>
          <a:r>
            <a:rPr lang="ru-RU" sz="1600" kern="12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в ФПУ, утвержденным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приказом </a:t>
          </a:r>
          <a:r>
            <a:rPr lang="ru-RU" sz="1600" kern="1200" dirty="0" err="1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Минпросвещения</a:t>
          </a:r>
          <a:r>
            <a:rPr lang="ru-RU" sz="1600" kern="12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 России от 20.05.2020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№ 254</a:t>
          </a:r>
        </a:p>
      </dsp:txBody>
      <dsp:txXfrm>
        <a:off x="5659786" y="826267"/>
        <a:ext cx="2166120" cy="21130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77DBC-9EA4-4F72-9FA7-A0B1ED3ABBA0}">
      <dsp:nvSpPr>
        <dsp:cNvPr id="0" name=""/>
        <dsp:cNvSpPr/>
      </dsp:nvSpPr>
      <dsp:spPr>
        <a:xfrm>
          <a:off x="2" y="0"/>
          <a:ext cx="8273452" cy="3185493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3A390-5210-405B-B3E5-74324C09461D}">
      <dsp:nvSpPr>
        <dsp:cNvPr id="0" name=""/>
        <dsp:cNvSpPr/>
      </dsp:nvSpPr>
      <dsp:spPr>
        <a:xfrm>
          <a:off x="333571" y="955647"/>
          <a:ext cx="2232031" cy="12741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bg1">
                  <a:lumMod val="10000"/>
                </a:schemeClr>
              </a:solidFill>
            </a:rPr>
            <a:t>Инструмент для оценки состояния системы образования</a:t>
          </a:r>
        </a:p>
      </dsp:txBody>
      <dsp:txXfrm>
        <a:off x="395772" y="1017848"/>
        <a:ext cx="2107629" cy="1149795"/>
      </dsp:txXfrm>
    </dsp:sp>
    <dsp:sp modelId="{03466571-FF6C-4720-960D-54F47F00FEFA}">
      <dsp:nvSpPr>
        <dsp:cNvPr id="0" name=""/>
        <dsp:cNvSpPr/>
      </dsp:nvSpPr>
      <dsp:spPr>
        <a:xfrm>
          <a:off x="2655891" y="944498"/>
          <a:ext cx="2232031" cy="1274197"/>
        </a:xfrm>
        <a:prstGeom prst="roundRect">
          <a:avLst/>
        </a:prstGeom>
        <a:solidFill>
          <a:schemeClr val="accent3">
            <a:hueOff val="-5400000"/>
            <a:satOff val="-11112"/>
            <a:lumOff val="15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bg1">
                  <a:lumMod val="10000"/>
                </a:schemeClr>
              </a:solidFill>
            </a:rPr>
            <a:t>Информация о качестве образования</a:t>
          </a:r>
        </a:p>
      </dsp:txBody>
      <dsp:txXfrm>
        <a:off x="2718092" y="1006699"/>
        <a:ext cx="2107629" cy="1149795"/>
      </dsp:txXfrm>
    </dsp:sp>
    <dsp:sp modelId="{35B11866-BB59-4400-9929-64BED7697F47}">
      <dsp:nvSpPr>
        <dsp:cNvPr id="0" name=""/>
        <dsp:cNvSpPr/>
      </dsp:nvSpPr>
      <dsp:spPr>
        <a:xfrm>
          <a:off x="5116839" y="933336"/>
          <a:ext cx="2314904" cy="1274197"/>
        </a:xfrm>
        <a:prstGeom prst="roundRect">
          <a:avLst/>
        </a:prstGeom>
        <a:solidFill>
          <a:schemeClr val="accent3">
            <a:hueOff val="-10800000"/>
            <a:satOff val="-22223"/>
            <a:lumOff val="3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bg1">
                  <a:lumMod val="10000"/>
                </a:schemeClr>
              </a:solidFill>
            </a:rPr>
            <a:t>Рекомендации по повышению качества образования</a:t>
          </a:r>
        </a:p>
      </dsp:txBody>
      <dsp:txXfrm>
        <a:off x="5179040" y="995537"/>
        <a:ext cx="2190502" cy="11497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E2F44-4BBF-484C-B1B7-691BC700721F}">
      <dsp:nvSpPr>
        <dsp:cNvPr id="0" name=""/>
        <dsp:cNvSpPr/>
      </dsp:nvSpPr>
      <dsp:spPr>
        <a:xfrm rot="5400000">
          <a:off x="-234510" y="236878"/>
          <a:ext cx="1563404" cy="1094383"/>
        </a:xfrm>
        <a:prstGeom prst="chevr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 dirty="0"/>
        </a:p>
      </dsp:txBody>
      <dsp:txXfrm rot="-5400000">
        <a:off x="1" y="549560"/>
        <a:ext cx="1094383" cy="469021"/>
      </dsp:txXfrm>
    </dsp:sp>
    <dsp:sp modelId="{941C1B32-75A0-4A5D-A15E-D62CC1F577E8}">
      <dsp:nvSpPr>
        <dsp:cNvPr id="0" name=""/>
        <dsp:cNvSpPr/>
      </dsp:nvSpPr>
      <dsp:spPr>
        <a:xfrm rot="5400000">
          <a:off x="3584673" y="-2487922"/>
          <a:ext cx="1016747" cy="59973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/>
            <a:t>Внешняя оценка</a:t>
          </a:r>
        </a:p>
      </dsp:txBody>
      <dsp:txXfrm rot="-5400000">
        <a:off x="1094384" y="52000"/>
        <a:ext cx="5947694" cy="917481"/>
      </dsp:txXfrm>
    </dsp:sp>
    <dsp:sp modelId="{3A7235FB-BE04-4E4B-99D2-9AA0CB33E47F}">
      <dsp:nvSpPr>
        <dsp:cNvPr id="0" name=""/>
        <dsp:cNvSpPr/>
      </dsp:nvSpPr>
      <dsp:spPr>
        <a:xfrm rot="5400000">
          <a:off x="-234510" y="1505006"/>
          <a:ext cx="1563404" cy="1094383"/>
        </a:xfrm>
        <a:prstGeom prst="chevr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 dirty="0"/>
        </a:p>
      </dsp:txBody>
      <dsp:txXfrm rot="-5400000">
        <a:off x="1" y="1817688"/>
        <a:ext cx="1094383" cy="469021"/>
      </dsp:txXfrm>
    </dsp:sp>
    <dsp:sp modelId="{A6077D89-ED1D-44AA-BAD8-025E91379F0B}">
      <dsp:nvSpPr>
        <dsp:cNvPr id="0" name=""/>
        <dsp:cNvSpPr/>
      </dsp:nvSpPr>
      <dsp:spPr>
        <a:xfrm rot="5400000">
          <a:off x="3584940" y="-1220061"/>
          <a:ext cx="1016213" cy="59973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/>
            <a:t>Внутренняя оценка</a:t>
          </a:r>
        </a:p>
      </dsp:txBody>
      <dsp:txXfrm rot="-5400000">
        <a:off x="1094384" y="1320102"/>
        <a:ext cx="5947720" cy="9169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15EEE-F359-41CE-9F85-C3212A23E7E3}">
      <dsp:nvSpPr>
        <dsp:cNvPr id="0" name=""/>
        <dsp:cNvSpPr/>
      </dsp:nvSpPr>
      <dsp:spPr>
        <a:xfrm>
          <a:off x="1860" y="0"/>
          <a:ext cx="1825960" cy="3851646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>
                  <a:lumMod val="50000"/>
                </a:schemeClr>
              </a:solidFill>
              <a:latin typeface="+mn-lt"/>
            </a:rPr>
            <a:t>Национальные сопоставительные исследования качества общего образования (НИКО)</a:t>
          </a:r>
        </a:p>
      </dsp:txBody>
      <dsp:txXfrm>
        <a:off x="1860" y="0"/>
        <a:ext cx="1825960" cy="1155493"/>
      </dsp:txXfrm>
    </dsp:sp>
    <dsp:sp modelId="{3291C3F6-05BA-4F9E-B8E1-7D7DAA61534D}">
      <dsp:nvSpPr>
        <dsp:cNvPr id="0" name=""/>
        <dsp:cNvSpPr/>
      </dsp:nvSpPr>
      <dsp:spPr>
        <a:xfrm>
          <a:off x="176196" y="1339071"/>
          <a:ext cx="1532506" cy="7505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i="0" kern="1200" dirty="0">
              <a:solidFill>
                <a:schemeClr val="bg1">
                  <a:lumMod val="25000"/>
                </a:schemeClr>
              </a:solidFill>
            </a:rPr>
            <a:t>15, 17 октября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i="0" kern="1200" dirty="0">
              <a:solidFill>
                <a:schemeClr val="bg1">
                  <a:lumMod val="25000"/>
                </a:schemeClr>
              </a:solidFill>
            </a:rPr>
            <a:t> 2024 года</a:t>
          </a:r>
          <a:br>
            <a:rPr lang="ru-RU" sz="1300" kern="1200" dirty="0">
              <a:solidFill>
                <a:schemeClr val="bg1">
                  <a:lumMod val="25000"/>
                </a:schemeClr>
              </a:solidFill>
            </a:rPr>
          </a:br>
          <a:endParaRPr lang="ru-RU" sz="1300" kern="1200" dirty="0">
            <a:solidFill>
              <a:schemeClr val="bg1">
                <a:lumMod val="25000"/>
              </a:schemeClr>
            </a:solidFill>
          </a:endParaRPr>
        </a:p>
      </dsp:txBody>
      <dsp:txXfrm>
        <a:off x="198180" y="1361055"/>
        <a:ext cx="1488538" cy="706608"/>
      </dsp:txXfrm>
    </dsp:sp>
    <dsp:sp modelId="{672CC57E-42C6-4F7B-9529-AEF8C36118A5}">
      <dsp:nvSpPr>
        <dsp:cNvPr id="0" name=""/>
        <dsp:cNvSpPr/>
      </dsp:nvSpPr>
      <dsp:spPr>
        <a:xfrm>
          <a:off x="212065" y="2140218"/>
          <a:ext cx="1460768" cy="15182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>
                  <a:lumMod val="25000"/>
                </a:schemeClr>
              </a:solidFill>
            </a:rPr>
            <a:t>- 8, 10 классы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>
                  <a:lumMod val="25000"/>
                </a:schemeClr>
              </a:solidFill>
            </a:rPr>
            <a:t>- 15 школ Алтайского края</a:t>
          </a:r>
        </a:p>
      </dsp:txBody>
      <dsp:txXfrm>
        <a:off x="254849" y="2183002"/>
        <a:ext cx="1375200" cy="1432710"/>
      </dsp:txXfrm>
    </dsp:sp>
    <dsp:sp modelId="{48143F75-4FF3-4D6F-95D9-6D781F8E47A2}">
      <dsp:nvSpPr>
        <dsp:cNvPr id="0" name=""/>
        <dsp:cNvSpPr/>
      </dsp:nvSpPr>
      <dsp:spPr>
        <a:xfrm>
          <a:off x="1964768" y="0"/>
          <a:ext cx="1825960" cy="3851646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>
                  <a:lumMod val="50000"/>
                </a:schemeClr>
              </a:solidFill>
            </a:rPr>
            <a:t>Всероссийские проверочные работы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>
                  <a:lumMod val="50000"/>
                </a:schemeClr>
              </a:solidFill>
            </a:rPr>
            <a:t>(ВПР)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>
                  <a:lumMod val="50000"/>
                </a:schemeClr>
              </a:solidFill>
            </a:rPr>
            <a:t>ООП</a:t>
          </a:r>
        </a:p>
      </dsp:txBody>
      <dsp:txXfrm>
        <a:off x="1964768" y="0"/>
        <a:ext cx="1825960" cy="1155493"/>
      </dsp:txXfrm>
    </dsp:sp>
    <dsp:sp modelId="{04EA866E-C339-4C19-9584-CABB9BA66892}">
      <dsp:nvSpPr>
        <dsp:cNvPr id="0" name=""/>
        <dsp:cNvSpPr/>
      </dsp:nvSpPr>
      <dsp:spPr>
        <a:xfrm>
          <a:off x="2113722" y="1337999"/>
          <a:ext cx="1528051" cy="7516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>
                  <a:lumMod val="25000"/>
                </a:schemeClr>
              </a:solidFill>
            </a:rPr>
            <a:t>11.04 - 16.05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>
                  <a:lumMod val="25000"/>
                </a:schemeClr>
              </a:solidFill>
            </a:rPr>
            <a:t>2025 года</a:t>
          </a:r>
        </a:p>
      </dsp:txBody>
      <dsp:txXfrm>
        <a:off x="2135738" y="1360015"/>
        <a:ext cx="1484019" cy="707637"/>
      </dsp:txXfrm>
    </dsp:sp>
    <dsp:sp modelId="{207AFA45-EB73-47B9-9CF3-C4465B285EF4}">
      <dsp:nvSpPr>
        <dsp:cNvPr id="0" name=""/>
        <dsp:cNvSpPr/>
      </dsp:nvSpPr>
      <dsp:spPr>
        <a:xfrm>
          <a:off x="2147364" y="2154646"/>
          <a:ext cx="1460768" cy="15182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1300" kern="1200" dirty="0">
              <a:solidFill>
                <a:schemeClr val="bg1">
                  <a:lumMod val="25000"/>
                </a:schemeClr>
              </a:solidFill>
            </a:rPr>
            <a:t>- 5-8, </a:t>
          </a:r>
          <a:r>
            <a:rPr lang="ru-RU" sz="1300" b="1" kern="1200" dirty="0">
              <a:solidFill>
                <a:srgbClr val="C00000"/>
              </a:solidFill>
            </a:rPr>
            <a:t>10</a:t>
          </a:r>
          <a:r>
            <a:rPr lang="ru-RU" sz="1300" kern="1200" dirty="0">
              <a:solidFill>
                <a:schemeClr val="bg1">
                  <a:lumMod val="25000"/>
                </a:schemeClr>
              </a:solidFill>
            </a:rPr>
            <a:t> классы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1300" kern="1200" dirty="0">
              <a:solidFill>
                <a:schemeClr val="bg1">
                  <a:lumMod val="25000"/>
                </a:schemeClr>
              </a:solidFill>
            </a:rPr>
            <a:t>- 7, 8 </a:t>
          </a:r>
          <a:r>
            <a:rPr lang="ru-RU" sz="1300" kern="1200" dirty="0" err="1">
              <a:solidFill>
                <a:schemeClr val="bg1">
                  <a:lumMod val="25000"/>
                </a:schemeClr>
              </a:solidFill>
            </a:rPr>
            <a:t>кл</a:t>
          </a:r>
          <a:r>
            <a:rPr lang="ru-RU" sz="1300" kern="1200" dirty="0">
              <a:solidFill>
                <a:schemeClr val="bg1">
                  <a:lumMod val="25000"/>
                </a:schemeClr>
              </a:solidFill>
            </a:rPr>
            <a:t>.: базовый и углублённый уровни</a:t>
          </a:r>
        </a:p>
      </dsp:txBody>
      <dsp:txXfrm>
        <a:off x="2190148" y="2197430"/>
        <a:ext cx="1375200" cy="1432710"/>
      </dsp:txXfrm>
    </dsp:sp>
    <dsp:sp modelId="{155BA173-1C97-4C54-B9CB-E170C94A41B5}">
      <dsp:nvSpPr>
        <dsp:cNvPr id="0" name=""/>
        <dsp:cNvSpPr/>
      </dsp:nvSpPr>
      <dsp:spPr>
        <a:xfrm>
          <a:off x="3945916" y="0"/>
          <a:ext cx="1825960" cy="3851646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>
                  <a:lumMod val="50000"/>
                </a:schemeClr>
              </a:solidFill>
            </a:rPr>
            <a:t>Всероссийские проверочные работы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>
                  <a:lumMod val="50000"/>
                </a:schemeClr>
              </a:solidFill>
            </a:rPr>
            <a:t>(ВПР)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>
                  <a:lumMod val="50000"/>
                </a:schemeClr>
              </a:solidFill>
            </a:rPr>
            <a:t>ОП СПО</a:t>
          </a:r>
        </a:p>
      </dsp:txBody>
      <dsp:txXfrm>
        <a:off x="3945916" y="0"/>
        <a:ext cx="1825960" cy="1155493"/>
      </dsp:txXfrm>
    </dsp:sp>
    <dsp:sp modelId="{9FE50A92-89B4-4595-BB57-74CF5FE657D4}">
      <dsp:nvSpPr>
        <dsp:cNvPr id="0" name=""/>
        <dsp:cNvSpPr/>
      </dsp:nvSpPr>
      <dsp:spPr>
        <a:xfrm>
          <a:off x="5890582" y="0"/>
          <a:ext cx="1825960" cy="3851646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>
                  <a:lumMod val="50000"/>
                </a:schemeClr>
              </a:solidFill>
            </a:rPr>
            <a:t>Международные сопоставительные исследования качества образования</a:t>
          </a:r>
        </a:p>
      </dsp:txBody>
      <dsp:txXfrm>
        <a:off x="5890582" y="0"/>
        <a:ext cx="1825960" cy="1155493"/>
      </dsp:txXfrm>
    </dsp:sp>
    <dsp:sp modelId="{A7ACAE1B-D8DE-4C90-A456-A8830ED3F68C}">
      <dsp:nvSpPr>
        <dsp:cNvPr id="0" name=""/>
        <dsp:cNvSpPr/>
      </dsp:nvSpPr>
      <dsp:spPr>
        <a:xfrm>
          <a:off x="6051238" y="1925829"/>
          <a:ext cx="1460768" cy="9959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 dirty="0">
            <a:solidFill>
              <a:schemeClr val="bg1">
                <a:lumMod val="25000"/>
              </a:schemeClr>
            </a:solidFill>
          </a:endParaRPr>
        </a:p>
      </dsp:txBody>
      <dsp:txXfrm>
        <a:off x="6080410" y="1955001"/>
        <a:ext cx="1402424" cy="9376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base.garant.ru/409026638/#block_1000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ant.ru/news/1762082/?ysclid=m2vpc7mv6a414886172#sdfootnote1sym" TargetMode="External"/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ru-RU" dirty="0"/>
              <a:t>Приоритеты, цели, задачи на федеральном уровне не изменились: мы продолжаем формировать и работать в едином образовательном пространстве. Основные направления  представлены на слайде</a:t>
            </a:r>
          </a:p>
        </p:txBody>
      </p:sp>
    </p:spTree>
    <p:extLst>
      <p:ext uri="{BB962C8B-B14F-4D97-AF65-F5344CB8AC3E}">
        <p14:creationId xmlns:p14="http://schemas.microsoft.com/office/powerpoint/2010/main" val="4233155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777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700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080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ФОП СОО представлены 19 вариантов учебных планов профилей для каждого профиля обучения от 1 до 6 вариантов: естественно-научный – 1, гуманитарный – 6, социально-экономический – 3, технологический (инженерный или информационно-технологический) – 2, универсальный – 1; профили с изучением родного языка – 6.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Федеральными учебными планами СОО предусмотрено изучение учебного предмета «Математика» на углублённом уровне в социально-экономическом профиле (2 варианта: математика + обществознание или математика + обществознание + география), технологическом профиле (2 варианта: математика + физика или математика + информатика) и в универсальном профиле в комбинации с любым другим предметом.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18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384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577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422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Приказами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Минпросвещения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России от 21.02.2024 № 119 и от 21.05.2024 № 347 были внесены изменения в действующий федеральный перечень учебников, который образовательные организации использовали в прошедшем 2023-2024 учебном году (ссылки на приказы даны в Приложении 2 данных рекомендаций). </a:t>
            </a:r>
          </a:p>
          <a:p>
            <a:pPr marL="158750" indent="0">
              <a:buFontTx/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связи с этими изменениями со 2 июля 2024 года начала действовать новая редакция приказа Министерства Просвещения Российской Федерации от 21 сентября 2022 г. № 858 «Об утверждении федерального перечня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 и установления предельного срока использования исключенных учебников». Следует отметить, что приказом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Минпросвещения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России от 22.01.2024 № 28 были внесены изменения в Порядок формирования ФПУ, в связи с этим была изменена его структура. Измененный ФПУ содержит только два приложения: в Приложении 1 представлен федеральный перечень учебников, соответствующих требованиям обновленных ФГОС, в Приложении 2 указан предельный срок использования учебников, содержащихся в ФПУ, утвержденном приказом Министерства просвещения РФ от 20 мая 2020 г. № 254.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222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FontTx/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Согласно статье 18 Федерального Закона «Об образовании в Российской Федерации» образовательные организации при освоении учебных предметов, курсов, дисциплин (модулей) основного общего образования и (или) среднего общего образования используют: 1) </a:t>
            </a:r>
            <a:r>
              <a:rPr lang="ru-R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учебники 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и разработанные в комплекте с ними учебные пособия </a:t>
            </a:r>
            <a:r>
              <a:rPr lang="ru-R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из числа входящих в федеральный перечень учебников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;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2) </a:t>
            </a:r>
            <a:r>
              <a:rPr lang="ru-R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учебные пособия, выпущенные организациями, входящими в перечень организаций, осуществляющих выпуск учебных пособий, 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которые могут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дополнительно использоваться при реализации программ начального общего, основного общего, среднего общего образования. Например, в этот перечень входят ООО «ФИЗИКОН», ООО «ФИЗИКОН ЛАБ», АО «Издательство «Просвещение», ООО «Издательство Академкнига/Учебник», ООО «БИНОМ. Лаборатория знаний», ООО «ВАКО», ООО «ДРОФА», ООО «Издательство «ВИТА- ПРЕСС», ООО «Издательство «Экзамен», ООО «ИМЦ Арсенал образования», ООО «Русское слово-учебник», ООО «ИОЦ Мнемозина» и др. (приказ Минобрнауки России от 9 июня 2016 г. № 699). 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5469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FontTx/>
              <a:buNone/>
            </a:pP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308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3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Статья 35 Федерального закона «Об образовании в Российской Федерации» обязывает школы бесплатно предоставлять учащимся учебники,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учебные пособия в пределах федеральных государственных образовательных стандартов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4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381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Для изучения курса «Алгебра и начала математического анализа», «Геометрия» можно использовать учебники из Приложения 1 ФПУ, но они не соответствуют требованиям ФГОС (в издательстве пока нет новой редакции), поэтому учителю математики необходимо изучить содержание привести в соответствии с ФРП. Еще раз акцентируем внимание на том, что последовательность разделов/тем может быть такой, как в методических рекомендациях к учебнику, но если какие-то темы отсутствуют, то их необходимо изучить, используя другие учебные пособия. Приведем пример: при изучении учебного курса «Алгебра и начала математического анализа» на углубленном уровне в 10 классе по учебнику А.Г. Мерзляка необходимо добавить темы «Матрица системы линейных уравнений», «Определитель матрицы 2×2, его геометрический смысл и свойства; вычисление его значения; применение определителя для решения системы линейных уравнений», а в 11 классе – «Примеры решений дифференциальных уравнений», «Математическое моделирование реальных процессов с помощью дифференциальных уравнений». В Приложении 3 данных рекомендаций дана ссылка на Облако полезных ресурсов от Зубковой Е.Д., ведущего специалист ГК «Просвещение», где в папке «Методические пособия» представлены «Дополнения к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учебникам_Системы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линейных уравнений и дифференциальные уравнения». Еще нужно обратить внимание на то, что в 10 классе изучаются только показательные, логарифмические, тригонометрические уравнения, а неравенства изучаются в 11 классе. Изучение темы «Производная функции» разделено на две части: одна часть изучается в 10 классе, другая – в 11 классе. Поэтому необходимо параллельно использовать два учебника и 10, и 11 классы на протяжении изучения всего курса.</a:t>
            </a:r>
          </a:p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2001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4811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  Согласно письму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Минпросвещения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России от 27.09.2023 №03-1539 «Об использовании учебников» учебники и учебные пособия должны соответствовать федеральным основным общеобразовательным программам. 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 этом с 2023 г. началась поэтапная разработка единых государственных учебников, соответствующих федеральным рабочим программам, включенным в ФООП, по всем обязательным учебным предметам, в том числе для углубленного уровня.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  В целях поддержки учителей на период разработки государственных учебников, соответствующих ФРП, издательства – правообладатели учебников, включенных в ФПУ, разместили в информационно-коммуникационной сети «Интернет» методические рекомендации по использованию своих учебников при реализации ФРП по учебным предметам.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    На ресурсе «Издательство «Просвещение»: https://uchitel.club/fgos представлены рекомендации по изучению учебного предмета «Математика» в 5- 9 классах на базовом уровне из Приложения 1 ФПУ: наглядно с помощью таблицы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Excel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демонстрируется соответствие содержания учебника содержанию ФРП, представлено поурочное планирование в соответствии с логикой учебника.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325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737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8025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505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70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529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Что касается Концепции МО, то в настоящее время идет работа над её обновлением, это связано с тем, что перед математическим образованием стали новые задачи. На IV Всероссийский съезд учителей и преподавателей математики (с 23 по 24 ноября 2023 года) было принято решение о создании рабочей группы, руководителем которой является  ректор МГУ имени М.В. Ломоносова Виктор Садовничий, 	доктор физико-математических наук; профессор; академик РАН</a:t>
            </a:r>
          </a:p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1349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8478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0516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27416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2201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0006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3056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4689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549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969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909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8620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3244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4695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6013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0772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3000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4455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5327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3071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1565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336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3574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Для обеспечения сбора, обработки, систематизации, анализа результатов и хранения информации о проведении мероприятий по оценке качества образования сформирована. Правила её формирования и введения утверждены Правительством РФ от 17.02.2024 № 182.</a:t>
            </a:r>
            <a:r>
              <a:rPr lang="ru-RU" dirty="0"/>
              <a:t> 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 сентября вступят в силу новые нормы, касающиеся оценки качества российского образования. В частности, для обеспечения проведения мероприятий по оценке качества образования и анализа их результатов будет создана ГИС "Федеральная информационная система оценки качества образования". 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систему войдут сведения: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об организациях, осуществляющих образовательную деятельность по реализации образовательных программ начального общего, основного общего, среднего общего образования и принимающих участие в мероприятиях по оценке качества образования;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 сроках проведения национальных и международных сопоставительных исследований качества образования и иных мероприятий по оценке качества образования;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 количестве участников мероприятий по оценке качества образования;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об экспертах, привлекаемых к проведению мероприятий по оценке качества образования;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об оценочных материалах, используемых при проведении мероприятий по оценке качества образования;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 результатах национальных и международных сопоставительных исследований качества образования и иных мероприятий по оценке качества образования, а также о результатах участия обучающихся в таких исследованиях и мероприятиях.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 Информация будет храниться в системе 11 лет. Ее станут размещать образовательные организации, а пользоваться смогут Рособрнадзор, исполнительные органы власти регионов, местные власти, образовательные организации и оператор системы. С 1 декабря 2024 года доступ к сведениям, а также к результатам обработки станет возможен через ЕСИА.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Сам мониторинг системы образования будет включать мероприятия по оценке качества образования. Речь идет о региональных, национальных и международных сопоставительных исследованиях качества общего образования, а также иных мероприятиях, перечень которых уже установило Правительство РФ.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Он </a:t>
            </a:r>
            <a:r>
              <a:rPr lang="ru-RU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включает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национальные сопоставительные исследования качества общего образования;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всероссийские проверочные работы;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международные сопоставительные исследования качества общего образования.</a:t>
            </a:r>
          </a:p>
          <a:p>
            <a:pPr marL="158750" indent="0">
              <a:buFontTx/>
              <a:buNone/>
            </a:pP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8359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Следует обратить внимание еще на одно нововведение федерального уровня в рамках реализации национального проекта «Образование», связанное с оценкой качества образования – Индекс качества общего образования Российской Федерации (далее – Индекс), для которого 22.12.2023 года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Минпросвещением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России, Рособрнадзором были утверждены «Методология и показатели оценки качества общего образования в Российской Федерации».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3546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Общая структура Индекса качества общего образования представлена на рисунке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6918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Доля выпускников 11 классов,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не набравших минимальное количество баллов ЕГЭ 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 обязательным учебным предметам (русский,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математика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 при прохождении государственной итоговой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аттестации по основной образовательной программе среднего общего образования, в общей численности выпускников 11 классов.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Доля выпускников 11 классов,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набравших минимальное количество баллов ЕГЭ 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 прохождении государственной итоговой аттестации по профильной математике, необходимое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для поступления в</a:t>
            </a:r>
            <a:b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образовательные организации высшего образования, 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общей численности выпускников 11 классов, прошедших государственную итоговую аттестацию по профильной математике.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Первичный балл ЕГЭ по профильной математике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являющийся нижней границей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двадцати пяти процентов наиболее высоких результатов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Доля выпускников 9 классов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(без учета пересдачи)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не набравших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минимальное количество баллов 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 обязательным учебным предметам (русский,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математика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 при прохождении государственной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итоговой аттестации по образовательной программе основного общего образования в форме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ОГЭ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в общей численности выпускников 9 классов, прошедших государственную итоговую аттестацию в форме ОГЭ.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Первичный балл ОГЭ по математике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являющийся нижней границей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двадцати пяти процентов наиболее высоких результатов.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72168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554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353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7926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1342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7854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689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2024-2025 учебном году продолжается обучение по ФООП, которые были обязательно введены 1 сентября 2023 года для обучающихся 1-11 классов всех образовательных организаций. По обновленным ФГОС в 2024-2025 учебном году обязательно должны обучаться 1-3, 5-7, 10, 11 классы. Но учитывая методические рекомендации письма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Минпросвещения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РФ от 15.02.2022 №АЗ-113/03 в части последовательности действий по введению обновленных ФГОС, в этом учебном году целесообразно завершить переход на обновленные ФГОС начального общего и основного общего образования (рекомендации составлены на основании анализа имеющихся в школах ресурсов для перехода на обновленные ФГОС).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«Анализ имеющихся в школах ресурсов для перехода на обновленные ФГОС показал, что переход на обновленные ФГОС начального общего и основного общего образования целесообразно осуществить за два года и завершить его к 2024/25 учебному году. Такой подход позволит достичь в короткие сроки единообразия при организации учебного процесса.»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 Важно отметить, что решение в отношении 2-4 классов и 6-9 классов о переходе на обучение в соответствии с требованиями обновленных ФГОС принимается образовательной организацией при наличии соответствующих условий и согласия родителей (законных представителей) несовершеннолетних обучающихся. Такое решение образовательная организация должна принять не позднее 1 апреля 2022 года.</a:t>
            </a:r>
          </a:p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3895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3142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8762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7340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3984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 1 сентября 2024 года вступило в силу Постановление Правительства РФ от 30.04.2024 № 556 «Об утверждении перечня мероприятий по оценке качества образования и Правил проведения мероприятий по оценке качества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образования», в который включены следующие мероприятия по оценке качества: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национальные сопоставительные исследования качества общего образования (НИКО);</a:t>
            </a:r>
          </a:p>
          <a:p>
            <a:pPr marL="457200" indent="-298450">
              <a:buFontTx/>
              <a:buChar char="-"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всероссийские проверочные работы (ВПР) в образовательных организациях, осуществляющих образовательную деятельность по основным общеобразовательным программам;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всероссийские проверочные работы в образовательных организациях, осуществляющих образовательную деятельность по образовательным программам среднего профессионального образования;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международные сопоставительные исследования качества общего</a:t>
            </a:r>
            <a:r>
              <a:rPr lang="ru-RU" dirty="0"/>
              <a:t> 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образования.</a:t>
            </a:r>
            <a:br>
              <a:rPr lang="ru-RU" dirty="0"/>
            </a:br>
            <a:endParaRPr lang="ru-RU" dirty="0"/>
          </a:p>
          <a:p>
            <a:pPr marL="158750" indent="0">
              <a:buFontTx/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Цель проведения этих мероприятий: обеспечение единства образовательного пространства в Российской Федерации и обеспечение государственных гарантий уровня и качества образования на основе единства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обязательных требований к результатам освоения основных образовательных программ в соответствии с федеральными государственными образовательными стандартами и федеральными основными общеобразовательными программами.</a:t>
            </a:r>
            <a:r>
              <a:rPr lang="ru-RU" dirty="0"/>
              <a:t> </a:t>
            </a:r>
            <a:br>
              <a:rPr lang="ru-RU" dirty="0"/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Всероссийские проверочные работы по учебному предмету «Математика» являются обязательными для обучающихся 5-8 классов и проводятся в очной форме обучения. Обучающиеся с ограниченными возможностями здоровья принимают участие по решению ОО с согласия родителей (законных представителей) и с учетом особенностей состояния здоровья и психофизического развития.</a:t>
            </a:r>
            <a:r>
              <a:rPr lang="ru-RU" dirty="0"/>
              <a:t> </a:t>
            </a:r>
            <a:br>
              <a:rPr lang="ru-RU" dirty="0"/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НИКО – 15, 17 октября 2024 года; принимают участие 8, 10 классы 15 образовательных организаций Алтайского края (наименование образовательных организаций представлены в таблице 15);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продолжительность работы: два урока, не более чем 45 минут каждый;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ВПР – с 11 апреля по 16 мая 2025 года (при проведении на бумажном носителе); в 5-8, 10 классах; продолжительность работы: два урока, не более чем 45 минут каждый. В 7, 8 классах работа проводится на базовом или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углубленном уровне изучения предмета. Следует обратить внимание на то, что ранее в 10 классе ВПР не выполнялись.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9303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10636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646362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85588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778100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735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36853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760472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919218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06083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30510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41101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37217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1148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77151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45802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9975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52168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33143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Математика. Базовый уровень</a:t>
            </a:r>
          </a:p>
          <a:p>
            <a:pPr marL="158750" indent="0">
              <a:buNone/>
            </a:pPr>
            <a:endParaRPr lang="ru-RU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Оценка	Баллы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	0-6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	7-11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	12-16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	17-21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Математика. Профильный уровень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Первичный балл	Тестовый балл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	6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	11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	17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	22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	</a:t>
            </a:r>
            <a:r>
              <a:rPr lang="ru-RU" sz="1100" b="1" i="0" u="none" strike="noStrike" cap="none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27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6	34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7	40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8	46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9	52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10	58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11	64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12	70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13	72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14	74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15	76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16	78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17	80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18	82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19	84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20	86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21	88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22	90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23	92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24	94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25	95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26	96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27	97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28	98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29	99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30	100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31	100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32	100</a:t>
            </a:r>
          </a:p>
          <a:p>
            <a:pPr marL="158750" indent="0">
              <a:buNone/>
            </a:pPr>
            <a:endParaRPr lang="ru-RU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ru-RU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Минимальные баллы для поступления в вузы на 2025/2026 учебный год не изменятся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22 октября 2024    в подведомственные вузы Минобрнауки</a:t>
            </a:r>
          </a:p>
          <a:p>
            <a:pPr marL="158750" indent="0">
              <a:buNone/>
            </a:pP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Минпросвещения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России подготовило проект приказа с минимальным количеством баллов ЕГЭ для приема в подведомственные министерству вузы на 2025/26 учебный год. Речь идет о баллах по общеобразовательным предметам в рамках специальности или направления подготовки, по которым проводится прием на обучение (в том числе целевое) по программам бакалавриата и специалитета. Соответствующий документ</a:t>
            </a:r>
            <a:r>
              <a:rPr lang="ru-RU" sz="1100" b="0" i="0" u="sng" strike="noStrike" cap="none" baseline="300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1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размещен для общественного обсуждения.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Планируется установить следующие проходные баллы: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42 – русский язык;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39 – математика;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910036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044859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9351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ru-RU" dirty="0"/>
              <a:t>(с изменениями на 7 марта 2024 года)</a:t>
            </a:r>
          </a:p>
          <a:p>
            <a:pPr marL="158750" indent="0">
              <a:buNone/>
            </a:pPr>
            <a:r>
              <a:rPr lang="ru-RU" dirty="0"/>
              <a:t>(редакция, действующая с 1 сентября 2024 года)</a:t>
            </a:r>
          </a:p>
          <a:p>
            <a:pPr marL="158750" indent="0">
              <a:buNone/>
            </a:pPr>
            <a:endParaRPr lang="ru-RU" dirty="0"/>
          </a:p>
          <a:p>
            <a:pPr marL="158750" indent="0">
              <a:buNone/>
            </a:pPr>
            <a:r>
              <a:rPr lang="ru-RU" dirty="0"/>
              <a:t>в ред. Приказа </a:t>
            </a:r>
            <a:r>
              <a:rPr lang="ru-RU" dirty="0" err="1"/>
              <a:t>Минпросвещения</a:t>
            </a:r>
            <a:r>
              <a:rPr lang="ru-RU" dirty="0"/>
              <a:t> России от 16.11.2023 N 867)</a:t>
            </a:r>
          </a:p>
          <a:p>
            <a:pPr marL="158750" indent="0">
              <a:buNone/>
            </a:pPr>
            <a:endParaRPr lang="ru-RU" dirty="0"/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6346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3ce2af5b7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3ce2af5b70_0_20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7278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73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549400" y="1631588"/>
            <a:ext cx="4045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549400" y="2276813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 dirty="0"/>
          </a:p>
        </p:txBody>
      </p:sp>
      <p:sp>
        <p:nvSpPr>
          <p:cNvPr id="69" name="Google Shape;69;p9"/>
          <p:cNvSpPr/>
          <p:nvPr/>
        </p:nvSpPr>
        <p:spPr>
          <a:xfrm rot="10800000" flipH="1">
            <a:off x="0" y="2166529"/>
            <a:ext cx="1422110" cy="16395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7296665" y="-2440"/>
            <a:ext cx="1847334" cy="1231936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10800000" flipH="1">
            <a:off x="0" y="4301036"/>
            <a:ext cx="2913300" cy="596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rot="10800000" flipH="1">
            <a:off x="390725" y="-2450"/>
            <a:ext cx="677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9"/>
          <p:cNvCxnSpPr/>
          <p:nvPr/>
        </p:nvCxnSpPr>
        <p:spPr>
          <a:xfrm rot="10800000">
            <a:off x="615230" y="-448851"/>
            <a:ext cx="0" cy="4350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9"/>
          <p:cNvCxnSpPr/>
          <p:nvPr/>
        </p:nvCxnSpPr>
        <p:spPr>
          <a:xfrm rot="10800000">
            <a:off x="0" y="4684323"/>
            <a:ext cx="3402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051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3"/>
          <p:cNvSpPr/>
          <p:nvPr/>
        </p:nvSpPr>
        <p:spPr>
          <a:xfrm flipH="1">
            <a:off x="809625" y="4594550"/>
            <a:ext cx="2913300" cy="4422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3"/>
          <p:cNvSpPr/>
          <p:nvPr/>
        </p:nvSpPr>
        <p:spPr>
          <a:xfrm flipH="1">
            <a:off x="8421625" y="442200"/>
            <a:ext cx="722400" cy="1433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6" name="Google Shape;216;p23"/>
          <p:cNvCxnSpPr/>
          <p:nvPr/>
        </p:nvCxnSpPr>
        <p:spPr>
          <a:xfrm rot="10800000">
            <a:off x="-190275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p23"/>
          <p:cNvSpPr/>
          <p:nvPr/>
        </p:nvSpPr>
        <p:spPr>
          <a:xfrm flipH="1">
            <a:off x="7312200" y="4594550"/>
            <a:ext cx="1831800" cy="442200"/>
          </a:xfrm>
          <a:prstGeom prst="round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3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9" name="Google Shape;219;p23"/>
          <p:cNvCxnSpPr/>
          <p:nvPr/>
        </p:nvCxnSpPr>
        <p:spPr>
          <a:xfrm rot="10800000">
            <a:off x="7312200" y="481565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45232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934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логотипом КУМ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>
          <a:xfrm>
            <a:off x="7455758" y="4767263"/>
            <a:ext cx="1490534" cy="274637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algn="r"/>
            <a:endParaRPr lang="ru-RU" dirty="0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298357" y="4767263"/>
            <a:ext cx="4967416" cy="274637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33632" y="4767263"/>
            <a:ext cx="1774739" cy="274637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Чтим традиции,</a:t>
            </a:r>
          </a:p>
          <a:p>
            <a:r>
              <a:rPr lang="ru-RU" dirty="0"/>
              <a:t>внедряем инновации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46" y="195444"/>
            <a:ext cx="1293654" cy="970241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426446" cy="99377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69109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85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1164476" y="1882614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5"/>
          </p:nvPr>
        </p:nvSpPr>
        <p:spPr>
          <a:xfrm>
            <a:off x="1164460" y="2809589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6"/>
          </p:nvPr>
        </p:nvSpPr>
        <p:spPr>
          <a:xfrm>
            <a:off x="1164481" y="3736564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3"/>
          </p:nvPr>
        </p:nvSpPr>
        <p:spPr>
          <a:xfrm>
            <a:off x="5055065" y="1845050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4"/>
          </p:nvPr>
        </p:nvSpPr>
        <p:spPr>
          <a:xfrm>
            <a:off x="5055049" y="2772025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5"/>
          </p:nvPr>
        </p:nvSpPr>
        <p:spPr>
          <a:xfrm>
            <a:off x="5055070" y="3699000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/>
          <p:nvPr/>
        </p:nvSpPr>
        <p:spPr>
          <a:xfrm>
            <a:off x="8392125" y="2227725"/>
            <a:ext cx="7518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 rot="10800000" flipH="1">
            <a:off x="-25" y="0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>
            <a:off x="6230700" y="0"/>
            <a:ext cx="2913300" cy="5289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3"/>
          <p:cNvSpPr/>
          <p:nvPr/>
        </p:nvSpPr>
        <p:spPr>
          <a:xfrm>
            <a:off x="8627325" y="83755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5" name="Google Shape;105;p13"/>
          <p:cNvCxnSpPr/>
          <p:nvPr/>
        </p:nvCxnSpPr>
        <p:spPr>
          <a:xfrm>
            <a:off x="8810625" y="837550"/>
            <a:ext cx="0" cy="4290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106;p13"/>
          <p:cNvCxnSpPr/>
          <p:nvPr/>
        </p:nvCxnSpPr>
        <p:spPr>
          <a:xfrm rot="10800000">
            <a:off x="0" y="4772300"/>
            <a:ext cx="880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3"/>
          <p:cNvCxnSpPr/>
          <p:nvPr/>
        </p:nvCxnSpPr>
        <p:spPr>
          <a:xfrm rot="10800000">
            <a:off x="0" y="253050"/>
            <a:ext cx="6230700" cy="11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108;p13"/>
          <p:cNvSpPr/>
          <p:nvPr/>
        </p:nvSpPr>
        <p:spPr>
          <a:xfrm>
            <a:off x="0" y="4604000"/>
            <a:ext cx="1494300" cy="33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065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1F53EC-AC08-471E-A672-B3D39E05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2436D-9A66-4B15-B2EB-D0875B2C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CF51FE-E504-4AB1-8ECD-F282283D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25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-203124" y="539500"/>
            <a:ext cx="312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5;p3"/>
          <p:cNvSpPr txBox="1">
            <a:spLocks/>
          </p:cNvSpPr>
          <p:nvPr userDrawn="1"/>
        </p:nvSpPr>
        <p:spPr>
          <a:xfrm>
            <a:off x="2587586" y="3922426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516063"/>
            <a:ext cx="7171405" cy="3300063"/>
          </a:xfrm>
        </p:spPr>
        <p:txBody>
          <a:bodyPr/>
          <a:lstStyle>
            <a:lvl1pPr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15273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51475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458825" y="539500"/>
            <a:ext cx="61858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 hasCustomPrompt="1"/>
          </p:nvPr>
        </p:nvSpPr>
        <p:spPr>
          <a:xfrm>
            <a:off x="1445800" y="2749375"/>
            <a:ext cx="24429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 hasCustomPrompt="1"/>
          </p:nvPr>
        </p:nvSpPr>
        <p:spPr>
          <a:xfrm>
            <a:off x="5201800" y="2743192"/>
            <a:ext cx="24429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1458825" y="1651693"/>
            <a:ext cx="24429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5201800" y="1651693"/>
            <a:ext cx="24429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0" y="0"/>
            <a:ext cx="722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 flipH="1">
            <a:off x="8102406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8606775" y="2715125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496750" y="0"/>
            <a:ext cx="0" cy="318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5"/>
          <p:cNvCxnSpPr/>
          <p:nvPr/>
        </p:nvCxnSpPr>
        <p:spPr>
          <a:xfrm flipH="1">
            <a:off x="8790075" y="2526625"/>
            <a:ext cx="3000" cy="2602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5"/>
          <p:cNvSpPr/>
          <p:nvPr/>
        </p:nvSpPr>
        <p:spPr>
          <a:xfrm>
            <a:off x="0" y="4604000"/>
            <a:ext cx="1494300" cy="33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86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/>
          <p:nvPr/>
        </p:nvSpPr>
        <p:spPr>
          <a:xfrm rot="-5400000">
            <a:off x="8421625" y="44211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4"/>
          <p:cNvSpPr/>
          <p:nvPr/>
        </p:nvSpPr>
        <p:spPr>
          <a:xfrm>
            <a:off x="0" y="0"/>
            <a:ext cx="3000300" cy="539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4"/>
          <p:cNvSpPr/>
          <p:nvPr/>
        </p:nvSpPr>
        <p:spPr>
          <a:xfrm rot="-5400000" flipH="1">
            <a:off x="7779275" y="3197100"/>
            <a:ext cx="2367900" cy="36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4" name="Google Shape;224;p24"/>
          <p:cNvCxnSpPr/>
          <p:nvPr/>
        </p:nvCxnSpPr>
        <p:spPr>
          <a:xfrm>
            <a:off x="8963225" y="2196450"/>
            <a:ext cx="0" cy="2941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24"/>
          <p:cNvSpPr/>
          <p:nvPr/>
        </p:nvSpPr>
        <p:spPr>
          <a:xfrm>
            <a:off x="0" y="2234504"/>
            <a:ext cx="4386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6" name="Google Shape;226;p24"/>
          <p:cNvCxnSpPr/>
          <p:nvPr/>
        </p:nvCxnSpPr>
        <p:spPr>
          <a:xfrm>
            <a:off x="219300" y="2234504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Google Shape;227;p24"/>
          <p:cNvSpPr/>
          <p:nvPr/>
        </p:nvSpPr>
        <p:spPr>
          <a:xfrm>
            <a:off x="7796900" y="0"/>
            <a:ext cx="1349700" cy="204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26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1164476" y="1882614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5"/>
          </p:nvPr>
        </p:nvSpPr>
        <p:spPr>
          <a:xfrm>
            <a:off x="1164460" y="2809589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6"/>
          </p:nvPr>
        </p:nvSpPr>
        <p:spPr>
          <a:xfrm>
            <a:off x="1164481" y="3736564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3"/>
          </p:nvPr>
        </p:nvSpPr>
        <p:spPr>
          <a:xfrm>
            <a:off x="5055065" y="1845050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4"/>
          </p:nvPr>
        </p:nvSpPr>
        <p:spPr>
          <a:xfrm>
            <a:off x="5055049" y="2772025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5"/>
          </p:nvPr>
        </p:nvSpPr>
        <p:spPr>
          <a:xfrm>
            <a:off x="5055070" y="3699000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/>
          <p:nvPr/>
        </p:nvSpPr>
        <p:spPr>
          <a:xfrm>
            <a:off x="8392125" y="2227725"/>
            <a:ext cx="7518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 rot="10800000" flipH="1">
            <a:off x="-25" y="0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>
            <a:off x="6230700" y="0"/>
            <a:ext cx="2913300" cy="5289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3"/>
          <p:cNvSpPr/>
          <p:nvPr/>
        </p:nvSpPr>
        <p:spPr>
          <a:xfrm>
            <a:off x="8627325" y="83755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5" name="Google Shape;105;p13"/>
          <p:cNvCxnSpPr/>
          <p:nvPr/>
        </p:nvCxnSpPr>
        <p:spPr>
          <a:xfrm>
            <a:off x="8810625" y="837550"/>
            <a:ext cx="0" cy="4290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106;p13"/>
          <p:cNvCxnSpPr/>
          <p:nvPr/>
        </p:nvCxnSpPr>
        <p:spPr>
          <a:xfrm rot="10800000">
            <a:off x="0" y="4772300"/>
            <a:ext cx="880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3"/>
          <p:cNvCxnSpPr/>
          <p:nvPr/>
        </p:nvCxnSpPr>
        <p:spPr>
          <a:xfrm rot="10800000">
            <a:off x="0" y="253050"/>
            <a:ext cx="6230700" cy="11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108;p13"/>
          <p:cNvSpPr/>
          <p:nvPr/>
        </p:nvSpPr>
        <p:spPr>
          <a:xfrm>
            <a:off x="0" y="4604000"/>
            <a:ext cx="1494300" cy="33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980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070125" y="539500"/>
            <a:ext cx="4351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4070125" y="1896000"/>
            <a:ext cx="4351500" cy="20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52" name="Google Shape;52;p7"/>
          <p:cNvSpPr>
            <a:spLocks noGrp="1"/>
          </p:cNvSpPr>
          <p:nvPr>
            <p:ph type="pic" idx="2"/>
          </p:nvPr>
        </p:nvSpPr>
        <p:spPr>
          <a:xfrm>
            <a:off x="722375" y="539500"/>
            <a:ext cx="2827200" cy="40644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53" name="Google Shape;53;p7"/>
          <p:cNvSpPr/>
          <p:nvPr/>
        </p:nvSpPr>
        <p:spPr>
          <a:xfrm>
            <a:off x="8421625" y="0"/>
            <a:ext cx="4353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 rot="-5400000">
            <a:off x="7352250" y="3353250"/>
            <a:ext cx="6702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" name="Google Shape;55;p7"/>
          <p:cNvCxnSpPr/>
          <p:nvPr/>
        </p:nvCxnSpPr>
        <p:spPr>
          <a:xfrm rot="10800000">
            <a:off x="6230700" y="4809900"/>
            <a:ext cx="2913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56;p7"/>
          <p:cNvCxnSpPr/>
          <p:nvPr/>
        </p:nvCxnSpPr>
        <p:spPr>
          <a:xfrm>
            <a:off x="8648125" y="0"/>
            <a:ext cx="0" cy="520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5214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538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8" r:id="rId7"/>
    <p:sldLayoutId id="2147483689" r:id="rId8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3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г. Барнаул, 2024 г.</a:t>
            </a:r>
          </a:p>
        </p:txBody>
      </p:sp>
    </p:spTree>
    <p:extLst>
      <p:ext uri="{BB962C8B-B14F-4D97-AF65-F5344CB8AC3E}">
        <p14:creationId xmlns:p14="http://schemas.microsoft.com/office/powerpoint/2010/main" val="58604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lck.ru/3EFhEH" TargetMode="Externa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edsoo.ru/rabochie-programmy/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edu.gov.ru/document/437288e6985bc0cee8ff246daa738e6f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hyperlink" Target="https://clck.ru/3EFhWu" TargetMode="Externa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lck.ru/3EFi9i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dsoo.ru/mr-matematika/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10.pn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18" Type="http://schemas.openxmlformats.org/officeDocument/2006/relationships/image" Target="../media/image10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hyperlink" Target="https://prosv.ru/product/metodicheskie-rekomendatsii-7-9-klassi-k-uchebniku-atanasyana-l-s-butuzova-v-f-kadomtseva-s-b-i-dr02/" TargetMode="External"/><Relationship Id="rId17" Type="http://schemas.openxmlformats.org/officeDocument/2006/relationships/hyperlink" Target="https://prosv.ru/product/algebra-i-nachala-matematicheskogo-analiza-metodicheskie-rekomendatsii-10-11-klassi02/" TargetMode="External"/><Relationship Id="rId2" Type="http://schemas.openxmlformats.org/officeDocument/2006/relationships/notesSlide" Target="../notesSlides/notesSlide23.xml"/><Relationship Id="rId16" Type="http://schemas.openxmlformats.org/officeDocument/2006/relationships/hyperlink" Target="https://prosv.ru/product/merzlyak-polyakov-algebra-i-nachala-matematicheskogo-analiza-10-klass-uglublennii-uroven-metodicheskoe-posobie02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rosv.ru/product/metodicheskie-rekomendatsii-7-9-klassi-k-uchebniku-makaricheva-yu-n-idr02/" TargetMode="External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56.png"/><Relationship Id="rId10" Type="http://schemas.openxmlformats.org/officeDocument/2006/relationships/hyperlink" Target="https://prosv.ru/product/veroyatnost-i-statistika-metodicheskie-rekomendatsii-7-9-klassi02/" TargetMode="External"/><Relationship Id="rId4" Type="http://schemas.openxmlformats.org/officeDocument/2006/relationships/hyperlink" Target="https://prosv.ru/product/metodicheskie-rekomendatsii-5-6-klassi02/" TargetMode="External"/><Relationship Id="rId9" Type="http://schemas.openxmlformats.org/officeDocument/2006/relationships/image" Target="../media/image53.png"/><Relationship Id="rId14" Type="http://schemas.openxmlformats.org/officeDocument/2006/relationships/hyperlink" Target="https://prosv.ru/product/merzlyak-polyakov-geometriya-10-klass-uglublennii-uroven-metodicheskoe-posobie02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chitel.club/fgos" TargetMode="External"/><Relationship Id="rId5" Type="http://schemas.openxmlformats.org/officeDocument/2006/relationships/image" Target="../media/image49.png"/><Relationship Id="rId10" Type="http://schemas.openxmlformats.org/officeDocument/2006/relationships/image" Target="../media/image60.gif"/><Relationship Id="rId4" Type="http://schemas.openxmlformats.org/officeDocument/2006/relationships/image" Target="../media/image57.png"/><Relationship Id="rId9" Type="http://schemas.openxmlformats.org/officeDocument/2006/relationships/hyperlink" Target="https://uchitel.club/fgos/fgos-matematika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0.png"/><Relationship Id="rId7" Type="http://schemas.openxmlformats.org/officeDocument/2006/relationships/image" Target="../media/image61.png"/><Relationship Id="rId12" Type="http://schemas.openxmlformats.org/officeDocument/2006/relationships/image" Target="../media/image6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65.png"/><Relationship Id="rId5" Type="http://schemas.openxmlformats.org/officeDocument/2006/relationships/hyperlink" Target="https://uchitel.club/fgos/fgos-matematika" TargetMode="External"/><Relationship Id="rId10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prosv.ru/search/?search=&#1073;&#1091;&#1085;&#1080;&#1084;&#1086;&#1074;&#1080;&#1095;+&#1074;&#1077;&#1088;&#1086;&#1103;&#1090;&#1085;&#1086;&#1089;&#1090;&#1100;+&#1080;+&#1089;&#1090;&#1072;&#1090;&#1080;&#1089;&#1090;&#1080;&#1082;&#1072;&amp;isAutocorrectQuery=true" TargetMode="External"/><Relationship Id="rId3" Type="http://schemas.openxmlformats.org/officeDocument/2006/relationships/image" Target="../media/image6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0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hyperlink" Target="https://prosv.ru/product/matematika-algebra-7-klass-uglublyonnii-uroven-uchebnoe-posobie01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10" Type="http://schemas.openxmlformats.org/officeDocument/2006/relationships/hyperlink" Target="https://prosv.ru/product/matematika-algebra-8-klass-uglublyonnii-uroven-uchebnoe-posobie01/" TargetMode="External"/><Relationship Id="rId4" Type="http://schemas.openxmlformats.org/officeDocument/2006/relationships/image" Target="../media/image72.jpg"/><Relationship Id="rId9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prosv.ru/search/?umk=geometriya-pod-red-yaschenko-7-9-uglublyonnii&amp;search=%D0%92%D0%BE%D0%BB%D1%87%D0%BA%D0%B5%D0%B2%D0%B8%D1%87&amp;isAutocorrectQuery=true&amp;sort=novelty?utm_source%3Duchitel.club&amp;utm_medium=webinar&amp;utm_campaign=stroim_09_07_2024" TargetMode="External"/><Relationship Id="rId3" Type="http://schemas.openxmlformats.org/officeDocument/2006/relationships/image" Target="../media/image76.jpg"/><Relationship Id="rId7" Type="http://schemas.openxmlformats.org/officeDocument/2006/relationships/hyperlink" Target="https://uchitel.club/events/den-cisla-pi-ob-uglublennom-izucenii-geometrii-v-7-9-klassax" TargetMode="External"/><Relationship Id="rId12" Type="http://schemas.openxmlformats.org/officeDocument/2006/relationships/image" Target="../media/image8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image" Target="../media/image80.jpg"/><Relationship Id="rId5" Type="http://schemas.openxmlformats.org/officeDocument/2006/relationships/image" Target="../media/image78.jpg"/><Relationship Id="rId10" Type="http://schemas.openxmlformats.org/officeDocument/2006/relationships/image" Target="../media/image10.png"/><Relationship Id="rId4" Type="http://schemas.openxmlformats.org/officeDocument/2006/relationships/image" Target="../media/image77.jpg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sv.ru/selection/novinki/?subject=veroyatnost-i-statistika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gif"/><Relationship Id="rId5" Type="http://schemas.openxmlformats.org/officeDocument/2006/relationships/image" Target="../media/image71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prosv.ru/search/?search=&#1073;&#1091;&#1085;&#1080;&#1084;&#1086;&#1074;&#1080;&#1095;+&#1074;&#1077;&#1088;&#1086;&#1103;&#1090;&#1085;&#1086;&#1089;&#1090;&#1100;+&#1080;+&#1089;&#1090;&#1072;&#1090;&#1080;&#1089;&#1090;&#1080;&#1082;&#1072;&amp;isAutocorrectQuery=true" TargetMode="External"/><Relationship Id="rId3" Type="http://schemas.openxmlformats.org/officeDocument/2006/relationships/image" Target="../media/image7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hyperlink" Target="https://prosv.ru/search/?subject=veroyatnost-i-statistika&amp;search=%D0%91%D1%83%D0%BB%D1%8B%D1%87%D0%B5%D0%B2?utm_source%3Duchitel.club&amp;utm_medium=webinar&amp;utm_campaign=uglublennoe_27_02_2024" TargetMode="External"/><Relationship Id="rId9" Type="http://schemas.openxmlformats.org/officeDocument/2006/relationships/image" Target="../media/image70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prosv.ru/product/reshenie-zadach-povishennoi-slozhnosti-po-geometrii-7-9-klassi01/?utm_source=uchitel.club&amp;utm_medium=webinar&amp;utm_campaign=stroim_09_07_2024" TargetMode="External"/><Relationship Id="rId13" Type="http://schemas.openxmlformats.org/officeDocument/2006/relationships/image" Target="../media/image93.jpg"/><Relationship Id="rId18" Type="http://schemas.openxmlformats.org/officeDocument/2006/relationships/image" Target="../media/image98.png"/><Relationship Id="rId3" Type="http://schemas.openxmlformats.org/officeDocument/2006/relationships/image" Target="../media/image71.png"/><Relationship Id="rId21" Type="http://schemas.openxmlformats.org/officeDocument/2006/relationships/image" Target="../media/image101.jpg"/><Relationship Id="rId7" Type="http://schemas.openxmlformats.org/officeDocument/2006/relationships/image" Target="../media/image89.png"/><Relationship Id="rId12" Type="http://schemas.openxmlformats.org/officeDocument/2006/relationships/image" Target="../media/image92.png"/><Relationship Id="rId17" Type="http://schemas.openxmlformats.org/officeDocument/2006/relationships/image" Target="../media/image97.jp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96.jp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g"/><Relationship Id="rId11" Type="http://schemas.openxmlformats.org/officeDocument/2006/relationships/image" Target="../media/image91.png"/><Relationship Id="rId5" Type="http://schemas.openxmlformats.org/officeDocument/2006/relationships/image" Target="../media/image87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99.jpg"/><Relationship Id="rId4" Type="http://schemas.openxmlformats.org/officeDocument/2006/relationships/image" Target="../media/image86.png"/><Relationship Id="rId9" Type="http://schemas.openxmlformats.org/officeDocument/2006/relationships/hyperlink" Target="https://prosv.ru/search/?subject=algebra85,geometriya56,veroyatnost-i-statistika&amp;umk=veroyatnost-i-statistika-7-9-bunimovich-e-a-uglublyonnii,geometriya-atanasyan-l-s-i-dr-7-9,zadachnik&amp;search=%D0%97%D0%B0%D0%B4%D0%B0%D1%87%D0%BD%D0%B8%D0%BA%D0%B8&amp;isAutocorrectQuery=true" TargetMode="External"/><Relationship Id="rId14" Type="http://schemas.openxmlformats.org/officeDocument/2006/relationships/image" Target="../media/image9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doc3619616_675630074?hash=oftCMdEaPMQJw5Uz7EINSRZzzs9LX0zzXGsIAVTkF2w&amp;dl=8byp1H6o1mR92efhq7BolkZT84GpzilczIQktcnPOnz" TargetMode="External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hyperlink" Target="https://prosv.ru/catalog/rabochie-tetradi/?class=6-kl,5-kl,7-kl,8-kl,9-kl,10-kl,11-kl&amp;subject=algebra85,geometriya56,matematika39,matematicheskoe-razvitie" TargetMode="External"/><Relationship Id="rId18" Type="http://schemas.openxmlformats.org/officeDocument/2006/relationships/hyperlink" Target="https://prosv.ru/catalog/rabochie-tetradi-matematika-vilenkin-n-ya-5-6/?class=6-kl,5-kl,7-kl,8-kl,9-kl,10-kl,11-kl&amp;subject=algebra85,geometriya56,matematika39,matematicheskoe-razvitie" TargetMode="External"/><Relationship Id="rId3" Type="http://schemas.openxmlformats.org/officeDocument/2006/relationships/image" Target="../media/image106.png"/><Relationship Id="rId21" Type="http://schemas.openxmlformats.org/officeDocument/2006/relationships/hyperlink" Target="https://prosv.ru/catalog/rabochie-tetradi/?umk=matematika-vilenkin-n-ya-5-6,geometriya-atanasyan-l-s-i-dr-7-9&amp;class=7-kl,8-kl,9-kl,10-kl,11-kl&amp;subject=algebra85,geometriya56,matematika39,matematicheskoe-razvitie" TargetMode="External"/><Relationship Id="rId7" Type="http://schemas.openxmlformats.org/officeDocument/2006/relationships/hyperlink" Target="https://shop.prosv.ru/matematika--7-klass--bazovyj-uroven--rabochaya-tetrad--chast-223025" TargetMode="External"/><Relationship Id="rId12" Type="http://schemas.openxmlformats.org/officeDocument/2006/relationships/image" Target="../media/image113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6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11" Type="http://schemas.openxmlformats.org/officeDocument/2006/relationships/image" Target="../media/image112.png"/><Relationship Id="rId5" Type="http://schemas.openxmlformats.org/officeDocument/2006/relationships/image" Target="../media/image107.png"/><Relationship Id="rId15" Type="http://schemas.openxmlformats.org/officeDocument/2006/relationships/image" Target="../media/image115.png"/><Relationship Id="rId23" Type="http://schemas.openxmlformats.org/officeDocument/2006/relationships/image" Target="../media/image120.png"/><Relationship Id="rId10" Type="http://schemas.openxmlformats.org/officeDocument/2006/relationships/image" Target="../media/image111.png"/><Relationship Id="rId19" Type="http://schemas.openxmlformats.org/officeDocument/2006/relationships/image" Target="../media/image118.png"/><Relationship Id="rId4" Type="http://schemas.openxmlformats.org/officeDocument/2006/relationships/image" Target="../media/image49.png"/><Relationship Id="rId9" Type="http://schemas.openxmlformats.org/officeDocument/2006/relationships/image" Target="../media/image110.png"/><Relationship Id="rId14" Type="http://schemas.openxmlformats.org/officeDocument/2006/relationships/image" Target="../media/image114.png"/><Relationship Id="rId22" Type="http://schemas.openxmlformats.org/officeDocument/2006/relationships/hyperlink" Target="https://prosv.ru/product/matematika-algebra-7-klass-bazovii-uroven-rabochaya-tetrad-v-2-chastyah-chast-101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shop.prosv.ru/matematika--5-klass--bazovyj-uroven--kontrolnye-raboty22626" TargetMode="External"/><Relationship Id="rId13" Type="http://schemas.openxmlformats.org/officeDocument/2006/relationships/hyperlink" Target="https://prosv.ru/product/matematika-5-klass-didakticheskie-materiali201/" TargetMode="External"/><Relationship Id="rId18" Type="http://schemas.openxmlformats.org/officeDocument/2006/relationships/hyperlink" Target="https://prosv.ru/product/matematika-algebra-8-klass-bazovii-uroven-kontrol-nie-i-samostoyatel-nie-raboti01/" TargetMode="External"/><Relationship Id="rId26" Type="http://schemas.openxmlformats.org/officeDocument/2006/relationships/hyperlink" Target="https://prosv.ru/product/matematika-algebra-9-klass-bazovii-uroven-kontrol-nie-raboti01/" TargetMode="External"/><Relationship Id="rId3" Type="http://schemas.openxmlformats.org/officeDocument/2006/relationships/hyperlink" Target="https://prosv.ru/product/matematika-geometriya-7-9-klassi-bazovii-uroven-zadachnik-uchebnoe-posobie01/" TargetMode="External"/><Relationship Id="rId21" Type="http://schemas.openxmlformats.org/officeDocument/2006/relationships/image" Target="../media/image129.png"/><Relationship Id="rId7" Type="http://schemas.openxmlformats.org/officeDocument/2006/relationships/image" Target="../media/image121.png"/><Relationship Id="rId12" Type="http://schemas.openxmlformats.org/officeDocument/2006/relationships/image" Target="../media/image124.png"/><Relationship Id="rId17" Type="http://schemas.openxmlformats.org/officeDocument/2006/relationships/image" Target="../media/image127.png"/><Relationship Id="rId25" Type="http://schemas.openxmlformats.org/officeDocument/2006/relationships/image" Target="../media/image131.png"/><Relationship Id="rId2" Type="http://schemas.openxmlformats.org/officeDocument/2006/relationships/notesSlide" Target="../notesSlides/notesSlide37.xml"/><Relationship Id="rId16" Type="http://schemas.openxmlformats.org/officeDocument/2006/relationships/hyperlink" Target="https://prosv.ru/product/matematika-algebra-8-klass-bazovii-uroven-didakticheskie-materiali01/" TargetMode="External"/><Relationship Id="rId20" Type="http://schemas.openxmlformats.org/officeDocument/2006/relationships/hyperlink" Target="https://prosv.ru/product/matematika-6-klass-bazovii-uroven-kontrol-nie-raboti01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123.png"/><Relationship Id="rId24" Type="http://schemas.openxmlformats.org/officeDocument/2006/relationships/hyperlink" Target="https://prosv.ru/product/matematika-geometriya-9-klass-bazovii-uroven-samostoyatel-nie-i-kontrol-nie-raboti01/" TargetMode="External"/><Relationship Id="rId5" Type="http://schemas.openxmlformats.org/officeDocument/2006/relationships/hyperlink" Target="https://prosv.ru/product/matematika-algebra-7-klass-bazovii-uroven-kontrol-nie-i-samostoyatel-nie-raboti01/?utm_source=yandex.ru&amp;utm_medium=organic&amp;utm_campaign=yandex.ru&amp;utm_referrer=yandex.ru" TargetMode="External"/><Relationship Id="rId15" Type="http://schemas.openxmlformats.org/officeDocument/2006/relationships/image" Target="../media/image126.png"/><Relationship Id="rId23" Type="http://schemas.openxmlformats.org/officeDocument/2006/relationships/image" Target="../media/image130.png"/><Relationship Id="rId28" Type="http://schemas.openxmlformats.org/officeDocument/2006/relationships/image" Target="../media/image132.png"/><Relationship Id="rId10" Type="http://schemas.openxmlformats.org/officeDocument/2006/relationships/hyperlink" Target="https://shop.prosv.ru/geometriya--samostoyatelnye-i-kontrolnye-raboty--7-klass22623" TargetMode="External"/><Relationship Id="rId19" Type="http://schemas.openxmlformats.org/officeDocument/2006/relationships/image" Target="../media/image128.png"/><Relationship Id="rId4" Type="http://schemas.openxmlformats.org/officeDocument/2006/relationships/hyperlink" Target="https://prosv.ru/product/matematika-algebra-7-klass-bazovii-uroven-didakticheskie-materiali01/" TargetMode="External"/><Relationship Id="rId9" Type="http://schemas.openxmlformats.org/officeDocument/2006/relationships/image" Target="../media/image122.png"/><Relationship Id="rId14" Type="http://schemas.openxmlformats.org/officeDocument/2006/relationships/image" Target="../media/image125.png"/><Relationship Id="rId22" Type="http://schemas.openxmlformats.org/officeDocument/2006/relationships/hyperlink" Target="https://prosv.ru/product/matematika-geometriya-8-klass-bazovii-uroven-samostoyatel-nie-i-kontrol-nie-raboti01/" TargetMode="External"/><Relationship Id="rId27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3" Type="http://schemas.openxmlformats.org/officeDocument/2006/relationships/image" Target="../media/image133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png"/><Relationship Id="rId5" Type="http://schemas.openxmlformats.org/officeDocument/2006/relationships/hyperlink" Target="https://edsoo.ru/" TargetMode="External"/><Relationship Id="rId4" Type="http://schemas.openxmlformats.org/officeDocument/2006/relationships/image" Target="../media/image134.png"/><Relationship Id="rId9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iro22.ru/dejatelnost/redakcionno-izdatelskaja-i-bibliotechno-informacionnaja-dejatelnost/izdanija-airo/izdanija-airo-2024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publication.pravo.gov.ru/document/0001202408160022?ysclid=m2jm1uq2ni662263192" TargetMode="External"/><Relationship Id="rId5" Type="http://schemas.openxmlformats.org/officeDocument/2006/relationships/image" Target="../media/image142.svg"/><Relationship Id="rId4" Type="http://schemas.openxmlformats.org/officeDocument/2006/relationships/image" Target="../media/image1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cs.cntd.ru/document/902350579" TargetMode="External"/><Relationship Id="rId5" Type="http://schemas.openxmlformats.org/officeDocument/2006/relationships/hyperlink" Target="https://docs.cntd.ru/document/607175848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4.gif"/><Relationship Id="rId4" Type="http://schemas.openxmlformats.org/officeDocument/2006/relationships/hyperlink" Target="https://docs.cntd.ru/document/1305003733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45.gif"/><Relationship Id="rId4" Type="http://schemas.openxmlformats.org/officeDocument/2006/relationships/diagramLayout" Target="../diagrams/layout2.xml"/><Relationship Id="rId9" Type="http://schemas.openxmlformats.org/officeDocument/2006/relationships/hyperlink" Target="https://sudact.ru/law/metodologiia-i-pokazateli-otsenki-kachestva-obshchego-obrazovaniia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cs.cntd.ru/document/1301798825" TargetMode="External"/><Relationship Id="rId5" Type="http://schemas.openxmlformats.org/officeDocument/2006/relationships/hyperlink" Target="https://docs.cntd.ru/document/1301798826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0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fioco.ru/normativ_docs" TargetMode="Externa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59.jpeg"/><Relationship Id="rId5" Type="http://schemas.openxmlformats.org/officeDocument/2006/relationships/diagramQuickStyle" Target="../diagrams/quickStyle4.xml"/><Relationship Id="rId10" Type="http://schemas.openxmlformats.org/officeDocument/2006/relationships/hyperlink" Target="https://fioco.ru/normativ_docs" TargetMode="External"/><Relationship Id="rId4" Type="http://schemas.openxmlformats.org/officeDocument/2006/relationships/diagramLayout" Target="../diagrams/layout4.xml"/><Relationship Id="rId9" Type="http://schemas.openxmlformats.org/officeDocument/2006/relationships/image" Target="../media/image15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1.jpeg"/><Relationship Id="rId5" Type="http://schemas.openxmlformats.org/officeDocument/2006/relationships/image" Target="../media/image10.png"/><Relationship Id="rId4" Type="http://schemas.openxmlformats.org/officeDocument/2006/relationships/hyperlink" Target="https://legalacts.ru/doc/pismo-rosobrnadzora-ot-27062024-n-02-168-o-napravlenii-metodicheskikh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legalacts.ru/doc/pismo-rosobrnadzora-ot-27062024-n-02-168-o-napravlenii-metodicheskikh/" TargetMode="External"/><Relationship Id="rId7" Type="http://schemas.openxmlformats.org/officeDocument/2006/relationships/image" Target="../media/image16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0.png"/><Relationship Id="rId5" Type="http://schemas.openxmlformats.org/officeDocument/2006/relationships/hyperlink" Target="https://legalacts.ru/doc/postanovlenie-pravitelstva-rf-ot-30042024-n-556-ob-utverzhdenii/#100025" TargetMode="External"/><Relationship Id="rId4" Type="http://schemas.openxmlformats.org/officeDocument/2006/relationships/image" Target="../media/image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legalacts.ru/doc/pismo-rosobrnadzora-ot-27062024-n-02-168-o-napravlenii-metodicheskikh/" TargetMode="External"/><Relationship Id="rId7" Type="http://schemas.openxmlformats.org/officeDocument/2006/relationships/image" Target="../media/image16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0.png"/><Relationship Id="rId5" Type="http://schemas.openxmlformats.org/officeDocument/2006/relationships/hyperlink" Target="https://legalacts.ru/doc/postanovlenie-pravitelstva-rf-ot-30042024-n-556-ob-utverzhdenii/#100029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0.png"/><Relationship Id="rId4" Type="http://schemas.openxmlformats.org/officeDocument/2006/relationships/hyperlink" Target="https://legalacts.ru/doc/pismo-minprosveshchenija-rossii-ot-22052023-n-03-870-o-napravlenii/" TargetMode="Externa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3" Type="http://schemas.openxmlformats.org/officeDocument/2006/relationships/image" Target="../media/image1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notesSlide" Target="../notesSlides/notesSlide68.xml"/><Relationship Id="rId16" Type="http://schemas.openxmlformats.org/officeDocument/2006/relationships/image" Target="../media/image1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4" Type="http://schemas.openxmlformats.org/officeDocument/2006/relationships/hyperlink" Target="https://fioco.ru/obraztsi_i_opisaniya_vpr_2025" TargetMode="External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fioco.ru/obraztsi_i_opisaniya_vpr_2025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0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0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4.png"/><Relationship Id="rId3" Type="http://schemas.openxmlformats.org/officeDocument/2006/relationships/image" Target="../media/image10.png"/><Relationship Id="rId7" Type="http://schemas.openxmlformats.org/officeDocument/2006/relationships/image" Target="../media/image199.png"/><Relationship Id="rId12" Type="http://schemas.openxmlformats.org/officeDocument/2006/relationships/image" Target="../media/image20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8.png"/><Relationship Id="rId11" Type="http://schemas.openxmlformats.org/officeDocument/2006/relationships/image" Target="../media/image202.png"/><Relationship Id="rId5" Type="http://schemas.openxmlformats.org/officeDocument/2006/relationships/image" Target="../media/image197.png"/><Relationship Id="rId10" Type="http://schemas.openxmlformats.org/officeDocument/2006/relationships/image" Target="../media/image201.png"/><Relationship Id="rId4" Type="http://schemas.openxmlformats.org/officeDocument/2006/relationships/image" Target="../media/image196.png"/><Relationship Id="rId9" Type="http://schemas.openxmlformats.org/officeDocument/2006/relationships/image" Target="../media/image204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10.png"/><Relationship Id="rId7" Type="http://schemas.openxmlformats.org/officeDocument/2006/relationships/image" Target="../media/image20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0" Type="http://schemas.openxmlformats.org/officeDocument/2006/relationships/image" Target="../media/image211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lck.ru/3EFhEH" TargetMode="External"/><Relationship Id="rId4" Type="http://schemas.openxmlformats.org/officeDocument/2006/relationships/image" Target="../media/image2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0.png"/><Relationship Id="rId7" Type="http://schemas.openxmlformats.org/officeDocument/2006/relationships/image" Target="../media/image21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10" Type="http://schemas.openxmlformats.org/officeDocument/2006/relationships/image" Target="../media/image222.png"/><Relationship Id="rId4" Type="http://schemas.openxmlformats.org/officeDocument/2006/relationships/image" Target="../media/image216.png"/><Relationship Id="rId9" Type="http://schemas.openxmlformats.org/officeDocument/2006/relationships/image" Target="../media/image22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image" Target="../media/image223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hyperlink" Target="https://fipi.ru/oge/demoversii-specifikacii-kodifikatory#!/tab/173801626-2" TargetMode="External"/><Relationship Id="rId9" Type="http://schemas.openxmlformats.org/officeDocument/2006/relationships/image" Target="../media/image226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hyperlink" Target="https://fipi.ru/ege/demoversii-specifikacii-kodifikatory#!/tab/151883967-2" TargetMode="External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31.jpeg"/><Relationship Id="rId5" Type="http://schemas.openxmlformats.org/officeDocument/2006/relationships/image" Target="../media/image227.png"/><Relationship Id="rId10" Type="http://schemas.openxmlformats.org/officeDocument/2006/relationships/image" Target="../media/image142.svg"/><Relationship Id="rId4" Type="http://schemas.openxmlformats.org/officeDocument/2006/relationships/image" Target="../media/image224.png"/><Relationship Id="rId9" Type="http://schemas.openxmlformats.org/officeDocument/2006/relationships/image" Target="../media/image14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cs.cntd.ru/document/566006437" TargetMode="External"/><Relationship Id="rId4" Type="http://schemas.openxmlformats.org/officeDocument/2006/relationships/image" Target="../media/image232.gi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2.gif"/><Relationship Id="rId4" Type="http://schemas.openxmlformats.org/officeDocument/2006/relationships/hyperlink" Target="https://docs.cntd.ru/document/566006437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2.gif"/><Relationship Id="rId4" Type="http://schemas.openxmlformats.org/officeDocument/2006/relationships/hyperlink" Target="https://docs.cntd.ru/document/566006437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mailto:delena1975@yandex.ru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2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lck.ru/3EFhEH" TargetMode="Externa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51193" y="1218803"/>
            <a:ext cx="6345141" cy="1963348"/>
          </a:xfrm>
        </p:spPr>
        <p:txBody>
          <a:bodyPr/>
          <a:lstStyle/>
          <a:p>
            <a:r>
              <a:rPr lang="ru-RU" dirty="0"/>
              <a:t>Актуальные вопросы преподавания математики </a:t>
            </a:r>
            <a:br>
              <a:rPr lang="ru-RU" dirty="0"/>
            </a:br>
            <a:r>
              <a:rPr lang="ru-RU" dirty="0"/>
              <a:t>в 2024-2025 учебном году </a:t>
            </a:r>
            <a:endParaRPr lang="ru-RU" b="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65510" y="3924697"/>
            <a:ext cx="5075853" cy="1042483"/>
          </a:xfrm>
        </p:spPr>
        <p:txBody>
          <a:bodyPr/>
          <a:lstStyle/>
          <a:p>
            <a:pPr algn="l"/>
            <a:r>
              <a:rPr lang="ru-RU" sz="1200" dirty="0"/>
              <a:t>       Даниленко Елена Николаевна, </a:t>
            </a:r>
          </a:p>
          <a:p>
            <a:pPr algn="l"/>
            <a:r>
              <a:rPr lang="ru-RU" sz="1200" dirty="0"/>
              <a:t>учитель математики МБОУ «</a:t>
            </a:r>
            <a:r>
              <a:rPr lang="ru-RU" sz="1200" dirty="0" err="1"/>
              <a:t>Хабарская</a:t>
            </a:r>
            <a:r>
              <a:rPr lang="ru-RU" sz="1200" dirty="0"/>
              <a:t> СОШ №2» </a:t>
            </a:r>
            <a:r>
              <a:rPr lang="ru-RU" sz="1200" dirty="0" err="1"/>
              <a:t>Хабарского</a:t>
            </a:r>
            <a:r>
              <a:rPr lang="ru-RU" sz="1200" dirty="0"/>
              <a:t> района, </a:t>
            </a:r>
          </a:p>
          <a:p>
            <a:pPr algn="l"/>
            <a:r>
              <a:rPr lang="ru-RU" sz="1200" dirty="0"/>
              <a:t>руководитель районного МО учителей математики, </a:t>
            </a:r>
          </a:p>
          <a:p>
            <a:pPr algn="l"/>
            <a:r>
              <a:rPr lang="ru-RU" sz="1200" dirty="0"/>
              <a:t>тьютор Мобильной сети учителей математики Алтайского края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78" y="41024"/>
            <a:ext cx="1024495" cy="745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" y="-151461"/>
            <a:ext cx="2157735" cy="1213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36" y="-8582"/>
            <a:ext cx="1365216" cy="1023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78" y="6466"/>
            <a:ext cx="2170836" cy="1220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3" y="41024"/>
            <a:ext cx="1181816" cy="10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4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-100785"/>
            <a:ext cx="7886700" cy="993775"/>
          </a:xfrm>
        </p:spPr>
        <p:txBody>
          <a:bodyPr>
            <a:normAutofit/>
          </a:bodyPr>
          <a:lstStyle/>
          <a:p>
            <a:r>
              <a:rPr lang="ru-RU" sz="2800" b="0" dirty="0"/>
              <a:t>Закон об образовании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D88F777-9D27-42A9-8B47-2FEC4D94975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0504" y="792205"/>
          <a:ext cx="7881257" cy="409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81257">
                  <a:extLst>
                    <a:ext uri="{9D8B030D-6E8A-4147-A177-3AD203B41FA5}">
                      <a16:colId xmlns:a16="http://schemas.microsoft.com/office/drawing/2014/main" val="245404769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Статья 12.</a:t>
                      </a:r>
                      <a:r>
                        <a:rPr lang="ru-RU" sz="2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Образовательные программы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87652241"/>
                  </a:ext>
                </a:extLst>
              </a:tr>
              <a:tr h="333756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*Часть 6.4.</a:t>
                      </a:r>
                    </a:p>
                    <a:p>
                      <a:pPr algn="just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осуществляющие образовательную деятельность, указанные в частях 6 и 6.1 настоящей статьи, </a:t>
                      </a:r>
                      <a:r>
                        <a:rPr lang="ru-RU" sz="20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вправе непосредственно применять</a:t>
                      </a:r>
                      <a:r>
                        <a:rPr lang="ru-RU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реализации соответствующих основных общеобразовательных программ </a:t>
                      </a:r>
                      <a:r>
                        <a:rPr lang="ru-RU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федеральные основные общеобразовательные программы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а </a:t>
                      </a:r>
                      <a:r>
                        <a:rPr lang="ru-RU" sz="20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также предусмотреть применение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учебного плана</a:t>
                      </a:r>
                      <a:r>
                        <a:rPr lang="ru-RU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 (или) федерального календарного учебного графика, и (или) не указанных в части 6.3 настоящей статьи </a:t>
                      </a:r>
                      <a:r>
                        <a:rPr lang="ru-RU" sz="20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федеральных рабочих программ учебных предметов, курсов, дисциплин (модулей)</a:t>
                      </a:r>
                      <a:r>
                        <a:rPr lang="ru-RU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 этом случае соответствующая учебно-методическая документация не разрабатывается.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07020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8F2CF0-81F4-41C3-AF6C-42F47F50D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026" y="0"/>
            <a:ext cx="797974" cy="11076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99642B-74B7-423F-BED7-23A3A4D52F0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10</a:t>
            </a:r>
          </a:p>
        </p:txBody>
      </p:sp>
      <p:pic>
        <p:nvPicPr>
          <p:cNvPr id="8" name="Рисунок 7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id="{F194BC68-E650-4E6F-B640-52B654047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48583" cy="94858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332FC-6C13-414F-8DD8-412D6EB6EA68}"/>
              </a:ext>
            </a:extLst>
          </p:cNvPr>
          <p:cNvSpPr/>
          <p:nvPr/>
        </p:nvSpPr>
        <p:spPr>
          <a:xfrm>
            <a:off x="4220785" y="4928056"/>
            <a:ext cx="12682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hlinkClick r:id="rId5"/>
              </a:rPr>
              <a:t>https://clck.ru/3EFhEH</a:t>
            </a:r>
            <a:r>
              <a:rPr lang="ru-RU" sz="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25636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E5B0C-4507-48A5-8402-2B704C562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550" y="-114095"/>
            <a:ext cx="6431978" cy="909140"/>
          </a:xfrm>
        </p:spPr>
        <p:txBody>
          <a:bodyPr>
            <a:normAutofit fontScale="90000"/>
          </a:bodyPr>
          <a:lstStyle/>
          <a:p>
            <a:r>
              <a:rPr lang="ru-RU" sz="2800" b="0" dirty="0">
                <a:latin typeface="+mn-lt"/>
              </a:rPr>
              <a:t>Основные аспекты </a:t>
            </a:r>
            <a:br>
              <a:rPr lang="ru-RU" sz="2800" b="0" dirty="0">
                <a:latin typeface="+mn-lt"/>
              </a:rPr>
            </a:br>
            <a:r>
              <a:rPr lang="ru-RU" sz="2800" b="0" dirty="0">
                <a:latin typeface="+mn-lt"/>
              </a:rPr>
              <a:t>Федеральной образовательной программы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4D75FD9-25D5-4E01-AF74-B161C34CF469}"/>
              </a:ext>
            </a:extLst>
          </p:cNvPr>
          <p:cNvCxnSpPr>
            <a:cxnSpLocks/>
          </p:cNvCxnSpPr>
          <p:nvPr/>
        </p:nvCxnSpPr>
        <p:spPr>
          <a:xfrm>
            <a:off x="5759605" y="4348454"/>
            <a:ext cx="1952672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8C6CC16-B6C2-4302-9301-4E0DA8AB1E91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F8B3D3-5E71-4A22-BDE2-622B9F8EC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240027"/>
            <a:ext cx="1067944" cy="1250302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673216FA-AD05-4BC1-BB23-46553603E5D7}"/>
              </a:ext>
            </a:extLst>
          </p:cNvPr>
          <p:cNvSpPr txBox="1">
            <a:spLocks/>
          </p:cNvSpPr>
          <p:nvPr/>
        </p:nvSpPr>
        <p:spPr>
          <a:xfrm>
            <a:off x="481526" y="865178"/>
            <a:ext cx="8128502" cy="35681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b="1" dirty="0">
                <a:solidFill>
                  <a:srgbClr val="002060"/>
                </a:solidFill>
              </a:rPr>
              <a:t>Единые стандарты</a:t>
            </a:r>
            <a:r>
              <a:rPr lang="ru-RU" sz="1600" dirty="0">
                <a:solidFill>
                  <a:srgbClr val="002060"/>
                </a:solidFill>
              </a:rPr>
              <a:t>: определяют </a:t>
            </a:r>
            <a:r>
              <a:rPr lang="ru-RU" sz="1600" b="1" i="1" dirty="0">
                <a:solidFill>
                  <a:srgbClr val="12716B"/>
                </a:solidFill>
              </a:rPr>
              <a:t>обязательные</a:t>
            </a:r>
            <a:r>
              <a:rPr lang="ru-RU" sz="1600" dirty="0">
                <a:solidFill>
                  <a:srgbClr val="002060"/>
                </a:solidFill>
              </a:rPr>
              <a:t> образовательные </a:t>
            </a:r>
            <a:r>
              <a:rPr lang="ru-RU" sz="1600" b="1" i="1" dirty="0">
                <a:solidFill>
                  <a:srgbClr val="12716B"/>
                </a:solidFill>
              </a:rPr>
              <a:t>компоненты</a:t>
            </a:r>
            <a:r>
              <a:rPr lang="ru-RU" sz="1600" b="1" i="1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для всех школ или учебных заведений в стране.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Цели и задачи</a:t>
            </a:r>
            <a:r>
              <a:rPr lang="ru-RU" sz="1600" dirty="0">
                <a:solidFill>
                  <a:srgbClr val="002060"/>
                </a:solidFill>
              </a:rPr>
              <a:t>: устанавливают </a:t>
            </a:r>
            <a:r>
              <a:rPr lang="ru-RU" sz="1600" b="1" i="1" dirty="0">
                <a:solidFill>
                  <a:srgbClr val="12716B"/>
                </a:solidFill>
              </a:rPr>
              <a:t>общие</a:t>
            </a:r>
            <a:r>
              <a:rPr lang="ru-RU" sz="1600" dirty="0">
                <a:solidFill>
                  <a:srgbClr val="12716B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образовательные цели, задачи и ожидаемые результаты обучения.</a:t>
            </a:r>
          </a:p>
          <a:p>
            <a:r>
              <a:rPr lang="ru-RU" sz="1600" b="1" i="1" dirty="0">
                <a:solidFill>
                  <a:srgbClr val="12716B"/>
                </a:solidFill>
              </a:rPr>
              <a:t>Содержание и структура: </a:t>
            </a:r>
            <a:r>
              <a:rPr lang="ru-RU" sz="1600" dirty="0">
                <a:solidFill>
                  <a:srgbClr val="002060"/>
                </a:solidFill>
              </a:rPr>
              <a:t>описывают </a:t>
            </a:r>
            <a:r>
              <a:rPr lang="ru-RU" sz="1600" b="1" i="1" dirty="0">
                <a:solidFill>
                  <a:srgbClr val="12716B"/>
                </a:solidFill>
              </a:rPr>
              <a:t>ключевые темы </a:t>
            </a:r>
            <a:r>
              <a:rPr lang="ru-RU" sz="1600" dirty="0">
                <a:solidFill>
                  <a:srgbClr val="002060"/>
                </a:solidFill>
              </a:rPr>
              <a:t>и дисциплины, которые должны быть включены в программу, а также их организацию по уровням и ступеням образования.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Методические рекомендации</a:t>
            </a:r>
            <a:r>
              <a:rPr lang="ru-RU" sz="1600" dirty="0">
                <a:solidFill>
                  <a:srgbClr val="002060"/>
                </a:solidFill>
              </a:rPr>
              <a:t>: предоставляют </a:t>
            </a:r>
            <a:r>
              <a:rPr lang="ru-RU" sz="1600" b="1" i="1" dirty="0">
                <a:solidFill>
                  <a:srgbClr val="12716B"/>
                </a:solidFill>
              </a:rPr>
              <a:t>рекомендации</a:t>
            </a:r>
            <a:r>
              <a:rPr lang="ru-RU" sz="1600" dirty="0">
                <a:solidFill>
                  <a:srgbClr val="12716B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по методам и формам преподавания, а также оценки знаний учащихся.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Обеспечение равного доступа</a:t>
            </a:r>
            <a:r>
              <a:rPr lang="ru-RU" sz="1600" dirty="0">
                <a:solidFill>
                  <a:srgbClr val="002060"/>
                </a:solidFill>
              </a:rPr>
              <a:t>: </a:t>
            </a:r>
            <a:r>
              <a:rPr lang="ru-RU" sz="1600" b="1" i="1" dirty="0">
                <a:solidFill>
                  <a:srgbClr val="12716B"/>
                </a:solidFill>
              </a:rPr>
              <a:t>гарантируют</a:t>
            </a:r>
            <a:r>
              <a:rPr lang="ru-RU" sz="1600" dirty="0">
                <a:solidFill>
                  <a:srgbClr val="002060"/>
                </a:solidFill>
              </a:rPr>
              <a:t>, что все учащиеся имеют доступ к качественному образованию независимо от места проживания.</a:t>
            </a:r>
          </a:p>
          <a:p>
            <a:r>
              <a:rPr lang="ru-RU" sz="1600" b="1" i="1" dirty="0">
                <a:solidFill>
                  <a:srgbClr val="12716B"/>
                </a:solidFill>
              </a:rPr>
              <a:t>Гибкость в реализации: хотя устанавливаются общие рамки, школы могут адаптировать программы в зависимости от региональных и локальных особенностей.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D83B8CE-DB18-4EEB-9B09-ACA6EACCE486}"/>
              </a:ext>
            </a:extLst>
          </p:cNvPr>
          <p:cNvSpPr/>
          <p:nvPr/>
        </p:nvSpPr>
        <p:spPr>
          <a:xfrm>
            <a:off x="1255084" y="4874852"/>
            <a:ext cx="67704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61948F"/>
                </a:solidFill>
                <a:latin typeface="+mn-lt"/>
              </a:rPr>
              <a:t>* Из презентации А.Б. Воронцова, кандидат педагогических наук, доцент МГПУ</a:t>
            </a:r>
          </a:p>
        </p:txBody>
      </p:sp>
    </p:spTree>
    <p:extLst>
      <p:ext uri="{BB962C8B-B14F-4D97-AF65-F5344CB8AC3E}">
        <p14:creationId xmlns:p14="http://schemas.microsoft.com/office/powerpoint/2010/main" val="3292123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4AC0C-0AEE-4523-B1BA-E83BC088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22" y="-132127"/>
            <a:ext cx="7258359" cy="547305"/>
          </a:xfrm>
        </p:spPr>
        <p:txBody>
          <a:bodyPr>
            <a:noAutofit/>
          </a:bodyPr>
          <a:lstStyle/>
          <a:p>
            <a:r>
              <a:rPr lang="ru-RU" sz="2800" b="0" dirty="0"/>
              <a:t>Федеральный учебный план (ФОП ООО) 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9262BA5-3E4C-4E8A-9529-07C66473D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885707"/>
              </p:ext>
            </p:extLst>
          </p:nvPr>
        </p:nvGraphicFramePr>
        <p:xfrm>
          <a:off x="434146" y="358971"/>
          <a:ext cx="4185801" cy="464695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073878">
                  <a:extLst>
                    <a:ext uri="{9D8B030D-6E8A-4147-A177-3AD203B41FA5}">
                      <a16:colId xmlns:a16="http://schemas.microsoft.com/office/drawing/2014/main" val="174047916"/>
                    </a:ext>
                  </a:extLst>
                </a:gridCol>
                <a:gridCol w="130408">
                  <a:extLst>
                    <a:ext uri="{9D8B030D-6E8A-4147-A177-3AD203B41FA5}">
                      <a16:colId xmlns:a16="http://schemas.microsoft.com/office/drawing/2014/main" val="2015308777"/>
                    </a:ext>
                  </a:extLst>
                </a:gridCol>
                <a:gridCol w="1204286">
                  <a:extLst>
                    <a:ext uri="{9D8B030D-6E8A-4147-A177-3AD203B41FA5}">
                      <a16:colId xmlns:a16="http://schemas.microsoft.com/office/drawing/2014/main" val="1049005094"/>
                    </a:ext>
                  </a:extLst>
                </a:gridCol>
                <a:gridCol w="287778">
                  <a:extLst>
                    <a:ext uri="{9D8B030D-6E8A-4147-A177-3AD203B41FA5}">
                      <a16:colId xmlns:a16="http://schemas.microsoft.com/office/drawing/2014/main" val="2074790414"/>
                    </a:ext>
                  </a:extLst>
                </a:gridCol>
                <a:gridCol w="287778">
                  <a:extLst>
                    <a:ext uri="{9D8B030D-6E8A-4147-A177-3AD203B41FA5}">
                      <a16:colId xmlns:a16="http://schemas.microsoft.com/office/drawing/2014/main" val="1487209613"/>
                    </a:ext>
                  </a:extLst>
                </a:gridCol>
                <a:gridCol w="284935">
                  <a:extLst>
                    <a:ext uri="{9D8B030D-6E8A-4147-A177-3AD203B41FA5}">
                      <a16:colId xmlns:a16="http://schemas.microsoft.com/office/drawing/2014/main" val="606022991"/>
                    </a:ext>
                  </a:extLst>
                </a:gridCol>
                <a:gridCol w="384010">
                  <a:extLst>
                    <a:ext uri="{9D8B030D-6E8A-4147-A177-3AD203B41FA5}">
                      <a16:colId xmlns:a16="http://schemas.microsoft.com/office/drawing/2014/main" val="3849659538"/>
                    </a:ext>
                  </a:extLst>
                </a:gridCol>
                <a:gridCol w="280631">
                  <a:extLst>
                    <a:ext uri="{9D8B030D-6E8A-4147-A177-3AD203B41FA5}">
                      <a16:colId xmlns:a16="http://schemas.microsoft.com/office/drawing/2014/main" val="3035325161"/>
                    </a:ext>
                  </a:extLst>
                </a:gridCol>
                <a:gridCol w="216539">
                  <a:extLst>
                    <a:ext uri="{9D8B030D-6E8A-4147-A177-3AD203B41FA5}">
                      <a16:colId xmlns:a16="http://schemas.microsoft.com/office/drawing/2014/main" val="672167373"/>
                    </a:ext>
                  </a:extLst>
                </a:gridCol>
                <a:gridCol w="35558">
                  <a:extLst>
                    <a:ext uri="{9D8B030D-6E8A-4147-A177-3AD203B41FA5}">
                      <a16:colId xmlns:a16="http://schemas.microsoft.com/office/drawing/2014/main" val="799859805"/>
                    </a:ext>
                  </a:extLst>
                </a:gridCol>
              </a:tblGrid>
              <a:tr h="181746">
                <a:tc gridSpan="10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Вариант № 1</a:t>
                      </a: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288693"/>
                  </a:ext>
                </a:extLst>
              </a:tr>
              <a:tr h="94388">
                <a:tc gridSpan="10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Федеральный недельный учебный план основного общего образования для </a:t>
                      </a:r>
                      <a:r>
                        <a:rPr lang="ru-RU" sz="6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5-дневной</a:t>
                      </a:r>
                      <a:r>
                        <a:rPr lang="ru-RU" sz="600" dirty="0">
                          <a:effectLst/>
                          <a:latin typeface="+mn-lt"/>
                        </a:rPr>
                        <a:t> учебной недели 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65370"/>
                  </a:ext>
                </a:extLst>
              </a:tr>
              <a:tr h="141393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Предметные области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Учебные предметы классы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Количество часов в неделю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0054601"/>
                  </a:ext>
                </a:extLst>
              </a:tr>
              <a:tr h="14139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V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VI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VII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VIII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IX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Всего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8209609"/>
                  </a:ext>
                </a:extLst>
              </a:tr>
              <a:tr h="141393">
                <a:tc grid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Обязательная часть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8846749"/>
                  </a:ext>
                </a:extLst>
              </a:tr>
              <a:tr h="141393"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Русский язык </a:t>
                      </a:r>
                      <a:br>
                        <a:rPr lang="ru-RU" sz="600" dirty="0">
                          <a:effectLst/>
                          <a:latin typeface="+mn-lt"/>
                        </a:rPr>
                      </a:br>
                      <a:r>
                        <a:rPr lang="ru-RU" sz="600" dirty="0">
                          <a:effectLst/>
                          <a:latin typeface="+mn-lt"/>
                        </a:rPr>
                        <a:t>и литература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Русский язык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Русский язык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5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6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3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3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06686700"/>
                  </a:ext>
                </a:extLst>
              </a:tr>
              <a:tr h="1413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Литература</a:t>
                      </a:r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Литература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2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3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8382490"/>
                  </a:ext>
                </a:extLst>
              </a:tr>
              <a:tr h="14139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Иностранные языки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Иностранный язык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Иностранный язык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3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3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15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0976926"/>
                  </a:ext>
                </a:extLst>
              </a:tr>
              <a:tr h="215375">
                <a:tc rowSpan="5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Математика и информатика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05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 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3462827"/>
                  </a:ext>
                </a:extLst>
              </a:tr>
              <a:tr h="215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Алгебра</a:t>
                      </a:r>
                      <a:endParaRPr lang="ru-RU" sz="10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Алгебра</a:t>
                      </a:r>
                      <a:endParaRPr lang="ru-RU" sz="105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 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11799200"/>
                  </a:ext>
                </a:extLst>
              </a:tr>
              <a:tr h="215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Геометрия</a:t>
                      </a:r>
                      <a:endParaRPr lang="ru-RU" sz="10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Геометрия</a:t>
                      </a:r>
                      <a:endParaRPr lang="ru-RU" sz="105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 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6391137"/>
                  </a:ext>
                </a:extLst>
              </a:tr>
              <a:tr h="306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Вероятность и статистика</a:t>
                      </a:r>
                      <a:endParaRPr lang="ru-RU" sz="10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Вероятность и статистика</a:t>
                      </a:r>
                      <a:endParaRPr lang="ru-RU" sz="105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 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0267118"/>
                  </a:ext>
                </a:extLst>
              </a:tr>
              <a:tr h="1413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Информатика</a:t>
                      </a:r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Информатика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1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1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4135109"/>
                  </a:ext>
                </a:extLst>
              </a:tr>
              <a:tr h="123575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Общественно-научные предметы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История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История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2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10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436856"/>
                  </a:ext>
                </a:extLst>
              </a:tr>
              <a:tr h="123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Обществознание</a:t>
                      </a:r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Обществознание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1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8728110"/>
                  </a:ext>
                </a:extLst>
              </a:tr>
              <a:tr h="1303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География</a:t>
                      </a:r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География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2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8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6446288"/>
                  </a:ext>
                </a:extLst>
              </a:tr>
              <a:tr h="133629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Естественнонаучные предметы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Физика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Физика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3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7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02051448"/>
                  </a:ext>
                </a:extLst>
              </a:tr>
              <a:tr h="123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Химия</a:t>
                      </a:r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Химия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2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89674147"/>
                  </a:ext>
                </a:extLst>
              </a:tr>
              <a:tr h="123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Биология</a:t>
                      </a:r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Биология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2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7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081729"/>
                  </a:ext>
                </a:extLst>
              </a:tr>
              <a:tr h="240032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Основы духовно-нравственной культуры народов России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Основы духовно-нравственной культуры народов России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Основы духовно-нравственной культуры народов России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5859847"/>
                  </a:ext>
                </a:extLst>
              </a:tr>
              <a:tr h="128661"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Искусство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Изобразительное искусство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Изобразительное искусство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3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957455"/>
                  </a:ext>
                </a:extLst>
              </a:tr>
              <a:tr h="123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Музыка</a:t>
                      </a:r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Музыка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0033816"/>
                  </a:ext>
                </a:extLst>
              </a:tr>
              <a:tr h="123575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Труд </a:t>
                      </a:r>
                      <a:r>
                        <a:rPr lang="ru-RU" sz="600" b="1" dirty="0">
                          <a:solidFill>
                            <a:srgbClr val="12716B"/>
                          </a:solidFill>
                          <a:effectLst/>
                          <a:latin typeface="+mn-lt"/>
                        </a:rPr>
                        <a:t>(т</a:t>
                      </a:r>
                      <a:r>
                        <a:rPr lang="ru-RU" sz="600" dirty="0">
                          <a:solidFill>
                            <a:srgbClr val="12716B"/>
                          </a:solidFill>
                          <a:effectLst/>
                          <a:latin typeface="+mn-lt"/>
                        </a:rPr>
                        <a:t>ехнология)</a:t>
                      </a:r>
                      <a:endParaRPr lang="ru-RU" sz="600" dirty="0">
                        <a:solidFill>
                          <a:srgbClr val="12716B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Труд</a:t>
                      </a:r>
                      <a:r>
                        <a:rPr lang="ru-RU" sz="600">
                          <a:effectLst/>
                          <a:latin typeface="+mn-lt"/>
                        </a:rPr>
                        <a:t> (технология)</a:t>
                      </a:r>
                      <a:endParaRPr lang="ru-RU" sz="600" dirty="0">
                        <a:solidFill>
                          <a:srgbClr val="12716B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Труд</a:t>
                      </a:r>
                      <a:r>
                        <a:rPr lang="ru-RU" sz="600" dirty="0">
                          <a:effectLst/>
                          <a:latin typeface="+mn-lt"/>
                        </a:rPr>
                        <a:t> (технология)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2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1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8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926239"/>
                  </a:ext>
                </a:extLst>
              </a:tr>
              <a:tr h="123575"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Физическая культура и основы безопасности </a:t>
                      </a:r>
                      <a:r>
                        <a:rPr lang="ru-RU" sz="600" b="1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и защиты Родины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Физическая культура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Физическая культура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2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10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8860394"/>
                  </a:ext>
                </a:extLst>
              </a:tr>
              <a:tr h="154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 dirty="0">
                          <a:effectLst/>
                          <a:latin typeface="+mn-lt"/>
                        </a:rPr>
                        <a:t>Основы безопасности </a:t>
                      </a:r>
                      <a:r>
                        <a:rPr lang="ru-RU" sz="600" b="1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и защиты Родины</a:t>
                      </a:r>
                      <a:endParaRPr lang="ru-RU" dirty="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Основы безопасности </a:t>
                      </a:r>
                      <a:r>
                        <a:rPr lang="ru-RU" sz="600" strike="sngStrike" dirty="0">
                          <a:effectLst/>
                          <a:latin typeface="+mn-lt"/>
                        </a:rPr>
                        <a:t>жизнедеятельности  </a:t>
                      </a:r>
                      <a:r>
                        <a:rPr lang="ru-RU" sz="600" b="1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и защиты Родины</a:t>
                      </a:r>
                      <a:endParaRPr lang="ru-RU" sz="600" b="1" strike="noStrike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1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1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0421061"/>
                  </a:ext>
                </a:extLst>
              </a:tr>
              <a:tr h="123575">
                <a:tc grid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Итого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27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29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30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32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149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0747212"/>
                  </a:ext>
                </a:extLst>
              </a:tr>
              <a:tr h="110801">
                <a:tc grid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 dirty="0">
                          <a:effectLst/>
                          <a:latin typeface="+mn-lt"/>
                        </a:rPr>
                        <a:t>Часть, формируемая участниками образовательных отношений</a:t>
                      </a:r>
                      <a:endParaRPr lang="ru-RU" sz="600" b="1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8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8779224"/>
                  </a:ext>
                </a:extLst>
              </a:tr>
              <a:tr h="123575">
                <a:tc grid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Учебные недели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34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96347444"/>
                  </a:ext>
                </a:extLst>
              </a:tr>
              <a:tr h="123575">
                <a:tc grid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Всего часов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986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1020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1088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1122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1122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5338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9737155"/>
                  </a:ext>
                </a:extLst>
              </a:tr>
              <a:tr h="291976">
                <a:tc grid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Максимально допустимая недельная нагрузка  (при 5-дневной неделе) в соответствии с действующими санитарными правилами и нормами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29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30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32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33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  <a:latin typeface="+mn-lt"/>
                        </a:rPr>
                        <a:t>33</a:t>
                      </a:r>
                      <a:endParaRPr lang="ru-RU" dirty="0"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157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94761315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CFD8388-6E4A-42CB-AA5D-26F5E2316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809418"/>
              </p:ext>
            </p:extLst>
          </p:nvPr>
        </p:nvGraphicFramePr>
        <p:xfrm>
          <a:off x="4718841" y="349301"/>
          <a:ext cx="4078372" cy="466927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994493">
                  <a:extLst>
                    <a:ext uri="{9D8B030D-6E8A-4147-A177-3AD203B41FA5}">
                      <a16:colId xmlns:a16="http://schemas.microsoft.com/office/drawing/2014/main" val="3627421900"/>
                    </a:ext>
                  </a:extLst>
                </a:gridCol>
                <a:gridCol w="177570">
                  <a:extLst>
                    <a:ext uri="{9D8B030D-6E8A-4147-A177-3AD203B41FA5}">
                      <a16:colId xmlns:a16="http://schemas.microsoft.com/office/drawing/2014/main" val="1176023290"/>
                    </a:ext>
                  </a:extLst>
                </a:gridCol>
                <a:gridCol w="1172063">
                  <a:extLst>
                    <a:ext uri="{9D8B030D-6E8A-4147-A177-3AD203B41FA5}">
                      <a16:colId xmlns:a16="http://schemas.microsoft.com/office/drawing/2014/main" val="2098681655"/>
                    </a:ext>
                  </a:extLst>
                </a:gridCol>
                <a:gridCol w="289041">
                  <a:extLst>
                    <a:ext uri="{9D8B030D-6E8A-4147-A177-3AD203B41FA5}">
                      <a16:colId xmlns:a16="http://schemas.microsoft.com/office/drawing/2014/main" val="900384538"/>
                    </a:ext>
                  </a:extLst>
                </a:gridCol>
                <a:gridCol w="289041">
                  <a:extLst>
                    <a:ext uri="{9D8B030D-6E8A-4147-A177-3AD203B41FA5}">
                      <a16:colId xmlns:a16="http://schemas.microsoft.com/office/drawing/2014/main" val="1765987820"/>
                    </a:ext>
                  </a:extLst>
                </a:gridCol>
                <a:gridCol w="289041">
                  <a:extLst>
                    <a:ext uri="{9D8B030D-6E8A-4147-A177-3AD203B41FA5}">
                      <a16:colId xmlns:a16="http://schemas.microsoft.com/office/drawing/2014/main" val="966576745"/>
                    </a:ext>
                  </a:extLst>
                </a:gridCol>
                <a:gridCol w="289041">
                  <a:extLst>
                    <a:ext uri="{9D8B030D-6E8A-4147-A177-3AD203B41FA5}">
                      <a16:colId xmlns:a16="http://schemas.microsoft.com/office/drawing/2014/main" val="3501257692"/>
                    </a:ext>
                  </a:extLst>
                </a:gridCol>
                <a:gridCol w="289041">
                  <a:extLst>
                    <a:ext uri="{9D8B030D-6E8A-4147-A177-3AD203B41FA5}">
                      <a16:colId xmlns:a16="http://schemas.microsoft.com/office/drawing/2014/main" val="2825919051"/>
                    </a:ext>
                  </a:extLst>
                </a:gridCol>
                <a:gridCol w="289041">
                  <a:extLst>
                    <a:ext uri="{9D8B030D-6E8A-4147-A177-3AD203B41FA5}">
                      <a16:colId xmlns:a16="http://schemas.microsoft.com/office/drawing/2014/main" val="1081890116"/>
                    </a:ext>
                  </a:extLst>
                </a:gridCol>
              </a:tblGrid>
              <a:tr h="195052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Вариант № 2</a:t>
                      </a:r>
                      <a:r>
                        <a:rPr lang="ru-RU" sz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2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912409"/>
                  </a:ext>
                </a:extLst>
              </a:tr>
              <a:tr h="107382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Федеральный недельный учебный план основного общего образования </a:t>
                      </a:r>
                      <a:r>
                        <a:rPr lang="ru-RU" sz="6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для 6-дневной </a:t>
                      </a:r>
                      <a:r>
                        <a:rPr lang="ru-RU" sz="600" dirty="0">
                          <a:effectLst/>
                          <a:latin typeface="+mn-lt"/>
                        </a:rPr>
                        <a:t>учебной недели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993443"/>
                  </a:ext>
                </a:extLst>
              </a:tr>
              <a:tr h="107800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Предметные области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Учебные предметы классы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Количество часов в неделю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89116"/>
                  </a:ext>
                </a:extLst>
              </a:tr>
              <a:tr h="10780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V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VI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VII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VIII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IX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Всего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78610446"/>
                  </a:ext>
                </a:extLst>
              </a:tr>
              <a:tr h="118150"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Обязательная часть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95819769"/>
                  </a:ext>
                </a:extLst>
              </a:tr>
              <a:tr h="118150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Русский язык </a:t>
                      </a:r>
                      <a:br>
                        <a:rPr lang="ru-RU" sz="600" dirty="0">
                          <a:effectLst/>
                          <a:latin typeface="+mn-lt"/>
                        </a:rPr>
                      </a:br>
                      <a:r>
                        <a:rPr lang="ru-RU" sz="600" dirty="0">
                          <a:effectLst/>
                          <a:latin typeface="+mn-lt"/>
                        </a:rPr>
                        <a:t>и литература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Русский язык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Русский язык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5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6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3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95436051"/>
                  </a:ext>
                </a:extLst>
              </a:tr>
              <a:tr h="118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Литература</a:t>
                      </a:r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Литература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2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28456736"/>
                  </a:ext>
                </a:extLst>
              </a:tr>
              <a:tr h="1181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Иностранные языки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Иностранный язык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Иностранный язык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15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93046929"/>
                  </a:ext>
                </a:extLst>
              </a:tr>
              <a:tr h="217680">
                <a:tc rowSpan="5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Математика и информатика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05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509837"/>
                  </a:ext>
                </a:extLst>
              </a:tr>
              <a:tr h="217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Алгебра</a:t>
                      </a:r>
                      <a:endParaRPr lang="ru-RU" sz="10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Алгебра</a:t>
                      </a:r>
                      <a:endParaRPr lang="ru-RU" sz="105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633404"/>
                  </a:ext>
                </a:extLst>
              </a:tr>
              <a:tr h="217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Геометрия</a:t>
                      </a:r>
                      <a:endParaRPr lang="ru-RU" sz="100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Геометрия</a:t>
                      </a:r>
                      <a:endParaRPr lang="ru-RU" sz="105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582727"/>
                  </a:ext>
                </a:extLst>
              </a:tr>
              <a:tr h="3563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Вероятность и статистика</a:t>
                      </a:r>
                      <a:endParaRPr lang="ru-RU" sz="10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Вероятность и статистика</a:t>
                      </a: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699411"/>
                  </a:ext>
                </a:extLst>
              </a:tr>
              <a:tr h="1357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Информатика</a:t>
                      </a:r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Информатика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1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11265393"/>
                  </a:ext>
                </a:extLst>
              </a:tr>
              <a:tr h="107800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Общественно-научные предметы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История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История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10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74793534"/>
                  </a:ext>
                </a:extLst>
              </a:tr>
              <a:tr h="1477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Обществознание</a:t>
                      </a:r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Обществознание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34690074"/>
                  </a:ext>
                </a:extLst>
              </a:tr>
              <a:tr h="1364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 dirty="0">
                          <a:effectLst/>
                          <a:latin typeface="+mn-lt"/>
                        </a:rPr>
                        <a:t>География</a:t>
                      </a:r>
                      <a:endParaRPr lang="ru-RU" dirty="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География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1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8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04284412"/>
                  </a:ext>
                </a:extLst>
              </a:tr>
              <a:tr h="107800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Естественнонаучные предметы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Физика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Физика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3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7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14854057"/>
                  </a:ext>
                </a:extLst>
              </a:tr>
              <a:tr h="107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Химия</a:t>
                      </a:r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Химия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40888616"/>
                  </a:ext>
                </a:extLst>
              </a:tr>
              <a:tr h="107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Биология</a:t>
                      </a:r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Биология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7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67807349"/>
                  </a:ext>
                </a:extLst>
              </a:tr>
              <a:tr h="3047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Основы духовно-нравственной культуры народов России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Основы духовно-нравственной культуры народов России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Основы духовно-нравственной культуры народов России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8334986"/>
                  </a:ext>
                </a:extLst>
              </a:tr>
              <a:tr h="115266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Искусство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Изобразительное искусство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Изобразительное искусство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61527386"/>
                  </a:ext>
                </a:extLst>
              </a:tr>
              <a:tr h="107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Музыка</a:t>
                      </a:r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Музыка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11220943"/>
                  </a:ext>
                </a:extLst>
              </a:tr>
              <a:tr h="1078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Труд</a:t>
                      </a:r>
                      <a:r>
                        <a:rPr lang="ru-RU" sz="600" dirty="0">
                          <a:effectLst/>
                          <a:latin typeface="+mn-lt"/>
                        </a:rPr>
                        <a:t> (технология)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Труд</a:t>
                      </a:r>
                      <a:r>
                        <a:rPr lang="ru-RU" sz="600">
                          <a:effectLst/>
                          <a:latin typeface="+mn-lt"/>
                        </a:rPr>
                        <a:t> (технология)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Труд</a:t>
                      </a:r>
                      <a:r>
                        <a:rPr lang="ru-RU" sz="600" dirty="0">
                          <a:effectLst/>
                          <a:latin typeface="+mn-lt"/>
                        </a:rPr>
                        <a:t> (технология)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1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8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15450756"/>
                  </a:ext>
                </a:extLst>
              </a:tr>
              <a:tr h="163330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Физическая культура и основы безопасности </a:t>
                      </a:r>
                      <a:r>
                        <a:rPr lang="ru-RU" sz="600" b="1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и защиты Родины</a:t>
                      </a:r>
                      <a:endParaRPr lang="ru-RU" sz="6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Основы безопасности </a:t>
                      </a:r>
                      <a:r>
                        <a:rPr lang="ru-RU" sz="600" b="1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и защиты Родины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Основы безопасности </a:t>
                      </a:r>
                      <a:r>
                        <a:rPr lang="ru-RU" sz="600" strike="sngStrike" dirty="0">
                          <a:effectLst/>
                          <a:latin typeface="+mn-lt"/>
                        </a:rPr>
                        <a:t>жизнедеятельности  </a:t>
                      </a:r>
                      <a:r>
                        <a:rPr lang="ru-RU" sz="600" b="1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и защиты Родины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1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07129258"/>
                  </a:ext>
                </a:extLst>
              </a:tr>
              <a:tr h="155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 dirty="0">
                          <a:effectLst/>
                          <a:latin typeface="+mn-lt"/>
                        </a:rPr>
                        <a:t>Физическая культура</a:t>
                      </a:r>
                      <a:endParaRPr lang="ru-RU" dirty="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Физическая культура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3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3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15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63640624"/>
                  </a:ext>
                </a:extLst>
              </a:tr>
              <a:tr h="132147"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Итого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28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30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33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154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64124397"/>
                  </a:ext>
                </a:extLst>
              </a:tr>
              <a:tr h="127368"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 dirty="0">
                          <a:effectLst/>
                          <a:latin typeface="+mn-lt"/>
                        </a:rPr>
                        <a:t>Часть, формируемая участниками образовательных отношений</a:t>
                      </a:r>
                      <a:endParaRPr lang="ru-RU" sz="600" b="1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18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646117"/>
                  </a:ext>
                </a:extLst>
              </a:tr>
              <a:tr h="107800"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Учебные недели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34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85732629"/>
                  </a:ext>
                </a:extLst>
              </a:tr>
              <a:tr h="107800"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Всего часов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1088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1122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1190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1224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1224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5848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40065670"/>
                  </a:ext>
                </a:extLst>
              </a:tr>
              <a:tr h="285471"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Максимально допустимая недельная нагрузка  (при 6-дневной неделе) в соответствии  с действующими санитарными правилами и нормами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35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36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36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172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532510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F7B3119-39F3-49A2-B472-ECE244B431CC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692627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4AC0C-0AEE-4523-B1BA-E83BC088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26" y="265958"/>
            <a:ext cx="7320624" cy="433839"/>
          </a:xfrm>
        </p:spPr>
        <p:txBody>
          <a:bodyPr>
            <a:noAutofit/>
          </a:bodyPr>
          <a:lstStyle/>
          <a:p>
            <a:r>
              <a:rPr lang="ru-RU" sz="2800" b="0" dirty="0"/>
              <a:t>Федеральный учебный план (ФОП СОО)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F22FF00-B047-4074-8D6D-B161C79534FA}"/>
              </a:ext>
            </a:extLst>
          </p:cNvPr>
          <p:cNvSpPr/>
          <p:nvPr/>
        </p:nvSpPr>
        <p:spPr>
          <a:xfrm>
            <a:off x="319340" y="636472"/>
            <a:ext cx="8505319" cy="4486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bg1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реализация учебных планов одного или нескольких профилей обучения: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естественно-научный, гуманитарный, социально-экономический, технологический, универсальный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bg1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не менее 13 учебных предметов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 («Русский язык», «Литература», «Иностранный язык», «Математика», «Информатика», «История», «Обществознание», «География», «Физика», «Химия», «Биология», «Физическая культура», «Основы безопасности и защиты Родины»)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bg1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не менее 2 учебных предметов на углублённом уровне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из соответствующей профилю обучения предметной области и (или) смежной с ней предметной области; </a:t>
            </a:r>
            <a:r>
              <a:rPr lang="ru-RU" sz="1600" b="1" i="1" dirty="0">
                <a:solidFill>
                  <a:schemeClr val="bg1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может быть </a:t>
            </a:r>
            <a:r>
              <a:rPr lang="ru-RU" sz="1600" i="1" dirty="0">
                <a:solidFill>
                  <a:schemeClr val="bg1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включено изучение </a:t>
            </a:r>
            <a:r>
              <a:rPr lang="ru-RU" sz="1600" b="1" i="1" dirty="0">
                <a:solidFill>
                  <a:schemeClr val="bg1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3 и более учебных предметов на углублённом уровне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bg1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в универсальном профиле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для углублённого изучения возможна </a:t>
            </a:r>
            <a:r>
              <a:rPr lang="ru-RU" sz="1600" b="1" i="1" dirty="0">
                <a:solidFill>
                  <a:schemeClr val="bg1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комбинация из двух учебных предметов, изучаемых на углублённом уровне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, которая не предусмотрена другими профилями, например, «Математика» и «Литература», «Биология» и «Литература» и т.д.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A5817-C1F4-4C75-920C-20701B6D935A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13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22BC37-8E64-48F5-930A-0F89A1E9D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78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4AC0C-0AEE-4523-B1BA-E83BC088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484" y="-131326"/>
            <a:ext cx="7320624" cy="433839"/>
          </a:xfrm>
        </p:spPr>
        <p:txBody>
          <a:bodyPr>
            <a:noAutofit/>
          </a:bodyPr>
          <a:lstStyle/>
          <a:p>
            <a:r>
              <a:rPr lang="ru-RU" sz="2800" b="0" dirty="0"/>
              <a:t>Федеральный учебный план (ФОП СОО)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ABA4E9-0E90-40F9-9367-2E50DC70C329}"/>
              </a:ext>
            </a:extLst>
          </p:cNvPr>
          <p:cNvSpPr/>
          <p:nvPr/>
        </p:nvSpPr>
        <p:spPr>
          <a:xfrm>
            <a:off x="-287001" y="302513"/>
            <a:ext cx="39934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1000" dirty="0">
                <a:solidFill>
                  <a:schemeClr val="bg1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Технологический (инженерный) профиль</a:t>
            </a:r>
          </a:p>
          <a:p>
            <a:pPr indent="450215" algn="ctr"/>
            <a:r>
              <a:rPr lang="ru-RU" sz="1000" dirty="0">
                <a:solidFill>
                  <a:schemeClr val="bg1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(с углубленным изучением математики и физики)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C01A29-A9FA-4138-B7D4-BA0DF80EA17C}"/>
              </a:ext>
            </a:extLst>
          </p:cNvPr>
          <p:cNvSpPr/>
          <p:nvPr/>
        </p:nvSpPr>
        <p:spPr>
          <a:xfrm>
            <a:off x="5072732" y="380911"/>
            <a:ext cx="39934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1000" dirty="0">
                <a:solidFill>
                  <a:schemeClr val="bg1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Универсальный профиль (с базовым изучением математики)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2780C74-3BBF-4366-9463-050005550B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6425"/>
              </p:ext>
            </p:extLst>
          </p:nvPr>
        </p:nvGraphicFramePr>
        <p:xfrm>
          <a:off x="453863" y="636164"/>
          <a:ext cx="4358415" cy="44830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71263">
                  <a:extLst>
                    <a:ext uri="{9D8B030D-6E8A-4147-A177-3AD203B41FA5}">
                      <a16:colId xmlns:a16="http://schemas.microsoft.com/office/drawing/2014/main" val="3237098936"/>
                    </a:ext>
                  </a:extLst>
                </a:gridCol>
                <a:gridCol w="186583">
                  <a:extLst>
                    <a:ext uri="{9D8B030D-6E8A-4147-A177-3AD203B41FA5}">
                      <a16:colId xmlns:a16="http://schemas.microsoft.com/office/drawing/2014/main" val="449908118"/>
                    </a:ext>
                  </a:extLst>
                </a:gridCol>
                <a:gridCol w="1370036">
                  <a:extLst>
                    <a:ext uri="{9D8B030D-6E8A-4147-A177-3AD203B41FA5}">
                      <a16:colId xmlns:a16="http://schemas.microsoft.com/office/drawing/2014/main" val="1411161063"/>
                    </a:ext>
                  </a:extLst>
                </a:gridCol>
                <a:gridCol w="277701">
                  <a:extLst>
                    <a:ext uri="{9D8B030D-6E8A-4147-A177-3AD203B41FA5}">
                      <a16:colId xmlns:a16="http://schemas.microsoft.com/office/drawing/2014/main" val="2814838250"/>
                    </a:ext>
                  </a:extLst>
                </a:gridCol>
                <a:gridCol w="388208">
                  <a:extLst>
                    <a:ext uri="{9D8B030D-6E8A-4147-A177-3AD203B41FA5}">
                      <a16:colId xmlns:a16="http://schemas.microsoft.com/office/drawing/2014/main" val="3012275816"/>
                    </a:ext>
                  </a:extLst>
                </a:gridCol>
                <a:gridCol w="388208">
                  <a:extLst>
                    <a:ext uri="{9D8B030D-6E8A-4147-A177-3AD203B41FA5}">
                      <a16:colId xmlns:a16="http://schemas.microsoft.com/office/drawing/2014/main" val="2289044950"/>
                    </a:ext>
                  </a:extLst>
                </a:gridCol>
                <a:gridCol w="388208">
                  <a:extLst>
                    <a:ext uri="{9D8B030D-6E8A-4147-A177-3AD203B41FA5}">
                      <a16:colId xmlns:a16="http://schemas.microsoft.com/office/drawing/2014/main" val="1295988405"/>
                    </a:ext>
                  </a:extLst>
                </a:gridCol>
                <a:gridCol w="388208">
                  <a:extLst>
                    <a:ext uri="{9D8B030D-6E8A-4147-A177-3AD203B41FA5}">
                      <a16:colId xmlns:a16="http://schemas.microsoft.com/office/drawing/2014/main" val="2276663373"/>
                    </a:ext>
                  </a:extLst>
                </a:gridCol>
              </a:tblGrid>
              <a:tr h="112109">
                <a:tc rowSpan="3"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Предметная область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rowSpan="3"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Учебный предмет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Уровень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Количество часов в неделю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464951"/>
                  </a:ext>
                </a:extLst>
              </a:tr>
              <a:tr h="9938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5-дневная неделя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6-дневная неделя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802083"/>
                  </a:ext>
                </a:extLst>
              </a:tr>
              <a:tr h="224216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10 класс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11 класс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10 класс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11 класс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615538221"/>
                  </a:ext>
                </a:extLst>
              </a:tr>
              <a:tr h="112109">
                <a:tc grid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Обязательная часть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795498458"/>
                  </a:ext>
                </a:extLst>
              </a:tr>
              <a:tr h="116779"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Русский язык и литература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Русский язык 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Русский язык 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3201241128"/>
                  </a:ext>
                </a:extLst>
              </a:tr>
              <a:tr h="1167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Литература</a:t>
                      </a:r>
                      <a:endParaRPr lang="ru-RU"/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Литература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3265174261"/>
                  </a:ext>
                </a:extLst>
              </a:tr>
              <a:tr h="11677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Иностранные языки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Иностранный язык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Иностранный язык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3386644698"/>
                  </a:ext>
                </a:extLst>
              </a:tr>
              <a:tr h="354553">
                <a:tc rowSpan="4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Математика </a:t>
                      </a:r>
                      <a:b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 информатика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Алгебра и начала математического анализа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Алгебра и начала математического анализа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845360"/>
                  </a:ext>
                </a:extLst>
              </a:tr>
              <a:tr h="1904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Геометрия</a:t>
                      </a:r>
                      <a:endParaRPr lang="ru-RU"/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Геометрия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185583"/>
                  </a:ext>
                </a:extLst>
              </a:tr>
              <a:tr h="388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Вероятность </a:t>
                      </a:r>
                      <a:b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 статистика</a:t>
                      </a:r>
                      <a:endParaRPr lang="ru-RU"/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Вероятность </a:t>
                      </a:r>
                      <a:b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 статистика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657079"/>
                  </a:ext>
                </a:extLst>
              </a:tr>
              <a:tr h="1167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Информатика</a:t>
                      </a:r>
                      <a:endParaRPr lang="ru-RU"/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Информатика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475685160"/>
                  </a:ext>
                </a:extLst>
              </a:tr>
              <a:tr h="112109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Естественно-научные предметы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Физика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Физика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У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5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5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5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5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1510378955"/>
                  </a:ext>
                </a:extLst>
              </a:tr>
              <a:tr h="1167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Химия</a:t>
                      </a:r>
                      <a:endParaRPr lang="ru-RU"/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Химия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3910045889"/>
                  </a:ext>
                </a:extLst>
              </a:tr>
              <a:tr h="1167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Биология</a:t>
                      </a:r>
                      <a:endParaRPr lang="ru-RU"/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Биология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901658815"/>
                  </a:ext>
                </a:extLst>
              </a:tr>
              <a:tr h="116779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Общественно-научные предметы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История 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История 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2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3573789212"/>
                  </a:ext>
                </a:extLst>
              </a:tr>
              <a:tr h="1167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Обществознание</a:t>
                      </a:r>
                      <a:endParaRPr lang="ru-RU"/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Обществознание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2313051370"/>
                  </a:ext>
                </a:extLst>
              </a:tr>
              <a:tr h="1167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>
                          <a:effectLst/>
                          <a:latin typeface="+mn-lt"/>
                        </a:rPr>
                        <a:t>География</a:t>
                      </a:r>
                      <a:endParaRPr lang="ru-RU"/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География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4286348778"/>
                  </a:ext>
                </a:extLst>
              </a:tr>
              <a:tr h="116779"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Физическая культура, основы безопасности </a:t>
                      </a:r>
                      <a:r>
                        <a:rPr lang="ru-RU" sz="600" b="1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и защиты Родины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Физическая культура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Физическая культура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2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2449788270"/>
                  </a:ext>
                </a:extLst>
              </a:tr>
              <a:tr h="233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600" dirty="0">
                          <a:effectLst/>
                          <a:latin typeface="+mn-lt"/>
                        </a:rPr>
                        <a:t>Основы безопасности </a:t>
                      </a:r>
                      <a:r>
                        <a:rPr lang="ru-RU" sz="600" b="1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и защиты Родины</a:t>
                      </a:r>
                      <a:endParaRPr lang="ru-RU" dirty="0"/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Основы безопасности </a:t>
                      </a:r>
                      <a:r>
                        <a:rPr lang="ru-RU" sz="600" strike="sngStrike" dirty="0">
                          <a:effectLst/>
                          <a:latin typeface="+mn-lt"/>
                        </a:rPr>
                        <a:t>жизнедеятельности  </a:t>
                      </a:r>
                      <a:r>
                        <a:rPr lang="ru-RU" sz="600" b="1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и защиты Родины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Б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40400127"/>
                  </a:ext>
                </a:extLst>
              </a:tr>
              <a:tr h="121967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Индивидуальный проект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Индивидуальный проект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1396337302"/>
                  </a:ext>
                </a:extLst>
              </a:tr>
              <a:tr h="116779">
                <a:tc grid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ИТОГО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1763477378"/>
                  </a:ext>
                </a:extLst>
              </a:tr>
              <a:tr h="128032">
                <a:tc grid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 dirty="0">
                          <a:effectLst/>
                          <a:latin typeface="+mn-lt"/>
                        </a:rPr>
                        <a:t>Часть, формируемая участниками образовательных отношений</a:t>
                      </a:r>
                      <a:endParaRPr lang="ru-RU" sz="600" b="1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6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6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228267"/>
                  </a:ext>
                </a:extLst>
              </a:tr>
              <a:tr h="112109">
                <a:tc grid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Учебные недели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918474061"/>
                  </a:ext>
                </a:extLst>
              </a:tr>
              <a:tr h="112109">
                <a:tc grid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Всего часов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37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37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1684860479"/>
                  </a:ext>
                </a:extLst>
              </a:tr>
              <a:tr h="336325">
                <a:tc grid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Максимально допустимая недельная нагрузка в соответствии с действующими санитарными правилами и нормами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37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37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3872721984"/>
                  </a:ext>
                </a:extLst>
              </a:tr>
              <a:tr h="560541">
                <a:tc grid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Общая допустимая нагрузка за период обучения в 10-11-х классах </a:t>
                      </a:r>
                      <a:br>
                        <a:rPr lang="ru-RU" sz="600" dirty="0">
                          <a:effectLst/>
                          <a:latin typeface="+mn-lt"/>
                        </a:rPr>
                      </a:br>
                      <a:r>
                        <a:rPr lang="ru-RU" sz="600" dirty="0">
                          <a:effectLst/>
                          <a:latin typeface="+mn-lt"/>
                        </a:rPr>
                        <a:t>в соответствии с действующими санитарными правилами и нормами </a:t>
                      </a:r>
                      <a:br>
                        <a:rPr lang="ru-RU" sz="600" dirty="0">
                          <a:effectLst/>
                          <a:latin typeface="+mn-lt"/>
                        </a:rPr>
                      </a:br>
                      <a:r>
                        <a:rPr lang="ru-RU" sz="600" dirty="0">
                          <a:effectLst/>
                          <a:latin typeface="+mn-lt"/>
                        </a:rPr>
                        <a:t>в часах, итого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2312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2516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701252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FA695E8-D2A1-45E7-A33A-874A286E16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803567"/>
              </p:ext>
            </p:extLst>
          </p:nvPr>
        </p:nvGraphicFramePr>
        <p:xfrm>
          <a:off x="4875294" y="626480"/>
          <a:ext cx="3993415" cy="45233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93330">
                  <a:extLst>
                    <a:ext uri="{9D8B030D-6E8A-4147-A177-3AD203B41FA5}">
                      <a16:colId xmlns:a16="http://schemas.microsoft.com/office/drawing/2014/main" val="1340835555"/>
                    </a:ext>
                  </a:extLst>
                </a:gridCol>
                <a:gridCol w="1137257">
                  <a:extLst>
                    <a:ext uri="{9D8B030D-6E8A-4147-A177-3AD203B41FA5}">
                      <a16:colId xmlns:a16="http://schemas.microsoft.com/office/drawing/2014/main" val="2254911684"/>
                    </a:ext>
                  </a:extLst>
                </a:gridCol>
                <a:gridCol w="345928">
                  <a:extLst>
                    <a:ext uri="{9D8B030D-6E8A-4147-A177-3AD203B41FA5}">
                      <a16:colId xmlns:a16="http://schemas.microsoft.com/office/drawing/2014/main" val="280958371"/>
                    </a:ext>
                  </a:extLst>
                </a:gridCol>
                <a:gridCol w="354225">
                  <a:extLst>
                    <a:ext uri="{9D8B030D-6E8A-4147-A177-3AD203B41FA5}">
                      <a16:colId xmlns:a16="http://schemas.microsoft.com/office/drawing/2014/main" val="1594306027"/>
                    </a:ext>
                  </a:extLst>
                </a:gridCol>
                <a:gridCol w="354225">
                  <a:extLst>
                    <a:ext uri="{9D8B030D-6E8A-4147-A177-3AD203B41FA5}">
                      <a16:colId xmlns:a16="http://schemas.microsoft.com/office/drawing/2014/main" val="122038893"/>
                    </a:ext>
                  </a:extLst>
                </a:gridCol>
                <a:gridCol w="354225">
                  <a:extLst>
                    <a:ext uri="{9D8B030D-6E8A-4147-A177-3AD203B41FA5}">
                      <a16:colId xmlns:a16="http://schemas.microsoft.com/office/drawing/2014/main" val="2712060150"/>
                    </a:ext>
                  </a:extLst>
                </a:gridCol>
                <a:gridCol w="354225">
                  <a:extLst>
                    <a:ext uri="{9D8B030D-6E8A-4147-A177-3AD203B41FA5}">
                      <a16:colId xmlns:a16="http://schemas.microsoft.com/office/drawing/2014/main" val="122428182"/>
                    </a:ext>
                  </a:extLst>
                </a:gridCol>
              </a:tblGrid>
              <a:tr h="111804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Предметная область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Учебный предмет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Уровень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Количество часов в неделю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580689"/>
                  </a:ext>
                </a:extLst>
              </a:tr>
              <a:tr h="1087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5-дневная неделя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6-дневная неделя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784414"/>
                  </a:ext>
                </a:extLst>
              </a:tr>
              <a:tr h="129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10 класс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11 класс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10 класс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11 класс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273068874"/>
                  </a:ext>
                </a:extLst>
              </a:tr>
              <a:tr h="94594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Обязательная часть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1616675407"/>
                  </a:ext>
                </a:extLst>
              </a:tr>
              <a:tr h="116462"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Русский язык </a:t>
                      </a:r>
                      <a:br>
                        <a:rPr lang="ru-RU" sz="600">
                          <a:effectLst/>
                          <a:latin typeface="+mn-lt"/>
                        </a:rPr>
                      </a:br>
                      <a:r>
                        <a:rPr lang="ru-RU" sz="600">
                          <a:effectLst/>
                          <a:latin typeface="+mn-lt"/>
                        </a:rPr>
                        <a:t>и литература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Русский язык 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1622254690"/>
                  </a:ext>
                </a:extLst>
              </a:tr>
              <a:tr h="1164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Литература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816442428"/>
                  </a:ext>
                </a:extLst>
              </a:tr>
              <a:tr h="116462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Иностранные языки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Иностранный язык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4250069015"/>
                  </a:ext>
                </a:extLst>
              </a:tr>
              <a:tr h="474080">
                <a:tc rowSpan="4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Математика </a:t>
                      </a:r>
                      <a:b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 информатика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Алгебра и начала математического анализа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945772"/>
                  </a:ext>
                </a:extLst>
              </a:tr>
              <a:tr h="1853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Геометрия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066720"/>
                  </a:ext>
                </a:extLst>
              </a:tr>
              <a:tr h="3816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Вероятность </a:t>
                      </a:r>
                      <a:b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 статистика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856240"/>
                  </a:ext>
                </a:extLst>
              </a:tr>
              <a:tr h="1164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Информатика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928596223"/>
                  </a:ext>
                </a:extLst>
              </a:tr>
              <a:tr h="111804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Естественно-научные предметы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Физика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884605543"/>
                  </a:ext>
                </a:extLst>
              </a:tr>
              <a:tr h="1164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Химия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2756149761"/>
                  </a:ext>
                </a:extLst>
              </a:tr>
              <a:tr h="1164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Биология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963196005"/>
                  </a:ext>
                </a:extLst>
              </a:tr>
              <a:tr h="116462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Общественно-научные предметы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История 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1801785257"/>
                  </a:ext>
                </a:extLst>
              </a:tr>
              <a:tr h="1164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Обществознание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Б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2649284749"/>
                  </a:ext>
                </a:extLst>
              </a:tr>
              <a:tr h="1164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География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475425675"/>
                  </a:ext>
                </a:extLst>
              </a:tr>
              <a:tr h="116462"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Физическая культура, основы безопасности </a:t>
                      </a:r>
                      <a:r>
                        <a:rPr lang="ru-RU" sz="600" b="1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и защиты Родины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Физическая культура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315078027"/>
                  </a:ext>
                </a:extLst>
              </a:tr>
              <a:tr h="2533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Основы безопасности </a:t>
                      </a:r>
                      <a:r>
                        <a:rPr lang="ru-RU" sz="600" b="1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и защиты Родины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Б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240744784"/>
                  </a:ext>
                </a:extLst>
              </a:tr>
              <a:tr h="123892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Индивидуальный проект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1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2432223975"/>
                  </a:ext>
                </a:extLst>
              </a:tr>
              <a:tr h="116462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ИТОГО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28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27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28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27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677499434"/>
                  </a:ext>
                </a:extLst>
              </a:tr>
              <a:tr h="150620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 dirty="0">
                          <a:effectLst/>
                          <a:latin typeface="+mn-lt"/>
                        </a:rPr>
                        <a:t>Часть, формируемая участниками образовательных отношений</a:t>
                      </a:r>
                      <a:endParaRPr lang="ru-RU" sz="600" b="1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324562"/>
                  </a:ext>
                </a:extLst>
              </a:tr>
              <a:tr h="111804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Учебные недели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952442964"/>
                  </a:ext>
                </a:extLst>
              </a:tr>
              <a:tr h="111804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Всего часов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37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37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840529244"/>
                  </a:ext>
                </a:extLst>
              </a:tr>
              <a:tr h="291715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Максимально допустимая недельная нагрузка в соответствии с действующими санитарными правилами и нормами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34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37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+mn-lt"/>
                        </a:rPr>
                        <a:t>37</a:t>
                      </a:r>
                      <a:endParaRPr lang="ru-RU" sz="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045340820"/>
                  </a:ext>
                </a:extLst>
              </a:tr>
              <a:tr h="563743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Общая допустимая нагрузка за период обучения в 10-11-х классах в соответствии с действующими санитарными правилами и нормами в часах, итого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2312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</a:rPr>
                        <a:t>2516</a:t>
                      </a:r>
                      <a:endParaRPr lang="ru-RU" sz="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43965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B4F3AD8-D1D9-437E-B97F-2E2947CAE097}"/>
              </a:ext>
            </a:extLst>
          </p:cNvPr>
          <p:cNvSpPr txBox="1"/>
          <p:nvPr/>
        </p:nvSpPr>
        <p:spPr>
          <a:xfrm>
            <a:off x="8748854" y="4835379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167642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E5B0C-4507-48A5-8402-2B704C562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436" y="-157353"/>
            <a:ext cx="8619893" cy="993775"/>
          </a:xfrm>
        </p:spPr>
        <p:txBody>
          <a:bodyPr>
            <a:normAutofit fontScale="90000"/>
          </a:bodyPr>
          <a:lstStyle/>
          <a:p>
            <a:r>
              <a:rPr lang="ru-RU" sz="2800" b="0" dirty="0"/>
              <a:t>Федеральные рабочие программы </a:t>
            </a:r>
            <a:br>
              <a:rPr lang="ru-RU" sz="2800" b="0" dirty="0"/>
            </a:br>
            <a:r>
              <a:rPr lang="ru-RU" sz="2800" b="0" dirty="0"/>
              <a:t>по учебному предмету «Математика»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82FB1F-EB9C-463A-8D76-24716BAFD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80" y="1161389"/>
            <a:ext cx="2072577" cy="3155615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4D75FD9-25D5-4E01-AF74-B161C34CF469}"/>
              </a:ext>
            </a:extLst>
          </p:cNvPr>
          <p:cNvCxnSpPr>
            <a:cxnSpLocks/>
          </p:cNvCxnSpPr>
          <p:nvPr/>
        </p:nvCxnSpPr>
        <p:spPr>
          <a:xfrm>
            <a:off x="5759605" y="4348454"/>
            <a:ext cx="1952672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D106E0-EB9D-4D4D-AFA7-BDA76817B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100" y="1973239"/>
            <a:ext cx="2001137" cy="287119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9B5FE4-5D16-4D57-86F9-C6670708C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07" y="904489"/>
            <a:ext cx="2072577" cy="30953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30B418-5A8E-444A-BAD8-F0F96BBD6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422" y="2154545"/>
            <a:ext cx="1933921" cy="28421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CFE82E8-9345-4531-83E2-0B86DC917213}"/>
              </a:ext>
            </a:extLst>
          </p:cNvPr>
          <p:cNvSpPr/>
          <p:nvPr/>
        </p:nvSpPr>
        <p:spPr>
          <a:xfrm>
            <a:off x="1193136" y="586168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>
                    <a:lumMod val="25000"/>
                  </a:schemeClr>
                </a:solidFill>
                <a:cs typeface="Times New Roman" panose="02020603050405020304" pitchFamily="18" charset="0"/>
              </a:rPr>
              <a:t>ООО</a:t>
            </a:r>
            <a:endParaRPr lang="ru-RU" sz="16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11D3229-2FFE-4FC8-8060-32422380332E}"/>
              </a:ext>
            </a:extLst>
          </p:cNvPr>
          <p:cNvSpPr/>
          <p:nvPr/>
        </p:nvSpPr>
        <p:spPr>
          <a:xfrm>
            <a:off x="5418025" y="742846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>
                    <a:lumMod val="25000"/>
                  </a:schemeClr>
                </a:solidFill>
                <a:cs typeface="Times New Roman" panose="02020603050405020304" pitchFamily="18" charset="0"/>
              </a:rPr>
              <a:t>СОО</a:t>
            </a:r>
            <a:endParaRPr lang="ru-RU" sz="16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53736EC-AA6B-45ED-AC44-BC8AC1026A3D}"/>
              </a:ext>
            </a:extLst>
          </p:cNvPr>
          <p:cNvSpPr/>
          <p:nvPr/>
        </p:nvSpPr>
        <p:spPr>
          <a:xfrm>
            <a:off x="6721000" y="783499"/>
            <a:ext cx="2162546" cy="861774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10 -11 </a:t>
            </a:r>
            <a:r>
              <a:rPr kumimoji="0" lang="ru-RU" sz="100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</a:t>
            </a:r>
            <a:r>
              <a:rPr kumimoji="0" lang="ru-RU" sz="10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5 часов </a:t>
            </a:r>
            <a:r>
              <a:rPr kumimoji="0" lang="ru-RU" sz="100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неделю </a:t>
            </a:r>
            <a:r>
              <a:rPr kumimoji="0" lang="ru-RU" sz="10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АЛГЕБРА и начала математического анализа–2/3 ч,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ГЕОМЕТРИЯ –2/1 ч,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ВЕРОЯТНОСТЬ И СТАТИСТИКА – 1ч</a:t>
            </a:r>
            <a:endParaRPr kumimoji="0" lang="ru-RU" sz="1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F588517-8720-4029-BC84-040B77945C6A}"/>
              </a:ext>
            </a:extLst>
          </p:cNvPr>
          <p:cNvSpPr/>
          <p:nvPr/>
        </p:nvSpPr>
        <p:spPr>
          <a:xfrm>
            <a:off x="4599018" y="4428444"/>
            <a:ext cx="305739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10 -11 </a:t>
            </a:r>
            <a:r>
              <a:rPr kumimoji="0" lang="ru-RU" sz="10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</a:t>
            </a:r>
            <a:r>
              <a:rPr kumimoji="0" lang="ru-RU" sz="10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8 часов </a:t>
            </a:r>
            <a:r>
              <a:rPr kumimoji="0" lang="ru-RU" sz="1000" i="1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неделю </a:t>
            </a:r>
            <a:r>
              <a:rPr kumimoji="0" lang="ru-RU" sz="10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АЛГЕБРА и начала </a:t>
            </a:r>
            <a:r>
              <a:rPr kumimoji="0" lang="ru-RU" sz="10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матем</a:t>
            </a:r>
            <a:r>
              <a:rPr lang="ru-RU" sz="1000" i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атического</a:t>
            </a:r>
            <a:r>
              <a:rPr kumimoji="0" lang="ru-RU" sz="10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анализа – 4 ч,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ГЕОМЕТРИЯ – 3 ч,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ВЕРОЯТНОСТЬ И СТАТИСТИКА – 1ч</a:t>
            </a:r>
            <a:endParaRPr kumimoji="0" lang="ru-RU" sz="1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2239FD1-7FB0-4D7B-A70F-DFE333E26D26}"/>
              </a:ext>
            </a:extLst>
          </p:cNvPr>
          <p:cNvSpPr/>
          <p:nvPr/>
        </p:nvSpPr>
        <p:spPr>
          <a:xfrm>
            <a:off x="1149436" y="4440992"/>
            <a:ext cx="207257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1000" i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7-9 </a:t>
            </a:r>
            <a:r>
              <a:rPr lang="ru-RU" sz="1000" i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кл</a:t>
            </a:r>
            <a:r>
              <a:rPr lang="ru-RU" sz="1000" i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: 8 часов в неделю: </a:t>
            </a:r>
          </a:p>
          <a:p>
            <a:pPr algn="r"/>
            <a:r>
              <a:rPr lang="ru-RU" sz="1000" i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АЛГЕБРА – 4 ч,</a:t>
            </a:r>
          </a:p>
          <a:p>
            <a:pPr algn="r"/>
            <a:r>
              <a:rPr lang="ru-RU" sz="1000" i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ГЕОМЕТРИЯ – 3 ч,</a:t>
            </a:r>
          </a:p>
          <a:p>
            <a:pPr algn="r"/>
            <a:r>
              <a:rPr lang="ru-RU" sz="1000" i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ВЕРОЯТНОСТЬ И СТАТИСТИКА – 1ч</a:t>
            </a:r>
            <a:endParaRPr lang="ru-RU" sz="1000" dirty="0">
              <a:solidFill>
                <a:schemeClr val="bg1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5447F78-67A8-40BE-AFDD-FE4BE4CA870F}"/>
              </a:ext>
            </a:extLst>
          </p:cNvPr>
          <p:cNvSpPr/>
          <p:nvPr/>
        </p:nvSpPr>
        <p:spPr>
          <a:xfrm>
            <a:off x="2496154" y="712230"/>
            <a:ext cx="2072577" cy="707886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7-9 </a:t>
            </a:r>
            <a:r>
              <a:rPr lang="ru-RU" sz="1000" i="1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кл</a:t>
            </a:r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: 6 часов в неделю: </a:t>
            </a:r>
          </a:p>
          <a:p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АЛГЕБРА – 3 ч,</a:t>
            </a:r>
          </a:p>
          <a:p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ГЕОМЕТРИЯ – 2ч,</a:t>
            </a:r>
          </a:p>
          <a:p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ВЕРОЯТНОСТЬ И СТАТИСТИКА – 1ч</a:t>
            </a:r>
            <a:endParaRPr lang="ru-RU" sz="1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F119232E-FC15-4957-8172-FE1F27B18ACF}"/>
              </a:ext>
            </a:extLst>
          </p:cNvPr>
          <p:cNvCxnSpPr>
            <a:cxnSpLocks/>
          </p:cNvCxnSpPr>
          <p:nvPr/>
        </p:nvCxnSpPr>
        <p:spPr>
          <a:xfrm flipH="1">
            <a:off x="2363979" y="3961717"/>
            <a:ext cx="456329" cy="45974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BBE86EE3-7EC2-40AB-8104-4EC8F2A00A91}"/>
              </a:ext>
            </a:extLst>
          </p:cNvPr>
          <p:cNvCxnSpPr>
            <a:cxnSpLocks/>
          </p:cNvCxnSpPr>
          <p:nvPr/>
        </p:nvCxnSpPr>
        <p:spPr>
          <a:xfrm flipH="1">
            <a:off x="6697426" y="3904555"/>
            <a:ext cx="396254" cy="52388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3DEF3AD3-596E-4463-A15C-AC9CA674585E}"/>
              </a:ext>
            </a:extLst>
          </p:cNvPr>
          <p:cNvCxnSpPr>
            <a:cxnSpLocks/>
          </p:cNvCxnSpPr>
          <p:nvPr/>
        </p:nvCxnSpPr>
        <p:spPr>
          <a:xfrm flipV="1">
            <a:off x="6735941" y="1643233"/>
            <a:ext cx="230337" cy="290012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8CC7856-FF51-4553-9FF7-13F1E0DD593D}"/>
              </a:ext>
            </a:extLst>
          </p:cNvPr>
          <p:cNvCxnSpPr>
            <a:cxnSpLocks/>
          </p:cNvCxnSpPr>
          <p:nvPr/>
        </p:nvCxnSpPr>
        <p:spPr>
          <a:xfrm>
            <a:off x="4541602" y="695901"/>
            <a:ext cx="1846" cy="4447599"/>
          </a:xfrm>
          <a:prstGeom prst="line">
            <a:avLst/>
          </a:prstGeom>
          <a:ln w="28575">
            <a:solidFill>
              <a:srgbClr val="38808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B33392B3-5F9A-4DA7-AE42-D5AA124EDE42}"/>
              </a:ext>
            </a:extLst>
          </p:cNvPr>
          <p:cNvCxnSpPr>
            <a:cxnSpLocks/>
          </p:cNvCxnSpPr>
          <p:nvPr/>
        </p:nvCxnSpPr>
        <p:spPr>
          <a:xfrm flipV="1">
            <a:off x="2543184" y="1442919"/>
            <a:ext cx="230337" cy="290012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76FCC20-D594-4EA5-AE7E-DAC47B00A2F7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15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41A90B6-0FBF-49CA-BD75-0817B25496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425" y="0"/>
            <a:ext cx="1067944" cy="1250302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543FF74-0DF1-44BD-A6B0-CE4B5C13C3DD}"/>
              </a:ext>
            </a:extLst>
          </p:cNvPr>
          <p:cNvSpPr/>
          <p:nvPr/>
        </p:nvSpPr>
        <p:spPr>
          <a:xfrm>
            <a:off x="687804" y="1677"/>
            <a:ext cx="22797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+mn-lt"/>
                <a:hlinkClick r:id="rId8"/>
              </a:rPr>
              <a:t>https://edsoo.ru/rabochie-programmy/</a:t>
            </a:r>
            <a:r>
              <a:rPr lang="ru-RU" sz="1000" dirty="0">
                <a:latin typeface="+mn-lt"/>
              </a:rPr>
              <a:t> </a:t>
            </a:r>
          </a:p>
        </p:txBody>
      </p:sp>
      <p:pic>
        <p:nvPicPr>
          <p:cNvPr id="1026" name="Picture 2" descr="http://qrcoder.ru/code/?https%3A%2F%2Fedsoo.ru%2Frabochie-programmy%2F&amp;4&amp;0">
            <a:extLst>
              <a:ext uri="{FF2B5EF4-FFF2-40B4-BE49-F238E27FC236}">
                <a16:creationId xmlns:a16="http://schemas.microsoft.com/office/drawing/2014/main" id="{85028D2D-0AD9-47F6-98AD-5DDAE4A1A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" y="0"/>
            <a:ext cx="723678" cy="7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136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1418E78-D27E-485D-ACA0-54404DCAE0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8" r="4398" b="-74"/>
          <a:stretch/>
        </p:blipFill>
        <p:spPr>
          <a:xfrm>
            <a:off x="691641" y="713680"/>
            <a:ext cx="3188103" cy="4429820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4D75FD9-25D5-4E01-AF74-B161C34CF469}"/>
              </a:ext>
            </a:extLst>
          </p:cNvPr>
          <p:cNvCxnSpPr>
            <a:cxnSpLocks/>
          </p:cNvCxnSpPr>
          <p:nvPr/>
        </p:nvCxnSpPr>
        <p:spPr>
          <a:xfrm>
            <a:off x="5759605" y="4348454"/>
            <a:ext cx="1952672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22EFF41-4A60-4A80-BB8B-527599C8258C}"/>
              </a:ext>
            </a:extLst>
          </p:cNvPr>
          <p:cNvGrpSpPr/>
          <p:nvPr/>
        </p:nvGrpSpPr>
        <p:grpSpPr>
          <a:xfrm>
            <a:off x="691641" y="713679"/>
            <a:ext cx="7763608" cy="4429821"/>
            <a:chOff x="1301037" y="1059251"/>
            <a:chExt cx="7553038" cy="4677891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79E126B-3F99-4D57-818E-47E0EB96A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24" r="2224" b="1269"/>
            <a:stretch/>
          </p:blipFill>
          <p:spPr>
            <a:xfrm>
              <a:off x="4610721" y="1059251"/>
              <a:ext cx="4243354" cy="4677891"/>
            </a:xfrm>
            <a:prstGeom prst="rect">
              <a:avLst/>
            </a:prstGeom>
          </p:spPr>
        </p:pic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2081D692-4433-4CE1-AFC5-3539FE8F9942}"/>
                </a:ext>
              </a:extLst>
            </p:cNvPr>
            <p:cNvCxnSpPr/>
            <p:nvPr/>
          </p:nvCxnSpPr>
          <p:spPr>
            <a:xfrm>
              <a:off x="6444208" y="1340768"/>
              <a:ext cx="151216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3DC97A7C-5765-4314-BC98-EB58CA99234D}"/>
                </a:ext>
              </a:extLst>
            </p:cNvPr>
            <p:cNvCxnSpPr/>
            <p:nvPr/>
          </p:nvCxnSpPr>
          <p:spPr>
            <a:xfrm>
              <a:off x="6531603" y="3644967"/>
              <a:ext cx="1496781" cy="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1CDF7263-7DB1-4285-BF36-A22292AFA122}"/>
                </a:ext>
              </a:extLst>
            </p:cNvPr>
            <p:cNvCxnSpPr/>
            <p:nvPr/>
          </p:nvCxnSpPr>
          <p:spPr>
            <a:xfrm>
              <a:off x="4598510" y="3789040"/>
              <a:ext cx="155766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C7D322E3-66D8-430B-8805-EBC88B9ACD0A}"/>
                </a:ext>
              </a:extLst>
            </p:cNvPr>
            <p:cNvCxnSpPr/>
            <p:nvPr/>
          </p:nvCxnSpPr>
          <p:spPr>
            <a:xfrm>
              <a:off x="4644008" y="1484784"/>
              <a:ext cx="81909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71059273-8526-4159-A730-AB55FF2A086D}"/>
                </a:ext>
              </a:extLst>
            </p:cNvPr>
            <p:cNvCxnSpPr>
              <a:cxnSpLocks/>
            </p:cNvCxnSpPr>
            <p:nvPr/>
          </p:nvCxnSpPr>
          <p:spPr>
            <a:xfrm>
              <a:off x="2647833" y="2627026"/>
              <a:ext cx="113731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5E4BC107-C265-4879-B81F-4731766135A6}"/>
                </a:ext>
              </a:extLst>
            </p:cNvPr>
            <p:cNvCxnSpPr>
              <a:cxnSpLocks/>
            </p:cNvCxnSpPr>
            <p:nvPr/>
          </p:nvCxnSpPr>
          <p:spPr>
            <a:xfrm>
              <a:off x="3070935" y="4169640"/>
              <a:ext cx="113731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6EAD863F-BEEB-4BE9-B3E1-133595DD031A}"/>
                </a:ext>
              </a:extLst>
            </p:cNvPr>
            <p:cNvCxnSpPr>
              <a:cxnSpLocks/>
            </p:cNvCxnSpPr>
            <p:nvPr/>
          </p:nvCxnSpPr>
          <p:spPr>
            <a:xfrm>
              <a:off x="1301037" y="2743476"/>
              <a:ext cx="658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7758D74-1FE7-4242-B283-9030012E1AC6}"/>
              </a:ext>
            </a:extLst>
          </p:cNvPr>
          <p:cNvSpPr/>
          <p:nvPr/>
        </p:nvSpPr>
        <p:spPr>
          <a:xfrm>
            <a:off x="415498" y="122920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6A5EF61-E26D-4536-BF2C-F65D95ED3FF5}"/>
              </a:ext>
            </a:extLst>
          </p:cNvPr>
          <p:cNvSpPr/>
          <p:nvPr/>
        </p:nvSpPr>
        <p:spPr>
          <a:xfrm>
            <a:off x="401710" y="230858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E9106CB-287F-4850-9ED0-C70AC77CA7DA}"/>
              </a:ext>
            </a:extLst>
          </p:cNvPr>
          <p:cNvSpPr/>
          <p:nvPr/>
        </p:nvSpPr>
        <p:spPr>
          <a:xfrm>
            <a:off x="415498" y="292937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5C15505-2B2E-4CB8-BC30-0E1A349BA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361" y="3247706"/>
            <a:ext cx="1226030" cy="18310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E5B0C-4507-48A5-8402-2B704C562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189" y="-137405"/>
            <a:ext cx="8619893" cy="993775"/>
          </a:xfrm>
        </p:spPr>
        <p:txBody>
          <a:bodyPr>
            <a:noAutofit/>
          </a:bodyPr>
          <a:lstStyle/>
          <a:p>
            <a:r>
              <a:rPr lang="ru-RU" sz="2800" b="0" dirty="0"/>
              <a:t>Федеральные рабочие программы </a:t>
            </a:r>
            <a:br>
              <a:rPr lang="ru-RU" sz="2800" b="0" dirty="0"/>
            </a:br>
            <a:r>
              <a:rPr lang="ru-RU" sz="2800" b="0" dirty="0"/>
              <a:t>по учебному предмету «Математика»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D5E603-CAF6-4F0F-AAC8-F2CF9E1B114F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703203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499" y="-15226"/>
            <a:ext cx="7395243" cy="1094340"/>
          </a:xfrm>
        </p:spPr>
        <p:txBody>
          <a:bodyPr/>
          <a:lstStyle/>
          <a:p>
            <a:r>
              <a:rPr lang="ru-RU" sz="2800" b="0" dirty="0"/>
              <a:t>Федеральный перечень учебников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F95C6E8D-BD9E-4B72-A2D0-2327C2A6BE2B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37493" y="596483"/>
            <a:ext cx="8143257" cy="2529315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5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   Приказ Министерства просвещения Российской Федерации </a:t>
            </a:r>
            <a:r>
              <a:rPr lang="ru-RU" sz="1500" i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от 21.09.2022 № 858 </a:t>
            </a:r>
            <a:r>
              <a:rPr lang="ru-RU" sz="15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«Об утверждении федерального перечня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 и установления предельного срока использования исключенных учебников»                                                                              </a:t>
            </a:r>
          </a:p>
          <a:p>
            <a:pPr algn="r">
              <a:lnSpc>
                <a:spcPct val="150000"/>
              </a:lnSpc>
            </a:pPr>
            <a:r>
              <a:rPr lang="ru-RU" sz="15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                                           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99E4FA8-30AB-4CD1-AADC-C4CE794DDE81}"/>
              </a:ext>
            </a:extLst>
          </p:cNvPr>
          <p:cNvSpPr/>
          <p:nvPr/>
        </p:nvSpPr>
        <p:spPr>
          <a:xfrm>
            <a:off x="-64433" y="4977008"/>
            <a:ext cx="331920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u="sng" dirty="0">
                <a:solidFill>
                  <a:srgbClr val="61948F"/>
                </a:solidFill>
                <a:latin typeface="+mn-lt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https://docs.edu.gov.ru/document/437288e6985bc0cee8ff246daa738e6f/</a:t>
            </a:r>
            <a:r>
              <a:rPr lang="ru-RU" sz="800" u="sng" dirty="0">
                <a:solidFill>
                  <a:srgbClr val="61948F"/>
                </a:solidFill>
                <a:latin typeface="+mn-lt"/>
                <a:ea typeface="Calibri" panose="020F0502020204030204" pitchFamily="34" charset="0"/>
              </a:rPr>
              <a:t>  </a:t>
            </a:r>
            <a:endParaRPr lang="ru-RU" sz="800" dirty="0">
              <a:solidFill>
                <a:srgbClr val="61948F"/>
              </a:solidFill>
              <a:latin typeface="+mn-lt"/>
            </a:endParaRPr>
          </a:p>
        </p:txBody>
      </p:sp>
      <p:sp>
        <p:nvSpPr>
          <p:cNvPr id="11" name="Подзаголовок 5">
            <a:extLst>
              <a:ext uri="{FF2B5EF4-FFF2-40B4-BE49-F238E27FC236}">
                <a16:creationId xmlns:a16="http://schemas.microsoft.com/office/drawing/2014/main" id="{EBC94B01-8631-4C33-8265-A4B4928C51C9}"/>
              </a:ext>
            </a:extLst>
          </p:cNvPr>
          <p:cNvSpPr txBox="1">
            <a:spLocks/>
          </p:cNvSpPr>
          <p:nvPr/>
        </p:nvSpPr>
        <p:spPr>
          <a:xfrm>
            <a:off x="1233928" y="2447693"/>
            <a:ext cx="7395244" cy="269580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sz="15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 </a:t>
            </a:r>
          </a:p>
          <a:p>
            <a:pPr algn="just">
              <a:lnSpc>
                <a:spcPct val="150000"/>
              </a:lnSpc>
            </a:pPr>
            <a:endParaRPr lang="ru-RU" sz="1500" b="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5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Приказ </a:t>
            </a:r>
            <a:r>
              <a:rPr lang="ru-RU" sz="1500" b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Минпросвещения</a:t>
            </a:r>
            <a:r>
              <a:rPr lang="ru-RU" sz="15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России </a:t>
            </a:r>
            <a:r>
              <a:rPr lang="ru-RU" sz="1500" i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от 21 мая 2024 г. № 347 </a:t>
            </a:r>
            <a:r>
              <a:rPr lang="ru-RU" sz="15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«О внесении изменений в приказ Министерства просвещения Российской Федерации от 21 сентября 2022 г. № 858 «Об утверждении федерального перечня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 и установления предельного срока использования исключенных учебников»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8EE3E-3042-40C7-B9FE-44168AEF0235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17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09701C-7454-4C13-AF8D-DDD6C6006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774" y="13840"/>
            <a:ext cx="1067944" cy="125030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873C9C-E5E4-4299-97F1-E5175F14B6B0}"/>
              </a:ext>
            </a:extLst>
          </p:cNvPr>
          <p:cNvSpPr/>
          <p:nvPr/>
        </p:nvSpPr>
        <p:spPr>
          <a:xfrm>
            <a:off x="3809516" y="482296"/>
            <a:ext cx="12506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hlinkClick r:id="rId5"/>
              </a:rPr>
              <a:t>https://clck.ru/3EFhWu</a:t>
            </a:r>
            <a:r>
              <a:rPr lang="ru-RU" sz="800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2D7A95-6C27-4B43-B879-0D81EFADD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647" y="3157197"/>
            <a:ext cx="1135522" cy="113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5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2" y="-64220"/>
            <a:ext cx="8909144" cy="818393"/>
          </a:xfrm>
        </p:spPr>
        <p:txBody>
          <a:bodyPr/>
          <a:lstStyle/>
          <a:p>
            <a:r>
              <a:rPr lang="ru-RU" sz="2800" b="0" dirty="0"/>
              <a:t>Структура приказа о ФПУ 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F014DA3D-4A68-4C0B-BAF2-27CE03C001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4402656"/>
              </p:ext>
            </p:extLst>
          </p:nvPr>
        </p:nvGraphicFramePr>
        <p:xfrm>
          <a:off x="772154" y="451708"/>
          <a:ext cx="7825907" cy="4582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A3EFCCC-3D25-415C-A73D-3A28FF63FFD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18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D9728B-B111-414C-888B-7A1B8FA73D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774" y="13840"/>
            <a:ext cx="1067944" cy="1250302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id="{193EB628-C38F-4414-B04B-9439B32501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53" y="3685979"/>
            <a:ext cx="818393" cy="81839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5D53CD3-2101-4607-8C82-310FF1A8C67D}"/>
              </a:ext>
            </a:extLst>
          </p:cNvPr>
          <p:cNvSpPr/>
          <p:nvPr/>
        </p:nvSpPr>
        <p:spPr>
          <a:xfrm>
            <a:off x="4697740" y="4911029"/>
            <a:ext cx="33620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Приказ </a:t>
            </a:r>
            <a:r>
              <a:rPr lang="ru-RU" sz="1000" dirty="0" err="1"/>
              <a:t>Минпросвещения</a:t>
            </a:r>
            <a:r>
              <a:rPr lang="ru-RU" sz="1000" dirty="0"/>
              <a:t> России от 22.01.2024 № 28 </a:t>
            </a:r>
          </a:p>
        </p:txBody>
      </p:sp>
    </p:spTree>
    <p:extLst>
      <p:ext uri="{BB962C8B-B14F-4D97-AF65-F5344CB8AC3E}">
        <p14:creationId xmlns:p14="http://schemas.microsoft.com/office/powerpoint/2010/main" val="2814097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F690A13E-F8BA-4EA2-92E6-CCC150309F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849974"/>
              </p:ext>
            </p:extLst>
          </p:nvPr>
        </p:nvGraphicFramePr>
        <p:xfrm>
          <a:off x="949781" y="1601560"/>
          <a:ext cx="8133505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33505">
                  <a:extLst>
                    <a:ext uri="{9D8B030D-6E8A-4147-A177-3AD203B41FA5}">
                      <a16:colId xmlns:a16="http://schemas.microsoft.com/office/drawing/2014/main" val="2454047693"/>
                    </a:ext>
                  </a:extLst>
                </a:gridCol>
              </a:tblGrid>
              <a:tr h="26855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Статья 18. Печатные и электронные образовательные и информационные ресурсы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652241"/>
                  </a:ext>
                </a:extLst>
              </a:tr>
              <a:tr h="135902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*Часть 4.</a:t>
                      </a:r>
                    </a:p>
                    <a:p>
                      <a:pPr algn="just"/>
                      <a:r>
                        <a:rPr lang="ru-RU" sz="1400" b="1" i="1" dirty="0">
                          <a:latin typeface="+mn-lt"/>
                          <a:cs typeface="Times New Roman" panose="02020603050405020304" pitchFamily="18" charset="0"/>
                        </a:rPr>
                        <a:t>Организации, </a:t>
                      </a:r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осуществляющие образовательную деятельность по имеющим государственную аккредитацию образовательным программам начального общего, основного общего, среднего общего образования, для использования при реализации указанных образовательных программ и организации, осуществляющие образовательную деятельность по имеющим государственную аккредитацию образовательным программам среднего профессионального образования, реализуемым на базе основного общего образования или интегрированным с образовательными программами основного общего и среднего общего образования, при освоении учебных предметов, курсов, дисциплин (модулей) основного общего образования и (или) среднего общего образования </a:t>
                      </a:r>
                      <a:r>
                        <a:rPr lang="ru-RU" sz="1400" b="1" i="1" dirty="0">
                          <a:latin typeface="+mn-lt"/>
                          <a:cs typeface="Times New Roman" panose="02020603050405020304" pitchFamily="18" charset="0"/>
                        </a:rPr>
                        <a:t>используют:</a:t>
                      </a:r>
                    </a:p>
                    <a:p>
                      <a:pPr algn="just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2) </a:t>
                      </a:r>
                      <a:r>
                        <a:rPr lang="ru-RU" sz="14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учебные пособия, выпущенные организациями, входящими в перечень организаций, осуществляющих выпуск учебных пособий,</a:t>
                      </a:r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 которые </a:t>
                      </a:r>
                      <a:r>
                        <a:rPr lang="ru-RU" sz="14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могут дополнительно использоваться </a:t>
                      </a:r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при реализации имеющих государственную аккредитацию образовательных программ начального общего, основного общего, среднего общего образования;</a:t>
                      </a:r>
                      <a:endParaRPr lang="ru-RU" sz="1400" b="1" i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70202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4D2FF5-EEC6-4C30-8D1D-FC1EA6ED0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87" y="1821254"/>
            <a:ext cx="927621" cy="1142004"/>
          </a:xfrm>
          <a:prstGeom prst="rect">
            <a:avLst/>
          </a:prstGeom>
        </p:spPr>
      </p:pic>
      <p:sp>
        <p:nvSpPr>
          <p:cNvPr id="19" name="Заголовок 8">
            <a:extLst>
              <a:ext uri="{FF2B5EF4-FFF2-40B4-BE49-F238E27FC236}">
                <a16:creationId xmlns:a16="http://schemas.microsoft.com/office/drawing/2014/main" id="{1F97CD13-8E38-459F-BD0A-7FB200FA4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43" y="-45551"/>
            <a:ext cx="6763283" cy="512956"/>
          </a:xfrm>
        </p:spPr>
        <p:txBody>
          <a:bodyPr/>
          <a:lstStyle/>
          <a:p>
            <a:r>
              <a:rPr lang="ru-RU" sz="2800" b="0" dirty="0"/>
              <a:t>Вопросы от учителей</a:t>
            </a:r>
          </a:p>
        </p:txBody>
      </p:sp>
      <p:sp>
        <p:nvSpPr>
          <p:cNvPr id="20" name="Google Shape;515;p44">
            <a:extLst>
              <a:ext uri="{FF2B5EF4-FFF2-40B4-BE49-F238E27FC236}">
                <a16:creationId xmlns:a16="http://schemas.microsoft.com/office/drawing/2014/main" id="{A4C9BAC2-A454-43FE-9EC3-86AF1718489B}"/>
              </a:ext>
            </a:extLst>
          </p:cNvPr>
          <p:cNvSpPr txBox="1">
            <a:spLocks/>
          </p:cNvSpPr>
          <p:nvPr/>
        </p:nvSpPr>
        <p:spPr>
          <a:xfrm>
            <a:off x="1010567" y="407119"/>
            <a:ext cx="7122864" cy="100701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4735"/>
              </a:buClr>
              <a:buSzPts val="1800"/>
              <a:buFont typeface="Abhaya Libre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594735"/>
                </a:solidFill>
                <a:effectLst/>
                <a:uLnTx/>
                <a:uFillTx/>
                <a:cs typeface="Abhaya Libre"/>
                <a:sym typeface="Abhaya Libre"/>
              </a:rPr>
              <a:t>Какие учебники использовать для обучения математике, если они не содержатся в ФПУ или не соответствуют обновленным ФГОС? </a:t>
            </a:r>
          </a:p>
        </p:txBody>
      </p:sp>
      <p:sp>
        <p:nvSpPr>
          <p:cNvPr id="22" name="Заголовок 8">
            <a:extLst>
              <a:ext uri="{FF2B5EF4-FFF2-40B4-BE49-F238E27FC236}">
                <a16:creationId xmlns:a16="http://schemas.microsoft.com/office/drawing/2014/main" id="{17498D47-2352-4DD2-8D2A-573FD72EB66D}"/>
              </a:ext>
            </a:extLst>
          </p:cNvPr>
          <p:cNvSpPr txBox="1">
            <a:spLocks/>
          </p:cNvSpPr>
          <p:nvPr/>
        </p:nvSpPr>
        <p:spPr>
          <a:xfrm>
            <a:off x="1190357" y="1157658"/>
            <a:ext cx="6763283" cy="51295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D716C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Ответ: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F44D0A-B3F9-4E36-A592-D68E05629CEA}"/>
              </a:ext>
            </a:extLst>
          </p:cNvPr>
          <p:cNvSpPr txBox="1"/>
          <p:nvPr/>
        </p:nvSpPr>
        <p:spPr>
          <a:xfrm>
            <a:off x="8706853" y="4913068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19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A247497-D6C0-4A8A-92FA-6D0C48C16467}"/>
              </a:ext>
            </a:extLst>
          </p:cNvPr>
          <p:cNvSpPr txBox="1">
            <a:spLocks/>
          </p:cNvSpPr>
          <p:nvPr/>
        </p:nvSpPr>
        <p:spPr>
          <a:xfrm>
            <a:off x="620711" y="0"/>
            <a:ext cx="863881" cy="51295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???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E46D0F-6B0E-41C9-A1D8-B17B8939D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02" y="13871"/>
            <a:ext cx="1067944" cy="1250302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id="{214A1993-2608-42FE-AD70-4F44FF14A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08061"/>
            <a:ext cx="879267" cy="87926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9F3D47-D848-40D4-BEAF-A603544A1EA4}"/>
              </a:ext>
            </a:extLst>
          </p:cNvPr>
          <p:cNvSpPr/>
          <p:nvPr/>
        </p:nvSpPr>
        <p:spPr>
          <a:xfrm>
            <a:off x="4263984" y="4965169"/>
            <a:ext cx="12801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hlinkClick r:id="rId6"/>
              </a:rPr>
              <a:t>https://clck.ru/3EFi9i</a:t>
            </a:r>
            <a:r>
              <a:rPr lang="ru-RU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83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336"/>
            <a:ext cx="9529763" cy="1060600"/>
          </a:xfrm>
        </p:spPr>
        <p:txBody>
          <a:bodyPr/>
          <a:lstStyle/>
          <a:p>
            <a:r>
              <a:rPr lang="ru-RU" sz="2800" dirty="0"/>
              <a:t>Ключевые приоритеты </a:t>
            </a:r>
            <a:br>
              <a:rPr lang="ru-RU" sz="2800" dirty="0"/>
            </a:br>
            <a:r>
              <a:rPr lang="ru-RU" sz="2800" dirty="0"/>
              <a:t>школьного образования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0" y="1164752"/>
            <a:ext cx="8958262" cy="512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единого образовательного пространства</a:t>
            </a:r>
          </a:p>
          <a:p>
            <a:pPr marL="0" indent="0">
              <a:buNone/>
            </a:pP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12A562E7-E446-4273-A740-F598A2156C44}"/>
              </a:ext>
            </a:extLst>
          </p:cNvPr>
          <p:cNvSpPr txBox="1">
            <a:spLocks/>
          </p:cNvSpPr>
          <p:nvPr/>
        </p:nvSpPr>
        <p:spPr>
          <a:xfrm>
            <a:off x="726191" y="1787810"/>
            <a:ext cx="7505879" cy="3047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Tx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ФГОС</a:t>
            </a:r>
          </a:p>
          <a:p>
            <a:pPr marL="342900" indent="-342900">
              <a:buClrTx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ФООП</a:t>
            </a:r>
          </a:p>
          <a:p>
            <a:pPr marL="342900" indent="-342900">
              <a:buClrTx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Единые учебники</a:t>
            </a:r>
          </a:p>
          <a:p>
            <a:pPr marL="342900" indent="-342900">
              <a:buClrTx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ФГИС «Моя школа»</a:t>
            </a:r>
          </a:p>
          <a:p>
            <a:pPr marL="342900" indent="-342900">
              <a:buClrTx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система воспитания</a:t>
            </a:r>
          </a:p>
          <a:p>
            <a:pPr marL="342900" indent="-342900">
              <a:buClrTx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ГИС "Федеральная информационная система оценки качества образования"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0DC4AA-BFF0-42B5-B071-D07F3B67A4BC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C5BB7C-B223-4998-906C-29918D193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68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8">
            <a:extLst>
              <a:ext uri="{FF2B5EF4-FFF2-40B4-BE49-F238E27FC236}">
                <a16:creationId xmlns:a16="http://schemas.microsoft.com/office/drawing/2014/main" id="{1F97CD13-8E38-459F-BD0A-7FB200FA4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43" y="-45551"/>
            <a:ext cx="6763283" cy="512956"/>
          </a:xfrm>
        </p:spPr>
        <p:txBody>
          <a:bodyPr/>
          <a:lstStyle/>
          <a:p>
            <a:r>
              <a:rPr lang="ru-RU" sz="2800" b="0" dirty="0"/>
              <a:t>Вопросы от учителей</a:t>
            </a:r>
          </a:p>
        </p:txBody>
      </p:sp>
      <p:sp>
        <p:nvSpPr>
          <p:cNvPr id="20" name="Google Shape;515;p44">
            <a:extLst>
              <a:ext uri="{FF2B5EF4-FFF2-40B4-BE49-F238E27FC236}">
                <a16:creationId xmlns:a16="http://schemas.microsoft.com/office/drawing/2014/main" id="{A4C9BAC2-A454-43FE-9EC3-86AF1718489B}"/>
              </a:ext>
            </a:extLst>
          </p:cNvPr>
          <p:cNvSpPr txBox="1">
            <a:spLocks/>
          </p:cNvSpPr>
          <p:nvPr/>
        </p:nvSpPr>
        <p:spPr>
          <a:xfrm>
            <a:off x="830777" y="368749"/>
            <a:ext cx="7207425" cy="124788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4735"/>
              </a:buClr>
              <a:buSzPts val="1800"/>
              <a:buFont typeface="Abhaya Libre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94735"/>
                </a:solidFill>
                <a:effectLst/>
                <a:uLnTx/>
                <a:uFillTx/>
                <a:cs typeface="Abhaya Libre"/>
                <a:sym typeface="Abhaya Libre"/>
              </a:rPr>
              <a:t>Какие учебники использовать для обучения математике, если они не содержатся в ФПУ или не соответствуют обновленным ФГОС? </a:t>
            </a:r>
          </a:p>
        </p:txBody>
      </p:sp>
      <p:sp>
        <p:nvSpPr>
          <p:cNvPr id="22" name="Заголовок 8">
            <a:extLst>
              <a:ext uri="{FF2B5EF4-FFF2-40B4-BE49-F238E27FC236}">
                <a16:creationId xmlns:a16="http://schemas.microsoft.com/office/drawing/2014/main" id="{17498D47-2352-4DD2-8D2A-573FD72EB66D}"/>
              </a:ext>
            </a:extLst>
          </p:cNvPr>
          <p:cNvSpPr txBox="1">
            <a:spLocks/>
          </p:cNvSpPr>
          <p:nvPr/>
        </p:nvSpPr>
        <p:spPr>
          <a:xfrm>
            <a:off x="3542579" y="1424558"/>
            <a:ext cx="1862942" cy="51295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D716C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Ответ:</a:t>
            </a:r>
          </a:p>
        </p:txBody>
      </p:sp>
      <p:sp>
        <p:nvSpPr>
          <p:cNvPr id="28" name="Заголовок 8">
            <a:extLst>
              <a:ext uri="{FF2B5EF4-FFF2-40B4-BE49-F238E27FC236}">
                <a16:creationId xmlns:a16="http://schemas.microsoft.com/office/drawing/2014/main" id="{8B8CACF2-5DB8-4A26-BE81-13514414A8D4}"/>
              </a:ext>
            </a:extLst>
          </p:cNvPr>
          <p:cNvSpPr txBox="1">
            <a:spLocks/>
          </p:cNvSpPr>
          <p:nvPr/>
        </p:nvSpPr>
        <p:spPr>
          <a:xfrm>
            <a:off x="620711" y="0"/>
            <a:ext cx="863881" cy="51295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???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FADF28-C3E2-40EE-8ABD-09DB7770B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77" y="1849228"/>
            <a:ext cx="3433207" cy="3302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858E5F-B50B-47B6-B6E2-996D65C8D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77" y="2454484"/>
            <a:ext cx="7419179" cy="2639837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911C31-140C-42C5-B2E9-81A8527403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9" t="11452" r="2327" b="13172"/>
          <a:stretch/>
        </p:blipFill>
        <p:spPr>
          <a:xfrm>
            <a:off x="5084470" y="1890673"/>
            <a:ext cx="3981593" cy="72104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FD2AB54-9771-4725-95AA-E77AAAF6B503}"/>
              </a:ext>
            </a:extLst>
          </p:cNvPr>
          <p:cNvSpPr/>
          <p:nvPr/>
        </p:nvSpPr>
        <p:spPr>
          <a:xfrm>
            <a:off x="1712856" y="2209275"/>
            <a:ext cx="166904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hlinkClick r:id="rId6"/>
              </a:rPr>
              <a:t>https://edsoo.ru/mr-matematika/</a:t>
            </a:r>
            <a:r>
              <a:rPr lang="ru-RU" sz="8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B7EFA-0CED-4939-99BB-9F4E36CAD260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20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214BB4-5B34-4EE8-9899-B14CCC0D31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02" y="13871"/>
            <a:ext cx="1067944" cy="1250302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id="{83DF7BF1-1B20-4FEC-87C7-0AC0A2321F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45" y="2229041"/>
            <a:ext cx="1060132" cy="106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74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7E972FE6-5335-4ACA-B0E6-D7B007ED6B00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499311" y="443048"/>
            <a:ext cx="5430643" cy="952189"/>
          </a:xfrm>
        </p:spPr>
        <p:txBody>
          <a:bodyPr/>
          <a:lstStyle/>
          <a:p>
            <a:pPr algn="r"/>
            <a:r>
              <a:rPr lang="ru-RU" b="0" i="1" dirty="0"/>
              <a:t>Приложение 1</a:t>
            </a:r>
          </a:p>
          <a:p>
            <a:pPr algn="r"/>
            <a:r>
              <a:rPr lang="ru-RU" b="0" i="1" dirty="0"/>
              <a:t>Перечень </a:t>
            </a:r>
            <a:r>
              <a:rPr lang="ru-RU" i="1" dirty="0"/>
              <a:t>для</a:t>
            </a:r>
            <a:r>
              <a:rPr lang="ru-RU" b="0" i="1" dirty="0"/>
              <a:t> реализации </a:t>
            </a:r>
            <a:r>
              <a:rPr lang="ru-RU" i="1" dirty="0"/>
              <a:t>обязательной части общеобразовательной программы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B901369-4407-4B34-BE90-01173CD563C4}"/>
              </a:ext>
            </a:extLst>
          </p:cNvPr>
          <p:cNvSpPr txBox="1">
            <a:spLocks/>
          </p:cNvSpPr>
          <p:nvPr/>
        </p:nvSpPr>
        <p:spPr>
          <a:xfrm>
            <a:off x="1111264" y="-105295"/>
            <a:ext cx="7395243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dirty="0"/>
              <a:t>Федеральный перечень учебников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24F6EC4-2C4C-4459-A7E3-570BC935FC7C}"/>
              </a:ext>
            </a:extLst>
          </p:cNvPr>
          <p:cNvSpPr/>
          <p:nvPr/>
        </p:nvSpPr>
        <p:spPr>
          <a:xfrm>
            <a:off x="4549432" y="1358456"/>
            <a:ext cx="4788188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(срок действия учебников до 29 апреля 2027 года)</a:t>
            </a:r>
            <a:endParaRPr lang="ru-RU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819BDB-9732-4549-9C0E-79553B3E1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6764" r="61349" b="48536"/>
          <a:stretch/>
        </p:blipFill>
        <p:spPr>
          <a:xfrm>
            <a:off x="854235" y="1001672"/>
            <a:ext cx="3426802" cy="16911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31EB99F-CDA1-4A4F-94E2-DBE739899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" t="6689" r="56853" b="48365"/>
          <a:stretch/>
        </p:blipFill>
        <p:spPr>
          <a:xfrm>
            <a:off x="5336243" y="1847226"/>
            <a:ext cx="3774198" cy="20434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42A731-78F7-4C3A-B5BB-31E2897E4D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43" t="4595" r="73686" b="43592"/>
          <a:stretch/>
        </p:blipFill>
        <p:spPr>
          <a:xfrm>
            <a:off x="-5474" y="2972402"/>
            <a:ext cx="1481634" cy="20498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2CE8A86-EA49-472B-A685-D98D833A70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2" t="10469" r="62880" b="36447"/>
          <a:stretch/>
        </p:blipFill>
        <p:spPr>
          <a:xfrm>
            <a:off x="2279801" y="2784821"/>
            <a:ext cx="2861201" cy="2175791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7" name="Скругленный прямоугольник 24">
            <a:extLst>
              <a:ext uri="{FF2B5EF4-FFF2-40B4-BE49-F238E27FC236}">
                <a16:creationId xmlns:a16="http://schemas.microsoft.com/office/drawing/2014/main" id="{0BFB8D4A-07CB-44CF-AC1E-9C0AC5139675}"/>
              </a:ext>
            </a:extLst>
          </p:cNvPr>
          <p:cNvSpPr/>
          <p:nvPr/>
        </p:nvSpPr>
        <p:spPr>
          <a:xfrm>
            <a:off x="6943526" y="3852975"/>
            <a:ext cx="2109507" cy="288735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Ю.Н. Макарычев и др.</a:t>
            </a:r>
          </a:p>
        </p:txBody>
      </p:sp>
      <p:sp>
        <p:nvSpPr>
          <p:cNvPr id="18" name="Скругленный прямоугольник 25">
            <a:extLst>
              <a:ext uri="{FF2B5EF4-FFF2-40B4-BE49-F238E27FC236}">
                <a16:creationId xmlns:a16="http://schemas.microsoft.com/office/drawing/2014/main" id="{6FFB4C1A-6AA5-4EE0-B458-40FD624D0213}"/>
              </a:ext>
            </a:extLst>
          </p:cNvPr>
          <p:cNvSpPr/>
          <p:nvPr/>
        </p:nvSpPr>
        <p:spPr>
          <a:xfrm>
            <a:off x="1366804" y="2619739"/>
            <a:ext cx="2109507" cy="231804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Н.Я. 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Виленкин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и др.</a:t>
            </a:r>
          </a:p>
        </p:txBody>
      </p:sp>
      <p:sp>
        <p:nvSpPr>
          <p:cNvPr id="19" name="Скругленный прямоугольник 26">
            <a:extLst>
              <a:ext uri="{FF2B5EF4-FFF2-40B4-BE49-F238E27FC236}">
                <a16:creationId xmlns:a16="http://schemas.microsoft.com/office/drawing/2014/main" id="{BC30DD50-9711-45AB-B252-5A3DCA242018}"/>
              </a:ext>
            </a:extLst>
          </p:cNvPr>
          <p:cNvSpPr/>
          <p:nvPr/>
        </p:nvSpPr>
        <p:spPr>
          <a:xfrm>
            <a:off x="250343" y="4831361"/>
            <a:ext cx="1955827" cy="292256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Л.С. Атанасян и др.</a:t>
            </a:r>
          </a:p>
        </p:txBody>
      </p:sp>
      <p:sp>
        <p:nvSpPr>
          <p:cNvPr id="20" name="Скругленный прямоугольник 27">
            <a:extLst>
              <a:ext uri="{FF2B5EF4-FFF2-40B4-BE49-F238E27FC236}">
                <a16:creationId xmlns:a16="http://schemas.microsoft.com/office/drawing/2014/main" id="{81C281B6-642D-4D39-897F-FB78D7622724}"/>
              </a:ext>
            </a:extLst>
          </p:cNvPr>
          <p:cNvSpPr/>
          <p:nvPr/>
        </p:nvSpPr>
        <p:spPr>
          <a:xfrm>
            <a:off x="2567636" y="4727660"/>
            <a:ext cx="2558702" cy="277671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И.Р. Высоцкий, И.В. Ященко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421A098-AF44-41D7-820B-5C402A8DBB60}"/>
              </a:ext>
            </a:extLst>
          </p:cNvPr>
          <p:cNvSpPr/>
          <p:nvPr/>
        </p:nvSpPr>
        <p:spPr>
          <a:xfrm>
            <a:off x="250343" y="434710"/>
            <a:ext cx="2620589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ООО. БАЗОВЫЙ УРОВЕНЬ</a:t>
            </a:r>
          </a:p>
        </p:txBody>
      </p:sp>
      <p:sp>
        <p:nvSpPr>
          <p:cNvPr id="22" name="Скругленный прямоугольник 25">
            <a:extLst>
              <a:ext uri="{FF2B5EF4-FFF2-40B4-BE49-F238E27FC236}">
                <a16:creationId xmlns:a16="http://schemas.microsoft.com/office/drawing/2014/main" id="{91BE7D1A-52DB-4915-82C2-2D05006B2DB7}"/>
              </a:ext>
            </a:extLst>
          </p:cNvPr>
          <p:cNvSpPr/>
          <p:nvPr/>
        </p:nvSpPr>
        <p:spPr>
          <a:xfrm>
            <a:off x="5214633" y="4228694"/>
            <a:ext cx="3053561" cy="582205"/>
          </a:xfrm>
          <a:prstGeom prst="roundRect">
            <a:avLst/>
          </a:prstGeom>
          <a:solidFill>
            <a:schemeClr val="bg1">
              <a:lumMod val="9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Соответствуют требованиям обновленного ФГОС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3DAC87-8DE5-4044-BE84-CFFE9A2B6C05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21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DB7461-0EEE-445C-A4CB-A976CBEA9A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78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7E972FE6-5335-4ACA-B0E6-D7B007ED6B00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428071" y="467405"/>
            <a:ext cx="5430643" cy="952189"/>
          </a:xfrm>
        </p:spPr>
        <p:txBody>
          <a:bodyPr/>
          <a:lstStyle/>
          <a:p>
            <a:pPr algn="r"/>
            <a:r>
              <a:rPr lang="ru-RU" b="0" i="1" dirty="0"/>
              <a:t>Приложение 1</a:t>
            </a:r>
          </a:p>
          <a:p>
            <a:pPr algn="r"/>
            <a:r>
              <a:rPr lang="ru-RU" b="0" i="1" dirty="0"/>
              <a:t>Перечень </a:t>
            </a:r>
            <a:r>
              <a:rPr lang="ru-RU" i="1" dirty="0"/>
              <a:t>для</a:t>
            </a:r>
            <a:r>
              <a:rPr lang="ru-RU" b="0" i="1" dirty="0"/>
              <a:t> реализации </a:t>
            </a:r>
            <a:r>
              <a:rPr lang="ru-RU" i="1" dirty="0"/>
              <a:t>обязательной части общеобразовательной программы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B901369-4407-4B34-BE90-01173CD563C4}"/>
              </a:ext>
            </a:extLst>
          </p:cNvPr>
          <p:cNvSpPr txBox="1">
            <a:spLocks/>
          </p:cNvSpPr>
          <p:nvPr/>
        </p:nvSpPr>
        <p:spPr>
          <a:xfrm>
            <a:off x="1111264" y="-105295"/>
            <a:ext cx="7395243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dirty="0"/>
              <a:t>Федеральный перечень учебников</a:t>
            </a:r>
          </a:p>
        </p:txBody>
      </p:sp>
      <p:sp>
        <p:nvSpPr>
          <p:cNvPr id="17" name="Скругленный прямоугольник 24">
            <a:extLst>
              <a:ext uri="{FF2B5EF4-FFF2-40B4-BE49-F238E27FC236}">
                <a16:creationId xmlns:a16="http://schemas.microsoft.com/office/drawing/2014/main" id="{0BFB8D4A-07CB-44CF-AC1E-9C0AC5139675}"/>
              </a:ext>
            </a:extLst>
          </p:cNvPr>
          <p:cNvSpPr/>
          <p:nvPr/>
        </p:nvSpPr>
        <p:spPr>
          <a:xfrm>
            <a:off x="3425885" y="3128573"/>
            <a:ext cx="2109507" cy="288735"/>
          </a:xfrm>
          <a:prstGeom prst="roundRect">
            <a:avLst/>
          </a:prstGeom>
          <a:solidFill>
            <a:schemeClr val="bg1">
              <a:lumMod val="9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НЕТ УЧЕБНИКОВ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421A098-AF44-41D7-820B-5C402A8DBB60}"/>
              </a:ext>
            </a:extLst>
          </p:cNvPr>
          <p:cNvSpPr/>
          <p:nvPr/>
        </p:nvSpPr>
        <p:spPr>
          <a:xfrm>
            <a:off x="409354" y="1852158"/>
            <a:ext cx="3016531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ООО. УГЛУБЛЁННЫЙ УРОВЕНЬ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8B2872-C422-4F67-813B-3C77A980A00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B04D00-0D5E-42C4-A232-6784FE811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38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7E972FE6-5335-4ACA-B0E6-D7B007ED6B00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552107" y="391308"/>
            <a:ext cx="5430643" cy="952189"/>
          </a:xfrm>
        </p:spPr>
        <p:txBody>
          <a:bodyPr/>
          <a:lstStyle/>
          <a:p>
            <a:pPr algn="r"/>
            <a:r>
              <a:rPr lang="ru-RU" b="0" i="1" dirty="0"/>
              <a:t>Приложение 1</a:t>
            </a:r>
          </a:p>
          <a:p>
            <a:pPr algn="r"/>
            <a:r>
              <a:rPr lang="ru-RU" b="0" i="1" dirty="0"/>
              <a:t>Перечень </a:t>
            </a:r>
            <a:r>
              <a:rPr lang="ru-RU" i="1" dirty="0"/>
              <a:t>для</a:t>
            </a:r>
            <a:r>
              <a:rPr lang="ru-RU" b="0" i="1" dirty="0"/>
              <a:t> реализации </a:t>
            </a:r>
            <a:r>
              <a:rPr lang="ru-RU" i="1" dirty="0"/>
              <a:t>обязательной части общеобразовательной программы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B901369-4407-4B34-BE90-01173CD563C4}"/>
              </a:ext>
            </a:extLst>
          </p:cNvPr>
          <p:cNvSpPr txBox="1">
            <a:spLocks/>
          </p:cNvSpPr>
          <p:nvPr/>
        </p:nvSpPr>
        <p:spPr>
          <a:xfrm>
            <a:off x="1111264" y="-105295"/>
            <a:ext cx="7395243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dirty="0"/>
              <a:t>Федеральный перечень учебников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421A098-AF44-41D7-820B-5C402A8DBB60}"/>
              </a:ext>
            </a:extLst>
          </p:cNvPr>
          <p:cNvSpPr/>
          <p:nvPr/>
        </p:nvSpPr>
        <p:spPr>
          <a:xfrm>
            <a:off x="3432103" y="1355287"/>
            <a:ext cx="2989280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СОО. УГЛУБЛЁННЫЙ УРОВЕНЬ</a:t>
            </a:r>
          </a:p>
        </p:txBody>
      </p:sp>
      <p:grpSp>
        <p:nvGrpSpPr>
          <p:cNvPr id="22" name="object 9">
            <a:extLst>
              <a:ext uri="{FF2B5EF4-FFF2-40B4-BE49-F238E27FC236}">
                <a16:creationId xmlns:a16="http://schemas.microsoft.com/office/drawing/2014/main" id="{0635ADF7-7EFE-4751-B2DC-69CEFD60FD9E}"/>
              </a:ext>
            </a:extLst>
          </p:cNvPr>
          <p:cNvGrpSpPr/>
          <p:nvPr/>
        </p:nvGrpSpPr>
        <p:grpSpPr>
          <a:xfrm>
            <a:off x="4086838" y="1713161"/>
            <a:ext cx="2599625" cy="2827176"/>
            <a:chOff x="387095" y="1507236"/>
            <a:chExt cx="4305300" cy="4904740"/>
          </a:xfrm>
        </p:grpSpPr>
        <p:pic>
          <p:nvPicPr>
            <p:cNvPr id="23" name="object 10">
              <a:extLst>
                <a:ext uri="{FF2B5EF4-FFF2-40B4-BE49-F238E27FC236}">
                  <a16:creationId xmlns:a16="http://schemas.microsoft.com/office/drawing/2014/main" id="{2C6FB9A7-372D-4517-8EFB-681F49AD88E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95" y="1507236"/>
              <a:ext cx="2292096" cy="3048000"/>
            </a:xfrm>
            <a:prstGeom prst="rect">
              <a:avLst/>
            </a:prstGeom>
          </p:spPr>
        </p:pic>
        <p:pic>
          <p:nvPicPr>
            <p:cNvPr id="24" name="object 11">
              <a:extLst>
                <a:ext uri="{FF2B5EF4-FFF2-40B4-BE49-F238E27FC236}">
                  <a16:creationId xmlns:a16="http://schemas.microsoft.com/office/drawing/2014/main" id="{927236C7-D48A-4683-953B-D35639CB56D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81072" y="3363468"/>
              <a:ext cx="2211324" cy="3047999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82A6BB0-26DD-411B-AFC1-BEB1BD1EA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271" y="2263378"/>
            <a:ext cx="2327382" cy="2536035"/>
          </a:xfrm>
          <a:prstGeom prst="rect">
            <a:avLst/>
          </a:prstGeom>
        </p:spPr>
      </p:pic>
      <p:sp>
        <p:nvSpPr>
          <p:cNvPr id="18" name="Скругленный прямоугольник 25">
            <a:extLst>
              <a:ext uri="{FF2B5EF4-FFF2-40B4-BE49-F238E27FC236}">
                <a16:creationId xmlns:a16="http://schemas.microsoft.com/office/drawing/2014/main" id="{6FFB4C1A-6AA5-4EE0-B458-40FD624D0213}"/>
              </a:ext>
            </a:extLst>
          </p:cNvPr>
          <p:cNvSpPr/>
          <p:nvPr/>
        </p:nvSpPr>
        <p:spPr>
          <a:xfrm>
            <a:off x="1483567" y="4586053"/>
            <a:ext cx="6176865" cy="231804"/>
          </a:xfrm>
          <a:prstGeom prst="roundRect">
            <a:avLst/>
          </a:prstGeom>
          <a:solidFill>
            <a:schemeClr val="bg1">
              <a:lumMod val="9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Не соответствуют требованиям обновленного ФГОС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24F6EC4-2C4C-4459-A7E3-570BC935FC7C}"/>
              </a:ext>
            </a:extLst>
          </p:cNvPr>
          <p:cNvSpPr/>
          <p:nvPr/>
        </p:nvSpPr>
        <p:spPr>
          <a:xfrm>
            <a:off x="2671330" y="4817962"/>
            <a:ext cx="5430643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(срок действия учебников продлён до 2 сентября 2030 года)</a:t>
            </a:r>
            <a:endParaRPr lang="ru-RU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DCAF3B7-D96F-4518-8971-503236F0BC85}"/>
              </a:ext>
            </a:extLst>
          </p:cNvPr>
          <p:cNvSpPr/>
          <p:nvPr/>
        </p:nvSpPr>
        <p:spPr>
          <a:xfrm>
            <a:off x="330973" y="426978"/>
            <a:ext cx="2620589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СОО. БАЗОВЫЙ УРОВЕНЬ</a:t>
            </a:r>
          </a:p>
        </p:txBody>
      </p:sp>
      <p:grpSp>
        <p:nvGrpSpPr>
          <p:cNvPr id="30" name="object 10">
            <a:extLst>
              <a:ext uri="{FF2B5EF4-FFF2-40B4-BE49-F238E27FC236}">
                <a16:creationId xmlns:a16="http://schemas.microsoft.com/office/drawing/2014/main" id="{92F03C35-20FE-42DA-A8A3-6967E61CB36E}"/>
              </a:ext>
            </a:extLst>
          </p:cNvPr>
          <p:cNvGrpSpPr/>
          <p:nvPr/>
        </p:nvGrpSpPr>
        <p:grpSpPr>
          <a:xfrm>
            <a:off x="132946" y="891772"/>
            <a:ext cx="1933054" cy="2407277"/>
            <a:chOff x="812291" y="1292301"/>
            <a:chExt cx="3961129" cy="5410200"/>
          </a:xfrm>
        </p:grpSpPr>
        <p:pic>
          <p:nvPicPr>
            <p:cNvPr id="31" name="object 11">
              <a:extLst>
                <a:ext uri="{FF2B5EF4-FFF2-40B4-BE49-F238E27FC236}">
                  <a16:creationId xmlns:a16="http://schemas.microsoft.com/office/drawing/2014/main" id="{E6B70254-F958-4D4C-BDB8-6E2918F5072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2291" y="1292301"/>
              <a:ext cx="3960876" cy="5410200"/>
            </a:xfrm>
            <a:prstGeom prst="rect">
              <a:avLst/>
            </a:prstGeom>
          </p:spPr>
        </p:pic>
        <p:pic>
          <p:nvPicPr>
            <p:cNvPr id="32" name="object 12">
              <a:extLst>
                <a:ext uri="{FF2B5EF4-FFF2-40B4-BE49-F238E27FC236}">
                  <a16:creationId xmlns:a16="http://schemas.microsoft.com/office/drawing/2014/main" id="{CA8D5402-B8B3-407B-9381-113F2045093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7363" y="1487423"/>
              <a:ext cx="3390900" cy="4840224"/>
            </a:xfrm>
            <a:prstGeom prst="rect">
              <a:avLst/>
            </a:prstGeom>
          </p:spPr>
        </p:pic>
      </p:grpSp>
      <p:grpSp>
        <p:nvGrpSpPr>
          <p:cNvPr id="33" name="object 10">
            <a:extLst>
              <a:ext uri="{FF2B5EF4-FFF2-40B4-BE49-F238E27FC236}">
                <a16:creationId xmlns:a16="http://schemas.microsoft.com/office/drawing/2014/main" id="{EE4C2351-491E-4143-983E-CD261B42A2B1}"/>
              </a:ext>
            </a:extLst>
          </p:cNvPr>
          <p:cNvGrpSpPr/>
          <p:nvPr/>
        </p:nvGrpSpPr>
        <p:grpSpPr>
          <a:xfrm>
            <a:off x="1769415" y="1660159"/>
            <a:ext cx="1878086" cy="2212975"/>
            <a:chOff x="405384" y="1274013"/>
            <a:chExt cx="4119879" cy="5410200"/>
          </a:xfrm>
        </p:grpSpPr>
        <p:pic>
          <p:nvPicPr>
            <p:cNvPr id="34" name="object 11">
              <a:extLst>
                <a:ext uri="{FF2B5EF4-FFF2-40B4-BE49-F238E27FC236}">
                  <a16:creationId xmlns:a16="http://schemas.microsoft.com/office/drawing/2014/main" id="{E9E56CC7-4657-4CB0-98BD-B6CDF798662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384" y="1274013"/>
              <a:ext cx="4119372" cy="5410200"/>
            </a:xfrm>
            <a:prstGeom prst="rect">
              <a:avLst/>
            </a:prstGeom>
          </p:spPr>
        </p:pic>
        <p:pic>
          <p:nvPicPr>
            <p:cNvPr id="35" name="object 12">
              <a:extLst>
                <a:ext uri="{FF2B5EF4-FFF2-40B4-BE49-F238E27FC236}">
                  <a16:creationId xmlns:a16="http://schemas.microsoft.com/office/drawing/2014/main" id="{0472674F-0F2F-4796-9838-D8B2DF8322D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0455" y="1469136"/>
              <a:ext cx="3549396" cy="4840224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12CC10C-17A3-4D7A-839A-28B69B650976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3465EB9-2612-4CB0-A694-D4DC5DC62C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70DC287D-358A-48A2-9863-5905429EF66A}"/>
              </a:ext>
            </a:extLst>
          </p:cNvPr>
          <p:cNvSpPr/>
          <p:nvPr/>
        </p:nvSpPr>
        <p:spPr>
          <a:xfrm>
            <a:off x="18704" y="3176201"/>
            <a:ext cx="1668732" cy="658978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Алимов Ш.А., Колягин Ю.М., Ткачева М.В. и др.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DDA7CCAE-7596-4D7B-B12A-F3980CDCDAC7}"/>
              </a:ext>
            </a:extLst>
          </p:cNvPr>
          <p:cNvSpPr/>
          <p:nvPr/>
        </p:nvSpPr>
        <p:spPr>
          <a:xfrm>
            <a:off x="1795598" y="3721525"/>
            <a:ext cx="1768686" cy="705061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Атанасян Л.С., Бутузов В.Ф., Кадомцев С.Б. и др.</a:t>
            </a:r>
          </a:p>
        </p:txBody>
      </p:sp>
      <p:sp>
        <p:nvSpPr>
          <p:cNvPr id="28" name="Скругленный прямоугольник 25">
            <a:extLst>
              <a:ext uri="{FF2B5EF4-FFF2-40B4-BE49-F238E27FC236}">
                <a16:creationId xmlns:a16="http://schemas.microsoft.com/office/drawing/2014/main" id="{CB9C8919-3C1B-4F43-8304-F26FB2B82359}"/>
              </a:ext>
            </a:extLst>
          </p:cNvPr>
          <p:cNvSpPr/>
          <p:nvPr/>
        </p:nvSpPr>
        <p:spPr>
          <a:xfrm>
            <a:off x="6409307" y="1381547"/>
            <a:ext cx="2264890" cy="825231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Мерзляк А.Г., 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Номировский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Д.А., Поляков В.М.; под ред. Подольского В.Е.</a:t>
            </a:r>
          </a:p>
        </p:txBody>
      </p:sp>
    </p:spTree>
    <p:extLst>
      <p:ext uri="{BB962C8B-B14F-4D97-AF65-F5344CB8AC3E}">
        <p14:creationId xmlns:p14="http://schemas.microsoft.com/office/powerpoint/2010/main" val="3666618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2B4D3-B09B-4699-B77B-DE850080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652" y="-125453"/>
            <a:ext cx="7233187" cy="876706"/>
          </a:xfrm>
        </p:spPr>
        <p:txBody>
          <a:bodyPr/>
          <a:lstStyle/>
          <a:p>
            <a:r>
              <a:rPr lang="ru-RU" sz="2800" b="0" dirty="0"/>
              <a:t>Методические пособия к учебникам </a:t>
            </a:r>
            <a:br>
              <a:rPr lang="ru-RU" sz="2800" b="0" dirty="0"/>
            </a:br>
            <a:r>
              <a:rPr lang="ru-RU" sz="2800" b="0" dirty="0"/>
              <a:t>учебного предмета «Математика»</a:t>
            </a:r>
            <a:br>
              <a:rPr lang="ru-RU" sz="2800" b="0" dirty="0"/>
            </a:br>
            <a:endParaRPr lang="ru-RU" sz="2800" b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C84476-1607-4A52-864E-2C48AA5B9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43652" cy="37879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F2D9BC-E39A-43ED-B171-5F08DD4CEBA8}"/>
              </a:ext>
            </a:extLst>
          </p:cNvPr>
          <p:cNvSpPr/>
          <p:nvPr/>
        </p:nvSpPr>
        <p:spPr>
          <a:xfrm>
            <a:off x="791015" y="2426747"/>
            <a:ext cx="1475756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 dirty="0">
                <a:hlinkClick r:id="rId4"/>
              </a:rPr>
              <a:t>https://prosv.ru/product/metodicheskie-rekomendatsii-5-6-klassi02/</a:t>
            </a:r>
            <a:r>
              <a:rPr lang="ru-RU" sz="750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39573E-7D38-409C-8EBC-2E23CF8D5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52" y="798320"/>
            <a:ext cx="1277759" cy="16204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DE9AD94-FCBC-44F7-B521-FA6C55A2AFDA}"/>
              </a:ext>
            </a:extLst>
          </p:cNvPr>
          <p:cNvSpPr/>
          <p:nvPr/>
        </p:nvSpPr>
        <p:spPr>
          <a:xfrm>
            <a:off x="2865050" y="2418455"/>
            <a:ext cx="147803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hlinkClick r:id="rId6"/>
              </a:rPr>
              <a:t>https://prosv.ru/product/</a:t>
            </a:r>
            <a:r>
              <a:rPr lang="ru-RU" sz="750" dirty="0">
                <a:hlinkClick r:id="rId6"/>
              </a:rPr>
              <a:t>metodicheskie-rekomendatsii-7-9-klassi-k-uchebniku-makaricheva-yu-n-idr02</a:t>
            </a:r>
            <a:r>
              <a:rPr lang="ru-RU" sz="900" dirty="0">
                <a:hlinkClick r:id="rId6"/>
              </a:rPr>
              <a:t>/</a:t>
            </a:r>
            <a:r>
              <a:rPr lang="ru-RU" sz="900" dirty="0"/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2041DD-0275-4149-BE6A-2C1863742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9987" y="812227"/>
            <a:ext cx="1277758" cy="16567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B54C41-D565-4D2C-900D-5E88F2E7E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6258" y="3044092"/>
            <a:ext cx="1228792" cy="1639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A32B18-0C34-47AD-8337-1A59346D7B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7240" y="791166"/>
            <a:ext cx="1255816" cy="16988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3E69067-206C-403C-882E-701617544C23}"/>
              </a:ext>
            </a:extLst>
          </p:cNvPr>
          <p:cNvSpPr/>
          <p:nvPr/>
        </p:nvSpPr>
        <p:spPr>
          <a:xfrm>
            <a:off x="7207701" y="2482542"/>
            <a:ext cx="171292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 dirty="0">
                <a:hlinkClick r:id="rId10"/>
              </a:rPr>
              <a:t>https://prosv.ru/product/veroyatnost-i-statistika-metodicheskie-rekomendatsii-7-9-klassi02/</a:t>
            </a:r>
            <a:r>
              <a:rPr lang="ru-RU" sz="750" dirty="0"/>
              <a:t>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F64A0C-4552-43E6-98D8-5B2E1B758C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1365" y="771017"/>
            <a:ext cx="1277756" cy="16979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ECA87FF-33EC-423D-BF6A-6173DC0DEDE7}"/>
              </a:ext>
            </a:extLst>
          </p:cNvPr>
          <p:cNvSpPr/>
          <p:nvPr/>
        </p:nvSpPr>
        <p:spPr>
          <a:xfrm>
            <a:off x="4848833" y="2490094"/>
            <a:ext cx="18568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 dirty="0">
                <a:hlinkClick r:id="rId12"/>
              </a:rPr>
              <a:t>https://prosv.ru/product/metodicheskie-rekomendatsii-7-9-klassi-k-uchebniku-atanasyana-l-s-butuzova-v-f-kadomtseva-s-b-i-dr02/</a:t>
            </a:r>
            <a:r>
              <a:rPr lang="ru-RU" sz="750" dirty="0"/>
              <a:t>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BD9BA59-2526-46F4-B694-DF3A78E586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6380" y="3065686"/>
            <a:ext cx="1277759" cy="16986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ED3B4C3-3CA6-45E4-9113-777A44A67287}"/>
              </a:ext>
            </a:extLst>
          </p:cNvPr>
          <p:cNvSpPr/>
          <p:nvPr/>
        </p:nvSpPr>
        <p:spPr>
          <a:xfrm>
            <a:off x="3882775" y="4742976"/>
            <a:ext cx="2095459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 dirty="0">
                <a:hlinkClick r:id="rId14"/>
              </a:rPr>
              <a:t>https://prosv.ru/product/merzlyak-polyakov-geometriya-10-klass-uglublennii-uroven-metodicheskoe-posobie02/</a:t>
            </a:r>
            <a:r>
              <a:rPr lang="ru-RU" sz="750" dirty="0"/>
              <a:t>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3ED4443-0B8A-49CE-B88D-C0E1FD6CB2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02329" y="2975489"/>
            <a:ext cx="1279517" cy="17046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F51BFB6-448C-4EF1-B4AD-4B9B853E43DD}"/>
              </a:ext>
            </a:extLst>
          </p:cNvPr>
          <p:cNvSpPr/>
          <p:nvPr/>
        </p:nvSpPr>
        <p:spPr>
          <a:xfrm>
            <a:off x="1365026" y="4680269"/>
            <a:ext cx="2540122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hlinkClick r:id="rId16"/>
              </a:rPr>
              <a:t>https://prosv.ru/product/</a:t>
            </a:r>
            <a:r>
              <a:rPr lang="ru-RU" sz="750" dirty="0">
                <a:hlinkClick r:id="rId16"/>
              </a:rPr>
              <a:t>merzlyak-polyakov-algebra-i-nachala-matematicheskogo-analiza-10-klass-uglublennii-uroven-metodicheskoe-posobie02</a:t>
            </a:r>
            <a:r>
              <a:rPr lang="ru-RU" sz="900" dirty="0">
                <a:hlinkClick r:id="rId16"/>
              </a:rPr>
              <a:t>/</a:t>
            </a:r>
            <a:r>
              <a:rPr lang="ru-RU" sz="900" dirty="0"/>
              <a:t>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A96E33A-BFD1-4828-ADC4-F387E7F2B3C8}"/>
              </a:ext>
            </a:extLst>
          </p:cNvPr>
          <p:cNvSpPr/>
          <p:nvPr/>
        </p:nvSpPr>
        <p:spPr>
          <a:xfrm>
            <a:off x="6502329" y="4627560"/>
            <a:ext cx="15843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 dirty="0">
                <a:hlinkClick r:id="rId17"/>
              </a:rPr>
              <a:t>https://prosv.ru/product/algebra-i-nachala-matematicheskogo-analiza-metodicheskie-rekomendatsii-10-11-klassi02/</a:t>
            </a:r>
            <a:r>
              <a:rPr lang="ru-RU" sz="75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6B06D6-1179-4937-AD91-B3CAF073466D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24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0012A66-6E67-4C79-AF15-7BF0F96474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35693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23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42B0E2F-EC10-40E5-84C4-94AFBB15D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545" y="18825"/>
            <a:ext cx="1067944" cy="12503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2D5D44-44BA-46D6-8246-4A41D05C1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887" y="2839618"/>
            <a:ext cx="4889343" cy="2035234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73DEC749-1690-428E-A2D1-3E58E82C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15" y="102129"/>
            <a:ext cx="8374066" cy="876706"/>
          </a:xfrm>
        </p:spPr>
        <p:txBody>
          <a:bodyPr/>
          <a:lstStyle/>
          <a:p>
            <a:r>
              <a:rPr lang="ru-RU" sz="2800" b="0" dirty="0"/>
              <a:t>Методические рекомендации по </a:t>
            </a:r>
            <a:br>
              <a:rPr lang="ru-RU" sz="2800" b="0" dirty="0"/>
            </a:br>
            <a:r>
              <a:rPr lang="ru-RU" sz="2800" b="0" dirty="0"/>
              <a:t>преподаванию учебного предмета «Математика»</a:t>
            </a:r>
            <a:br>
              <a:rPr lang="ru-RU" sz="2800" b="0" dirty="0"/>
            </a:br>
            <a:endParaRPr lang="ru-RU" sz="2800" b="0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77080BA-D9BE-4BBB-9C1C-9384205E4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43652" cy="37879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78EFAE-D800-474A-8027-D171F13801B2}"/>
              </a:ext>
            </a:extLst>
          </p:cNvPr>
          <p:cNvSpPr/>
          <p:nvPr/>
        </p:nvSpPr>
        <p:spPr>
          <a:xfrm>
            <a:off x="933983" y="3738232"/>
            <a:ext cx="156266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https://uchitel.club/fgos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57BCCE-C7EE-4742-962F-E5EBA051D9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31" y="996153"/>
            <a:ext cx="4279314" cy="21048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09D8C6-1A64-4AF0-AB1B-F05DFC632C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72" b="30522"/>
          <a:stretch/>
        </p:blipFill>
        <p:spPr>
          <a:xfrm>
            <a:off x="4700648" y="1109366"/>
            <a:ext cx="4247367" cy="126481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351A50D-73C2-482D-A505-78450CE6632E}"/>
              </a:ext>
            </a:extLst>
          </p:cNvPr>
          <p:cNvSpPr/>
          <p:nvPr/>
        </p:nvSpPr>
        <p:spPr>
          <a:xfrm>
            <a:off x="933983" y="4085842"/>
            <a:ext cx="242566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https://uchitel.club/fgos/fgos-matematika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7EE4994-2CA1-43F5-B0DD-A42F12BBC457}"/>
              </a:ext>
            </a:extLst>
          </p:cNvPr>
          <p:cNvSpPr/>
          <p:nvPr/>
        </p:nvSpPr>
        <p:spPr>
          <a:xfrm>
            <a:off x="351562" y="3241105"/>
            <a:ext cx="28387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Портал «УЧИТЕЛ</a:t>
            </a:r>
            <a:r>
              <a:rPr lang="en-US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. CLUB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6894FE-B561-4F2E-A564-5B9800E6411E}"/>
              </a:ext>
            </a:extLst>
          </p:cNvPr>
          <p:cNvSpPr/>
          <p:nvPr/>
        </p:nvSpPr>
        <p:spPr>
          <a:xfrm>
            <a:off x="4358709" y="2504708"/>
            <a:ext cx="44246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Как использовать учебники действующего ФПУ?</a:t>
            </a:r>
          </a:p>
        </p:txBody>
      </p:sp>
      <p:sp>
        <p:nvSpPr>
          <p:cNvPr id="13" name="Полилиния 37">
            <a:extLst>
              <a:ext uri="{FF2B5EF4-FFF2-40B4-BE49-F238E27FC236}">
                <a16:creationId xmlns:a16="http://schemas.microsoft.com/office/drawing/2014/main" id="{B5F5C0DC-0807-46F9-B075-295E85F5BB52}"/>
              </a:ext>
            </a:extLst>
          </p:cNvPr>
          <p:cNvSpPr/>
          <p:nvPr/>
        </p:nvSpPr>
        <p:spPr>
          <a:xfrm>
            <a:off x="8100194" y="3443307"/>
            <a:ext cx="209677" cy="176745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25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5FFB6DA-D644-45D5-9090-588118D3F5B2}"/>
              </a:ext>
            </a:extLst>
          </p:cNvPr>
          <p:cNvSpPr/>
          <p:nvPr/>
        </p:nvSpPr>
        <p:spPr>
          <a:xfrm>
            <a:off x="1255084" y="4874852"/>
            <a:ext cx="67704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* Письмо </a:t>
            </a:r>
            <a:r>
              <a:rPr lang="ru-RU" sz="12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Минпросвещения</a:t>
            </a:r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России от 27.09.2023 №03-1539 «Об использовании учебников»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DAA5BA-7666-4EA2-9000-D89CD80A028C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25</a:t>
            </a:r>
          </a:p>
        </p:txBody>
      </p:sp>
      <p:pic>
        <p:nvPicPr>
          <p:cNvPr id="2050" name="Picture 2" descr="http://qrcoder.ru/code/?https%3A%2F%2Fuchitel.club%2Ffgos%2Ffgos-matematika&amp;4&amp;0">
            <a:extLst>
              <a:ext uri="{FF2B5EF4-FFF2-40B4-BE49-F238E27FC236}">
                <a16:creationId xmlns:a16="http://schemas.microsoft.com/office/drawing/2014/main" id="{B03A7EE0-BE84-4276-9535-52FF3CEE7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3" y="3718351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682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0EB4F72-03B6-4F32-A1C5-3A1ED02ED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02" y="13871"/>
            <a:ext cx="1067944" cy="125030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77080BA-D9BE-4BBB-9C1C-9384205E4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43652" cy="37879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351A50D-73C2-482D-A505-78450CE6632E}"/>
              </a:ext>
            </a:extLst>
          </p:cNvPr>
          <p:cNvSpPr/>
          <p:nvPr/>
        </p:nvSpPr>
        <p:spPr>
          <a:xfrm>
            <a:off x="-47987" y="2931469"/>
            <a:ext cx="227280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https://uchitel.club/fgos/fgos-matematika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7EE4994-2CA1-43F5-B0DD-A42F12BBC457}"/>
              </a:ext>
            </a:extLst>
          </p:cNvPr>
          <p:cNvSpPr/>
          <p:nvPr/>
        </p:nvSpPr>
        <p:spPr>
          <a:xfrm>
            <a:off x="-330951" y="2557111"/>
            <a:ext cx="28387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Портал «УЧИТЕЛ</a:t>
            </a:r>
            <a:r>
              <a:rPr lang="en-US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. CLUB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8A07A55-94B4-4B85-BF9B-2E87D9A6B49F}"/>
              </a:ext>
            </a:extLst>
          </p:cNvPr>
          <p:cNvGrpSpPr/>
          <p:nvPr/>
        </p:nvGrpSpPr>
        <p:grpSpPr>
          <a:xfrm>
            <a:off x="2106442" y="826715"/>
            <a:ext cx="3348297" cy="939176"/>
            <a:chOff x="191590" y="1063106"/>
            <a:chExt cx="4172490" cy="103406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23340AC-0B30-4DB9-A12C-ACB209105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715" b="41484"/>
            <a:stretch/>
          </p:blipFill>
          <p:spPr>
            <a:xfrm>
              <a:off x="191590" y="1063106"/>
              <a:ext cx="4172490" cy="1034062"/>
            </a:xfrm>
            <a:prstGeom prst="rect">
              <a:avLst/>
            </a:prstGeom>
          </p:spPr>
        </p:pic>
        <p:sp>
          <p:nvSpPr>
            <p:cNvPr id="15" name="Полилиния 28">
              <a:extLst>
                <a:ext uri="{FF2B5EF4-FFF2-40B4-BE49-F238E27FC236}">
                  <a16:creationId xmlns:a16="http://schemas.microsoft.com/office/drawing/2014/main" id="{064680BA-CCAD-4C82-B458-27E39DD337C7}"/>
                </a:ext>
              </a:extLst>
            </p:cNvPr>
            <p:cNvSpPr/>
            <p:nvPr/>
          </p:nvSpPr>
          <p:spPr>
            <a:xfrm>
              <a:off x="4167192" y="1489410"/>
              <a:ext cx="196888" cy="158802"/>
            </a:xfrm>
            <a:custGeom>
              <a:avLst/>
              <a:gdLst>
                <a:gd name="connsiteX0" fmla="*/ 1498600 w 1701800"/>
                <a:gd name="connsiteY0" fmla="*/ 0 h 1341120"/>
                <a:gd name="connsiteX1" fmla="*/ 1701800 w 1701800"/>
                <a:gd name="connsiteY1" fmla="*/ 203200 h 1341120"/>
                <a:gd name="connsiteX2" fmla="*/ 563880 w 1701800"/>
                <a:gd name="connsiteY2" fmla="*/ 1341120 h 1341120"/>
                <a:gd name="connsiteX3" fmla="*/ 0 w 1701800"/>
                <a:gd name="connsiteY3" fmla="*/ 777240 h 1341120"/>
                <a:gd name="connsiteX4" fmla="*/ 195580 w 1701800"/>
                <a:gd name="connsiteY4" fmla="*/ 581660 h 1341120"/>
                <a:gd name="connsiteX5" fmla="*/ 558800 w 1701800"/>
                <a:gd name="connsiteY5" fmla="*/ 944880 h 1341120"/>
                <a:gd name="connsiteX6" fmla="*/ 1498600 w 1701800"/>
                <a:gd name="connsiteY6" fmla="*/ 0 h 134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1800" h="1341120">
                  <a:moveTo>
                    <a:pt x="1498600" y="0"/>
                  </a:moveTo>
                  <a:lnTo>
                    <a:pt x="1701800" y="203200"/>
                  </a:lnTo>
                  <a:lnTo>
                    <a:pt x="563880" y="1341120"/>
                  </a:lnTo>
                  <a:lnTo>
                    <a:pt x="0" y="777240"/>
                  </a:lnTo>
                  <a:lnTo>
                    <a:pt x="195580" y="581660"/>
                  </a:lnTo>
                  <a:lnTo>
                    <a:pt x="558800" y="944880"/>
                  </a:lnTo>
                  <a:lnTo>
                    <a:pt x="149860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FD9F93E-0BB9-46FF-B7B4-804E93E0C103}"/>
              </a:ext>
            </a:extLst>
          </p:cNvPr>
          <p:cNvGrpSpPr/>
          <p:nvPr/>
        </p:nvGrpSpPr>
        <p:grpSpPr>
          <a:xfrm>
            <a:off x="2143441" y="1838595"/>
            <a:ext cx="3532874" cy="1559500"/>
            <a:chOff x="1115616" y="2237519"/>
            <a:chExt cx="4402503" cy="1717058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0855124-3420-4E09-8C6E-2EB26E5AC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5616" y="2237519"/>
              <a:ext cx="4402503" cy="1717058"/>
            </a:xfrm>
            <a:prstGeom prst="rect">
              <a:avLst/>
            </a:prstGeom>
          </p:spPr>
        </p:pic>
        <p:sp>
          <p:nvSpPr>
            <p:cNvPr id="18" name="Полилиния 29">
              <a:extLst>
                <a:ext uri="{FF2B5EF4-FFF2-40B4-BE49-F238E27FC236}">
                  <a16:creationId xmlns:a16="http://schemas.microsoft.com/office/drawing/2014/main" id="{7E5C10CC-8025-451E-98AF-85550833A5AA}"/>
                </a:ext>
              </a:extLst>
            </p:cNvPr>
            <p:cNvSpPr/>
            <p:nvPr/>
          </p:nvSpPr>
          <p:spPr>
            <a:xfrm>
              <a:off x="2285990" y="2627085"/>
              <a:ext cx="196888" cy="158802"/>
            </a:xfrm>
            <a:custGeom>
              <a:avLst/>
              <a:gdLst>
                <a:gd name="connsiteX0" fmla="*/ 1498600 w 1701800"/>
                <a:gd name="connsiteY0" fmla="*/ 0 h 1341120"/>
                <a:gd name="connsiteX1" fmla="*/ 1701800 w 1701800"/>
                <a:gd name="connsiteY1" fmla="*/ 203200 h 1341120"/>
                <a:gd name="connsiteX2" fmla="*/ 563880 w 1701800"/>
                <a:gd name="connsiteY2" fmla="*/ 1341120 h 1341120"/>
                <a:gd name="connsiteX3" fmla="*/ 0 w 1701800"/>
                <a:gd name="connsiteY3" fmla="*/ 777240 h 1341120"/>
                <a:gd name="connsiteX4" fmla="*/ 195580 w 1701800"/>
                <a:gd name="connsiteY4" fmla="*/ 581660 h 1341120"/>
                <a:gd name="connsiteX5" fmla="*/ 558800 w 1701800"/>
                <a:gd name="connsiteY5" fmla="*/ 944880 h 1341120"/>
                <a:gd name="connsiteX6" fmla="*/ 1498600 w 1701800"/>
                <a:gd name="connsiteY6" fmla="*/ 0 h 134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1800" h="1341120">
                  <a:moveTo>
                    <a:pt x="1498600" y="0"/>
                  </a:moveTo>
                  <a:lnTo>
                    <a:pt x="1701800" y="203200"/>
                  </a:lnTo>
                  <a:lnTo>
                    <a:pt x="563880" y="1341120"/>
                  </a:lnTo>
                  <a:lnTo>
                    <a:pt x="0" y="777240"/>
                  </a:lnTo>
                  <a:lnTo>
                    <a:pt x="195580" y="581660"/>
                  </a:lnTo>
                  <a:lnTo>
                    <a:pt x="558800" y="944880"/>
                  </a:lnTo>
                  <a:lnTo>
                    <a:pt x="149860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>
                <a:solidFill>
                  <a:srgbClr val="C00000"/>
                </a:solidFill>
              </a:endParaRPr>
            </a:p>
          </p:txBody>
        </p:sp>
      </p:grp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C3AEAD2-D123-4AE2-B1B9-AE4C2BA5931B}"/>
              </a:ext>
            </a:extLst>
          </p:cNvPr>
          <p:cNvCxnSpPr>
            <a:cxnSpLocks/>
          </p:cNvCxnSpPr>
          <p:nvPr/>
        </p:nvCxnSpPr>
        <p:spPr>
          <a:xfrm>
            <a:off x="4122177" y="1756286"/>
            <a:ext cx="2744" cy="2803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532E190-8CCC-451E-B3C3-D8786DF498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13" y="3468878"/>
            <a:ext cx="2643532" cy="1616319"/>
          </a:xfrm>
          <a:prstGeom prst="rect">
            <a:avLst/>
          </a:prstGeom>
        </p:spPr>
      </p:pic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0B03628B-DC92-473B-9DBB-B3F78D375585}"/>
              </a:ext>
            </a:extLst>
          </p:cNvPr>
          <p:cNvCxnSpPr>
            <a:cxnSpLocks/>
          </p:cNvCxnSpPr>
          <p:nvPr/>
        </p:nvCxnSpPr>
        <p:spPr>
          <a:xfrm flipH="1">
            <a:off x="2147287" y="3323230"/>
            <a:ext cx="41651" cy="30824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3BCC9F1-8EDD-4057-8EFA-6CD272A3A6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7524" y="3517567"/>
            <a:ext cx="2548644" cy="162593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378D9AC-4803-4A84-97EE-CFA87CAF2E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1806" y="1762247"/>
            <a:ext cx="2580368" cy="162515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A267241-E11F-49A4-9730-BDEFFDC8E6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7061" y="3508267"/>
            <a:ext cx="2580368" cy="1635233"/>
          </a:xfrm>
          <a:prstGeom prst="rect">
            <a:avLst/>
          </a:prstGeom>
        </p:spPr>
      </p:pic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C00619C-3B0F-4AF2-BFB9-53DD155FFABD}"/>
              </a:ext>
            </a:extLst>
          </p:cNvPr>
          <p:cNvCxnSpPr>
            <a:cxnSpLocks/>
          </p:cNvCxnSpPr>
          <p:nvPr/>
        </p:nvCxnSpPr>
        <p:spPr>
          <a:xfrm>
            <a:off x="3691871" y="3405466"/>
            <a:ext cx="13020" cy="31702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56D44007-C5D2-467E-8E3A-98B06449D06A}"/>
              </a:ext>
            </a:extLst>
          </p:cNvPr>
          <p:cNvCxnSpPr>
            <a:cxnSpLocks/>
          </p:cNvCxnSpPr>
          <p:nvPr/>
        </p:nvCxnSpPr>
        <p:spPr>
          <a:xfrm>
            <a:off x="5582666" y="2328555"/>
            <a:ext cx="478543" cy="1425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C2A0CE4E-7212-4354-AB36-DDEC9042FE22}"/>
              </a:ext>
            </a:extLst>
          </p:cNvPr>
          <p:cNvCxnSpPr>
            <a:cxnSpLocks/>
          </p:cNvCxnSpPr>
          <p:nvPr/>
        </p:nvCxnSpPr>
        <p:spPr>
          <a:xfrm>
            <a:off x="5456168" y="3346967"/>
            <a:ext cx="447900" cy="29129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олилиния 37">
            <a:extLst>
              <a:ext uri="{FF2B5EF4-FFF2-40B4-BE49-F238E27FC236}">
                <a16:creationId xmlns:a16="http://schemas.microsoft.com/office/drawing/2014/main" id="{1F6920CD-D1B7-45CE-8EF9-34EF25C37349}"/>
              </a:ext>
            </a:extLst>
          </p:cNvPr>
          <p:cNvSpPr/>
          <p:nvPr/>
        </p:nvSpPr>
        <p:spPr>
          <a:xfrm>
            <a:off x="2001603" y="3985454"/>
            <a:ext cx="209677" cy="176745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25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AA4E75-5E22-46BC-92C0-80275E937BBA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26</a:t>
            </a: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CB37BDA0-B062-461D-BFC8-09ADBC046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60" y="-67306"/>
            <a:ext cx="8374066" cy="876706"/>
          </a:xfrm>
        </p:spPr>
        <p:txBody>
          <a:bodyPr/>
          <a:lstStyle/>
          <a:p>
            <a:r>
              <a:rPr lang="ru-RU" sz="2800" b="0" dirty="0"/>
              <a:t>Методические рекомендации по </a:t>
            </a:r>
            <a:br>
              <a:rPr lang="ru-RU" sz="2800" b="0" dirty="0"/>
            </a:br>
            <a:r>
              <a:rPr lang="ru-RU" sz="2800" b="0" dirty="0"/>
              <a:t>преподаванию учебного предмета «Математика»</a:t>
            </a:r>
            <a:br>
              <a:rPr lang="ru-RU" sz="2800" b="0" dirty="0"/>
            </a:br>
            <a:endParaRPr lang="ru-RU" sz="2800" b="0" dirty="0"/>
          </a:p>
        </p:txBody>
      </p:sp>
      <p:pic>
        <p:nvPicPr>
          <p:cNvPr id="24" name="Picture 2" descr="http://qrcoder.ru/code/?https%3A%2F%2Fuchitel.club%2Ffgos%2Ffgos-matematika&amp;4&amp;0">
            <a:extLst>
              <a:ext uri="{FF2B5EF4-FFF2-40B4-BE49-F238E27FC236}">
                <a16:creationId xmlns:a16="http://schemas.microsoft.com/office/drawing/2014/main" id="{A1157E37-4B1A-4AA0-82DD-B2B8D4C3A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97" y="173035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367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7E972FE6-5335-4ACA-B0E6-D7B007ED6B00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602093" y="389695"/>
            <a:ext cx="5430643" cy="952189"/>
          </a:xfrm>
        </p:spPr>
        <p:txBody>
          <a:bodyPr/>
          <a:lstStyle/>
          <a:p>
            <a:pPr algn="r"/>
            <a:r>
              <a:rPr lang="ru-RU" b="0" i="1" dirty="0"/>
              <a:t>Приложение 1</a:t>
            </a:r>
          </a:p>
          <a:p>
            <a:pPr algn="r"/>
            <a:r>
              <a:rPr lang="ru-RU" b="0" i="1" dirty="0"/>
              <a:t>Перечень </a:t>
            </a:r>
            <a:r>
              <a:rPr lang="ru-RU" i="1" dirty="0"/>
              <a:t>для</a:t>
            </a:r>
            <a:r>
              <a:rPr lang="ru-RU" b="0" i="1" dirty="0"/>
              <a:t> реализации </a:t>
            </a:r>
            <a:r>
              <a:rPr lang="ru-RU" i="1" dirty="0"/>
              <a:t>обязательной части общеобразовательной программы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B901369-4407-4B34-BE90-01173CD563C4}"/>
              </a:ext>
            </a:extLst>
          </p:cNvPr>
          <p:cNvSpPr txBox="1">
            <a:spLocks/>
          </p:cNvSpPr>
          <p:nvPr/>
        </p:nvSpPr>
        <p:spPr>
          <a:xfrm>
            <a:off x="737489" y="-45974"/>
            <a:ext cx="7395243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dirty="0"/>
              <a:t>Федеральный перечень учебников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421A098-AF44-41D7-820B-5C402A8DBB60}"/>
              </a:ext>
            </a:extLst>
          </p:cNvPr>
          <p:cNvSpPr/>
          <p:nvPr/>
        </p:nvSpPr>
        <p:spPr>
          <a:xfrm>
            <a:off x="266537" y="1182155"/>
            <a:ext cx="3741089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При реализации адаптированных ООП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B83E66-214A-4619-91F0-F6166794BDA4}"/>
              </a:ext>
            </a:extLst>
          </p:cNvPr>
          <p:cNvSpPr/>
          <p:nvPr/>
        </p:nvSpPr>
        <p:spPr>
          <a:xfrm>
            <a:off x="737489" y="1598237"/>
            <a:ext cx="7704074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endParaRPr lang="ru-RU" sz="1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D1FC7D-3CB1-4AE3-841E-BBC10670FA42}"/>
              </a:ext>
            </a:extLst>
          </p:cNvPr>
          <p:cNvSpPr/>
          <p:nvPr/>
        </p:nvSpPr>
        <p:spPr>
          <a:xfrm>
            <a:off x="640741" y="1554256"/>
            <a:ext cx="83362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• Математика: 5 класс: учебник для общеобразовательных организаций, реализующих адаптированные основные общеобразовательные программы (для обучающихся с интеллектуальными нарушениями) / </a:t>
            </a:r>
            <a:r>
              <a:rPr lang="ru-RU" dirty="0" err="1">
                <a:latin typeface="+mn-lt"/>
              </a:rPr>
              <a:t>Алышева</a:t>
            </a:r>
            <a:r>
              <a:rPr lang="ru-RU" dirty="0">
                <a:latin typeface="+mn-lt"/>
              </a:rPr>
              <a:t> Т.В., Амосова Т.В., Мочалина М.А.;</a:t>
            </a:r>
          </a:p>
          <a:p>
            <a:r>
              <a:rPr lang="ru-RU" dirty="0">
                <a:latin typeface="+mn-lt"/>
              </a:rPr>
              <a:t>• Математика: 6 класс: учебник для общеобразовательных организаций, реализующих адаптированные основные общеобразовательные программы (для обучающихся с интеллектуальными нарушениями) / </a:t>
            </a:r>
            <a:r>
              <a:rPr lang="ru-RU" dirty="0" err="1">
                <a:latin typeface="+mn-lt"/>
              </a:rPr>
              <a:t>Алышева</a:t>
            </a:r>
            <a:r>
              <a:rPr lang="ru-RU" dirty="0">
                <a:latin typeface="+mn-lt"/>
              </a:rPr>
              <a:t> Т.В., Амосова Т.В., Мочалина М.А.;</a:t>
            </a:r>
          </a:p>
          <a:p>
            <a:r>
              <a:rPr lang="ru-RU" dirty="0">
                <a:latin typeface="+mn-lt"/>
              </a:rPr>
              <a:t>• Математика (для обучающихся с интеллектуальными нарушениями) 6 класс / Капустина Г.М., Перова М.Н.</a:t>
            </a:r>
          </a:p>
          <a:p>
            <a:r>
              <a:rPr lang="ru-RU" dirty="0">
                <a:latin typeface="+mn-lt"/>
              </a:rPr>
              <a:t>• Математика (для обучающихся с интеллектуальными нарушениями) 7 класс / </a:t>
            </a:r>
            <a:r>
              <a:rPr lang="ru-RU" dirty="0" err="1">
                <a:latin typeface="+mn-lt"/>
              </a:rPr>
              <a:t>Алышева</a:t>
            </a:r>
            <a:r>
              <a:rPr lang="ru-RU" dirty="0">
                <a:latin typeface="+mn-lt"/>
              </a:rPr>
              <a:t> Т.В., Амосова Т.В., Мочалина М.А.;</a:t>
            </a:r>
          </a:p>
          <a:p>
            <a:r>
              <a:rPr lang="ru-RU" dirty="0">
                <a:latin typeface="+mn-lt"/>
              </a:rPr>
              <a:t>• Математика (для обучающихся с интеллектуальными нарушениями) 8 класс / Эк В.В.;</a:t>
            </a:r>
          </a:p>
          <a:p>
            <a:r>
              <a:rPr lang="ru-RU" dirty="0">
                <a:latin typeface="+mn-lt"/>
              </a:rPr>
              <a:t>• Математика (для обучающихся с интеллектуальными нарушениями) 9 класс / Антропова А.П., </a:t>
            </a:r>
            <a:r>
              <a:rPr lang="ru-RU" dirty="0" err="1">
                <a:latin typeface="+mn-lt"/>
              </a:rPr>
              <a:t>Ходот</a:t>
            </a:r>
            <a:r>
              <a:rPr lang="ru-RU" dirty="0">
                <a:latin typeface="+mn-lt"/>
              </a:rPr>
              <a:t> А.Ю., </a:t>
            </a:r>
            <a:r>
              <a:rPr lang="ru-RU" dirty="0" err="1">
                <a:latin typeface="+mn-lt"/>
              </a:rPr>
              <a:t>Ходот</a:t>
            </a:r>
            <a:r>
              <a:rPr lang="ru-RU" dirty="0">
                <a:latin typeface="+mn-lt"/>
              </a:rPr>
              <a:t> Т.Г.;</a:t>
            </a:r>
          </a:p>
          <a:p>
            <a:r>
              <a:rPr lang="ru-RU" dirty="0">
                <a:latin typeface="+mn-lt"/>
              </a:rPr>
              <a:t>• Математика (для обучающихся с интеллектуальными нарушениями) 5 класс / Фадеева С.В., Власова А.Ф.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0AA74A-36C0-41C1-A2E7-E8C580BB4A9C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27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2116C5-A391-4A77-82E8-1787E9AF0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02" y="13871"/>
            <a:ext cx="1067944" cy="12503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87308F-5D15-4276-A1C8-590DFB1CE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08527"/>
            <a:ext cx="722489" cy="72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33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7E972FE6-5335-4ACA-B0E6-D7B007ED6B00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146620" y="738271"/>
            <a:ext cx="7324530" cy="1051804"/>
          </a:xfrm>
        </p:spPr>
        <p:txBody>
          <a:bodyPr/>
          <a:lstStyle/>
          <a:p>
            <a:pPr algn="r"/>
            <a:r>
              <a:rPr lang="ru-RU" b="0" i="1" dirty="0"/>
              <a:t>Приложение 1</a:t>
            </a:r>
          </a:p>
          <a:p>
            <a:pPr algn="r"/>
            <a:r>
              <a:rPr lang="ru-RU" b="0" i="1" dirty="0"/>
              <a:t>Перечень </a:t>
            </a:r>
            <a:r>
              <a:rPr lang="ru-RU" i="1" dirty="0"/>
              <a:t>для</a:t>
            </a:r>
            <a:r>
              <a:rPr lang="ru-RU" b="0" i="1" dirty="0"/>
              <a:t> реализации </a:t>
            </a:r>
            <a:r>
              <a:rPr lang="ru-RU" i="1" dirty="0"/>
              <a:t>части образовательной программы, формируемой  участниками образовательных отношений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B901369-4407-4B34-BE90-01173CD563C4}"/>
              </a:ext>
            </a:extLst>
          </p:cNvPr>
          <p:cNvSpPr txBox="1">
            <a:spLocks/>
          </p:cNvSpPr>
          <p:nvPr/>
        </p:nvSpPr>
        <p:spPr>
          <a:xfrm>
            <a:off x="824714" y="-29138"/>
            <a:ext cx="7395243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dirty="0"/>
              <a:t>Федеральный перечень учебников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1C5874-91C9-4A92-84AB-FB4217A52990}"/>
              </a:ext>
            </a:extLst>
          </p:cNvPr>
          <p:cNvSpPr/>
          <p:nvPr/>
        </p:nvSpPr>
        <p:spPr>
          <a:xfrm>
            <a:off x="824714" y="1814482"/>
            <a:ext cx="7968342" cy="2270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АО «Издательство» Просвещение» Математика. Наглядная геометрия. 5-6 / </a:t>
            </a:r>
            <a:r>
              <a:rPr lang="ru-RU" sz="16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Панчищина</a:t>
            </a:r>
            <a:r>
              <a:rPr lang="ru-R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В.А., </a:t>
            </a:r>
            <a:r>
              <a:rPr lang="ru-RU" sz="16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Гельфман</a:t>
            </a:r>
            <a:r>
              <a:rPr lang="ru-R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Э.Г., </a:t>
            </a:r>
            <a:r>
              <a:rPr lang="ru-RU" sz="16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Ксенева</a:t>
            </a:r>
            <a:r>
              <a:rPr lang="ru-R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В.Н. и др.;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Математика. Наглядная геометрия. 5 / </a:t>
            </a:r>
            <a:r>
              <a:rPr lang="ru-RU" sz="16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Ходот</a:t>
            </a:r>
            <a:r>
              <a:rPr lang="ru-R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Т.Г., </a:t>
            </a:r>
            <a:r>
              <a:rPr lang="ru-RU" sz="16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Ходот</a:t>
            </a:r>
            <a:r>
              <a:rPr lang="ru-R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А.Ю., </a:t>
            </a:r>
            <a:r>
              <a:rPr lang="ru-RU" sz="16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Велиховская</a:t>
            </a:r>
            <a:r>
              <a:rPr lang="ru-R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В.Л;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Математика. Наглядная геометрия. 6 / </a:t>
            </a:r>
            <a:r>
              <a:rPr lang="ru-RU" sz="16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Ходот</a:t>
            </a:r>
            <a:r>
              <a:rPr lang="ru-R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Т.Г., </a:t>
            </a:r>
            <a:r>
              <a:rPr lang="ru-RU" sz="16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Ходот</a:t>
            </a:r>
            <a:r>
              <a:rPr lang="ru-R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А.Ю.</a:t>
            </a:r>
          </a:p>
          <a:p>
            <a:pPr indent="450215" algn="just">
              <a:lnSpc>
                <a:spcPct val="150000"/>
              </a:lnSpc>
            </a:pPr>
            <a:r>
              <a:rPr lang="ru-R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ООО «Дрофа», АО «Издательство» Просвещение»;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Математика. Наглядная геометрия. 5-6 / Шарыгин И.Ф., </a:t>
            </a:r>
            <a:r>
              <a:rPr lang="ru-RU" sz="16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Ерганжиева</a:t>
            </a:r>
            <a:r>
              <a:rPr lang="ru-R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Л.Н.</a:t>
            </a:r>
            <a:endParaRPr lang="ru-RU" sz="1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8E029D-357D-4580-A7DB-7798A5CC7CEB}"/>
              </a:ext>
            </a:extLst>
          </p:cNvPr>
          <p:cNvSpPr/>
          <p:nvPr/>
        </p:nvSpPr>
        <p:spPr>
          <a:xfrm>
            <a:off x="3910574" y="4720051"/>
            <a:ext cx="4717089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(срок действия до 25 сентября 2025 года)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E15365-1D20-4812-9935-D44F2E1827EA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28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F6A5E6-E5AE-4A79-972A-8C68DC18F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02" y="13871"/>
            <a:ext cx="1067944" cy="12503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07D000-05C6-4336-963C-115C050C3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4364"/>
            <a:ext cx="850529" cy="85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4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7E972FE6-5335-4ACA-B0E6-D7B007ED6B00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91885" y="203903"/>
            <a:ext cx="7603283" cy="1051804"/>
          </a:xfrm>
        </p:spPr>
        <p:txBody>
          <a:bodyPr/>
          <a:lstStyle/>
          <a:p>
            <a:pPr algn="r"/>
            <a:r>
              <a:rPr lang="ru-RU" b="0" i="1" dirty="0"/>
              <a:t>Приложение 1</a:t>
            </a:r>
          </a:p>
          <a:p>
            <a:pPr algn="r"/>
            <a:r>
              <a:rPr lang="ru-RU" b="0" i="1" dirty="0"/>
              <a:t>Перечень </a:t>
            </a:r>
            <a:r>
              <a:rPr lang="ru-RU" i="1" dirty="0"/>
              <a:t>для</a:t>
            </a:r>
            <a:r>
              <a:rPr lang="ru-RU" b="0" i="1" dirty="0"/>
              <a:t> реализации </a:t>
            </a:r>
            <a:r>
              <a:rPr lang="ru-RU" i="1" dirty="0"/>
              <a:t>части образовательной программы, формируемой  участниками образовательных отношений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B901369-4407-4B34-BE90-01173CD563C4}"/>
              </a:ext>
            </a:extLst>
          </p:cNvPr>
          <p:cNvSpPr txBox="1">
            <a:spLocks/>
          </p:cNvSpPr>
          <p:nvPr/>
        </p:nvSpPr>
        <p:spPr>
          <a:xfrm>
            <a:off x="1111264" y="-105295"/>
            <a:ext cx="7395243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dirty="0"/>
              <a:t>Федеральный перечень учебников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259F7D6-5721-4ED7-BC89-EB3ACBC9A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481591"/>
              </p:ext>
            </p:extLst>
          </p:nvPr>
        </p:nvGraphicFramePr>
        <p:xfrm>
          <a:off x="765109" y="1227254"/>
          <a:ext cx="8335858" cy="3916246"/>
        </p:xfrm>
        <a:graphic>
          <a:graphicData uri="http://schemas.openxmlformats.org/drawingml/2006/table">
            <a:tbl>
              <a:tblPr firstRow="1" firstCol="1" bandRow="1">
                <a:tableStyleId>{DBF192B8-534E-4357-97EE-F4E1D07FE1A2}</a:tableStyleId>
              </a:tblPr>
              <a:tblGrid>
                <a:gridCol w="1889159">
                  <a:extLst>
                    <a:ext uri="{9D8B030D-6E8A-4147-A177-3AD203B41FA5}">
                      <a16:colId xmlns:a16="http://schemas.microsoft.com/office/drawing/2014/main" val="3983513543"/>
                    </a:ext>
                  </a:extLst>
                </a:gridCol>
                <a:gridCol w="864815">
                  <a:extLst>
                    <a:ext uri="{9D8B030D-6E8A-4147-A177-3AD203B41FA5}">
                      <a16:colId xmlns:a16="http://schemas.microsoft.com/office/drawing/2014/main" val="4128092197"/>
                    </a:ext>
                  </a:extLst>
                </a:gridCol>
                <a:gridCol w="1173674">
                  <a:extLst>
                    <a:ext uri="{9D8B030D-6E8A-4147-A177-3AD203B41FA5}">
                      <a16:colId xmlns:a16="http://schemas.microsoft.com/office/drawing/2014/main" val="2925255747"/>
                    </a:ext>
                  </a:extLst>
                </a:gridCol>
                <a:gridCol w="2707768">
                  <a:extLst>
                    <a:ext uri="{9D8B030D-6E8A-4147-A177-3AD203B41FA5}">
                      <a16:colId xmlns:a16="http://schemas.microsoft.com/office/drawing/2014/main" val="1978460364"/>
                    </a:ext>
                  </a:extLst>
                </a:gridCol>
                <a:gridCol w="387030">
                  <a:extLst>
                    <a:ext uri="{9D8B030D-6E8A-4147-A177-3AD203B41FA5}">
                      <a16:colId xmlns:a16="http://schemas.microsoft.com/office/drawing/2014/main" val="1976606857"/>
                    </a:ext>
                  </a:extLst>
                </a:gridCol>
                <a:gridCol w="1313412">
                  <a:extLst>
                    <a:ext uri="{9D8B030D-6E8A-4147-A177-3AD203B41FA5}">
                      <a16:colId xmlns:a16="http://schemas.microsoft.com/office/drawing/2014/main" val="2670056725"/>
                    </a:ext>
                  </a:extLst>
                </a:gridCol>
              </a:tblGrid>
              <a:tr h="504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Наименование учебника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Автор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Наименование издателя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Наименование разработанных в комплекте с учебником учебных пособий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Класс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Предельный срок использования учебников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extLst>
                  <a:ext uri="{0D108BD9-81ED-4DB2-BD59-A6C34878D82A}">
                    <a16:rowId xmlns:a16="http://schemas.microsoft.com/office/drawing/2014/main" val="1112827228"/>
                  </a:ext>
                </a:extLst>
              </a:tr>
              <a:tr h="847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Математика: 5-й класс: </a:t>
                      </a:r>
                      <a:r>
                        <a:rPr lang="ru-RU" sz="1000" b="1" dirty="0">
                          <a:effectLst/>
                          <a:latin typeface="+mn-lt"/>
                        </a:rPr>
                        <a:t>углубленный уровень</a:t>
                      </a:r>
                      <a:r>
                        <a:rPr lang="ru-RU" sz="1000" dirty="0">
                          <a:effectLst/>
                          <a:latin typeface="+mn-lt"/>
                        </a:rPr>
                        <a:t>: учебник в 2 частях;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1-е издание</a:t>
                      </a: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Дорофеев Г.В.,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Петерсон Л.Г.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 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Акционерное общество "Издательство "Просвещение"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 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Математика: 5 - 6 классы: сборник самостоятельных и контрольных работ к учебникам математики 5 - 6 классов Дорофеева Г.В., Петерсон Л.Г.: углубленный уровень: учебное пособие.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 err="1">
                          <a:effectLst/>
                          <a:latin typeface="+mn-lt"/>
                        </a:rPr>
                        <a:t>Кубышева</a:t>
                      </a:r>
                      <a:r>
                        <a:rPr lang="ru-RU" sz="1000" dirty="0">
                          <a:effectLst/>
                          <a:latin typeface="+mn-lt"/>
                        </a:rPr>
                        <a:t> М.А.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1-е издание;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Акционерное общество "Издательство "Просвещение"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5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До 20 июля 2028 года</a:t>
                      </a:r>
                    </a:p>
                  </a:txBody>
                  <a:tcPr marL="16721" marR="16721" marT="0" marB="0"/>
                </a:tc>
                <a:extLst>
                  <a:ext uri="{0D108BD9-81ED-4DB2-BD59-A6C34878D82A}">
                    <a16:rowId xmlns:a16="http://schemas.microsoft.com/office/drawing/2014/main" val="1673007231"/>
                  </a:ext>
                </a:extLst>
              </a:tr>
              <a:tr h="847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Математика: 6-й класс: </a:t>
                      </a:r>
                      <a:r>
                        <a:rPr lang="ru-RU" sz="1000" b="1" dirty="0">
                          <a:effectLst/>
                          <a:latin typeface="+mn-lt"/>
                        </a:rPr>
                        <a:t>углубленный уровень: </a:t>
                      </a:r>
                      <a:r>
                        <a:rPr lang="ru-RU" sz="1000" dirty="0">
                          <a:effectLst/>
                          <a:latin typeface="+mn-lt"/>
                        </a:rPr>
                        <a:t>учебник в 3 частях;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1-е издание, переработанное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Дорофеев Г.В.,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Петерсон Л.Г.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 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Акционерное общество "Издательство "Просвещение"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 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6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До 20 июля 2028 года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 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extLst>
                  <a:ext uri="{0D108BD9-81ED-4DB2-BD59-A6C34878D82A}">
                    <a16:rowId xmlns:a16="http://schemas.microsoft.com/office/drawing/2014/main" val="2256308478"/>
                  </a:ext>
                </a:extLst>
              </a:tr>
              <a:tr h="16687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Математика. 6 класс: учебник для общеобразовательных организаций, реализующих ФГОС образования обучающихся с умственной отсталостью (интеллектуальными нарушениями). В 2-х частях;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1-ое издание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Фадеева С.В.,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Власова А.Ф.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</a:rPr>
                        <a:t>Общество с ограниченной ответственностью "Издательский Центр ВЛАДОС"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 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Рабочая тетрадь по математике: для учащихся 6 класса общеобразовательных организаций, реализующих ФГОС образования обучающихся с умственной отсталостью (интеллектуальными нарушениями).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Фадеева С.В., Власова А.Ф.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1-ое издание;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Общество с ограниченной ответственностью "Издательский Центр ВЛАДОС"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6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До 12 июля 2028 года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extLst>
                  <a:ext uri="{0D108BD9-81ED-4DB2-BD59-A6C34878D82A}">
                    <a16:rowId xmlns:a16="http://schemas.microsoft.com/office/drawing/2014/main" val="5565405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E1645DA-BBB0-4DC2-B902-AB60CAEFBAFC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29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5FBEC3-42A3-4480-AE82-F47908E0A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02" y="13871"/>
            <a:ext cx="1067944" cy="12503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A34B0D-F798-40A1-A361-B28481CC1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312817"/>
            <a:ext cx="722076" cy="72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44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0524" y="334115"/>
            <a:ext cx="7886700" cy="528339"/>
          </a:xfrm>
        </p:spPr>
        <p:txBody>
          <a:bodyPr>
            <a:normAutofit fontScale="90000"/>
          </a:bodyPr>
          <a:lstStyle/>
          <a:p>
            <a:r>
              <a:rPr lang="ru-RU" sz="2800" b="0" dirty="0"/>
              <a:t>Нормативные документы федерального уровня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2133001" y="1173554"/>
            <a:ext cx="6200774" cy="698500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bg1">
                    <a:lumMod val="25000"/>
                  </a:schemeClr>
                </a:solidFill>
              </a:rPr>
              <a:t>Федеральный закон от 29 декабря 2012 г. № 273-ФЗ «Об образовании в Российской Федерации» 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2076580" y="2044303"/>
            <a:ext cx="6480513" cy="1404936"/>
          </a:xfrm>
        </p:spPr>
        <p:txBody>
          <a:bodyPr>
            <a:normAutofit fontScale="85000" lnSpcReduction="10000"/>
          </a:bodyPr>
          <a:lstStyle/>
          <a:p>
            <a:r>
              <a:rPr lang="ru-RU" sz="2100" dirty="0">
                <a:solidFill>
                  <a:schemeClr val="bg1">
                    <a:lumMod val="25000"/>
                  </a:schemeClr>
                </a:solidFill>
              </a:rPr>
              <a:t>Федеральный государственный образовательный стандарт основного общего образования (ФГОС ООО)</a:t>
            </a:r>
          </a:p>
          <a:p>
            <a:pPr marL="152400" indent="0">
              <a:buNone/>
            </a:pPr>
            <a:endParaRPr lang="ru-RU" dirty="0"/>
          </a:p>
          <a:p>
            <a:r>
              <a:rPr lang="ru-RU" sz="2100" dirty="0">
                <a:solidFill>
                  <a:schemeClr val="bg1">
                    <a:lumMod val="25000"/>
                  </a:schemeClr>
                </a:solidFill>
              </a:rPr>
              <a:t>Федеральный государственный образовательный стандарт среднего общего образования (ФГОС СОО)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2049553" y="3658722"/>
            <a:ext cx="6367671" cy="1177001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bg1">
                    <a:lumMod val="25000"/>
                  </a:schemeClr>
                </a:solidFill>
              </a:rPr>
              <a:t>Федеральная образовательная программа основного общего образования (ФОП ООО)</a:t>
            </a:r>
          </a:p>
          <a:p>
            <a:r>
              <a:rPr lang="ru-RU" dirty="0">
                <a:solidFill>
                  <a:schemeClr val="bg1">
                    <a:lumMod val="25000"/>
                  </a:schemeClr>
                </a:solidFill>
              </a:rPr>
              <a:t>Федеральная образовательная программа среднего общего образования (ФОП СОО)</a:t>
            </a:r>
          </a:p>
        </p:txBody>
      </p:sp>
      <p:sp>
        <p:nvSpPr>
          <p:cNvPr id="10" name="Google Shape;16;p3"/>
          <p:cNvSpPr txBox="1">
            <a:spLocks/>
          </p:cNvSpPr>
          <p:nvPr/>
        </p:nvSpPr>
        <p:spPr>
          <a:xfrm>
            <a:off x="556212" y="973823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Google Shape;16;p3"/>
          <p:cNvSpPr txBox="1">
            <a:spLocks/>
          </p:cNvSpPr>
          <p:nvPr/>
        </p:nvSpPr>
        <p:spPr>
          <a:xfrm>
            <a:off x="556212" y="3768890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/>
              <a:t>3</a:t>
            </a:r>
          </a:p>
        </p:txBody>
      </p:sp>
      <p:sp>
        <p:nvSpPr>
          <p:cNvPr id="12" name="Google Shape;16;p3"/>
          <p:cNvSpPr txBox="1">
            <a:spLocks/>
          </p:cNvSpPr>
          <p:nvPr/>
        </p:nvSpPr>
        <p:spPr>
          <a:xfrm>
            <a:off x="556212" y="2299921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/>
              <a:t>2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495991" y="996293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556212" y="1155134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495991" y="229992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495991" y="3746419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556212" y="2463718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556212" y="3955990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0004EE0-0F9F-4504-A96A-B6537FFB6E9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3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24A978-46D9-4CB1-8FE5-11742C490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56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7E972FE6-5335-4ACA-B0E6-D7B007ED6B00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796723" y="514204"/>
            <a:ext cx="7224593" cy="1051804"/>
          </a:xfrm>
        </p:spPr>
        <p:txBody>
          <a:bodyPr/>
          <a:lstStyle/>
          <a:p>
            <a:pPr algn="r"/>
            <a:r>
              <a:rPr lang="ru-RU" b="0" i="1" dirty="0"/>
              <a:t>Приложение 1</a:t>
            </a:r>
          </a:p>
          <a:p>
            <a:pPr algn="just"/>
            <a:r>
              <a:rPr lang="ru-RU" b="0" i="1" dirty="0"/>
              <a:t>Перечень для реализации </a:t>
            </a:r>
            <a:r>
              <a:rPr lang="ru-RU" i="1" dirty="0"/>
              <a:t>части образовательной программы, формируемой  участниками образовательных отношений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B901369-4407-4B34-BE90-01173CD563C4}"/>
              </a:ext>
            </a:extLst>
          </p:cNvPr>
          <p:cNvSpPr txBox="1">
            <a:spLocks/>
          </p:cNvSpPr>
          <p:nvPr/>
        </p:nvSpPr>
        <p:spPr>
          <a:xfrm>
            <a:off x="626073" y="-58496"/>
            <a:ext cx="7395243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dirty="0"/>
              <a:t>Федеральный перечень учебников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259F7D6-5721-4ED7-BC89-EB3ACBC9A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601695"/>
              </p:ext>
            </p:extLst>
          </p:nvPr>
        </p:nvGraphicFramePr>
        <p:xfrm>
          <a:off x="796722" y="1536481"/>
          <a:ext cx="7709785" cy="2587752"/>
        </p:xfrm>
        <a:graphic>
          <a:graphicData uri="http://schemas.openxmlformats.org/drawingml/2006/table">
            <a:tbl>
              <a:tblPr firstRow="1" firstCol="1" bandRow="1">
                <a:tableStyleId>{DBF192B8-534E-4357-97EE-F4E1D07FE1A2}</a:tableStyleId>
              </a:tblPr>
              <a:tblGrid>
                <a:gridCol w="1908130">
                  <a:extLst>
                    <a:ext uri="{9D8B030D-6E8A-4147-A177-3AD203B41FA5}">
                      <a16:colId xmlns:a16="http://schemas.microsoft.com/office/drawing/2014/main" val="3983513543"/>
                    </a:ext>
                  </a:extLst>
                </a:gridCol>
                <a:gridCol w="1211438">
                  <a:extLst>
                    <a:ext uri="{9D8B030D-6E8A-4147-A177-3AD203B41FA5}">
                      <a16:colId xmlns:a16="http://schemas.microsoft.com/office/drawing/2014/main" val="4128092197"/>
                    </a:ext>
                  </a:extLst>
                </a:gridCol>
                <a:gridCol w="1306083">
                  <a:extLst>
                    <a:ext uri="{9D8B030D-6E8A-4147-A177-3AD203B41FA5}">
                      <a16:colId xmlns:a16="http://schemas.microsoft.com/office/drawing/2014/main" val="2925255747"/>
                    </a:ext>
                  </a:extLst>
                </a:gridCol>
                <a:gridCol w="1684657">
                  <a:extLst>
                    <a:ext uri="{9D8B030D-6E8A-4147-A177-3AD203B41FA5}">
                      <a16:colId xmlns:a16="http://schemas.microsoft.com/office/drawing/2014/main" val="1978460364"/>
                    </a:ext>
                  </a:extLst>
                </a:gridCol>
                <a:gridCol w="417501">
                  <a:extLst>
                    <a:ext uri="{9D8B030D-6E8A-4147-A177-3AD203B41FA5}">
                      <a16:colId xmlns:a16="http://schemas.microsoft.com/office/drawing/2014/main" val="1976606857"/>
                    </a:ext>
                  </a:extLst>
                </a:gridCol>
                <a:gridCol w="1181976">
                  <a:extLst>
                    <a:ext uri="{9D8B030D-6E8A-4147-A177-3AD203B41FA5}">
                      <a16:colId xmlns:a16="http://schemas.microsoft.com/office/drawing/2014/main" val="2670056725"/>
                    </a:ext>
                  </a:extLst>
                </a:gridCol>
              </a:tblGrid>
              <a:tr h="253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Наименование учебника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Автор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Наименование издателя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Наименование разработанных в комплекте с учебником учебных пособий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Класс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Предельный срок использования учебников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extLst>
                  <a:ext uri="{0D108BD9-81ED-4DB2-BD59-A6C34878D82A}">
                    <a16:rowId xmlns:a16="http://schemas.microsoft.com/office/drawing/2014/main" val="1112827228"/>
                  </a:ext>
                </a:extLst>
              </a:tr>
              <a:tr h="355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Математика. Вероятность и статистика: 7-й класс: </a:t>
                      </a:r>
                      <a:r>
                        <a:rPr lang="ru-RU" sz="1000" b="1" dirty="0">
                          <a:effectLst/>
                          <a:latin typeface="+mn-lt"/>
                        </a:rPr>
                        <a:t>углубленный уровень</a:t>
                      </a:r>
                      <a:r>
                        <a:rPr lang="ru-RU" sz="1000" dirty="0">
                          <a:effectLst/>
                          <a:latin typeface="+mn-lt"/>
                        </a:rPr>
                        <a:t>: учебник;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1-е издание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Бунимович Е.А.,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Булычев В.А.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Акционерное общество "Издательство "Просвещение"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Математика. Вероятность и статистика: 7 - 9-е классы: углубленный уровень: задачник: учебное пособие, разработанное в комплекте с учебником.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Ткачева М.В.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1-е издание;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Акционерное общество "Издательство "Просвещение"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7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До 20 июля 2028 года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 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extLst>
                  <a:ext uri="{0D108BD9-81ED-4DB2-BD59-A6C34878D82A}">
                    <a16:rowId xmlns:a16="http://schemas.microsoft.com/office/drawing/2014/main" val="4289011010"/>
                  </a:ext>
                </a:extLst>
              </a:tr>
              <a:tr h="355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Математика. Вероятность и статистика: 8-й класс: </a:t>
                      </a:r>
                      <a:r>
                        <a:rPr lang="ru-RU" sz="1000" b="1" dirty="0">
                          <a:effectLst/>
                          <a:latin typeface="+mn-lt"/>
                        </a:rPr>
                        <a:t>углубленный уровень</a:t>
                      </a:r>
                      <a:r>
                        <a:rPr lang="ru-RU" sz="1000" dirty="0">
                          <a:effectLst/>
                          <a:latin typeface="+mn-lt"/>
                        </a:rPr>
                        <a:t>: учебник;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1-е издание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Бунимович Е.А.,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Булычев В.А.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Акционерное общество "Издательство "Просвещение"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8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До 20 июля 2028 года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 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extLst>
                  <a:ext uri="{0D108BD9-81ED-4DB2-BD59-A6C34878D82A}">
                    <a16:rowId xmlns:a16="http://schemas.microsoft.com/office/drawing/2014/main" val="4079595699"/>
                  </a:ext>
                </a:extLst>
              </a:tr>
              <a:tr h="355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Математика. Вероятность и статистика: 9-й класс: </a:t>
                      </a:r>
                      <a:r>
                        <a:rPr lang="ru-RU" sz="1000" b="1" dirty="0">
                          <a:effectLst/>
                          <a:latin typeface="+mn-lt"/>
                        </a:rPr>
                        <a:t>углубленный уровень</a:t>
                      </a:r>
                      <a:r>
                        <a:rPr lang="ru-RU" sz="1000" dirty="0">
                          <a:effectLst/>
                          <a:latin typeface="+mn-lt"/>
                        </a:rPr>
                        <a:t>: учебник;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1-е издание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Бунимович Е.А.,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Булычев В.А.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Акционерное общество "Издательство "Просвещение"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>
                          <a:effectLst/>
                          <a:latin typeface="+mn-lt"/>
                        </a:rPr>
                        <a:t>9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До 20 июля 2028 года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l"/>
                        </a:tabLs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 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21" marR="16721" marT="0" marB="0"/>
                </a:tc>
                <a:extLst>
                  <a:ext uri="{0D108BD9-81ED-4DB2-BD59-A6C34878D82A}">
                    <a16:rowId xmlns:a16="http://schemas.microsoft.com/office/drawing/2014/main" val="242059628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637ADE0-6D44-412A-A1AE-FC86838FA8FE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30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B74E7E-29B7-4520-A623-9847F104E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02" y="13871"/>
            <a:ext cx="1067944" cy="12503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CC43DD-31E6-4D55-8EF2-CCC9814A1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290131"/>
            <a:ext cx="744762" cy="7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67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7E972FE6-5335-4ACA-B0E6-D7B007ED6B00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736011" y="373573"/>
            <a:ext cx="7213671" cy="1051804"/>
          </a:xfrm>
        </p:spPr>
        <p:txBody>
          <a:bodyPr/>
          <a:lstStyle/>
          <a:p>
            <a:pPr algn="r"/>
            <a:r>
              <a:rPr lang="ru-RU" b="0" i="1" dirty="0"/>
              <a:t>Приложение 1.</a:t>
            </a:r>
          </a:p>
          <a:p>
            <a:pPr algn="just"/>
            <a:r>
              <a:rPr lang="ru-RU" b="0" i="1" dirty="0"/>
              <a:t>Перечень для реализации </a:t>
            </a:r>
            <a:r>
              <a:rPr lang="ru-RU" i="1" dirty="0"/>
              <a:t>части образовательной программы, формируемой  участниками образовательных отношений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B901369-4407-4B34-BE90-01173CD563C4}"/>
              </a:ext>
            </a:extLst>
          </p:cNvPr>
          <p:cNvSpPr txBox="1">
            <a:spLocks/>
          </p:cNvSpPr>
          <p:nvPr/>
        </p:nvSpPr>
        <p:spPr>
          <a:xfrm>
            <a:off x="1111264" y="-105295"/>
            <a:ext cx="7395243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dirty="0"/>
              <a:t>Федеральный перечень учебников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230573-9067-4AAF-9573-33854FE57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11" y="2125132"/>
            <a:ext cx="1844468" cy="23649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E4FFCD-48D8-4B04-B61A-187A9FE85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847" y="2536678"/>
            <a:ext cx="1842853" cy="236289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73AA51-27A4-41D9-A722-1D03BC4F86B9}"/>
              </a:ext>
            </a:extLst>
          </p:cNvPr>
          <p:cNvSpPr/>
          <p:nvPr/>
        </p:nvSpPr>
        <p:spPr>
          <a:xfrm>
            <a:off x="315641" y="1576315"/>
            <a:ext cx="3016531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ООО. УГЛУБЛЁННЫЙ УРОВЕНЬ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0C1697-B2CF-4C40-96C1-5834AFFA3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416" y="2197473"/>
            <a:ext cx="1844469" cy="23649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33405A-6EC3-430F-9203-C06F73200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273" y="2197473"/>
            <a:ext cx="1844468" cy="23765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F3F2A8-3669-4EC5-BA33-FD464C2778BF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31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EDBECC-1995-4617-B513-A429C52C7A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02" y="13871"/>
            <a:ext cx="1067944" cy="1250302"/>
          </a:xfrm>
          <a:prstGeom prst="rect">
            <a:avLst/>
          </a:prstGeom>
        </p:spPr>
      </p:pic>
      <p:sp>
        <p:nvSpPr>
          <p:cNvPr id="12" name="Скругленный прямоугольник 27">
            <a:extLst>
              <a:ext uri="{FF2B5EF4-FFF2-40B4-BE49-F238E27FC236}">
                <a16:creationId xmlns:a16="http://schemas.microsoft.com/office/drawing/2014/main" id="{ED905AD1-693E-40C0-8967-A6C4A85184C2}"/>
              </a:ext>
            </a:extLst>
          </p:cNvPr>
          <p:cNvSpPr/>
          <p:nvPr/>
        </p:nvSpPr>
        <p:spPr>
          <a:xfrm>
            <a:off x="2964416" y="4631091"/>
            <a:ext cx="2558702" cy="277671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Е.А. 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Бунимович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, В.А. Булычев</a:t>
            </a:r>
          </a:p>
        </p:txBody>
      </p:sp>
      <p:sp>
        <p:nvSpPr>
          <p:cNvPr id="13" name="Подзаголовок 9">
            <a:extLst>
              <a:ext uri="{FF2B5EF4-FFF2-40B4-BE49-F238E27FC236}">
                <a16:creationId xmlns:a16="http://schemas.microsoft.com/office/drawing/2014/main" id="{E028E4CF-6F7B-4B57-8214-6BF318ECE9C2}"/>
              </a:ext>
            </a:extLst>
          </p:cNvPr>
          <p:cNvSpPr txBox="1">
            <a:spLocks/>
          </p:cNvSpPr>
          <p:nvPr/>
        </p:nvSpPr>
        <p:spPr>
          <a:xfrm>
            <a:off x="3886650" y="1652012"/>
            <a:ext cx="2442900" cy="364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800" b="1" i="0" u="none" strike="noStrike" cap="none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r>
              <a:rPr lang="ru-RU" dirty="0">
                <a:solidFill>
                  <a:srgbClr val="12716B"/>
                </a:solidFill>
              </a:rPr>
              <a:t>Учебник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89E122F-6E72-458B-871D-A1C59E5060D1}"/>
              </a:ext>
            </a:extLst>
          </p:cNvPr>
          <p:cNvSpPr/>
          <p:nvPr/>
        </p:nvSpPr>
        <p:spPr>
          <a:xfrm>
            <a:off x="-659279" y="4949606"/>
            <a:ext cx="58952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hlinkClick r:id="rId8"/>
              </a:rPr>
              <a:t>https://prosv.ru/search/?search=бунимович+вероятность+и+статистика&amp;isAutocorrectQuery=true</a:t>
            </a:r>
            <a:r>
              <a:rPr lang="ru-RU" sz="800" dirty="0"/>
              <a:t> </a:t>
            </a:r>
          </a:p>
        </p:txBody>
      </p:sp>
      <p:pic>
        <p:nvPicPr>
          <p:cNvPr id="15" name="Picture 2" descr="http://qrcoder.ru/code/?https%3A%2F%2Fprosv.ru%2Fsearch%2F%3Fsearch%3D%E1%F3%ED%E8%EC%EE%E2%E8%F7%2B%E2%E5%F0%EE%FF%F2%ED%EE%F1%F2%FC%2B%E8%2B%F1%F2%E0%F2%E8%F1%F2%E8%EA%E0%26isAutocorrectQuery%3Dtrue&amp;4&amp;0">
            <a:extLst>
              <a:ext uri="{FF2B5EF4-FFF2-40B4-BE49-F238E27FC236}">
                <a16:creationId xmlns:a16="http://schemas.microsoft.com/office/drawing/2014/main" id="{B76D06EB-E2B7-47AB-952A-D75BE9D7A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669" y="1341288"/>
            <a:ext cx="1166982" cy="11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788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B901369-4407-4B34-BE90-01173CD563C4}"/>
              </a:ext>
            </a:extLst>
          </p:cNvPr>
          <p:cNvSpPr txBox="1">
            <a:spLocks/>
          </p:cNvSpPr>
          <p:nvPr/>
        </p:nvSpPr>
        <p:spPr>
          <a:xfrm>
            <a:off x="867771" y="-46794"/>
            <a:ext cx="7443070" cy="55056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dirty="0"/>
              <a:t>Дополнительные учебные пособия</a:t>
            </a: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id="{80F73D1A-4481-45A3-B102-F45AD0A113E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264" y="0"/>
            <a:ext cx="1408176" cy="50292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2199720-7B17-4847-8421-25B4DA135CD4}"/>
              </a:ext>
            </a:extLst>
          </p:cNvPr>
          <p:cNvSpPr/>
          <p:nvPr/>
        </p:nvSpPr>
        <p:spPr>
          <a:xfrm>
            <a:off x="1416775" y="4710146"/>
            <a:ext cx="6161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61948F"/>
                </a:solidFill>
                <a:latin typeface="+mn-lt"/>
                <a:cs typeface="Times New Roman" panose="02020603050405020304" pitchFamily="18" charset="0"/>
              </a:rPr>
              <a:t>* Информация из презентации Зубковой Екатерины Дмитриевны,</a:t>
            </a:r>
          </a:p>
          <a:p>
            <a:pPr algn="ctr"/>
            <a:r>
              <a:rPr lang="ru-RU" sz="1200" i="1" dirty="0">
                <a:solidFill>
                  <a:srgbClr val="61948F"/>
                </a:solidFill>
                <a:latin typeface="+mn-lt"/>
                <a:cs typeface="Times New Roman" panose="02020603050405020304" pitchFamily="18" charset="0"/>
              </a:rPr>
              <a:t>ведущий методист ГК «Просвещение»</a:t>
            </a:r>
            <a:endParaRPr lang="ru-RU" sz="1200" i="1" dirty="0">
              <a:solidFill>
                <a:srgbClr val="61948F"/>
              </a:solidFill>
              <a:latin typeface="+mn-lt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2FD1C41-62E4-4F4F-9F01-4E3CDF36932C}"/>
              </a:ext>
            </a:extLst>
          </p:cNvPr>
          <p:cNvGrpSpPr/>
          <p:nvPr/>
        </p:nvGrpSpPr>
        <p:grpSpPr>
          <a:xfrm>
            <a:off x="3369930" y="1178929"/>
            <a:ext cx="1988474" cy="2509938"/>
            <a:chOff x="2982586" y="727611"/>
            <a:chExt cx="1512391" cy="2054662"/>
          </a:xfrm>
        </p:grpSpPr>
        <p:pic>
          <p:nvPicPr>
            <p:cNvPr id="27" name="object 15">
              <a:extLst>
                <a:ext uri="{FF2B5EF4-FFF2-40B4-BE49-F238E27FC236}">
                  <a16:creationId xmlns:a16="http://schemas.microsoft.com/office/drawing/2014/main" id="{55F00854-39E5-491B-99FF-7C43EFDEAE6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2586" y="727611"/>
              <a:ext cx="1512391" cy="2054662"/>
            </a:xfrm>
            <a:prstGeom prst="rect">
              <a:avLst/>
            </a:prstGeom>
          </p:spPr>
        </p:pic>
        <p:pic>
          <p:nvPicPr>
            <p:cNvPr id="28" name="object 16">
              <a:extLst>
                <a:ext uri="{FF2B5EF4-FFF2-40B4-BE49-F238E27FC236}">
                  <a16:creationId xmlns:a16="http://schemas.microsoft.com/office/drawing/2014/main" id="{E688AAE6-9E47-4E01-9631-B65CD3A698E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64729" y="746958"/>
              <a:ext cx="111252" cy="271272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69A6E49-4CF4-4A59-83B2-32E5EF47CFBB}"/>
              </a:ext>
            </a:extLst>
          </p:cNvPr>
          <p:cNvGrpSpPr/>
          <p:nvPr/>
        </p:nvGrpSpPr>
        <p:grpSpPr>
          <a:xfrm>
            <a:off x="5900824" y="878621"/>
            <a:ext cx="1988474" cy="2509938"/>
            <a:chOff x="5614202" y="802441"/>
            <a:chExt cx="1512392" cy="1972059"/>
          </a:xfrm>
        </p:grpSpPr>
        <p:pic>
          <p:nvPicPr>
            <p:cNvPr id="29" name="object 17">
              <a:extLst>
                <a:ext uri="{FF2B5EF4-FFF2-40B4-BE49-F238E27FC236}">
                  <a16:creationId xmlns:a16="http://schemas.microsoft.com/office/drawing/2014/main" id="{D9FB1D2A-F8FA-4BF4-B94A-A56261CBEA8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14202" y="802441"/>
              <a:ext cx="1512392" cy="1972059"/>
            </a:xfrm>
            <a:prstGeom prst="rect">
              <a:avLst/>
            </a:prstGeom>
          </p:spPr>
        </p:pic>
        <p:pic>
          <p:nvPicPr>
            <p:cNvPr id="30" name="object 18">
              <a:extLst>
                <a:ext uri="{FF2B5EF4-FFF2-40B4-BE49-F238E27FC236}">
                  <a16:creationId xmlns:a16="http://schemas.microsoft.com/office/drawing/2014/main" id="{3D25D4DE-9CC7-4F1B-ADA0-9AA91416EA4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3715" y="802441"/>
              <a:ext cx="112774" cy="275843"/>
            </a:xfrm>
            <a:prstGeom prst="rect">
              <a:avLst/>
            </a:prstGeom>
          </p:spPr>
        </p:pic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94C4955-E588-49AA-8FA9-C2EE2E44231F}"/>
              </a:ext>
            </a:extLst>
          </p:cNvPr>
          <p:cNvSpPr/>
          <p:nvPr/>
        </p:nvSpPr>
        <p:spPr>
          <a:xfrm>
            <a:off x="2507219" y="4269132"/>
            <a:ext cx="3980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92D3D"/>
                </a:solidFill>
                <a:latin typeface="TT Interfaces"/>
              </a:rPr>
              <a:t>Макарычев Ю.Н., </a:t>
            </a:r>
            <a:r>
              <a:rPr lang="ru-RU" dirty="0" err="1">
                <a:solidFill>
                  <a:srgbClr val="292D3D"/>
                </a:solidFill>
                <a:latin typeface="TT Interfaces"/>
              </a:rPr>
              <a:t>Миндюк</a:t>
            </a:r>
            <a:r>
              <a:rPr lang="ru-RU" dirty="0">
                <a:solidFill>
                  <a:srgbClr val="292D3D"/>
                </a:solidFill>
                <a:latin typeface="TT Interfaces"/>
              </a:rPr>
              <a:t> Н.Г., </a:t>
            </a:r>
            <a:r>
              <a:rPr lang="ru-RU" dirty="0" err="1">
                <a:solidFill>
                  <a:srgbClr val="292D3D"/>
                </a:solidFill>
                <a:latin typeface="TT Interfaces"/>
              </a:rPr>
              <a:t>Нешков</a:t>
            </a:r>
            <a:r>
              <a:rPr lang="ru-RU" dirty="0">
                <a:solidFill>
                  <a:srgbClr val="292D3D"/>
                </a:solidFill>
                <a:latin typeface="TT Interfaces"/>
              </a:rPr>
              <a:t> К.И. и др.</a:t>
            </a:r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3154B03-5D6B-40F9-96E9-4375269DEDE6}"/>
              </a:ext>
            </a:extLst>
          </p:cNvPr>
          <p:cNvSpPr/>
          <p:nvPr/>
        </p:nvSpPr>
        <p:spPr>
          <a:xfrm>
            <a:off x="867771" y="3497508"/>
            <a:ext cx="1871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rgbClr val="12716B"/>
                </a:solidFill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https://prosv.ru/product/matematika-algebra-7-klass-uglublyonnii-uroven-uchebnoe-posobie01/</a:t>
            </a:r>
            <a:r>
              <a:rPr lang="ru-RU" sz="800" dirty="0">
                <a:solidFill>
                  <a:srgbClr val="12716B"/>
                </a:solidFill>
                <a:latin typeface="+mn-lt"/>
              </a:rPr>
              <a:t> 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A17011A-2765-4CA3-8629-8221ABB2DD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771" y="809282"/>
            <a:ext cx="1884550" cy="250356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94C4955-E588-49AA-8FA9-C2EE2E44231F}"/>
              </a:ext>
            </a:extLst>
          </p:cNvPr>
          <p:cNvSpPr/>
          <p:nvPr/>
        </p:nvSpPr>
        <p:spPr>
          <a:xfrm>
            <a:off x="3306827" y="448884"/>
            <a:ext cx="2114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2716B"/>
                </a:solidFill>
                <a:latin typeface="TT Interfaces"/>
              </a:rPr>
              <a:t>УГЛУБЛЕННЫЙ УРОВЕНЬ</a:t>
            </a:r>
            <a:endParaRPr lang="ru-RU" b="1" dirty="0">
              <a:solidFill>
                <a:srgbClr val="12716B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3B627F1-3CC4-4C45-83C7-095BA844C3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02" y="13871"/>
            <a:ext cx="1067944" cy="125030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6E39F7D-D65C-4564-9481-6A2B7A73E28F}"/>
              </a:ext>
            </a:extLst>
          </p:cNvPr>
          <p:cNvSpPr/>
          <p:nvPr/>
        </p:nvSpPr>
        <p:spPr>
          <a:xfrm>
            <a:off x="3221149" y="3822104"/>
            <a:ext cx="23606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hlinkClick r:id="rId10"/>
              </a:rPr>
              <a:t>https://prosv.ru/product/matematika-algebra-8-klass-uglublyonnii-uroven-uchebnoe-posobie01/</a:t>
            </a:r>
            <a:r>
              <a:rPr lang="ru-RU" sz="800" dirty="0"/>
              <a:t>  </a:t>
            </a:r>
          </a:p>
        </p:txBody>
      </p:sp>
      <p:sp>
        <p:nvSpPr>
          <p:cNvPr id="17" name="Подзаголовок 9">
            <a:extLst>
              <a:ext uri="{FF2B5EF4-FFF2-40B4-BE49-F238E27FC236}">
                <a16:creationId xmlns:a16="http://schemas.microsoft.com/office/drawing/2014/main" id="{8F13D7B2-63DD-4A6B-B9D1-1F16C7E6A711}"/>
              </a:ext>
            </a:extLst>
          </p:cNvPr>
          <p:cNvSpPr txBox="1">
            <a:spLocks/>
          </p:cNvSpPr>
          <p:nvPr/>
        </p:nvSpPr>
        <p:spPr>
          <a:xfrm>
            <a:off x="3221149" y="809282"/>
            <a:ext cx="2442900" cy="364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800" b="1" i="0" u="none" strike="noStrike" cap="none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r>
              <a:rPr lang="ru-RU" dirty="0"/>
              <a:t>Учебное пособие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F49564-EFB5-4C62-8A5C-BD5C46EA4D63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914149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B901369-4407-4B34-BE90-01173CD563C4}"/>
              </a:ext>
            </a:extLst>
          </p:cNvPr>
          <p:cNvSpPr txBox="1">
            <a:spLocks/>
          </p:cNvSpPr>
          <p:nvPr/>
        </p:nvSpPr>
        <p:spPr>
          <a:xfrm>
            <a:off x="620638" y="-63922"/>
            <a:ext cx="7753739" cy="55056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dirty="0"/>
              <a:t>Дополнительные учебные пособия</a:t>
            </a:r>
          </a:p>
        </p:txBody>
      </p:sp>
      <p:grpSp>
        <p:nvGrpSpPr>
          <p:cNvPr id="13" name="object 8">
            <a:extLst>
              <a:ext uri="{FF2B5EF4-FFF2-40B4-BE49-F238E27FC236}">
                <a16:creationId xmlns:a16="http://schemas.microsoft.com/office/drawing/2014/main" id="{4B986B5F-7722-48ED-8173-E2850A21D42C}"/>
              </a:ext>
            </a:extLst>
          </p:cNvPr>
          <p:cNvGrpSpPr/>
          <p:nvPr/>
        </p:nvGrpSpPr>
        <p:grpSpPr>
          <a:xfrm>
            <a:off x="3298996" y="446058"/>
            <a:ext cx="2615545" cy="2605963"/>
            <a:chOff x="4297679" y="906780"/>
            <a:chExt cx="3724910" cy="3517900"/>
          </a:xfrm>
        </p:grpSpPr>
        <p:pic>
          <p:nvPicPr>
            <p:cNvPr id="14" name="object 9">
              <a:extLst>
                <a:ext uri="{FF2B5EF4-FFF2-40B4-BE49-F238E27FC236}">
                  <a16:creationId xmlns:a16="http://schemas.microsoft.com/office/drawing/2014/main" id="{90E43EFB-8F89-4A8D-82DC-5F72E45E263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8047" y="1373124"/>
              <a:ext cx="2304288" cy="3051048"/>
            </a:xfrm>
            <a:prstGeom prst="rect">
              <a:avLst/>
            </a:prstGeom>
          </p:spPr>
        </p:pic>
        <p:pic>
          <p:nvPicPr>
            <p:cNvPr id="15" name="object 10">
              <a:extLst>
                <a:ext uri="{FF2B5EF4-FFF2-40B4-BE49-F238E27FC236}">
                  <a16:creationId xmlns:a16="http://schemas.microsoft.com/office/drawing/2014/main" id="{D2D568D7-ADF5-4DBD-9332-CA0CB8C0DB1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97679" y="906780"/>
              <a:ext cx="2304287" cy="3051048"/>
            </a:xfrm>
            <a:prstGeom prst="rect">
              <a:avLst/>
            </a:prstGeom>
          </p:spPr>
        </p:pic>
      </p:grpSp>
      <p:grpSp>
        <p:nvGrpSpPr>
          <p:cNvPr id="16" name="object 11">
            <a:extLst>
              <a:ext uri="{FF2B5EF4-FFF2-40B4-BE49-F238E27FC236}">
                <a16:creationId xmlns:a16="http://schemas.microsoft.com/office/drawing/2014/main" id="{75237717-BB6F-4541-91A5-BCBC1D539124}"/>
              </a:ext>
            </a:extLst>
          </p:cNvPr>
          <p:cNvGrpSpPr/>
          <p:nvPr/>
        </p:nvGrpSpPr>
        <p:grpSpPr>
          <a:xfrm>
            <a:off x="275580" y="595078"/>
            <a:ext cx="2614653" cy="2653002"/>
            <a:chOff x="307847" y="894588"/>
            <a:chExt cx="3723640" cy="3581400"/>
          </a:xfrm>
        </p:grpSpPr>
        <p:pic>
          <p:nvPicPr>
            <p:cNvPr id="17" name="object 12">
              <a:extLst>
                <a:ext uri="{FF2B5EF4-FFF2-40B4-BE49-F238E27FC236}">
                  <a16:creationId xmlns:a16="http://schemas.microsoft.com/office/drawing/2014/main" id="{44693616-CE79-4198-9DC2-DDF4831EF58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8215" y="1427988"/>
              <a:ext cx="2302763" cy="3048000"/>
            </a:xfrm>
            <a:prstGeom prst="rect">
              <a:avLst/>
            </a:prstGeom>
          </p:spPr>
        </p:pic>
        <p:pic>
          <p:nvPicPr>
            <p:cNvPr id="18" name="object 13">
              <a:extLst>
                <a:ext uri="{FF2B5EF4-FFF2-40B4-BE49-F238E27FC236}">
                  <a16:creationId xmlns:a16="http://schemas.microsoft.com/office/drawing/2014/main" id="{907EC662-098C-42AD-A3B5-CFA53075D9E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7847" y="894588"/>
              <a:ext cx="2302764" cy="3044952"/>
            </a:xfrm>
            <a:prstGeom prst="rect">
              <a:avLst/>
            </a:prstGeom>
          </p:spPr>
        </p:pic>
      </p:grpSp>
      <p:pic>
        <p:nvPicPr>
          <p:cNvPr id="19" name="object 16">
            <a:extLst>
              <a:ext uri="{FF2B5EF4-FFF2-40B4-BE49-F238E27FC236}">
                <a16:creationId xmlns:a16="http://schemas.microsoft.com/office/drawing/2014/main" id="{C5FE818B-7DAF-45A3-8E9E-3404129A71D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18309" y="3624297"/>
            <a:ext cx="1097280" cy="1074179"/>
          </a:xfrm>
          <a:prstGeom prst="rect">
            <a:avLst/>
          </a:prstGeom>
        </p:spPr>
      </p:pic>
      <p:sp>
        <p:nvSpPr>
          <p:cNvPr id="20" name="object 17">
            <a:extLst>
              <a:ext uri="{FF2B5EF4-FFF2-40B4-BE49-F238E27FC236}">
                <a16:creationId xmlns:a16="http://schemas.microsoft.com/office/drawing/2014/main" id="{EC0A6FDE-4A03-4448-941E-241BFA5EA97D}"/>
              </a:ext>
            </a:extLst>
          </p:cNvPr>
          <p:cNvSpPr txBox="1"/>
          <p:nvPr/>
        </p:nvSpPr>
        <p:spPr>
          <a:xfrm>
            <a:off x="107446" y="4056199"/>
            <a:ext cx="3955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1085" marR="5080" indent="-1049020">
              <a:lnSpc>
                <a:spcPct val="100000"/>
              </a:lnSpc>
              <a:spcBef>
                <a:spcPts val="100"/>
              </a:spcBef>
            </a:pPr>
            <a:r>
              <a:rPr sz="12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Вебинар. </a:t>
            </a:r>
            <a:r>
              <a:rPr sz="12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День </a:t>
            </a:r>
            <a:r>
              <a:rPr sz="12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числа </a:t>
            </a:r>
            <a:r>
              <a:rPr sz="12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ПИ. Об </a:t>
            </a:r>
            <a:r>
              <a:rPr sz="1200" b="1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углублённом изучении </a:t>
            </a:r>
            <a:r>
              <a:rPr sz="1200" b="1" spc="-320" dirty="0">
                <a:solidFill>
                  <a:srgbClr val="0462C1"/>
                </a:solidFill>
                <a:latin typeface="Arial"/>
                <a:cs typeface="Arial"/>
                <a:hlinkClick r:id="rId7"/>
              </a:rPr>
              <a:t> </a:t>
            </a:r>
            <a:r>
              <a:rPr sz="12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геометрии</a:t>
            </a:r>
            <a:r>
              <a:rPr sz="12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 в</a:t>
            </a:r>
            <a:r>
              <a:rPr sz="1200" b="1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12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7-9</a:t>
            </a:r>
            <a:r>
              <a:rPr sz="12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12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классах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9D39C45D-6AAC-40DC-A831-26EC5CD443A8}"/>
              </a:ext>
            </a:extLst>
          </p:cNvPr>
          <p:cNvSpPr txBox="1"/>
          <p:nvPr/>
        </p:nvSpPr>
        <p:spPr>
          <a:xfrm>
            <a:off x="-96057" y="3329784"/>
            <a:ext cx="8784803" cy="243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15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Математика. </a:t>
            </a:r>
            <a:r>
              <a:rPr sz="1500" u="heavy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Геометрия.</a:t>
            </a:r>
            <a:r>
              <a:rPr sz="1500" u="heavy" spc="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500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Углублённый</a:t>
            </a:r>
            <a:r>
              <a:rPr sz="1500" u="heavy" spc="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5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уровень.</a:t>
            </a:r>
            <a:r>
              <a:rPr sz="1500" u="heavy" spc="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5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Учебное</a:t>
            </a:r>
            <a:r>
              <a:rPr sz="1500" u="heavy" spc="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5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пособие.</a:t>
            </a:r>
            <a:r>
              <a:rPr sz="1500" u="heavy" spc="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5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М.А. </a:t>
            </a:r>
            <a:r>
              <a:rPr sz="15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Волчкевич,</a:t>
            </a:r>
            <a:r>
              <a:rPr sz="1500" u="heavy" spc="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500" u="heavy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под</a:t>
            </a:r>
            <a:r>
              <a:rPr sz="1500" u="heavy" spc="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500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ред.</a:t>
            </a:r>
            <a:r>
              <a:rPr sz="1500" u="heavy" spc="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5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И.В.</a:t>
            </a:r>
            <a:r>
              <a:rPr sz="1500" u="heavy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5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Ященко</a:t>
            </a:r>
            <a:endParaRPr sz="1500" dirty="0">
              <a:latin typeface="Calibri"/>
              <a:cs typeface="Calibri"/>
            </a:endParaRP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id="{80F73D1A-4481-45A3-B102-F45AD0A113E3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446" y="-104706"/>
            <a:ext cx="1408176" cy="50292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2199720-7B17-4847-8421-25B4DA135CD4}"/>
              </a:ext>
            </a:extLst>
          </p:cNvPr>
          <p:cNvSpPr/>
          <p:nvPr/>
        </p:nvSpPr>
        <p:spPr>
          <a:xfrm>
            <a:off x="1416775" y="4710146"/>
            <a:ext cx="6161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61948F"/>
                </a:solidFill>
                <a:latin typeface="+mn-lt"/>
                <a:cs typeface="Times New Roman" panose="02020603050405020304" pitchFamily="18" charset="0"/>
              </a:rPr>
              <a:t>* Информация из презентации Зубковой Екатерины Дмитриевны,</a:t>
            </a:r>
          </a:p>
          <a:p>
            <a:pPr algn="ctr"/>
            <a:r>
              <a:rPr lang="ru-RU" sz="1200" i="1" dirty="0">
                <a:solidFill>
                  <a:srgbClr val="61948F"/>
                </a:solidFill>
                <a:latin typeface="+mn-lt"/>
                <a:cs typeface="Times New Roman" panose="02020603050405020304" pitchFamily="18" charset="0"/>
              </a:rPr>
              <a:t>ведущий методист ГК «Просвещение»</a:t>
            </a:r>
            <a:endParaRPr lang="ru-RU" sz="1200" i="1" dirty="0">
              <a:solidFill>
                <a:srgbClr val="61948F"/>
              </a:solidFill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3E6A8D-4129-4B14-A6E7-99E44D20AA79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33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A515B6B-1233-43E7-BBD6-93DC2FD1B6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02" y="13871"/>
            <a:ext cx="1067944" cy="1250302"/>
          </a:xfrm>
          <a:prstGeom prst="rect">
            <a:avLst/>
          </a:prstGeom>
        </p:spPr>
      </p:pic>
      <p:grpSp>
        <p:nvGrpSpPr>
          <p:cNvPr id="10" name="object 5">
            <a:extLst>
              <a:ext uri="{FF2B5EF4-FFF2-40B4-BE49-F238E27FC236}">
                <a16:creationId xmlns:a16="http://schemas.microsoft.com/office/drawing/2014/main" id="{F4A3E8AD-87A0-4485-B550-60CB525D0E68}"/>
              </a:ext>
            </a:extLst>
          </p:cNvPr>
          <p:cNvGrpSpPr/>
          <p:nvPr/>
        </p:nvGrpSpPr>
        <p:grpSpPr>
          <a:xfrm>
            <a:off x="6254127" y="603587"/>
            <a:ext cx="2529936" cy="2609256"/>
            <a:chOff x="8290559" y="888491"/>
            <a:chExt cx="3602990" cy="3522345"/>
          </a:xfrm>
        </p:grpSpPr>
        <p:pic>
          <p:nvPicPr>
            <p:cNvPr id="11" name="object 6">
              <a:extLst>
                <a:ext uri="{FF2B5EF4-FFF2-40B4-BE49-F238E27FC236}">
                  <a16:creationId xmlns:a16="http://schemas.microsoft.com/office/drawing/2014/main" id="{A57AA4CA-856A-4692-9C84-C5BAB20FAA6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589007" y="1360931"/>
              <a:ext cx="2304288" cy="3049524"/>
            </a:xfrm>
            <a:prstGeom prst="rect">
              <a:avLst/>
            </a:prstGeom>
          </p:spPr>
        </p:pic>
        <p:pic>
          <p:nvPicPr>
            <p:cNvPr id="12" name="object 7">
              <a:extLst>
                <a:ext uri="{FF2B5EF4-FFF2-40B4-BE49-F238E27FC236}">
                  <a16:creationId xmlns:a16="http://schemas.microsoft.com/office/drawing/2014/main" id="{F10EFE76-ED42-47EE-A8BF-AE48F5A0C0E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90559" y="888491"/>
              <a:ext cx="2305811" cy="3051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124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C41699-EACD-4F14-8485-99DBFF856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300" y="863817"/>
            <a:ext cx="6423490" cy="357533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E8DA0BA-5046-46E5-92E1-85AAFE490D28}"/>
              </a:ext>
            </a:extLst>
          </p:cNvPr>
          <p:cNvSpPr/>
          <p:nvPr/>
        </p:nvSpPr>
        <p:spPr>
          <a:xfrm>
            <a:off x="1803199" y="4544148"/>
            <a:ext cx="60082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https://prosv.ru/selection/novinki/?subject=veroyatnost-i-statistika</a:t>
            </a:r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ED7B3C-04FC-4016-B179-B15CEAE2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02" y="13871"/>
            <a:ext cx="1067944" cy="125030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14E476B-8B11-4DA0-8ED3-AE7862EF13ED}"/>
              </a:ext>
            </a:extLst>
          </p:cNvPr>
          <p:cNvSpPr txBox="1">
            <a:spLocks/>
          </p:cNvSpPr>
          <p:nvPr/>
        </p:nvSpPr>
        <p:spPr>
          <a:xfrm>
            <a:off x="2108751" y="-104706"/>
            <a:ext cx="5929451" cy="55056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dirty="0"/>
              <a:t>Дополнительные учебные пособия</a:t>
            </a: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80062DFF-4E53-4BA5-A475-8F55F310139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124" y="44646"/>
            <a:ext cx="1408176" cy="502920"/>
          </a:xfrm>
          <a:prstGeom prst="rect">
            <a:avLst/>
          </a:prstGeom>
        </p:spPr>
      </p:pic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471DC1D2-E09F-4D8C-BA05-F1B5BBB3E118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713584" y="472601"/>
            <a:ext cx="2442900" cy="364477"/>
          </a:xfrm>
        </p:spPr>
        <p:txBody>
          <a:bodyPr/>
          <a:lstStyle/>
          <a:p>
            <a:r>
              <a:rPr lang="ru-RU" dirty="0"/>
              <a:t>Учебное пособие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A961A-8DA0-429B-88FB-EEEEDA18C39D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34</a:t>
            </a:r>
          </a:p>
        </p:txBody>
      </p:sp>
      <p:pic>
        <p:nvPicPr>
          <p:cNvPr id="5122" name="Picture 2" descr="http://qrcoder.ru/code/?https%3A%2F%2Fprosv.ru%2Fselection%2Fnovinki%2F%3Fsubject%3Dveroyatnost-i-statistika&amp;4&amp;0">
            <a:extLst>
              <a:ext uri="{FF2B5EF4-FFF2-40B4-BE49-F238E27FC236}">
                <a16:creationId xmlns:a16="http://schemas.microsoft.com/office/drawing/2014/main" id="{C992918A-DF56-456A-981D-7EE5A8B97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790" y="1382750"/>
            <a:ext cx="1207628" cy="120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4500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B901369-4407-4B34-BE90-01173CD563C4}"/>
              </a:ext>
            </a:extLst>
          </p:cNvPr>
          <p:cNvSpPr txBox="1">
            <a:spLocks/>
          </p:cNvSpPr>
          <p:nvPr/>
        </p:nvSpPr>
        <p:spPr>
          <a:xfrm>
            <a:off x="80231" y="-72878"/>
            <a:ext cx="8784803" cy="55056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dirty="0"/>
              <a:t>Дополнительные учебные пособия</a:t>
            </a: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id="{80F73D1A-4481-45A3-B102-F45AD0A113E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231" y="-68266"/>
            <a:ext cx="1408176" cy="50292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2199720-7B17-4847-8421-25B4DA135CD4}"/>
              </a:ext>
            </a:extLst>
          </p:cNvPr>
          <p:cNvSpPr/>
          <p:nvPr/>
        </p:nvSpPr>
        <p:spPr>
          <a:xfrm>
            <a:off x="1416775" y="4710146"/>
            <a:ext cx="6161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61948F"/>
                </a:solidFill>
                <a:latin typeface="+mn-lt"/>
                <a:cs typeface="Times New Roman" panose="02020603050405020304" pitchFamily="18" charset="0"/>
              </a:rPr>
              <a:t>* Информация из презентации Зубковой Екатерины Дмитриевны,</a:t>
            </a:r>
          </a:p>
          <a:p>
            <a:pPr algn="ctr"/>
            <a:r>
              <a:rPr lang="ru-RU" sz="1200" i="1" dirty="0">
                <a:solidFill>
                  <a:srgbClr val="61948F"/>
                </a:solidFill>
                <a:latin typeface="+mn-lt"/>
                <a:cs typeface="Times New Roman" panose="02020603050405020304" pitchFamily="18" charset="0"/>
              </a:rPr>
              <a:t>ведущий методист ГК «Просвещение»</a:t>
            </a:r>
            <a:endParaRPr lang="ru-RU" sz="1200" i="1" dirty="0">
              <a:solidFill>
                <a:srgbClr val="61948F"/>
              </a:solidFill>
              <a:latin typeface="+mn-lt"/>
            </a:endParaRP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id="{3B5A5A56-D55F-4BD6-AAE3-ACB01ED882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9522" y="700459"/>
            <a:ext cx="6961857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Вероятность</a:t>
            </a:r>
            <a:r>
              <a:rPr sz="16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 </a:t>
            </a:r>
            <a:r>
              <a:rPr sz="16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и</a:t>
            </a:r>
            <a:r>
              <a:rPr sz="1600" b="1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 </a:t>
            </a:r>
            <a:r>
              <a:rPr sz="16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статистика.</a:t>
            </a:r>
            <a:r>
              <a:rPr sz="1600" b="1" u="heavy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 </a:t>
            </a:r>
            <a:r>
              <a:rPr sz="16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10-11</a:t>
            </a:r>
            <a:r>
              <a:rPr sz="16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 </a:t>
            </a:r>
            <a:r>
              <a:rPr sz="16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классы.</a:t>
            </a:r>
            <a:r>
              <a:rPr sz="16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 </a:t>
            </a:r>
            <a:r>
              <a:rPr sz="16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Базовый</a:t>
            </a:r>
            <a:r>
              <a:rPr sz="1600" b="1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 </a:t>
            </a:r>
            <a:r>
              <a:rPr sz="16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и</a:t>
            </a:r>
            <a:r>
              <a:rPr sz="1600" b="1" u="heavy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 </a:t>
            </a:r>
            <a:r>
              <a:rPr sz="1600" b="1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углублённый</a:t>
            </a:r>
            <a:r>
              <a:rPr sz="1600" b="1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 </a:t>
            </a:r>
            <a:r>
              <a:rPr sz="16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уровень</a:t>
            </a:r>
            <a:endParaRPr sz="1600" dirty="0">
              <a:latin typeface="+mn-lt"/>
              <a:cs typeface="Calibri"/>
            </a:endParaRPr>
          </a:p>
        </p:txBody>
      </p:sp>
      <p:pic>
        <p:nvPicPr>
          <p:cNvPr id="26" name="object 6">
            <a:extLst>
              <a:ext uri="{FF2B5EF4-FFF2-40B4-BE49-F238E27FC236}">
                <a16:creationId xmlns:a16="http://schemas.microsoft.com/office/drawing/2014/main" id="{39FBEEC7-2BDE-4540-AB84-C04A460C083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3064" y="1211610"/>
            <a:ext cx="1959011" cy="2477794"/>
          </a:xfrm>
          <a:prstGeom prst="rect">
            <a:avLst/>
          </a:prstGeom>
        </p:spPr>
      </p:pic>
      <p:pic>
        <p:nvPicPr>
          <p:cNvPr id="27" name="object 7">
            <a:extLst>
              <a:ext uri="{FF2B5EF4-FFF2-40B4-BE49-F238E27FC236}">
                <a16:creationId xmlns:a16="http://schemas.microsoft.com/office/drawing/2014/main" id="{BC2D156C-ADBE-4FBE-97C8-517F586BBF1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20540" y="1793705"/>
            <a:ext cx="1971097" cy="2492898"/>
          </a:xfrm>
          <a:prstGeom prst="rect">
            <a:avLst/>
          </a:prstGeom>
        </p:spPr>
      </p:pic>
      <p:sp>
        <p:nvSpPr>
          <p:cNvPr id="28" name="object 8">
            <a:extLst>
              <a:ext uri="{FF2B5EF4-FFF2-40B4-BE49-F238E27FC236}">
                <a16:creationId xmlns:a16="http://schemas.microsoft.com/office/drawing/2014/main" id="{D7F625D4-F13F-4CD3-9F0C-E11D79F834FB}"/>
              </a:ext>
            </a:extLst>
          </p:cNvPr>
          <p:cNvSpPr txBox="1"/>
          <p:nvPr/>
        </p:nvSpPr>
        <p:spPr>
          <a:xfrm>
            <a:off x="5610102" y="1968434"/>
            <a:ext cx="33572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Microsoft Sans Serif"/>
                <a:cs typeface="Microsoft Sans Serif"/>
              </a:rPr>
              <a:t>Бунимович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Е.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А.,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Булычев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В. А.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6A0584-663A-44F1-9556-627E5897CD90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35</a:t>
            </a:r>
          </a:p>
        </p:txBody>
      </p:sp>
      <p:sp>
        <p:nvSpPr>
          <p:cNvPr id="11" name="Подзаголовок 9">
            <a:extLst>
              <a:ext uri="{FF2B5EF4-FFF2-40B4-BE49-F238E27FC236}">
                <a16:creationId xmlns:a16="http://schemas.microsoft.com/office/drawing/2014/main" id="{FDA37BA5-FA53-4683-85B1-744DC00AE274}"/>
              </a:ext>
            </a:extLst>
          </p:cNvPr>
          <p:cNvSpPr txBox="1">
            <a:spLocks/>
          </p:cNvSpPr>
          <p:nvPr/>
        </p:nvSpPr>
        <p:spPr>
          <a:xfrm>
            <a:off x="3489000" y="1221719"/>
            <a:ext cx="2442900" cy="364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800" b="1" i="0" u="none" strike="noStrike" cap="none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r>
              <a:rPr lang="ru-RU" dirty="0"/>
              <a:t>Учебное пособие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500FB0-2551-4305-B302-BAB3C27FD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02" y="13871"/>
            <a:ext cx="1067944" cy="125030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78BEB9-C504-4437-A295-19F9FEC8BACD}"/>
              </a:ext>
            </a:extLst>
          </p:cNvPr>
          <p:cNvSpPr/>
          <p:nvPr/>
        </p:nvSpPr>
        <p:spPr>
          <a:xfrm>
            <a:off x="2186632" y="4315077"/>
            <a:ext cx="36101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hlinkClick r:id="rId8"/>
              </a:rPr>
              <a:t>https://prosv.ru/search/?search=бунимович+вероятность+и+статистика&amp;isAutocorrectQuery=true</a:t>
            </a:r>
            <a:r>
              <a:rPr lang="ru-RU" sz="1000" dirty="0"/>
              <a:t> </a:t>
            </a:r>
          </a:p>
        </p:txBody>
      </p:sp>
      <p:pic>
        <p:nvPicPr>
          <p:cNvPr id="3074" name="Picture 2" descr="http://qrcoder.ru/code/?https%3A%2F%2Fprosv.ru%2Fsearch%2F%3Fsearch%3D%E1%F3%ED%E8%EC%EE%E2%E8%F7%2B%E2%E5%F0%EE%FF%F2%ED%EE%F1%F2%FC%2B%E8%2B%F1%F2%E0%F2%E8%F1%F2%E8%EA%E0%26isAutocorrectQuery%3Dtrue&amp;4&amp;0">
            <a:extLst>
              <a:ext uri="{FF2B5EF4-FFF2-40B4-BE49-F238E27FC236}">
                <a16:creationId xmlns:a16="http://schemas.microsoft.com/office/drawing/2014/main" id="{AE467B1F-D207-4EFE-B46C-22293B7E1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09" y="2830194"/>
            <a:ext cx="1166982" cy="11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494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B901369-4407-4B34-BE90-01173CD563C4}"/>
              </a:ext>
            </a:extLst>
          </p:cNvPr>
          <p:cNvSpPr txBox="1">
            <a:spLocks/>
          </p:cNvSpPr>
          <p:nvPr/>
        </p:nvSpPr>
        <p:spPr>
          <a:xfrm>
            <a:off x="-16505" y="-73693"/>
            <a:ext cx="8784803" cy="55056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dirty="0"/>
              <a:t>Универсальные учебные пособия</a:t>
            </a: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id="{80F73D1A-4481-45A3-B102-F45AD0A113E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10087" y="-98926"/>
            <a:ext cx="1408176" cy="50292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2199720-7B17-4847-8421-25B4DA135CD4}"/>
              </a:ext>
            </a:extLst>
          </p:cNvPr>
          <p:cNvSpPr/>
          <p:nvPr/>
        </p:nvSpPr>
        <p:spPr>
          <a:xfrm>
            <a:off x="1416775" y="4710146"/>
            <a:ext cx="6161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61948F"/>
                </a:solidFill>
                <a:latin typeface="+mn-lt"/>
                <a:cs typeface="Times New Roman" panose="02020603050405020304" pitchFamily="18" charset="0"/>
              </a:rPr>
              <a:t>* Информация из презентации Зубковой Екатерины Дмитриевны,</a:t>
            </a:r>
          </a:p>
          <a:p>
            <a:pPr algn="ctr"/>
            <a:r>
              <a:rPr lang="ru-RU" sz="1200" i="1" dirty="0">
                <a:solidFill>
                  <a:srgbClr val="61948F"/>
                </a:solidFill>
                <a:latin typeface="+mn-lt"/>
                <a:cs typeface="Times New Roman" panose="02020603050405020304" pitchFamily="18" charset="0"/>
              </a:rPr>
              <a:t>ведущий методист ГК «Просвещение»</a:t>
            </a:r>
            <a:endParaRPr lang="ru-RU" sz="1200" i="1" dirty="0">
              <a:solidFill>
                <a:srgbClr val="61948F"/>
              </a:solidFill>
              <a:latin typeface="+mn-lt"/>
            </a:endParaRPr>
          </a:p>
        </p:txBody>
      </p:sp>
      <p:pic>
        <p:nvPicPr>
          <p:cNvPr id="14" name="object 5">
            <a:extLst>
              <a:ext uri="{FF2B5EF4-FFF2-40B4-BE49-F238E27FC236}">
                <a16:creationId xmlns:a16="http://schemas.microsoft.com/office/drawing/2014/main" id="{4A0F10CB-A52C-4094-8C01-319C83296C5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69639" y="3249360"/>
            <a:ext cx="1167002" cy="1194435"/>
          </a:xfrm>
          <a:prstGeom prst="rect">
            <a:avLst/>
          </a:prstGeom>
        </p:spPr>
      </p:pic>
      <p:grpSp>
        <p:nvGrpSpPr>
          <p:cNvPr id="15" name="object 24">
            <a:extLst>
              <a:ext uri="{FF2B5EF4-FFF2-40B4-BE49-F238E27FC236}">
                <a16:creationId xmlns:a16="http://schemas.microsoft.com/office/drawing/2014/main" id="{1D38E2BF-430A-4CC3-AF78-182F0F4F2AF5}"/>
              </a:ext>
            </a:extLst>
          </p:cNvPr>
          <p:cNvGrpSpPr/>
          <p:nvPr/>
        </p:nvGrpSpPr>
        <p:grpSpPr>
          <a:xfrm>
            <a:off x="5279332" y="2585755"/>
            <a:ext cx="1584035" cy="2006734"/>
            <a:chOff x="7527029" y="3802379"/>
            <a:chExt cx="2193290" cy="2898775"/>
          </a:xfrm>
        </p:grpSpPr>
        <p:pic>
          <p:nvPicPr>
            <p:cNvPr id="16" name="object 25">
              <a:extLst>
                <a:ext uri="{FF2B5EF4-FFF2-40B4-BE49-F238E27FC236}">
                  <a16:creationId xmlns:a16="http://schemas.microsoft.com/office/drawing/2014/main" id="{08A47721-C952-4454-B05D-526F5FF4F5C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27029" y="3805408"/>
              <a:ext cx="2193048" cy="2895628"/>
            </a:xfrm>
            <a:prstGeom prst="rect">
              <a:avLst/>
            </a:prstGeom>
          </p:spPr>
        </p:pic>
        <p:pic>
          <p:nvPicPr>
            <p:cNvPr id="17" name="object 26">
              <a:extLst>
                <a:ext uri="{FF2B5EF4-FFF2-40B4-BE49-F238E27FC236}">
                  <a16:creationId xmlns:a16="http://schemas.microsoft.com/office/drawing/2014/main" id="{8645EC5D-09E9-4AA3-9925-9C7BA894C0A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80376" y="3811523"/>
              <a:ext cx="2090927" cy="2802636"/>
            </a:xfrm>
            <a:prstGeom prst="rect">
              <a:avLst/>
            </a:prstGeom>
          </p:spPr>
        </p:pic>
        <p:sp>
          <p:nvSpPr>
            <p:cNvPr id="18" name="object 27">
              <a:extLst>
                <a:ext uri="{FF2B5EF4-FFF2-40B4-BE49-F238E27FC236}">
                  <a16:creationId xmlns:a16="http://schemas.microsoft.com/office/drawing/2014/main" id="{079B8CB6-6BA2-4DEE-AD65-38E6A31A95CB}"/>
                </a:ext>
              </a:extLst>
            </p:cNvPr>
            <p:cNvSpPr/>
            <p:nvPr/>
          </p:nvSpPr>
          <p:spPr>
            <a:xfrm>
              <a:off x="7575804" y="3806951"/>
              <a:ext cx="2100580" cy="2811780"/>
            </a:xfrm>
            <a:custGeom>
              <a:avLst/>
              <a:gdLst/>
              <a:ahLst/>
              <a:cxnLst/>
              <a:rect l="l" t="t" r="r" b="b"/>
              <a:pathLst>
                <a:path w="2100579" h="2811779">
                  <a:moveTo>
                    <a:pt x="0" y="2811780"/>
                  </a:moveTo>
                  <a:lnTo>
                    <a:pt x="2100072" y="2811780"/>
                  </a:lnTo>
                  <a:lnTo>
                    <a:pt x="2100072" y="0"/>
                  </a:lnTo>
                  <a:lnTo>
                    <a:pt x="0" y="0"/>
                  </a:lnTo>
                  <a:lnTo>
                    <a:pt x="0" y="2811780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pic>
        <p:nvPicPr>
          <p:cNvPr id="19" name="object 29">
            <a:extLst>
              <a:ext uri="{FF2B5EF4-FFF2-40B4-BE49-F238E27FC236}">
                <a16:creationId xmlns:a16="http://schemas.microsoft.com/office/drawing/2014/main" id="{9DB244A4-EEDE-4A62-B43A-4791B6A0041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62858" y="3498680"/>
            <a:ext cx="1135903" cy="1135903"/>
          </a:xfrm>
          <a:prstGeom prst="rect">
            <a:avLst/>
          </a:prstGeom>
        </p:spPr>
      </p:pic>
      <p:sp>
        <p:nvSpPr>
          <p:cNvPr id="20" name="object 30">
            <a:extLst>
              <a:ext uri="{FF2B5EF4-FFF2-40B4-BE49-F238E27FC236}">
                <a16:creationId xmlns:a16="http://schemas.microsoft.com/office/drawing/2014/main" id="{DFE791E8-CC58-4156-9314-EA3C40045FF7}"/>
              </a:ext>
            </a:extLst>
          </p:cNvPr>
          <p:cNvSpPr txBox="1"/>
          <p:nvPr/>
        </p:nvSpPr>
        <p:spPr>
          <a:xfrm>
            <a:off x="7003332" y="2688242"/>
            <a:ext cx="1413510" cy="4943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105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В.В.</a:t>
            </a:r>
            <a:r>
              <a:rPr sz="1050" b="1" u="sng" spc="-19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050" b="1" u="sng" spc="-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Прасолов.</a:t>
            </a:r>
            <a:r>
              <a:rPr sz="1050" b="1" u="sng" spc="-41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050" b="1" u="sng" spc="-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Решение </a:t>
            </a:r>
            <a:r>
              <a:rPr sz="1050" b="1" spc="-225" dirty="0">
                <a:solidFill>
                  <a:srgbClr val="0462C1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105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задач </a:t>
            </a:r>
            <a:r>
              <a:rPr sz="1050" b="1" u="sng" spc="-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повышенной </a:t>
            </a:r>
            <a:r>
              <a:rPr sz="1050" b="1" dirty="0">
                <a:solidFill>
                  <a:srgbClr val="0462C1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1050" b="1" u="sng" spc="-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сложности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31">
            <a:extLst>
              <a:ext uri="{FF2B5EF4-FFF2-40B4-BE49-F238E27FC236}">
                <a16:creationId xmlns:a16="http://schemas.microsoft.com/office/drawing/2014/main" id="{1D558E22-047A-4B84-A883-150C2A7CF24E}"/>
              </a:ext>
            </a:extLst>
          </p:cNvPr>
          <p:cNvSpPr txBox="1"/>
          <p:nvPr/>
        </p:nvSpPr>
        <p:spPr>
          <a:xfrm>
            <a:off x="4009454" y="3024804"/>
            <a:ext cx="648176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9"/>
              </a:rPr>
              <a:t>Зад</a:t>
            </a:r>
            <a:r>
              <a:rPr sz="1050" b="1" u="sng" spc="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9"/>
              </a:rPr>
              <a:t>а</a:t>
            </a:r>
            <a:r>
              <a:rPr sz="1050" b="1" u="sng" spc="-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9"/>
              </a:rPr>
              <a:t>ч</a:t>
            </a:r>
            <a:r>
              <a:rPr sz="1050" b="1" u="sng" spc="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9"/>
              </a:rPr>
              <a:t>н</a:t>
            </a:r>
            <a:r>
              <a:rPr sz="105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9"/>
              </a:rPr>
              <a:t>ики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29" name="object 6">
            <a:extLst>
              <a:ext uri="{FF2B5EF4-FFF2-40B4-BE49-F238E27FC236}">
                <a16:creationId xmlns:a16="http://schemas.microsoft.com/office/drawing/2014/main" id="{C1C8F88D-0081-4809-A1E6-EC1ABE824D5B}"/>
              </a:ext>
            </a:extLst>
          </p:cNvPr>
          <p:cNvGrpSpPr/>
          <p:nvPr/>
        </p:nvGrpSpPr>
        <p:grpSpPr>
          <a:xfrm>
            <a:off x="375690" y="473433"/>
            <a:ext cx="1581741" cy="4140072"/>
            <a:chOff x="178272" y="760476"/>
            <a:chExt cx="2190115" cy="5980430"/>
          </a:xfrm>
        </p:grpSpPr>
        <p:pic>
          <p:nvPicPr>
            <p:cNvPr id="30" name="object 7">
              <a:extLst>
                <a:ext uri="{FF2B5EF4-FFF2-40B4-BE49-F238E27FC236}">
                  <a16:creationId xmlns:a16="http://schemas.microsoft.com/office/drawing/2014/main" id="{1AD5CE60-0ED3-4FE9-94EE-3C794B30B84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8289" y="763468"/>
              <a:ext cx="2190025" cy="2971883"/>
            </a:xfrm>
            <a:prstGeom prst="rect">
              <a:avLst/>
            </a:prstGeom>
          </p:spPr>
        </p:pic>
        <p:pic>
          <p:nvPicPr>
            <p:cNvPr id="31" name="object 8">
              <a:extLst>
                <a:ext uri="{FF2B5EF4-FFF2-40B4-BE49-F238E27FC236}">
                  <a16:creationId xmlns:a16="http://schemas.microsoft.com/office/drawing/2014/main" id="{2FD8E245-E4DE-47AD-BD91-99EFE148724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1647" y="769620"/>
              <a:ext cx="2087880" cy="2878835"/>
            </a:xfrm>
            <a:prstGeom prst="rect">
              <a:avLst/>
            </a:prstGeom>
          </p:spPr>
        </p:pic>
        <p:sp>
          <p:nvSpPr>
            <p:cNvPr id="32" name="object 9">
              <a:extLst>
                <a:ext uri="{FF2B5EF4-FFF2-40B4-BE49-F238E27FC236}">
                  <a16:creationId xmlns:a16="http://schemas.microsoft.com/office/drawing/2014/main" id="{F550AE3D-3909-4A75-AFE0-9E84E51B82F3}"/>
                </a:ext>
              </a:extLst>
            </p:cNvPr>
            <p:cNvSpPr/>
            <p:nvPr/>
          </p:nvSpPr>
          <p:spPr>
            <a:xfrm>
              <a:off x="227075" y="765048"/>
              <a:ext cx="2097405" cy="2887980"/>
            </a:xfrm>
            <a:custGeom>
              <a:avLst/>
              <a:gdLst/>
              <a:ahLst/>
              <a:cxnLst/>
              <a:rect l="l" t="t" r="r" b="b"/>
              <a:pathLst>
                <a:path w="2097405" h="2887979">
                  <a:moveTo>
                    <a:pt x="0" y="2887979"/>
                  </a:moveTo>
                  <a:lnTo>
                    <a:pt x="2097024" y="2887979"/>
                  </a:lnTo>
                  <a:lnTo>
                    <a:pt x="2097024" y="0"/>
                  </a:lnTo>
                  <a:lnTo>
                    <a:pt x="0" y="0"/>
                  </a:lnTo>
                  <a:lnTo>
                    <a:pt x="0" y="2887979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3" name="object 10">
              <a:extLst>
                <a:ext uri="{FF2B5EF4-FFF2-40B4-BE49-F238E27FC236}">
                  <a16:creationId xmlns:a16="http://schemas.microsoft.com/office/drawing/2014/main" id="{1F840DED-FDFC-48BB-977C-861872005CD7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272" y="3767285"/>
              <a:ext cx="1949266" cy="2973393"/>
            </a:xfrm>
            <a:prstGeom prst="rect">
              <a:avLst/>
            </a:prstGeom>
          </p:spPr>
        </p:pic>
        <p:pic>
          <p:nvPicPr>
            <p:cNvPr id="34" name="object 11">
              <a:extLst>
                <a:ext uri="{FF2B5EF4-FFF2-40B4-BE49-F238E27FC236}">
                  <a16:creationId xmlns:a16="http://schemas.microsoft.com/office/drawing/2014/main" id="{889E61B8-A3C7-4E0A-9B25-AE91856D1C46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1647" y="3773424"/>
              <a:ext cx="1847088" cy="2880360"/>
            </a:xfrm>
            <a:prstGeom prst="rect">
              <a:avLst/>
            </a:prstGeom>
          </p:spPr>
        </p:pic>
        <p:sp>
          <p:nvSpPr>
            <p:cNvPr id="35" name="object 12">
              <a:extLst>
                <a:ext uri="{FF2B5EF4-FFF2-40B4-BE49-F238E27FC236}">
                  <a16:creationId xmlns:a16="http://schemas.microsoft.com/office/drawing/2014/main" id="{7F8C4273-901E-4AED-B9C0-E06E28C28BD5}"/>
                </a:ext>
              </a:extLst>
            </p:cNvPr>
            <p:cNvSpPr/>
            <p:nvPr/>
          </p:nvSpPr>
          <p:spPr>
            <a:xfrm>
              <a:off x="227075" y="3768852"/>
              <a:ext cx="1856739" cy="2889885"/>
            </a:xfrm>
            <a:custGeom>
              <a:avLst/>
              <a:gdLst/>
              <a:ahLst/>
              <a:cxnLst/>
              <a:rect l="l" t="t" r="r" b="b"/>
              <a:pathLst>
                <a:path w="1856739" h="2889884">
                  <a:moveTo>
                    <a:pt x="0" y="2889504"/>
                  </a:moveTo>
                  <a:lnTo>
                    <a:pt x="1856232" y="2889504"/>
                  </a:lnTo>
                  <a:lnTo>
                    <a:pt x="1856232" y="0"/>
                  </a:lnTo>
                  <a:lnTo>
                    <a:pt x="0" y="0"/>
                  </a:lnTo>
                  <a:lnTo>
                    <a:pt x="0" y="2889504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36" name="object 13">
            <a:extLst>
              <a:ext uri="{FF2B5EF4-FFF2-40B4-BE49-F238E27FC236}">
                <a16:creationId xmlns:a16="http://schemas.microsoft.com/office/drawing/2014/main" id="{A988796C-D8FC-4269-8EAD-E6790ED726C2}"/>
              </a:ext>
            </a:extLst>
          </p:cNvPr>
          <p:cNvGrpSpPr/>
          <p:nvPr/>
        </p:nvGrpSpPr>
        <p:grpSpPr>
          <a:xfrm>
            <a:off x="2065049" y="473434"/>
            <a:ext cx="1581741" cy="4148424"/>
            <a:chOff x="2430751" y="760476"/>
            <a:chExt cx="2190115" cy="5992495"/>
          </a:xfrm>
        </p:grpSpPr>
        <p:pic>
          <p:nvPicPr>
            <p:cNvPr id="37" name="object 14">
              <a:extLst>
                <a:ext uri="{FF2B5EF4-FFF2-40B4-BE49-F238E27FC236}">
                  <a16:creationId xmlns:a16="http://schemas.microsoft.com/office/drawing/2014/main" id="{FA08B5D6-6112-4DD8-8A86-F3CF32061F69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30761" y="763468"/>
              <a:ext cx="2190025" cy="2971883"/>
            </a:xfrm>
            <a:prstGeom prst="rect">
              <a:avLst/>
            </a:prstGeom>
          </p:spPr>
        </p:pic>
        <p:pic>
          <p:nvPicPr>
            <p:cNvPr id="38" name="object 15">
              <a:extLst>
                <a:ext uri="{FF2B5EF4-FFF2-40B4-BE49-F238E27FC236}">
                  <a16:creationId xmlns:a16="http://schemas.microsoft.com/office/drawing/2014/main" id="{170B5D57-B53C-4B64-99C8-89553C1D508E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84119" y="769620"/>
              <a:ext cx="2087880" cy="2878835"/>
            </a:xfrm>
            <a:prstGeom prst="rect">
              <a:avLst/>
            </a:prstGeom>
          </p:spPr>
        </p:pic>
        <p:sp>
          <p:nvSpPr>
            <p:cNvPr id="39" name="object 16">
              <a:extLst>
                <a:ext uri="{FF2B5EF4-FFF2-40B4-BE49-F238E27FC236}">
                  <a16:creationId xmlns:a16="http://schemas.microsoft.com/office/drawing/2014/main" id="{6FD6399B-5102-42BA-9EA6-E6D0F9EB54E9}"/>
                </a:ext>
              </a:extLst>
            </p:cNvPr>
            <p:cNvSpPr/>
            <p:nvPr/>
          </p:nvSpPr>
          <p:spPr>
            <a:xfrm>
              <a:off x="2479547" y="765048"/>
              <a:ext cx="2097405" cy="2887980"/>
            </a:xfrm>
            <a:custGeom>
              <a:avLst/>
              <a:gdLst/>
              <a:ahLst/>
              <a:cxnLst/>
              <a:rect l="l" t="t" r="r" b="b"/>
              <a:pathLst>
                <a:path w="2097404" h="2887979">
                  <a:moveTo>
                    <a:pt x="0" y="2887979"/>
                  </a:moveTo>
                  <a:lnTo>
                    <a:pt x="2097024" y="2887979"/>
                  </a:lnTo>
                  <a:lnTo>
                    <a:pt x="2097024" y="0"/>
                  </a:lnTo>
                  <a:lnTo>
                    <a:pt x="0" y="0"/>
                  </a:lnTo>
                  <a:lnTo>
                    <a:pt x="0" y="2887979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40" name="object 17">
              <a:extLst>
                <a:ext uri="{FF2B5EF4-FFF2-40B4-BE49-F238E27FC236}">
                  <a16:creationId xmlns:a16="http://schemas.microsoft.com/office/drawing/2014/main" id="{1D775E2A-5572-44D1-B85F-24F1ADBC0ED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30751" y="3767299"/>
              <a:ext cx="1932488" cy="2985557"/>
            </a:xfrm>
            <a:prstGeom prst="rect">
              <a:avLst/>
            </a:prstGeom>
          </p:spPr>
        </p:pic>
        <p:pic>
          <p:nvPicPr>
            <p:cNvPr id="41" name="object 18">
              <a:extLst>
                <a:ext uri="{FF2B5EF4-FFF2-40B4-BE49-F238E27FC236}">
                  <a16:creationId xmlns:a16="http://schemas.microsoft.com/office/drawing/2014/main" id="{89A38E0B-0DF3-4960-A222-D5D2C1D9A65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84119" y="3773424"/>
              <a:ext cx="1830324" cy="2892552"/>
            </a:xfrm>
            <a:prstGeom prst="rect">
              <a:avLst/>
            </a:prstGeom>
          </p:spPr>
        </p:pic>
        <p:sp>
          <p:nvSpPr>
            <p:cNvPr id="42" name="object 19">
              <a:extLst>
                <a:ext uri="{FF2B5EF4-FFF2-40B4-BE49-F238E27FC236}">
                  <a16:creationId xmlns:a16="http://schemas.microsoft.com/office/drawing/2014/main" id="{7E70B205-091A-4539-B69D-2929FF0BA088}"/>
                </a:ext>
              </a:extLst>
            </p:cNvPr>
            <p:cNvSpPr/>
            <p:nvPr/>
          </p:nvSpPr>
          <p:spPr>
            <a:xfrm>
              <a:off x="2479547" y="3768852"/>
              <a:ext cx="1839595" cy="2901950"/>
            </a:xfrm>
            <a:custGeom>
              <a:avLst/>
              <a:gdLst/>
              <a:ahLst/>
              <a:cxnLst/>
              <a:rect l="l" t="t" r="r" b="b"/>
              <a:pathLst>
                <a:path w="1839595" h="2901950">
                  <a:moveTo>
                    <a:pt x="0" y="2901696"/>
                  </a:moveTo>
                  <a:lnTo>
                    <a:pt x="1839468" y="2901696"/>
                  </a:lnTo>
                  <a:lnTo>
                    <a:pt x="1839468" y="0"/>
                  </a:lnTo>
                  <a:lnTo>
                    <a:pt x="0" y="0"/>
                  </a:lnTo>
                  <a:lnTo>
                    <a:pt x="0" y="2901696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43" name="object 20">
            <a:extLst>
              <a:ext uri="{FF2B5EF4-FFF2-40B4-BE49-F238E27FC236}">
                <a16:creationId xmlns:a16="http://schemas.microsoft.com/office/drawing/2014/main" id="{B5CC1D60-ADA0-4889-B9E3-4AFC0B413BBA}"/>
              </a:ext>
            </a:extLst>
          </p:cNvPr>
          <p:cNvGrpSpPr/>
          <p:nvPr/>
        </p:nvGrpSpPr>
        <p:grpSpPr>
          <a:xfrm>
            <a:off x="3752124" y="473433"/>
            <a:ext cx="1581741" cy="2059485"/>
            <a:chOff x="4680185" y="760476"/>
            <a:chExt cx="2190115" cy="2974975"/>
          </a:xfrm>
        </p:grpSpPr>
        <p:pic>
          <p:nvPicPr>
            <p:cNvPr id="44" name="object 21">
              <a:extLst>
                <a:ext uri="{FF2B5EF4-FFF2-40B4-BE49-F238E27FC236}">
                  <a16:creationId xmlns:a16="http://schemas.microsoft.com/office/drawing/2014/main" id="{777CD283-641A-4E80-92A7-CC8E7D580E1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80185" y="763468"/>
              <a:ext cx="2190025" cy="2971883"/>
            </a:xfrm>
            <a:prstGeom prst="rect">
              <a:avLst/>
            </a:prstGeom>
          </p:spPr>
        </p:pic>
        <p:pic>
          <p:nvPicPr>
            <p:cNvPr id="45" name="object 22">
              <a:extLst>
                <a:ext uri="{FF2B5EF4-FFF2-40B4-BE49-F238E27FC236}">
                  <a16:creationId xmlns:a16="http://schemas.microsoft.com/office/drawing/2014/main" id="{82F81E83-5348-49AE-B489-49E1D06B8F34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33544" y="769620"/>
              <a:ext cx="2087879" cy="2878835"/>
            </a:xfrm>
            <a:prstGeom prst="rect">
              <a:avLst/>
            </a:prstGeom>
          </p:spPr>
        </p:pic>
        <p:sp>
          <p:nvSpPr>
            <p:cNvPr id="46" name="object 23">
              <a:extLst>
                <a:ext uri="{FF2B5EF4-FFF2-40B4-BE49-F238E27FC236}">
                  <a16:creationId xmlns:a16="http://schemas.microsoft.com/office/drawing/2014/main" id="{7F927798-7645-4F52-AD84-51EEE8E91BDB}"/>
                </a:ext>
              </a:extLst>
            </p:cNvPr>
            <p:cNvSpPr/>
            <p:nvPr/>
          </p:nvSpPr>
          <p:spPr>
            <a:xfrm>
              <a:off x="4728972" y="765048"/>
              <a:ext cx="2097405" cy="2887980"/>
            </a:xfrm>
            <a:custGeom>
              <a:avLst/>
              <a:gdLst/>
              <a:ahLst/>
              <a:cxnLst/>
              <a:rect l="l" t="t" r="r" b="b"/>
              <a:pathLst>
                <a:path w="2097404" h="2887979">
                  <a:moveTo>
                    <a:pt x="0" y="2887979"/>
                  </a:moveTo>
                  <a:lnTo>
                    <a:pt x="2097024" y="2887979"/>
                  </a:lnTo>
                  <a:lnTo>
                    <a:pt x="2097024" y="0"/>
                  </a:lnTo>
                  <a:lnTo>
                    <a:pt x="0" y="0"/>
                  </a:lnTo>
                  <a:lnTo>
                    <a:pt x="0" y="2887979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47" name="object 32">
            <a:extLst>
              <a:ext uri="{FF2B5EF4-FFF2-40B4-BE49-F238E27FC236}">
                <a16:creationId xmlns:a16="http://schemas.microsoft.com/office/drawing/2014/main" id="{E11547C4-DAE9-4B36-958D-926C7084671B}"/>
              </a:ext>
            </a:extLst>
          </p:cNvPr>
          <p:cNvGrpSpPr/>
          <p:nvPr/>
        </p:nvGrpSpPr>
        <p:grpSpPr>
          <a:xfrm>
            <a:off x="5406243" y="337439"/>
            <a:ext cx="3786732" cy="2400169"/>
            <a:chOff x="6894576" y="565404"/>
            <a:chExt cx="5243195" cy="3467100"/>
          </a:xfrm>
        </p:grpSpPr>
        <p:pic>
          <p:nvPicPr>
            <p:cNvPr id="48" name="object 33">
              <a:extLst>
                <a:ext uri="{FF2B5EF4-FFF2-40B4-BE49-F238E27FC236}">
                  <a16:creationId xmlns:a16="http://schemas.microsoft.com/office/drawing/2014/main" id="{BD010638-1E92-4B01-89A3-D1ECEA17A09D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94576" y="565404"/>
              <a:ext cx="2779903" cy="3467100"/>
            </a:xfrm>
            <a:prstGeom prst="rect">
              <a:avLst/>
            </a:prstGeom>
          </p:spPr>
        </p:pic>
        <p:pic>
          <p:nvPicPr>
            <p:cNvPr id="49" name="object 34">
              <a:extLst>
                <a:ext uri="{FF2B5EF4-FFF2-40B4-BE49-F238E27FC236}">
                  <a16:creationId xmlns:a16="http://schemas.microsoft.com/office/drawing/2014/main" id="{3D6A4D6C-1184-4C58-B2A6-75248D9C917F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98792" y="769620"/>
              <a:ext cx="2191511" cy="2878835"/>
            </a:xfrm>
            <a:prstGeom prst="rect">
              <a:avLst/>
            </a:prstGeom>
          </p:spPr>
        </p:pic>
        <p:sp>
          <p:nvSpPr>
            <p:cNvPr id="50" name="object 35">
              <a:extLst>
                <a:ext uri="{FF2B5EF4-FFF2-40B4-BE49-F238E27FC236}">
                  <a16:creationId xmlns:a16="http://schemas.microsoft.com/office/drawing/2014/main" id="{AD452DDB-2CE2-476F-A67A-AD9EBEF6C01B}"/>
                </a:ext>
              </a:extLst>
            </p:cNvPr>
            <p:cNvSpPr/>
            <p:nvPr/>
          </p:nvSpPr>
          <p:spPr>
            <a:xfrm>
              <a:off x="7094220" y="765048"/>
              <a:ext cx="2200910" cy="2887980"/>
            </a:xfrm>
            <a:custGeom>
              <a:avLst/>
              <a:gdLst/>
              <a:ahLst/>
              <a:cxnLst/>
              <a:rect l="l" t="t" r="r" b="b"/>
              <a:pathLst>
                <a:path w="2200909" h="2887979">
                  <a:moveTo>
                    <a:pt x="0" y="2887979"/>
                  </a:moveTo>
                  <a:lnTo>
                    <a:pt x="2200655" y="2887979"/>
                  </a:lnTo>
                  <a:lnTo>
                    <a:pt x="2200655" y="0"/>
                  </a:lnTo>
                  <a:lnTo>
                    <a:pt x="0" y="0"/>
                  </a:lnTo>
                  <a:lnTo>
                    <a:pt x="0" y="2887979"/>
                  </a:lnTo>
                  <a:close/>
                </a:path>
              </a:pathLst>
            </a:custGeom>
            <a:ln w="9143">
              <a:solidFill>
                <a:srgbClr val="2E5496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51" name="object 36">
              <a:extLst>
                <a:ext uri="{FF2B5EF4-FFF2-40B4-BE49-F238E27FC236}">
                  <a16:creationId xmlns:a16="http://schemas.microsoft.com/office/drawing/2014/main" id="{F88906DE-4547-49F6-88F5-7C0B6C878C63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460992" y="565404"/>
              <a:ext cx="2676271" cy="3467100"/>
            </a:xfrm>
            <a:prstGeom prst="rect">
              <a:avLst/>
            </a:prstGeom>
          </p:spPr>
        </p:pic>
        <p:pic>
          <p:nvPicPr>
            <p:cNvPr id="52" name="object 37">
              <a:extLst>
                <a:ext uri="{FF2B5EF4-FFF2-40B4-BE49-F238E27FC236}">
                  <a16:creationId xmlns:a16="http://schemas.microsoft.com/office/drawing/2014/main" id="{8EF7CB18-3675-4564-82B7-734313A7B997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665208" y="769620"/>
              <a:ext cx="2087879" cy="2878835"/>
            </a:xfrm>
            <a:prstGeom prst="rect">
              <a:avLst/>
            </a:prstGeom>
          </p:spPr>
        </p:pic>
        <p:sp>
          <p:nvSpPr>
            <p:cNvPr id="53" name="object 38">
              <a:extLst>
                <a:ext uri="{FF2B5EF4-FFF2-40B4-BE49-F238E27FC236}">
                  <a16:creationId xmlns:a16="http://schemas.microsoft.com/office/drawing/2014/main" id="{A57E0727-0ECA-47E7-BCB9-CBDCB4C5C1F3}"/>
                </a:ext>
              </a:extLst>
            </p:cNvPr>
            <p:cNvSpPr/>
            <p:nvPr/>
          </p:nvSpPr>
          <p:spPr>
            <a:xfrm>
              <a:off x="9660636" y="765048"/>
              <a:ext cx="2097405" cy="2887980"/>
            </a:xfrm>
            <a:custGeom>
              <a:avLst/>
              <a:gdLst/>
              <a:ahLst/>
              <a:cxnLst/>
              <a:rect l="l" t="t" r="r" b="b"/>
              <a:pathLst>
                <a:path w="2097404" h="2887979">
                  <a:moveTo>
                    <a:pt x="0" y="2887979"/>
                  </a:moveTo>
                  <a:lnTo>
                    <a:pt x="2097024" y="2887979"/>
                  </a:lnTo>
                  <a:lnTo>
                    <a:pt x="2097024" y="0"/>
                  </a:lnTo>
                  <a:lnTo>
                    <a:pt x="0" y="0"/>
                  </a:lnTo>
                  <a:lnTo>
                    <a:pt x="0" y="2887979"/>
                  </a:lnTo>
                  <a:close/>
                </a:path>
              </a:pathLst>
            </a:custGeom>
            <a:ln w="9144">
              <a:solidFill>
                <a:srgbClr val="2E5496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31A05C9-568B-445D-ABB9-13E61CE42D93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10334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102E2C0-D8C3-45F8-9F5B-5D0952A5DBB1}"/>
              </a:ext>
            </a:extLst>
          </p:cNvPr>
          <p:cNvSpPr/>
          <p:nvPr/>
        </p:nvSpPr>
        <p:spPr>
          <a:xfrm>
            <a:off x="1619094" y="4662917"/>
            <a:ext cx="52271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hlinkClick r:id="rId3"/>
              </a:rPr>
              <a:t>https://vk.com/doc3619616_675630074?hash=oftCMdEaPMQJw5Uz7EINSRZzzs9LX0zzXGsIAVTkF2w&amp;dl=8byp1H6o1mR92efhq7BolkZT84GpzilczIQktcnPOnz</a:t>
            </a:r>
            <a:r>
              <a:rPr lang="ru-RU" sz="800" dirty="0"/>
              <a:t>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8373E3-EBAD-4B81-84F8-425896A8E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70" y="480583"/>
            <a:ext cx="4548674" cy="38607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B5897BB-F886-4C57-8991-5507BDBC1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333" y="2454293"/>
            <a:ext cx="3019891" cy="204784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0890CB9-6BB5-4984-A39B-6A8E23B1FCC2}"/>
              </a:ext>
            </a:extLst>
          </p:cNvPr>
          <p:cNvSpPr/>
          <p:nvPr/>
        </p:nvSpPr>
        <p:spPr>
          <a:xfrm>
            <a:off x="7660884" y="901424"/>
            <a:ext cx="144127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</a:t>
            </a:r>
          </a:p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ЗАДАНИЙ:</a:t>
            </a:r>
          </a:p>
          <a:p>
            <a:pPr algn="ctr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А, В, С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E386BC-73CE-4C17-8DA1-417EA9538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0304" y="2098302"/>
            <a:ext cx="1933696" cy="271789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B8F7D5-2256-4CDC-9772-37883C59E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9454" y="641358"/>
            <a:ext cx="2648728" cy="149035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88FDFE2B-FE02-48EC-B15F-704394DB6D02}"/>
              </a:ext>
            </a:extLst>
          </p:cNvPr>
          <p:cNvSpPr txBox="1">
            <a:spLocks/>
          </p:cNvSpPr>
          <p:nvPr/>
        </p:nvSpPr>
        <p:spPr>
          <a:xfrm>
            <a:off x="508883" y="-85720"/>
            <a:ext cx="8784803" cy="55056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dirty="0"/>
              <a:t>В помощь учителю математики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93182A-D7CB-4628-97BF-0BAF0A2432DB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0999229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A7B419-13DC-4F02-9B66-5293A71CB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703" y="773590"/>
            <a:ext cx="1261439" cy="176267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2B4D3-B09B-4699-B77B-DE850080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313" y="-147394"/>
            <a:ext cx="6926295" cy="876706"/>
          </a:xfrm>
        </p:spPr>
        <p:txBody>
          <a:bodyPr/>
          <a:lstStyle/>
          <a:p>
            <a:r>
              <a:rPr lang="ru-RU" sz="2800" b="0" dirty="0"/>
              <a:t>Рабочие тетради</a:t>
            </a:r>
            <a:br>
              <a:rPr lang="ru-RU" sz="2800" b="0" dirty="0"/>
            </a:br>
            <a:r>
              <a:rPr lang="ru-RU" sz="2800" b="0" dirty="0"/>
              <a:t>по учебному предмету «Математика»</a:t>
            </a:r>
            <a:br>
              <a:rPr lang="ru-RU" sz="2800" b="0" dirty="0"/>
            </a:br>
            <a:endParaRPr lang="ru-RU" sz="2800" b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C84476-1607-4A52-864E-2C48AA5B9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4" y="5858"/>
            <a:ext cx="1313056" cy="43489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EB72D0-3491-412F-93A5-2D8B21495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4" y="2866251"/>
            <a:ext cx="1043383" cy="13724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24A99E-B76A-40CE-ACD1-ABB7698F1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622" y="3273677"/>
            <a:ext cx="1043383" cy="134656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8BE2368-6352-47D0-97D5-83BD1FE2605D}"/>
              </a:ext>
            </a:extLst>
          </p:cNvPr>
          <p:cNvSpPr/>
          <p:nvPr/>
        </p:nvSpPr>
        <p:spPr>
          <a:xfrm>
            <a:off x="999562" y="4553050"/>
            <a:ext cx="1168467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https://shop.prosv.ru/matematika--7-klass--bazovyj-uroven--rabochaya-tetrad--chast-223025</a:t>
            </a:r>
            <a:endParaRPr lang="ru-RU" sz="750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D583820-984F-4295-B6A5-96C81829C3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2785" y="1058124"/>
            <a:ext cx="1036472" cy="134841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EE3B9A7-165A-4CF3-8C78-7F45FCFC9C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5632" y="2833067"/>
            <a:ext cx="1079283" cy="13894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5C7DCB-8E35-4FCE-AD52-58B0193914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5320" y="3371806"/>
            <a:ext cx="1085746" cy="139595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9018667-121A-4467-BC32-985F810140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1075" y="2844949"/>
            <a:ext cx="1079793" cy="135927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6D3155E-D31C-4DBB-8D2C-B8C94D1431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5634" y="3421199"/>
            <a:ext cx="1060738" cy="1346566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C1E317F-1A66-4C31-8CB8-1D382CDB0295}"/>
              </a:ext>
            </a:extLst>
          </p:cNvPr>
          <p:cNvSpPr/>
          <p:nvPr/>
        </p:nvSpPr>
        <p:spPr>
          <a:xfrm>
            <a:off x="2168029" y="4806790"/>
            <a:ext cx="48258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hlinkClick r:id="rId13"/>
              </a:rPr>
              <a:t>https://prosv.ru/catalog/rabochie-tetradi/?class=6-kl%2C5-kl%2C7-kl%2C8-kl%2C9-kl%2C10-kl%2C11-kl&amp;subject=algebra85%2Cgeometriya56%2Cmatematika39%2Cmatematicheskoe-razvitie</a:t>
            </a:r>
            <a:r>
              <a:rPr lang="ru-RU" sz="800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058C4A-7803-4913-9C38-45F904FC8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60822" y="2726839"/>
            <a:ext cx="1044784" cy="13887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26C568-1B7B-4A46-8590-DCC7F40AC2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52109" y="2714129"/>
            <a:ext cx="1104124" cy="143401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AC8747-E342-4B64-BC85-D7A395BDFD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06714" y="745497"/>
            <a:ext cx="1310860" cy="180865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F80A3A-969A-4314-B19D-2DDA010110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9642" y="1032230"/>
            <a:ext cx="1108252" cy="137242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8FD7DF3-F501-4EFF-AC38-08B27A44E8A1}"/>
              </a:ext>
            </a:extLst>
          </p:cNvPr>
          <p:cNvSpPr/>
          <p:nvPr/>
        </p:nvSpPr>
        <p:spPr>
          <a:xfrm>
            <a:off x="651306" y="2519163"/>
            <a:ext cx="49354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latin typeface="+mn-lt"/>
                <a:hlinkClick r:id="rId18"/>
              </a:rPr>
              <a:t>https://prosv.ru/catalog/rabochie-tetradi-matematika-vilenkin-n-ya-5-6/?class=6-kl%2C5-kl%2C7-kl%2C8-kl%2C9-kl%2C10-kl%2C11-kl&amp;subject=algebra85%2Cgeometriya56%2Cmatematika39%2Cmatematicheskoe-razvitie</a:t>
            </a:r>
            <a:r>
              <a:rPr lang="ru-RU" sz="800" dirty="0">
                <a:latin typeface="+mn-lt"/>
              </a:rPr>
              <a:t> 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D8B4C20-D23A-4487-99F8-9E1372B018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05648" y="891561"/>
            <a:ext cx="1273042" cy="176267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D474BFD-36B8-4F76-A0C4-392B26FCE4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48397" y="1256933"/>
            <a:ext cx="1057251" cy="1392786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93524F9-D4CE-4B5A-B244-7A8CAE7B7CCA}"/>
              </a:ext>
            </a:extLst>
          </p:cNvPr>
          <p:cNvSpPr/>
          <p:nvPr/>
        </p:nvSpPr>
        <p:spPr>
          <a:xfrm>
            <a:off x="6053563" y="4087285"/>
            <a:ext cx="2938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hlinkClick r:id="rId21"/>
              </a:rPr>
              <a:t>https://prosv.ru/catalog/rabochie-tetradi/?umk=matematika-vilenkin-n-ya-5-6%2Cgeometriya-atanasyan-l-s-i-dr-7-9&amp;class=7-kl%2C8-kl%2C9-kl%2C10-kl%2C11-kl&amp;subject=algebra85%2Cgeometriya56%2Cmatematika39%2Cmatematicheskoe-razvitie</a:t>
            </a:r>
            <a:r>
              <a:rPr lang="ru-RU" sz="800" dirty="0"/>
              <a:t>  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74044B0-2E70-4415-837B-C7CBE745D8C0}"/>
              </a:ext>
            </a:extLst>
          </p:cNvPr>
          <p:cNvSpPr/>
          <p:nvPr/>
        </p:nvSpPr>
        <p:spPr>
          <a:xfrm>
            <a:off x="-75565" y="4133587"/>
            <a:ext cx="12894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hlinkClick r:id="rId22"/>
              </a:rPr>
              <a:t>https://prosv.ru/product/matematika-algebra-7-klass-bazovii-uroven-rabochaya-tetrad-v-2-chastyah-chast-101/</a:t>
            </a:r>
            <a:r>
              <a:rPr lang="ru-RU" sz="800" dirty="0"/>
              <a:t> 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60CB639-A623-4E98-B898-1911446429A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93875" y="11340"/>
            <a:ext cx="2143501" cy="353120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34A345-7D58-45D6-955E-696397684668}"/>
              </a:ext>
            </a:extLst>
          </p:cNvPr>
          <p:cNvSpPr txBox="1"/>
          <p:nvPr/>
        </p:nvSpPr>
        <p:spPr>
          <a:xfrm>
            <a:off x="8534401" y="4835723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540002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FF5D10D-77CA-43A9-AD41-31E4D0EA8662}"/>
              </a:ext>
            </a:extLst>
          </p:cNvPr>
          <p:cNvSpPr/>
          <p:nvPr/>
        </p:nvSpPr>
        <p:spPr>
          <a:xfrm>
            <a:off x="7673810" y="2343480"/>
            <a:ext cx="1497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latin typeface="+mn-lt"/>
                <a:cs typeface="Times New Roman" panose="02020603050405020304" pitchFamily="18" charset="0"/>
                <a:hlinkClick r:id="rId3"/>
              </a:rPr>
              <a:t>https://prosv.ru/product/matematika-geometriya-7-9-klassi-bazovii-uroven-zadachnik-uchebnoe-posobie01/</a:t>
            </a:r>
            <a:r>
              <a:rPr lang="ru-RU" sz="800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8C27CDF-2B14-4066-9FE8-2791B40D0072}"/>
              </a:ext>
            </a:extLst>
          </p:cNvPr>
          <p:cNvSpPr/>
          <p:nvPr/>
        </p:nvSpPr>
        <p:spPr>
          <a:xfrm>
            <a:off x="5081884" y="2390627"/>
            <a:ext cx="1295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latin typeface="+mn-lt"/>
                <a:hlinkClick r:id="rId4"/>
              </a:rPr>
              <a:t>https://prosv.ru/product/matematika-algebra-7-klass-bazovii-uroven-didakticheskie-materiali01/</a:t>
            </a:r>
            <a:r>
              <a:rPr lang="ru-RU" sz="800" dirty="0">
                <a:latin typeface="+mn-lt"/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2806600-89CD-45C9-8A6E-21F162172D77}"/>
              </a:ext>
            </a:extLst>
          </p:cNvPr>
          <p:cNvSpPr/>
          <p:nvPr/>
        </p:nvSpPr>
        <p:spPr>
          <a:xfrm>
            <a:off x="6324326" y="2363400"/>
            <a:ext cx="1415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hlinkClick r:id="rId5"/>
              </a:rPr>
              <a:t>https://prosv.ru/product/matematika-algebra-7-klass-bazovii-uroven-kontrol-nie-i-samostoyatel-nie-raboti01/?utm_source=yandex.ru&amp;utm_medium=organic&amp;utm_campaign=yandex.ru&amp;utm_referrer=yandex.ru</a:t>
            </a:r>
            <a:r>
              <a:rPr lang="ru-RU" sz="800" dirty="0"/>
              <a:t> 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2B4D3-B09B-4699-B77B-DE850080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17" y="-84847"/>
            <a:ext cx="6725851" cy="876706"/>
          </a:xfrm>
        </p:spPr>
        <p:txBody>
          <a:bodyPr/>
          <a:lstStyle/>
          <a:p>
            <a:r>
              <a:rPr lang="ru-RU" sz="2800" b="0" dirty="0"/>
              <a:t>Дидактический материал </a:t>
            </a:r>
            <a:br>
              <a:rPr lang="ru-RU" sz="2800" b="0" dirty="0"/>
            </a:br>
            <a:r>
              <a:rPr lang="ru-RU" sz="2800" b="0" dirty="0"/>
              <a:t>по учебному предмету «Математика»</a:t>
            </a:r>
            <a:br>
              <a:rPr lang="ru-RU" sz="2800" b="0" dirty="0"/>
            </a:br>
            <a:endParaRPr lang="ru-RU" sz="2800" b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C84476-1607-4A52-864E-2C48AA5B9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313056" cy="43489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2D0414-23A7-43D6-B194-7B57F6514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9026" y="946230"/>
            <a:ext cx="1191052" cy="149714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79FA653-B318-41D9-889F-DABE0599B9F7}"/>
              </a:ext>
            </a:extLst>
          </p:cNvPr>
          <p:cNvSpPr/>
          <p:nvPr/>
        </p:nvSpPr>
        <p:spPr>
          <a:xfrm>
            <a:off x="2319025" y="2394985"/>
            <a:ext cx="11910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latin typeface="+mn-lt"/>
                <a:cs typeface="Times New Roman" panose="02020603050405020304" pitchFamily="18" charset="0"/>
                <a:hlinkClick r:id="rId8"/>
              </a:rPr>
              <a:t>https://shop.prosv.ru/matematika--5-klass--bazovyj-uroven--kontrolnye-raboty22626</a:t>
            </a:r>
            <a:r>
              <a:rPr lang="ru-RU" sz="800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6BCD24-8079-480D-9385-751911B45A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7558" y="2909162"/>
            <a:ext cx="1125398" cy="136173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2DF1E9-2976-4008-B871-B289304DBF4C}"/>
              </a:ext>
            </a:extLst>
          </p:cNvPr>
          <p:cNvSpPr/>
          <p:nvPr/>
        </p:nvSpPr>
        <p:spPr>
          <a:xfrm>
            <a:off x="4643347" y="4394107"/>
            <a:ext cx="11550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rgbClr val="1F497D"/>
                </a:solidFill>
                <a:latin typeface="+mn-lt"/>
                <a:cs typeface="Times New Roman" panose="02020603050405020304" pitchFamily="18" charset="0"/>
              </a:rPr>
              <a:t> </a:t>
            </a:r>
            <a:r>
              <a:rPr lang="ru-RU" sz="800" dirty="0">
                <a:solidFill>
                  <a:srgbClr val="1F497D"/>
                </a:solidFill>
                <a:latin typeface="+mn-lt"/>
                <a:cs typeface="Times New Roman" panose="02020603050405020304" pitchFamily="18" charset="0"/>
                <a:hlinkClick r:id="rId10"/>
              </a:rPr>
              <a:t>https://shop.prosv.ru/geometriya--samostoyatelnye-i-kontrolnye-raboty--7-klass22623</a:t>
            </a:r>
            <a:endParaRPr lang="ru-RU" sz="800" dirty="0">
              <a:solidFill>
                <a:srgbClr val="1A1A1A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FCAE298-DB03-443F-A97A-DFC82F358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9158" y="777788"/>
            <a:ext cx="1147896" cy="15221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A9EB9F-5CF3-4FAE-835D-DD6BF758FC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3251" y="896633"/>
            <a:ext cx="1191052" cy="151524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951302A-15EB-40A2-ABB5-52563D36CF97}"/>
              </a:ext>
            </a:extLst>
          </p:cNvPr>
          <p:cNvSpPr/>
          <p:nvPr/>
        </p:nvSpPr>
        <p:spPr>
          <a:xfrm>
            <a:off x="796184" y="2386115"/>
            <a:ext cx="1415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latin typeface="+mn-lt"/>
                <a:hlinkClick r:id="rId13"/>
              </a:rPr>
              <a:t>https://prosv.ru/product/matematika-5-klass-didakticheskie-materiali201/</a:t>
            </a:r>
            <a:r>
              <a:rPr lang="ru-RU" sz="800" dirty="0">
                <a:latin typeface="+mn-lt"/>
              </a:rPr>
              <a:t> </a:t>
            </a:r>
          </a:p>
          <a:p>
            <a:pPr algn="ctr"/>
            <a:endParaRPr lang="ru-RU" sz="800" dirty="0">
              <a:latin typeface="+mn-lt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C5AA151-0B00-4D97-8C3C-BEBC08B1A2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75063" y="864600"/>
            <a:ext cx="1147896" cy="151076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FCFB78A-B37F-441E-B4F8-D377772162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1141" y="2955005"/>
            <a:ext cx="1082157" cy="1452107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8F7C4A4-DBA2-4933-9BAE-D852E21E0A10}"/>
              </a:ext>
            </a:extLst>
          </p:cNvPr>
          <p:cNvSpPr/>
          <p:nvPr/>
        </p:nvSpPr>
        <p:spPr>
          <a:xfrm>
            <a:off x="224121" y="4562157"/>
            <a:ext cx="1411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hlinkClick r:id="rId16"/>
              </a:rPr>
              <a:t>https://prosv.ru/product/matematika-algebra-8-klass-bazovii-uroven-didakticheskie-materiali01/</a:t>
            </a:r>
            <a:endParaRPr lang="ru-RU" sz="8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68F17C4-F2CD-476D-AFC9-D511C639CB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31134" y="2973919"/>
            <a:ext cx="1119397" cy="1460084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9F81CD2-32BF-439F-846E-C9D5604AA50F}"/>
              </a:ext>
            </a:extLst>
          </p:cNvPr>
          <p:cNvSpPr/>
          <p:nvPr/>
        </p:nvSpPr>
        <p:spPr>
          <a:xfrm>
            <a:off x="1574845" y="4560449"/>
            <a:ext cx="1478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latin typeface="+mn-lt"/>
                <a:hlinkClick r:id="rId18"/>
              </a:rPr>
              <a:t>https://prosv.ru/product/matematika-algebra-8-klass-bazovii-uroven-kontrol-nie-i-samostoyatel-nie-raboti01/</a:t>
            </a:r>
            <a:r>
              <a:rPr lang="ru-RU" sz="800" dirty="0">
                <a:latin typeface="+mn-lt"/>
              </a:rPr>
              <a:t> 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AAF9912-BD57-4F2B-8D31-D4D57ED708C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67556" y="931846"/>
            <a:ext cx="1090350" cy="1403760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91B9031-0A16-4E29-B862-5757C9E57123}"/>
              </a:ext>
            </a:extLst>
          </p:cNvPr>
          <p:cNvSpPr/>
          <p:nvPr/>
        </p:nvSpPr>
        <p:spPr>
          <a:xfrm>
            <a:off x="3716302" y="2343480"/>
            <a:ext cx="14428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latin typeface="+mn-lt"/>
                <a:hlinkClick r:id="rId20"/>
              </a:rPr>
              <a:t>https://prosv.ru/product/matematika-6-klass-bazovii-uroven-kontrol-nie-raboti01/</a:t>
            </a:r>
            <a:r>
              <a:rPr lang="ru-RU" sz="800" dirty="0">
                <a:latin typeface="+mn-lt"/>
              </a:rPr>
              <a:t> 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C61E1D2-76DE-42F6-ABC1-103EC3BDC98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52041" y="2897734"/>
            <a:ext cx="1048458" cy="1361732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290EF15-5FD8-4F27-9B35-346C70EC65CE}"/>
              </a:ext>
            </a:extLst>
          </p:cNvPr>
          <p:cNvSpPr/>
          <p:nvPr/>
        </p:nvSpPr>
        <p:spPr>
          <a:xfrm>
            <a:off x="5782675" y="4378846"/>
            <a:ext cx="13189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latin typeface="+mn-lt"/>
                <a:hlinkClick r:id="rId22"/>
              </a:rPr>
              <a:t>https://prosv.ru/product/matematika-geometriya-8-klass-bazovii-uroven-samostoyatel-nie-i-kontrol-nie-raboti01/</a:t>
            </a:r>
            <a:endParaRPr lang="ru-RU" sz="800" dirty="0">
              <a:latin typeface="+mn-lt"/>
            </a:endParaRPr>
          </a:p>
          <a:p>
            <a:pPr algn="ctr"/>
            <a:endParaRPr lang="ru-RU" sz="800" dirty="0">
              <a:latin typeface="+mn-lt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756C559-EEAA-4235-8BB4-2C8153D045C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44886" y="2930862"/>
            <a:ext cx="1040104" cy="1357424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2B91FDA-4125-49AC-9BB8-5C426C8EA9C3}"/>
              </a:ext>
            </a:extLst>
          </p:cNvPr>
          <p:cNvSpPr/>
          <p:nvPr/>
        </p:nvSpPr>
        <p:spPr>
          <a:xfrm>
            <a:off x="7000499" y="4358905"/>
            <a:ext cx="1422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latin typeface="+mn-lt"/>
                <a:hlinkClick r:id="rId24"/>
              </a:rPr>
              <a:t>https://prosv.ru/product/matematika-geometriya-9-klass-bazovii-uroven-samostoyatel-nie-i-kontrol-nie-raboti01/</a:t>
            </a:r>
            <a:r>
              <a:rPr lang="ru-RU" sz="800" dirty="0">
                <a:latin typeface="+mn-lt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2C0AD0-E089-403F-AF78-B793716A79A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72538" y="2936011"/>
            <a:ext cx="1133469" cy="149009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1CE3B91-E001-4250-AC8C-2AB54481D80D}"/>
              </a:ext>
            </a:extLst>
          </p:cNvPr>
          <p:cNvSpPr/>
          <p:nvPr/>
        </p:nvSpPr>
        <p:spPr>
          <a:xfrm>
            <a:off x="3033189" y="4556974"/>
            <a:ext cx="1304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latin typeface="+mn-lt"/>
                <a:hlinkClick r:id="rId26"/>
              </a:rPr>
              <a:t>https://prosv.ru/product/matematika-algebra-9-klass-bazovii-uroven-kontrol-nie-raboti01/</a:t>
            </a:r>
            <a:r>
              <a:rPr lang="ru-RU" sz="800" dirty="0">
                <a:latin typeface="+mn-lt"/>
              </a:rPr>
              <a:t>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B9D5449-A1C0-4F89-BEFE-5F3E7E117A4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15462" y="27312"/>
            <a:ext cx="2094303" cy="345015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DD1803E-03B3-46E1-9CF1-6DB4B8C6FBFE}"/>
              </a:ext>
            </a:extLst>
          </p:cNvPr>
          <p:cNvSpPr txBox="1"/>
          <p:nvPr/>
        </p:nvSpPr>
        <p:spPr>
          <a:xfrm>
            <a:off x="8534401" y="4835723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39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C1066C-CE73-43E8-9F4A-FEC1631A0CE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457283" y="840681"/>
            <a:ext cx="1149860" cy="151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58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2072598" y="1187516"/>
            <a:ext cx="6150652" cy="893700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bg1">
                    <a:lumMod val="25000"/>
                  </a:schemeClr>
                </a:solidFill>
              </a:rPr>
              <a:t>Федеральный перечень учебников </a:t>
            </a:r>
          </a:p>
          <a:p>
            <a:pPr marL="152400" indent="0" algn="r">
              <a:buNone/>
            </a:pPr>
            <a:r>
              <a:rPr lang="ru-RU" dirty="0"/>
              <a:t>Приказ </a:t>
            </a:r>
            <a:r>
              <a:rPr lang="ru-RU" dirty="0" err="1"/>
              <a:t>Минпросвещения</a:t>
            </a:r>
            <a:r>
              <a:rPr lang="ru-RU" dirty="0"/>
              <a:t> России от 21.08.2022 г. № 858,</a:t>
            </a:r>
          </a:p>
          <a:p>
            <a:pPr marL="0" indent="0">
              <a:buNone/>
            </a:pPr>
            <a:r>
              <a:rPr lang="ru-RU" dirty="0"/>
              <a:t>                                                            21.05. 2024 г. № 347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2072597" y="2543682"/>
            <a:ext cx="6628035" cy="112465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>
                    <a:lumMod val="25000"/>
                  </a:schemeClr>
                </a:solidFill>
              </a:rPr>
              <a:t>Федеральный перечень электронных образовательных ресурсов</a:t>
            </a:r>
          </a:p>
          <a:p>
            <a:pPr marL="152400" indent="0" algn="r">
              <a:buNone/>
            </a:pPr>
            <a:r>
              <a:rPr lang="ru-RU" dirty="0"/>
              <a:t>Приказ </a:t>
            </a:r>
            <a:r>
              <a:rPr lang="ru-RU" dirty="0" err="1"/>
              <a:t>Минпросвещения</a:t>
            </a:r>
            <a:r>
              <a:rPr lang="ru-RU" dirty="0"/>
              <a:t> России от 18.07.2024 № 499 </a:t>
            </a: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2072597" y="3809263"/>
            <a:ext cx="6026373" cy="11246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>
                    <a:lumMod val="25000"/>
                  </a:schemeClr>
                </a:solidFill>
              </a:rPr>
              <a:t>Концепция развития математического образования</a:t>
            </a:r>
          </a:p>
          <a:p>
            <a:pPr marL="152400" indent="0" algn="r">
              <a:buNone/>
            </a:pPr>
            <a:r>
              <a:rPr lang="ru-RU" dirty="0"/>
              <a:t>Распоряжение Правительства Российской Федерации; протокол от 24 декабря 2013 г. № 2506-р</a:t>
            </a:r>
          </a:p>
          <a:p>
            <a:endParaRPr lang="ru-RU" dirty="0"/>
          </a:p>
        </p:txBody>
      </p:sp>
      <p:sp>
        <p:nvSpPr>
          <p:cNvPr id="10" name="Google Shape;16;p3"/>
          <p:cNvSpPr txBox="1">
            <a:spLocks/>
          </p:cNvSpPr>
          <p:nvPr/>
        </p:nvSpPr>
        <p:spPr>
          <a:xfrm>
            <a:off x="670524" y="1145268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Google Shape;16;p3"/>
          <p:cNvSpPr txBox="1">
            <a:spLocks/>
          </p:cNvSpPr>
          <p:nvPr/>
        </p:nvSpPr>
        <p:spPr>
          <a:xfrm>
            <a:off x="670524" y="3797461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/>
              <a:t>6</a:t>
            </a:r>
          </a:p>
        </p:txBody>
      </p:sp>
      <p:sp>
        <p:nvSpPr>
          <p:cNvPr id="12" name="Google Shape;16;p3"/>
          <p:cNvSpPr txBox="1">
            <a:spLocks/>
          </p:cNvSpPr>
          <p:nvPr/>
        </p:nvSpPr>
        <p:spPr>
          <a:xfrm>
            <a:off x="670524" y="2571382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/>
              <a:t>5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610303" y="1167738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670524" y="1326579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610303" y="2571382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610303" y="3774990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670524" y="2735179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670524" y="3984561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9C1FFF8-6EAD-486C-B63C-D8F2A2AD4228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3EA4D61-B795-405F-AE16-D98D90069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23" name="Заголовок 5">
            <a:extLst>
              <a:ext uri="{FF2B5EF4-FFF2-40B4-BE49-F238E27FC236}">
                <a16:creationId xmlns:a16="http://schemas.microsoft.com/office/drawing/2014/main" id="{DE62C0ED-89E2-406E-A720-E15D006CD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24" y="334115"/>
            <a:ext cx="7886700" cy="528339"/>
          </a:xfrm>
        </p:spPr>
        <p:txBody>
          <a:bodyPr>
            <a:normAutofit fontScale="90000"/>
          </a:bodyPr>
          <a:lstStyle/>
          <a:p>
            <a:r>
              <a:rPr lang="ru-RU" sz="2800" b="0" dirty="0"/>
              <a:t>Нормативные документы федерального уровня</a:t>
            </a:r>
          </a:p>
        </p:txBody>
      </p:sp>
    </p:spTree>
    <p:extLst>
      <p:ext uri="{BB962C8B-B14F-4D97-AF65-F5344CB8AC3E}">
        <p14:creationId xmlns:p14="http://schemas.microsoft.com/office/powerpoint/2010/main" val="4156374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0161FD93-91EA-445A-B152-9AE21FAAE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705" y="-126058"/>
            <a:ext cx="5394109" cy="669543"/>
          </a:xfrm>
        </p:spPr>
        <p:txBody>
          <a:bodyPr>
            <a:normAutofit/>
          </a:bodyPr>
          <a:lstStyle/>
          <a:p>
            <a:r>
              <a:rPr lang="ru-RU" sz="2800" b="0" dirty="0"/>
              <a:t>В помощь учителю математики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163104-9C64-4718-974B-AA18B0B01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2" t="6685" r="-861"/>
          <a:stretch/>
        </p:blipFill>
        <p:spPr>
          <a:xfrm>
            <a:off x="3962663" y="389818"/>
            <a:ext cx="3488680" cy="47536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0F31BE-D05F-4C6D-86C6-A51327167B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674" b="11533"/>
          <a:stretch/>
        </p:blipFill>
        <p:spPr>
          <a:xfrm>
            <a:off x="472550" y="1973372"/>
            <a:ext cx="2224993" cy="353914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1B47EA-7FFB-45C1-B1A8-90E303EF9956}"/>
              </a:ext>
            </a:extLst>
          </p:cNvPr>
          <p:cNvSpPr/>
          <p:nvPr/>
        </p:nvSpPr>
        <p:spPr>
          <a:xfrm>
            <a:off x="1254295" y="3468449"/>
            <a:ext cx="16161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61948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https://edsoo.ru/#</a:t>
            </a:r>
            <a:r>
              <a:rPr lang="ru-RU" dirty="0">
                <a:solidFill>
                  <a:srgbClr val="61948F"/>
                </a:solidFill>
              </a:rPr>
              <a:t>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0DB107B-B0D6-4424-95B4-5C193140A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69" b="11533"/>
          <a:stretch/>
        </p:blipFill>
        <p:spPr>
          <a:xfrm>
            <a:off x="1261565" y="2589702"/>
            <a:ext cx="2154988" cy="35391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2996190-E59C-4E9F-ACDF-AEBB58BAD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302" y="710602"/>
            <a:ext cx="869172" cy="754375"/>
          </a:xfrm>
          <a:prstGeom prst="rect">
            <a:avLst/>
          </a:prstGeom>
        </p:spPr>
      </p:pic>
      <p:pic>
        <p:nvPicPr>
          <p:cNvPr id="20" name="Рисунок 19" descr="Маркеры-галочки">
            <a:extLst>
              <a:ext uri="{FF2B5EF4-FFF2-40B4-BE49-F238E27FC236}">
                <a16:creationId xmlns:a16="http://schemas.microsoft.com/office/drawing/2014/main" id="{7C702D21-05C5-40DC-8810-889BB2F7CF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32740" y="4015859"/>
            <a:ext cx="253958" cy="330624"/>
          </a:xfrm>
          <a:prstGeom prst="rect">
            <a:avLst/>
          </a:prstGeom>
        </p:spPr>
      </p:pic>
      <p:pic>
        <p:nvPicPr>
          <p:cNvPr id="21" name="Рисунок 20" descr="Маркеры-галочки">
            <a:extLst>
              <a:ext uri="{FF2B5EF4-FFF2-40B4-BE49-F238E27FC236}">
                <a16:creationId xmlns:a16="http://schemas.microsoft.com/office/drawing/2014/main" id="{292109AD-2F03-4DB2-A991-8E22534C54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39771" y="2073272"/>
            <a:ext cx="253958" cy="330624"/>
          </a:xfrm>
          <a:prstGeom prst="rect">
            <a:avLst/>
          </a:prstGeom>
        </p:spPr>
      </p:pic>
      <p:pic>
        <p:nvPicPr>
          <p:cNvPr id="22" name="Рисунок 21" descr="Маркеры-галочки">
            <a:extLst>
              <a:ext uri="{FF2B5EF4-FFF2-40B4-BE49-F238E27FC236}">
                <a16:creationId xmlns:a16="http://schemas.microsoft.com/office/drawing/2014/main" id="{8B9E6454-07A1-4BF1-9643-5ADB1859AF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39771" y="4012501"/>
            <a:ext cx="253958" cy="330624"/>
          </a:xfrm>
          <a:prstGeom prst="rect">
            <a:avLst/>
          </a:prstGeom>
        </p:spPr>
      </p:pic>
      <p:pic>
        <p:nvPicPr>
          <p:cNvPr id="23" name="Рисунок 22" descr="Маркеры-галочки">
            <a:extLst>
              <a:ext uri="{FF2B5EF4-FFF2-40B4-BE49-F238E27FC236}">
                <a16:creationId xmlns:a16="http://schemas.microsoft.com/office/drawing/2014/main" id="{42AAD5D0-57FD-43CC-BF8A-D1B78C8DCE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46802" y="4012501"/>
            <a:ext cx="253958" cy="330624"/>
          </a:xfrm>
          <a:prstGeom prst="rect">
            <a:avLst/>
          </a:prstGeom>
        </p:spPr>
      </p:pic>
      <p:pic>
        <p:nvPicPr>
          <p:cNvPr id="24" name="Рисунок 23" descr="Маркеры-галочки">
            <a:extLst>
              <a:ext uri="{FF2B5EF4-FFF2-40B4-BE49-F238E27FC236}">
                <a16:creationId xmlns:a16="http://schemas.microsoft.com/office/drawing/2014/main" id="{1D5B1B08-6DA6-42DA-99A0-AD4B173B61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04078" y="4012501"/>
            <a:ext cx="253958" cy="330624"/>
          </a:xfrm>
          <a:prstGeom prst="rect">
            <a:avLst/>
          </a:prstGeom>
        </p:spPr>
      </p:pic>
      <p:pic>
        <p:nvPicPr>
          <p:cNvPr id="25" name="Рисунок 24" descr="Маркеры-галочки">
            <a:extLst>
              <a:ext uri="{FF2B5EF4-FFF2-40B4-BE49-F238E27FC236}">
                <a16:creationId xmlns:a16="http://schemas.microsoft.com/office/drawing/2014/main" id="{1B603704-7AFE-4EBB-A21E-909428ECC2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8653" y="3415829"/>
            <a:ext cx="253958" cy="330624"/>
          </a:xfrm>
          <a:prstGeom prst="rect">
            <a:avLst/>
          </a:prstGeom>
        </p:spPr>
      </p:pic>
      <p:pic>
        <p:nvPicPr>
          <p:cNvPr id="26" name="Рисунок 25" descr="Маркеры-галочки">
            <a:extLst>
              <a:ext uri="{FF2B5EF4-FFF2-40B4-BE49-F238E27FC236}">
                <a16:creationId xmlns:a16="http://schemas.microsoft.com/office/drawing/2014/main" id="{E18C0C96-5659-4B07-8258-6AE1E93CF6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5557" y="2073272"/>
            <a:ext cx="253958" cy="330624"/>
          </a:xfrm>
          <a:prstGeom prst="rect">
            <a:avLst/>
          </a:prstGeom>
        </p:spPr>
      </p:pic>
      <p:pic>
        <p:nvPicPr>
          <p:cNvPr id="27" name="Рисунок 26" descr="Маркеры-галочки">
            <a:extLst>
              <a:ext uri="{FF2B5EF4-FFF2-40B4-BE49-F238E27FC236}">
                <a16:creationId xmlns:a16="http://schemas.microsoft.com/office/drawing/2014/main" id="{80431732-89E9-4FF2-BBEF-03C87495A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82611" y="2766659"/>
            <a:ext cx="253958" cy="330624"/>
          </a:xfrm>
          <a:prstGeom prst="rect">
            <a:avLst/>
          </a:prstGeom>
        </p:spPr>
      </p:pic>
      <p:pic>
        <p:nvPicPr>
          <p:cNvPr id="28" name="Рисунок 27" descr="Маркеры-галочки">
            <a:extLst>
              <a:ext uri="{FF2B5EF4-FFF2-40B4-BE49-F238E27FC236}">
                <a16:creationId xmlns:a16="http://schemas.microsoft.com/office/drawing/2014/main" id="{A10A6554-DD48-40D0-A53E-2034C4A27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82611" y="4753682"/>
            <a:ext cx="253958" cy="330624"/>
          </a:xfrm>
          <a:prstGeom prst="rect">
            <a:avLst/>
          </a:prstGeom>
        </p:spPr>
      </p:pic>
      <p:pic>
        <p:nvPicPr>
          <p:cNvPr id="29" name="Рисунок 28" descr="Маркеры-галочки">
            <a:extLst>
              <a:ext uri="{FF2B5EF4-FFF2-40B4-BE49-F238E27FC236}">
                <a16:creationId xmlns:a16="http://schemas.microsoft.com/office/drawing/2014/main" id="{8AE77869-0280-40E2-BDE0-2BDD1F281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56517" y="2766659"/>
            <a:ext cx="253958" cy="33062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8B5E494-3EC6-4595-BD74-1865BE67FA8B}"/>
              </a:ext>
            </a:extLst>
          </p:cNvPr>
          <p:cNvSpPr txBox="1"/>
          <p:nvPr/>
        </p:nvSpPr>
        <p:spPr>
          <a:xfrm>
            <a:off x="8534401" y="4835723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40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9ADD766-EF7D-4981-AF69-40D67EDE82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652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039206" y="55985"/>
            <a:ext cx="5461963" cy="2015528"/>
          </a:xfrm>
        </p:spPr>
        <p:txBody>
          <a:bodyPr/>
          <a:lstStyle/>
          <a:p>
            <a:r>
              <a:rPr lang="ru-RU" sz="2800" dirty="0"/>
              <a:t>Методические рекомендации по преподаванию учебного предмета «Математика» </a:t>
            </a:r>
            <a:br>
              <a:rPr lang="ru-RU" sz="2800" dirty="0"/>
            </a:br>
            <a:r>
              <a:rPr lang="ru-RU" sz="2800" dirty="0"/>
              <a:t>на уровне ООО и СОО </a:t>
            </a:r>
            <a:br>
              <a:rPr lang="ru-RU" sz="2800" dirty="0"/>
            </a:br>
            <a:r>
              <a:rPr lang="ru-RU" sz="2800" dirty="0"/>
              <a:t>в 2024-2025 учебном году</a:t>
            </a:r>
          </a:p>
        </p:txBody>
      </p:sp>
      <p:sp>
        <p:nvSpPr>
          <p:cNvPr id="18" name="Google Shape;294;p32"/>
          <p:cNvSpPr/>
          <p:nvPr/>
        </p:nvSpPr>
        <p:spPr>
          <a:xfrm flipH="1">
            <a:off x="3186738" y="4101900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93;p32"/>
          <p:cNvSpPr/>
          <p:nvPr/>
        </p:nvSpPr>
        <p:spPr>
          <a:xfrm>
            <a:off x="-27158" y="0"/>
            <a:ext cx="1494300" cy="48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" name="Google Shape;295;p32"/>
          <p:cNvCxnSpPr/>
          <p:nvPr/>
        </p:nvCxnSpPr>
        <p:spPr>
          <a:xfrm rot="10800000">
            <a:off x="-27158" y="243300"/>
            <a:ext cx="1494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Текст 13"/>
          <p:cNvSpPr txBox="1">
            <a:spLocks/>
          </p:cNvSpPr>
          <p:nvPr/>
        </p:nvSpPr>
        <p:spPr>
          <a:xfrm>
            <a:off x="3109424" y="2422406"/>
            <a:ext cx="6163794" cy="41933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Char char="●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lvl="1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0">
              <a:buNone/>
            </a:pPr>
            <a:r>
              <a:rPr lang="ru-RU" dirty="0"/>
              <a:t>М.А. Гончарова, Е.Н. Даниленко, Н.В. Решетникова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9E1B93-3A0F-4643-9476-5E4A8F1CB728}"/>
              </a:ext>
            </a:extLst>
          </p:cNvPr>
          <p:cNvSpPr/>
          <p:nvPr/>
        </p:nvSpPr>
        <p:spPr>
          <a:xfrm>
            <a:off x="3251625" y="3431575"/>
            <a:ext cx="5624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3"/>
              </a:rPr>
              <a:t>https://iro22.ru/dejatelnost/redakcionno-izdatelskaja-i-bibliotechno-informacionnaja-dejatelnost/izdanija-airo/izdanija-airo-2024/</a:t>
            </a:r>
            <a:r>
              <a:rPr lang="ru-RU" dirty="0"/>
              <a:t>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92" y="865914"/>
            <a:ext cx="2828789" cy="40009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Текст 13">
            <a:extLst>
              <a:ext uri="{FF2B5EF4-FFF2-40B4-BE49-F238E27FC236}">
                <a16:creationId xmlns:a16="http://schemas.microsoft.com/office/drawing/2014/main" id="{BE6F81F0-39B8-44A8-81CF-7782E2F3E83B}"/>
              </a:ext>
            </a:extLst>
          </p:cNvPr>
          <p:cNvSpPr txBox="1">
            <a:spLocks/>
          </p:cNvSpPr>
          <p:nvPr/>
        </p:nvSpPr>
        <p:spPr>
          <a:xfrm>
            <a:off x="3081831" y="2850102"/>
            <a:ext cx="5938277" cy="41933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Char char="●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lvl="1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0">
              <a:buNone/>
            </a:pPr>
            <a:r>
              <a:rPr lang="ru-RU" dirty="0"/>
              <a:t>Барнаул: КАУ ДПО «АИРО имени А.М. </a:t>
            </a:r>
            <a:r>
              <a:rPr lang="ru-RU" dirty="0" err="1"/>
              <a:t>Топорова</a:t>
            </a:r>
            <a:r>
              <a:rPr lang="ru-RU" dirty="0"/>
              <a:t>», 2024</a:t>
            </a:r>
          </a:p>
        </p:txBody>
      </p:sp>
      <p:pic>
        <p:nvPicPr>
          <p:cNvPr id="4" name="Рисунок 3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id="{24C30693-3C9D-417B-8E35-432C6FDA9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035" y="4057137"/>
            <a:ext cx="1026563" cy="1026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2FC573-8170-483B-89CB-68DDAD0AE126}"/>
              </a:ext>
            </a:extLst>
          </p:cNvPr>
          <p:cNvSpPr txBox="1"/>
          <p:nvPr/>
        </p:nvSpPr>
        <p:spPr>
          <a:xfrm>
            <a:off x="8534401" y="4835723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41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7B40376-4DAE-4A86-B7BC-7C99DC859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44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-96900" y="344909"/>
            <a:ext cx="3804438" cy="2015528"/>
          </a:xfrm>
        </p:spPr>
        <p:txBody>
          <a:bodyPr/>
          <a:lstStyle/>
          <a:p>
            <a:r>
              <a:rPr lang="ru-RU" sz="2400" b="0" dirty="0"/>
              <a:t>Методические рекомендации по преподаванию учебного предмета «Математика» </a:t>
            </a:r>
            <a:br>
              <a:rPr lang="ru-RU" sz="2400" b="0" dirty="0"/>
            </a:br>
            <a:r>
              <a:rPr lang="ru-RU" sz="2400" b="0" dirty="0"/>
              <a:t>на уровне ООО и СОО </a:t>
            </a:r>
            <a:br>
              <a:rPr lang="ru-RU" sz="2400" b="0" dirty="0"/>
            </a:br>
            <a:r>
              <a:rPr lang="ru-RU" sz="2400" b="0" dirty="0"/>
              <a:t>в 2024-2025 учебном году</a:t>
            </a:r>
          </a:p>
        </p:txBody>
      </p:sp>
      <p:sp>
        <p:nvSpPr>
          <p:cNvPr id="18" name="Google Shape;294;p32"/>
          <p:cNvSpPr/>
          <p:nvPr/>
        </p:nvSpPr>
        <p:spPr>
          <a:xfrm flipH="1">
            <a:off x="3186738" y="4101900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93;p32"/>
          <p:cNvSpPr/>
          <p:nvPr/>
        </p:nvSpPr>
        <p:spPr>
          <a:xfrm>
            <a:off x="-27158" y="0"/>
            <a:ext cx="1494300" cy="48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" name="Google Shape;295;p32"/>
          <p:cNvCxnSpPr/>
          <p:nvPr/>
        </p:nvCxnSpPr>
        <p:spPr>
          <a:xfrm rot="10800000">
            <a:off x="-27158" y="243300"/>
            <a:ext cx="1494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90" y="2717746"/>
            <a:ext cx="1631489" cy="230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8">
            <a:extLst>
              <a:ext uri="{FF2B5EF4-FFF2-40B4-BE49-F238E27FC236}">
                <a16:creationId xmlns:a16="http://schemas.microsoft.com/office/drawing/2014/main" id="{76C8DB47-0BF9-4FBA-9C22-4F2B14077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700" y="-176278"/>
            <a:ext cx="5138932" cy="5496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00883C-B7AD-4F8A-9753-752E143AF799}"/>
              </a:ext>
            </a:extLst>
          </p:cNvPr>
          <p:cNvSpPr txBox="1"/>
          <p:nvPr/>
        </p:nvSpPr>
        <p:spPr>
          <a:xfrm>
            <a:off x="8534401" y="4835723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994FC8-BBC0-4A21-8469-912DD7782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53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625" y="0"/>
            <a:ext cx="7395243" cy="1120056"/>
          </a:xfrm>
        </p:spPr>
        <p:txBody>
          <a:bodyPr/>
          <a:lstStyle/>
          <a:p>
            <a:r>
              <a:rPr lang="ru-RU" sz="2800" b="0" dirty="0"/>
              <a:t>Федеральный перечень электронных образовательных ресурсов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F95C6E8D-BD9E-4B72-A2D0-2327C2A6BE2B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826688" y="1205574"/>
            <a:ext cx="7880165" cy="3376808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Приказ Министерства просвещения РФ от 18.07.2024 № 499 "Об утверждении федерального перечня электронных образовательных ресурсов,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образования» (</a:t>
            </a:r>
            <a:r>
              <a:rPr lang="ru-RU" sz="2000" b="0" dirty="0">
                <a:solidFill>
                  <a:srgbClr val="C00000"/>
                </a:solidFill>
                <a:latin typeface="+mn-lt"/>
              </a:rPr>
              <a:t>с 27.08.2024 года</a:t>
            </a:r>
            <a:r>
              <a:rPr lang="ru-RU" sz="20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)                                                                    </a:t>
            </a:r>
          </a:p>
          <a:p>
            <a:pPr algn="r">
              <a:lnSpc>
                <a:spcPct val="150000"/>
              </a:lnSpc>
            </a:pPr>
            <a:r>
              <a:rPr lang="ru-RU" sz="20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                            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D0657B-9B75-4899-82D7-002A0D91D7F7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965B04-AB5C-4532-B449-D8BC00668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02" y="13871"/>
            <a:ext cx="1067944" cy="1250302"/>
          </a:xfrm>
          <a:prstGeom prst="rect">
            <a:avLst/>
          </a:prstGeom>
        </p:spPr>
      </p:pic>
      <p:pic>
        <p:nvPicPr>
          <p:cNvPr id="7" name="Рисунок 6" descr="Восклицательный знак">
            <a:extLst>
              <a:ext uri="{FF2B5EF4-FFF2-40B4-BE49-F238E27FC236}">
                <a16:creationId xmlns:a16="http://schemas.microsoft.com/office/drawing/2014/main" id="{C35DA8BD-6825-44A1-86D2-0A719EFD0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6703" y="13871"/>
            <a:ext cx="914400" cy="9144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9DB3A9-054D-4F1D-A754-3CFF8E2843DF}"/>
              </a:ext>
            </a:extLst>
          </p:cNvPr>
          <p:cNvSpPr/>
          <p:nvPr/>
        </p:nvSpPr>
        <p:spPr>
          <a:xfrm>
            <a:off x="2007838" y="477416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800" dirty="0">
                <a:hlinkClick r:id="rId6"/>
              </a:rPr>
              <a:t>http://publication.pravo.gov.ru/document/0001202408160022?ysclid=m2jm1uq2ni662263192</a:t>
            </a:r>
            <a:r>
              <a:rPr lang="ru-RU" sz="800" dirty="0"/>
              <a:t> </a:t>
            </a:r>
          </a:p>
        </p:txBody>
      </p:sp>
      <p:pic>
        <p:nvPicPr>
          <p:cNvPr id="9" name="Рисунок 8" descr="Изображение выглядит как Графика, графический дизайн, Шрифт, дизайн&#10;&#10;Описание создано автоматически">
            <a:extLst>
              <a:ext uri="{FF2B5EF4-FFF2-40B4-BE49-F238E27FC236}">
                <a16:creationId xmlns:a16="http://schemas.microsoft.com/office/drawing/2014/main" id="{45F6B295-F8AF-4011-A2B4-3FA44030E1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955578"/>
            <a:ext cx="1052625" cy="10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51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90" y="-136140"/>
            <a:ext cx="7395243" cy="1120056"/>
          </a:xfrm>
        </p:spPr>
        <p:txBody>
          <a:bodyPr/>
          <a:lstStyle/>
          <a:p>
            <a:r>
              <a:rPr lang="ru-RU" sz="2800" b="0" dirty="0"/>
              <a:t>Федеральный перечень электронных образовательных ресурсов</a:t>
            </a:r>
          </a:p>
        </p:txBody>
      </p:sp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id="{A16BDC8B-5EC5-4B00-8C02-31A20218B6F9}"/>
              </a:ext>
            </a:extLst>
          </p:cNvPr>
          <p:cNvSpPr txBox="1">
            <a:spLocks/>
          </p:cNvSpPr>
          <p:nvPr/>
        </p:nvSpPr>
        <p:spPr>
          <a:xfrm>
            <a:off x="412596" y="671731"/>
            <a:ext cx="8731404" cy="6243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0" i="1" dirty="0"/>
              <a:t>1. Перечень электронных образовательных ресурсов (далее - ЭОР), допущенных к использованию </a:t>
            </a:r>
            <a:r>
              <a:rPr lang="ru-RU" sz="1600" i="1" dirty="0"/>
              <a:t>при реализации обязательной части</a:t>
            </a:r>
            <a:r>
              <a:rPr lang="ru-RU" sz="1600" b="0" i="1" dirty="0"/>
              <a:t> общеобразовательной программы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7023F6-6FDB-4D90-A968-F04B564DBF96}"/>
              </a:ext>
            </a:extLst>
          </p:cNvPr>
          <p:cNvSpPr/>
          <p:nvPr/>
        </p:nvSpPr>
        <p:spPr>
          <a:xfrm>
            <a:off x="8478433" y="476086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>
                    <a:lumMod val="25000"/>
                  </a:schemeClr>
                </a:solidFill>
                <a:cs typeface="Times New Roman" panose="02020603050405020304" pitchFamily="18" charset="0"/>
              </a:rPr>
              <a:t>ООО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D1C9EED-18AE-4F65-90FD-CA4A4ABEF25A}"/>
              </a:ext>
            </a:extLst>
          </p:cNvPr>
          <p:cNvSpPr/>
          <p:nvPr/>
        </p:nvSpPr>
        <p:spPr>
          <a:xfrm>
            <a:off x="791490" y="1231749"/>
            <a:ext cx="37805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и информатика (предметная область)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EF4989-C16A-4F6F-A67F-30EE97E3AFCD}"/>
              </a:ext>
            </a:extLst>
          </p:cNvPr>
          <p:cNvSpPr/>
          <p:nvPr/>
        </p:nvSpPr>
        <p:spPr>
          <a:xfrm>
            <a:off x="4304511" y="1226204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(учебный предмет)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F45E42-744E-4115-A6C3-1CB9FB2FF830}"/>
              </a:ext>
            </a:extLst>
          </p:cNvPr>
          <p:cNvSpPr/>
          <p:nvPr/>
        </p:nvSpPr>
        <p:spPr>
          <a:xfrm>
            <a:off x="6970856" y="1243826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№№ 1.2.3.1.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.-1.2.3.1.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2B7A5BF9-B41D-4FD7-8AF3-6CD8DE442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708875"/>
              </p:ext>
            </p:extLst>
          </p:nvPr>
        </p:nvGraphicFramePr>
        <p:xfrm>
          <a:off x="791491" y="1491412"/>
          <a:ext cx="7742697" cy="36520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6559">
                  <a:extLst>
                    <a:ext uri="{9D8B030D-6E8A-4147-A177-3AD203B41FA5}">
                      <a16:colId xmlns:a16="http://schemas.microsoft.com/office/drawing/2014/main" val="1536665830"/>
                    </a:ext>
                  </a:extLst>
                </a:gridCol>
                <a:gridCol w="1381661">
                  <a:extLst>
                    <a:ext uri="{9D8B030D-6E8A-4147-A177-3AD203B41FA5}">
                      <a16:colId xmlns:a16="http://schemas.microsoft.com/office/drawing/2014/main" val="334041774"/>
                    </a:ext>
                  </a:extLst>
                </a:gridCol>
                <a:gridCol w="1594244">
                  <a:extLst>
                    <a:ext uri="{9D8B030D-6E8A-4147-A177-3AD203B41FA5}">
                      <a16:colId xmlns:a16="http://schemas.microsoft.com/office/drawing/2014/main" val="4033898316"/>
                    </a:ext>
                  </a:extLst>
                </a:gridCol>
                <a:gridCol w="1417265">
                  <a:extLst>
                    <a:ext uri="{9D8B030D-6E8A-4147-A177-3AD203B41FA5}">
                      <a16:colId xmlns:a16="http://schemas.microsoft.com/office/drawing/2014/main" val="993487745"/>
                    </a:ext>
                  </a:extLst>
                </a:gridCol>
                <a:gridCol w="987046">
                  <a:extLst>
                    <a:ext uri="{9D8B030D-6E8A-4147-A177-3AD203B41FA5}">
                      <a16:colId xmlns:a16="http://schemas.microsoft.com/office/drawing/2014/main" val="3896103628"/>
                    </a:ext>
                  </a:extLst>
                </a:gridCol>
                <a:gridCol w="1235922">
                  <a:extLst>
                    <a:ext uri="{9D8B030D-6E8A-4147-A177-3AD203B41FA5}">
                      <a16:colId xmlns:a16="http://schemas.microsoft.com/office/drawing/2014/main" val="3077677718"/>
                    </a:ext>
                  </a:extLst>
                </a:gridCol>
              </a:tblGrid>
              <a:tr h="94828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ГлобалЛаб</a:t>
                      </a:r>
                      <a:endParaRPr lang="ru-RU" sz="1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ЯКласс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ФГАОУ ДПО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"Академия</a:t>
                      </a:r>
                    </a:p>
                    <a:p>
                      <a:pPr algn="ctr"/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Минпросвещения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России"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АО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Издательство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"Просвещение"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ФизиконЛаб</a:t>
                      </a:r>
                      <a:endParaRPr lang="ru-RU" sz="1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"ИНТЕРДА"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207288"/>
                  </a:ext>
                </a:extLst>
              </a:tr>
              <a:tr h="2703798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Проектные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задания.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Математика. 5, 6 классы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Вероятность и статистика.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7, 8, 9 классы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ЭОР: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Математика. 5,6 классы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Алгебра. 7,8, 9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Геометрия. 7, 8, 9 классы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ОГЭ. Математика. 9 класс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-ВПР. Математика.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5, 6, 7, 8 классы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Алгебра. 7,8, 9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Вероятность и статистика. 7,8, 9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Геометрия. 7, 8, 9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Математика. 5, 6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Домашние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задания.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Геометрия 7-9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Математика. 5-6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Алгебра. 7-9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Тренажер "Облако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знаний".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Математика. 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5, 6 классы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Курс уроков по математике 5 класс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Курс видеоуроков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по математике 6 класс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25454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E041E98-EAA6-429B-A753-E77F81DB8388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21018869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90" y="-69233"/>
            <a:ext cx="7395243" cy="1120056"/>
          </a:xfrm>
        </p:spPr>
        <p:txBody>
          <a:bodyPr/>
          <a:lstStyle/>
          <a:p>
            <a:r>
              <a:rPr lang="ru-RU" sz="2800" b="0" dirty="0"/>
              <a:t>Федеральный перечень электронных образовательных ресурсов</a:t>
            </a:r>
          </a:p>
        </p:txBody>
      </p:sp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id="{A16BDC8B-5EC5-4B00-8C02-31A20218B6F9}"/>
              </a:ext>
            </a:extLst>
          </p:cNvPr>
          <p:cNvSpPr txBox="1">
            <a:spLocks/>
          </p:cNvSpPr>
          <p:nvPr/>
        </p:nvSpPr>
        <p:spPr>
          <a:xfrm>
            <a:off x="412596" y="690393"/>
            <a:ext cx="8731404" cy="6243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0" i="1" dirty="0"/>
              <a:t>1. Перечень электронных образовательных ресурсов (далее - ЭОР), допущенных к использованию </a:t>
            </a:r>
            <a:r>
              <a:rPr lang="ru-RU" sz="1600" i="1" dirty="0"/>
              <a:t>при реализации обязательной части</a:t>
            </a:r>
            <a:r>
              <a:rPr lang="ru-RU" sz="1600" b="0" i="1" dirty="0"/>
              <a:t> общеобразовательной программы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7023F6-6FDB-4D90-A968-F04B564DBF96}"/>
              </a:ext>
            </a:extLst>
          </p:cNvPr>
          <p:cNvSpPr/>
          <p:nvPr/>
        </p:nvSpPr>
        <p:spPr>
          <a:xfrm>
            <a:off x="8478433" y="476086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>
                    <a:lumMod val="25000"/>
                  </a:schemeClr>
                </a:solidFill>
                <a:cs typeface="Times New Roman" panose="02020603050405020304" pitchFamily="18" charset="0"/>
              </a:rPr>
              <a:t>ООО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D1C9EED-18AE-4F65-90FD-CA4A4ABEF25A}"/>
              </a:ext>
            </a:extLst>
          </p:cNvPr>
          <p:cNvSpPr/>
          <p:nvPr/>
        </p:nvSpPr>
        <p:spPr>
          <a:xfrm>
            <a:off x="791490" y="1287735"/>
            <a:ext cx="37805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и информатика (предметная область)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EF4989-C16A-4F6F-A67F-30EE97E3AFCD}"/>
              </a:ext>
            </a:extLst>
          </p:cNvPr>
          <p:cNvSpPr/>
          <p:nvPr/>
        </p:nvSpPr>
        <p:spPr>
          <a:xfrm>
            <a:off x="4304511" y="1282190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(учебный предмет)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F45E42-744E-4115-A6C3-1CB9FB2FF830}"/>
              </a:ext>
            </a:extLst>
          </p:cNvPr>
          <p:cNvSpPr/>
          <p:nvPr/>
        </p:nvSpPr>
        <p:spPr>
          <a:xfrm>
            <a:off x="6970856" y="1243826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№№ 1.2.3.1.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.-1.2.3.1.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2B7A5BF9-B41D-4FD7-8AF3-6CD8DE442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263173"/>
              </p:ext>
            </p:extLst>
          </p:nvPr>
        </p:nvGraphicFramePr>
        <p:xfrm>
          <a:off x="791490" y="1655520"/>
          <a:ext cx="7798347" cy="29783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1893">
                  <a:extLst>
                    <a:ext uri="{9D8B030D-6E8A-4147-A177-3AD203B41FA5}">
                      <a16:colId xmlns:a16="http://schemas.microsoft.com/office/drawing/2014/main" val="1536665830"/>
                    </a:ext>
                  </a:extLst>
                </a:gridCol>
                <a:gridCol w="1791478">
                  <a:extLst>
                    <a:ext uri="{9D8B030D-6E8A-4147-A177-3AD203B41FA5}">
                      <a16:colId xmlns:a16="http://schemas.microsoft.com/office/drawing/2014/main" val="334041774"/>
                    </a:ext>
                  </a:extLst>
                </a:gridCol>
                <a:gridCol w="2043404">
                  <a:extLst>
                    <a:ext uri="{9D8B030D-6E8A-4147-A177-3AD203B41FA5}">
                      <a16:colId xmlns:a16="http://schemas.microsoft.com/office/drawing/2014/main" val="4033898316"/>
                    </a:ext>
                  </a:extLst>
                </a:gridCol>
                <a:gridCol w="1671572">
                  <a:extLst>
                    <a:ext uri="{9D8B030D-6E8A-4147-A177-3AD203B41FA5}">
                      <a16:colId xmlns:a16="http://schemas.microsoft.com/office/drawing/2014/main" val="993487745"/>
                    </a:ext>
                  </a:extLst>
                </a:gridCol>
              </a:tblGrid>
              <a:tr h="72119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Скаенг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Сберобразование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ГАОУ ВО МГПУ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ФГАОУ ДПО "Академия 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Минпросвещения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России"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207288"/>
                  </a:ext>
                </a:extLst>
              </a:tr>
              <a:tr h="2056289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Курс "Математика. Интерактивные задания«: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Математика. 5, 6 классы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Алгебра. 7, 8, 9 классы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Геометрия. 7, 8, 9 классы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Вероятность и статистика. 7 - 9 классы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Вероятность и статистика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7, 8, 9 классы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Математика. 5-9 классы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(комплексный материал: сценарии уроков, видеоуроки, электронные учебники, тесты)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Углубленный уровень. 7, 8, 9 классы: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Алгебра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Геометрия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Вероятность и статистика 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25454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E041E98-EAA6-429B-A753-E77F81DB8388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45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7503FDB-A83C-4C8A-A771-DFB2C91EB2C8}"/>
              </a:ext>
            </a:extLst>
          </p:cNvPr>
          <p:cNvSpPr/>
          <p:nvPr/>
        </p:nvSpPr>
        <p:spPr>
          <a:xfrm>
            <a:off x="665567" y="233383"/>
            <a:ext cx="9364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НОВОЕ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80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90" y="-69233"/>
            <a:ext cx="7395243" cy="1120056"/>
          </a:xfrm>
        </p:spPr>
        <p:txBody>
          <a:bodyPr/>
          <a:lstStyle/>
          <a:p>
            <a:r>
              <a:rPr lang="ru-RU" sz="2800" b="0" dirty="0"/>
              <a:t>Федеральный перечень электронных образовательных ресурсов</a:t>
            </a:r>
          </a:p>
        </p:txBody>
      </p:sp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id="{A16BDC8B-5EC5-4B00-8C02-31A20218B6F9}"/>
              </a:ext>
            </a:extLst>
          </p:cNvPr>
          <p:cNvSpPr txBox="1">
            <a:spLocks/>
          </p:cNvSpPr>
          <p:nvPr/>
        </p:nvSpPr>
        <p:spPr>
          <a:xfrm>
            <a:off x="412596" y="818668"/>
            <a:ext cx="8731404" cy="6243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0" i="1" dirty="0"/>
              <a:t>1. Перечень электронных образовательных ресурсов (далее - ЭОР), допущенных к использованию </a:t>
            </a:r>
            <a:r>
              <a:rPr lang="ru-RU" sz="1600" i="1" dirty="0"/>
              <a:t>при реализации обязательной части</a:t>
            </a:r>
            <a:r>
              <a:rPr lang="ru-RU" sz="1600" b="0" i="1" dirty="0"/>
              <a:t> общеобразовательной программы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7023F6-6FDB-4D90-A968-F04B564DBF96}"/>
              </a:ext>
            </a:extLst>
          </p:cNvPr>
          <p:cNvSpPr/>
          <p:nvPr/>
        </p:nvSpPr>
        <p:spPr>
          <a:xfrm>
            <a:off x="8478433" y="476086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>
                    <a:lumMod val="25000"/>
                  </a:schemeClr>
                </a:solidFill>
                <a:cs typeface="Times New Roman" panose="02020603050405020304" pitchFamily="18" charset="0"/>
              </a:rPr>
              <a:t>СОО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D1C9EED-18AE-4F65-90FD-CA4A4ABEF25A}"/>
              </a:ext>
            </a:extLst>
          </p:cNvPr>
          <p:cNvSpPr/>
          <p:nvPr/>
        </p:nvSpPr>
        <p:spPr>
          <a:xfrm>
            <a:off x="791490" y="1532827"/>
            <a:ext cx="37805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и информатика (предметная область)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EF4989-C16A-4F6F-A67F-30EE97E3AFCD}"/>
              </a:ext>
            </a:extLst>
          </p:cNvPr>
          <p:cNvSpPr/>
          <p:nvPr/>
        </p:nvSpPr>
        <p:spPr>
          <a:xfrm>
            <a:off x="4304511" y="1527282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(учебный предмет)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F45E42-744E-4115-A6C3-1CB9FB2FF830}"/>
              </a:ext>
            </a:extLst>
          </p:cNvPr>
          <p:cNvSpPr/>
          <p:nvPr/>
        </p:nvSpPr>
        <p:spPr>
          <a:xfrm>
            <a:off x="6970856" y="1544904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№№ 1.3.3.1.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.-1.3.3.1.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6AFE9157-3E9E-4665-B01B-D046A7B8FD1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1490" y="1909306"/>
          <a:ext cx="7820944" cy="205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4370">
                  <a:extLst>
                    <a:ext uri="{9D8B030D-6E8A-4147-A177-3AD203B41FA5}">
                      <a16:colId xmlns:a16="http://schemas.microsoft.com/office/drawing/2014/main" val="334041774"/>
                    </a:ext>
                  </a:extLst>
                </a:gridCol>
                <a:gridCol w="2100019">
                  <a:extLst>
                    <a:ext uri="{9D8B030D-6E8A-4147-A177-3AD203B41FA5}">
                      <a16:colId xmlns:a16="http://schemas.microsoft.com/office/drawing/2014/main" val="4033898316"/>
                    </a:ext>
                  </a:extLst>
                </a:gridCol>
                <a:gridCol w="2061971">
                  <a:extLst>
                    <a:ext uri="{9D8B030D-6E8A-4147-A177-3AD203B41FA5}">
                      <a16:colId xmlns:a16="http://schemas.microsoft.com/office/drawing/2014/main" val="993487745"/>
                    </a:ext>
                  </a:extLst>
                </a:gridCol>
                <a:gridCol w="1694584">
                  <a:extLst>
                    <a:ext uri="{9D8B030D-6E8A-4147-A177-3AD203B41FA5}">
                      <a16:colId xmlns:a16="http://schemas.microsoft.com/office/drawing/2014/main" val="3896103628"/>
                    </a:ext>
                  </a:extLst>
                </a:gridCol>
              </a:tblGrid>
              <a:tr h="63732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ЯКласс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ФГБНУ "Институт стратегии развития образования"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АО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Издательство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"Просвещение"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ФизиконЛаб</a:t>
                      </a:r>
                      <a:endParaRPr lang="ru-RU" sz="1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207288"/>
                  </a:ext>
                </a:extLst>
              </a:tr>
              <a:tr h="121297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ЭОР: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Алгебра. 10, 11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Геометрия. 10, 11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Математика. 10-11 класс. Углубленный уровень. 10 модулей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Я сдам ЕГЭ. Математика</a:t>
                      </a:r>
                    </a:p>
                    <a:p>
                      <a:endParaRPr lang="ru-RU" sz="14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Домашние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задания.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Геометрия 10-11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Алгебра. 10-11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Тренажер "Облако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знаний".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Математика. 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10, 11 классы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25454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41F3FFA-6B3E-43B2-8ACC-D9275C5AB0CE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8005605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90" y="-69233"/>
            <a:ext cx="7395243" cy="1120056"/>
          </a:xfrm>
        </p:spPr>
        <p:txBody>
          <a:bodyPr/>
          <a:lstStyle/>
          <a:p>
            <a:r>
              <a:rPr lang="ru-RU" sz="2800" b="0" dirty="0"/>
              <a:t>Федеральный перечень электронных образовательных ресурсов</a:t>
            </a:r>
          </a:p>
        </p:txBody>
      </p:sp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id="{A16BDC8B-5EC5-4B00-8C02-31A20218B6F9}"/>
              </a:ext>
            </a:extLst>
          </p:cNvPr>
          <p:cNvSpPr txBox="1">
            <a:spLocks/>
          </p:cNvSpPr>
          <p:nvPr/>
        </p:nvSpPr>
        <p:spPr>
          <a:xfrm>
            <a:off x="412596" y="690393"/>
            <a:ext cx="8731404" cy="6243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0" i="1" dirty="0"/>
              <a:t>1. Перечень электронных образовательных ресурсов (далее - ЭОР), допущенных к использованию </a:t>
            </a:r>
            <a:r>
              <a:rPr lang="ru-RU" sz="1600" i="1" dirty="0"/>
              <a:t>при реализации обязательной части</a:t>
            </a:r>
            <a:r>
              <a:rPr lang="ru-RU" sz="1600" b="0" i="1" dirty="0"/>
              <a:t> общеобразовательной программы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7023F6-6FDB-4D90-A968-F04B564DBF96}"/>
              </a:ext>
            </a:extLst>
          </p:cNvPr>
          <p:cNvSpPr/>
          <p:nvPr/>
        </p:nvSpPr>
        <p:spPr>
          <a:xfrm>
            <a:off x="8478433" y="476086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>
                    <a:lumMod val="25000"/>
                  </a:schemeClr>
                </a:solidFill>
                <a:cs typeface="Times New Roman" panose="02020603050405020304" pitchFamily="18" charset="0"/>
              </a:rPr>
              <a:t>СОО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D1C9EED-18AE-4F65-90FD-CA4A4ABEF25A}"/>
              </a:ext>
            </a:extLst>
          </p:cNvPr>
          <p:cNvSpPr/>
          <p:nvPr/>
        </p:nvSpPr>
        <p:spPr>
          <a:xfrm>
            <a:off x="791490" y="1287735"/>
            <a:ext cx="37805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и информатика (предметная область)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EF4989-C16A-4F6F-A67F-30EE97E3AFCD}"/>
              </a:ext>
            </a:extLst>
          </p:cNvPr>
          <p:cNvSpPr/>
          <p:nvPr/>
        </p:nvSpPr>
        <p:spPr>
          <a:xfrm>
            <a:off x="4304511" y="1282190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(учебный предмет)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2B7A5BF9-B41D-4FD7-8AF3-6CD8DE442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975278"/>
              </p:ext>
            </p:extLst>
          </p:nvPr>
        </p:nvGraphicFramePr>
        <p:xfrm>
          <a:off x="665567" y="1551903"/>
          <a:ext cx="8375796" cy="355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1772">
                  <a:extLst>
                    <a:ext uri="{9D8B030D-6E8A-4147-A177-3AD203B41FA5}">
                      <a16:colId xmlns:a16="http://schemas.microsoft.com/office/drawing/2014/main" val="1536665830"/>
                    </a:ext>
                  </a:extLst>
                </a:gridCol>
                <a:gridCol w="1134691">
                  <a:extLst>
                    <a:ext uri="{9D8B030D-6E8A-4147-A177-3AD203B41FA5}">
                      <a16:colId xmlns:a16="http://schemas.microsoft.com/office/drawing/2014/main" val="99838593"/>
                    </a:ext>
                  </a:extLst>
                </a:gridCol>
                <a:gridCol w="1104410">
                  <a:extLst>
                    <a:ext uri="{9D8B030D-6E8A-4147-A177-3AD203B41FA5}">
                      <a16:colId xmlns:a16="http://schemas.microsoft.com/office/drawing/2014/main" val="334041774"/>
                    </a:ext>
                  </a:extLst>
                </a:gridCol>
                <a:gridCol w="1427829">
                  <a:extLst>
                    <a:ext uri="{9D8B030D-6E8A-4147-A177-3AD203B41FA5}">
                      <a16:colId xmlns:a16="http://schemas.microsoft.com/office/drawing/2014/main" val="4033898316"/>
                    </a:ext>
                  </a:extLst>
                </a:gridCol>
                <a:gridCol w="1614196">
                  <a:extLst>
                    <a:ext uri="{9D8B030D-6E8A-4147-A177-3AD203B41FA5}">
                      <a16:colId xmlns:a16="http://schemas.microsoft.com/office/drawing/2014/main" val="993487745"/>
                    </a:ext>
                  </a:extLst>
                </a:gridCol>
                <a:gridCol w="1492898">
                  <a:extLst>
                    <a:ext uri="{9D8B030D-6E8A-4147-A177-3AD203B41FA5}">
                      <a16:colId xmlns:a16="http://schemas.microsoft.com/office/drawing/2014/main" val="3680270384"/>
                    </a:ext>
                  </a:extLst>
                </a:gridCol>
              </a:tblGrid>
              <a:tr h="72119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Скаенг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"ЭКЗАМЕН-МЕДИА"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Сберобразование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ГАОУ ВО МГПУ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ФГАОУ ДПО "Академия 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Минпросвещения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России"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Учи.ру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207288"/>
                  </a:ext>
                </a:extLst>
              </a:tr>
              <a:tr h="2056289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Математика. Интерактивные задания: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Алгебра и начала математического анализа. 10, 11 классы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Геометрия. 10, 11 классы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Вероятность и статистика. 10 - 11 классы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Наглядные уроки. Алгебра. 10, 11 классы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Вероятность и статистика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10, 11 классы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Математика. 10 - 11 классы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(комплексный материал: сценарии уроков, видеоуроки, электронные учебники, тесты)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Цифровой курс 10, 11 классы: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Алгебра и начала математического анализа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Геометрия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Вероятность и статистика 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Тестовые упражнения по алгебре и началам математического анализа.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10, 11 классы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25454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E041E98-EAA6-429B-A753-E77F81DB8388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47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7503FDB-A83C-4C8A-A771-DFB2C91EB2C8}"/>
              </a:ext>
            </a:extLst>
          </p:cNvPr>
          <p:cNvSpPr/>
          <p:nvPr/>
        </p:nvSpPr>
        <p:spPr>
          <a:xfrm>
            <a:off x="665567" y="233383"/>
            <a:ext cx="9364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НОВОЕ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D215562-E489-4B22-ABD6-8A5C3BC380E0}"/>
              </a:ext>
            </a:extLst>
          </p:cNvPr>
          <p:cNvSpPr/>
          <p:nvPr/>
        </p:nvSpPr>
        <p:spPr>
          <a:xfrm>
            <a:off x="7110816" y="1298477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№№ 1.3.3.1.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.-1.3.3.1.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2045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90" y="-69233"/>
            <a:ext cx="7395243" cy="1120056"/>
          </a:xfrm>
        </p:spPr>
        <p:txBody>
          <a:bodyPr/>
          <a:lstStyle/>
          <a:p>
            <a:r>
              <a:rPr lang="ru-RU" sz="2800" b="0" dirty="0"/>
              <a:t>Федеральный перечень электронных образовательных ресурсов</a:t>
            </a:r>
          </a:p>
        </p:txBody>
      </p:sp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id="{A16BDC8B-5EC5-4B00-8C02-31A20218B6F9}"/>
              </a:ext>
            </a:extLst>
          </p:cNvPr>
          <p:cNvSpPr txBox="1">
            <a:spLocks/>
          </p:cNvSpPr>
          <p:nvPr/>
        </p:nvSpPr>
        <p:spPr>
          <a:xfrm>
            <a:off x="412596" y="818668"/>
            <a:ext cx="8731404" cy="79364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0" i="1" dirty="0"/>
              <a:t>2. Перечень электронных образовательных ресурсов (далее - ЭОР), допущенных к использованию </a:t>
            </a:r>
            <a:r>
              <a:rPr lang="ru-RU" sz="1600" i="1" dirty="0"/>
              <a:t>при реализации части общеобразовательной программы, формируемой участниками образовательных отношений</a:t>
            </a:r>
            <a:endParaRPr lang="ru-RU" sz="1600" b="0" i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7023F6-6FDB-4D90-A968-F04B564DBF96}"/>
              </a:ext>
            </a:extLst>
          </p:cNvPr>
          <p:cNvSpPr/>
          <p:nvPr/>
        </p:nvSpPr>
        <p:spPr>
          <a:xfrm>
            <a:off x="8105356" y="1307117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>
                    <a:lumMod val="25000"/>
                  </a:schemeClr>
                </a:solidFill>
                <a:cs typeface="Times New Roman" panose="02020603050405020304" pitchFamily="18" charset="0"/>
              </a:rPr>
              <a:t>ООО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D1C9EED-18AE-4F65-90FD-CA4A4ABEF25A}"/>
              </a:ext>
            </a:extLst>
          </p:cNvPr>
          <p:cNvSpPr/>
          <p:nvPr/>
        </p:nvSpPr>
        <p:spPr>
          <a:xfrm>
            <a:off x="1250478" y="1563409"/>
            <a:ext cx="37805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и информатика (предметная область)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EF4989-C16A-4F6F-A67F-30EE97E3AFCD}"/>
              </a:ext>
            </a:extLst>
          </p:cNvPr>
          <p:cNvSpPr/>
          <p:nvPr/>
        </p:nvSpPr>
        <p:spPr>
          <a:xfrm>
            <a:off x="5433950" y="1518713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(учебный предмет)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809CCE-9550-4C5E-94F1-2AFEAA5FEAF6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48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EC5323F0-64AB-4CF9-A41E-C1AB73F95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689315"/>
              </p:ext>
            </p:extLst>
          </p:nvPr>
        </p:nvGraphicFramePr>
        <p:xfrm>
          <a:off x="639792" y="1901965"/>
          <a:ext cx="7798346" cy="2777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926">
                  <a:extLst>
                    <a:ext uri="{9D8B030D-6E8A-4147-A177-3AD203B41FA5}">
                      <a16:colId xmlns:a16="http://schemas.microsoft.com/office/drawing/2014/main" val="969932490"/>
                    </a:ext>
                  </a:extLst>
                </a:gridCol>
                <a:gridCol w="1520890">
                  <a:extLst>
                    <a:ext uri="{9D8B030D-6E8A-4147-A177-3AD203B41FA5}">
                      <a16:colId xmlns:a16="http://schemas.microsoft.com/office/drawing/2014/main" val="1536665830"/>
                    </a:ext>
                  </a:extLst>
                </a:gridCol>
                <a:gridCol w="1937372">
                  <a:extLst>
                    <a:ext uri="{9D8B030D-6E8A-4147-A177-3AD203B41FA5}">
                      <a16:colId xmlns:a16="http://schemas.microsoft.com/office/drawing/2014/main" val="334041774"/>
                    </a:ext>
                  </a:extLst>
                </a:gridCol>
                <a:gridCol w="1579266">
                  <a:extLst>
                    <a:ext uri="{9D8B030D-6E8A-4147-A177-3AD203B41FA5}">
                      <a16:colId xmlns:a16="http://schemas.microsoft.com/office/drawing/2014/main" val="4033898316"/>
                    </a:ext>
                  </a:extLst>
                </a:gridCol>
                <a:gridCol w="1291892">
                  <a:extLst>
                    <a:ext uri="{9D8B030D-6E8A-4147-A177-3AD203B41FA5}">
                      <a16:colId xmlns:a16="http://schemas.microsoft.com/office/drawing/2014/main" val="993487745"/>
                    </a:ext>
                  </a:extLst>
                </a:gridCol>
              </a:tblGrid>
              <a:tr h="72119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"ИНТЕРДА"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Скаенг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Учи.ру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"ЭКЗАМЕН-МЕДИА"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ФГБНУ "ИСРО"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207288"/>
                  </a:ext>
                </a:extLst>
              </a:tr>
              <a:tr h="2056289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-Курс уроков по алгебре 7 класс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-Тесты и тренажёры с автоматической проверкой по курсу математики за 6 класс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Математика. Контрольные работы. Интерактивные задания: 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5, 6, 7, 8, 9 классы</a:t>
                      </a:r>
                    </a:p>
                    <a:p>
                      <a:endParaRPr lang="ru-RU" sz="14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Тестовые упражнения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Математика. 5, 6 </a:t>
                      </a:r>
                      <a:r>
                        <a:rPr lang="ru-RU" sz="1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Алгебра. 7, 8, 9 </a:t>
                      </a:r>
                      <a:r>
                        <a:rPr lang="ru-RU" sz="1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Геометрия. 7, 8, 9 </a:t>
                      </a:r>
                      <a:r>
                        <a:rPr lang="ru-RU" sz="1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Вероятность и статистика. 7, 8, 9 </a:t>
                      </a:r>
                      <a:r>
                        <a:rPr lang="ru-RU" sz="1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Электронный учебник по математике. 5-9 класс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ОКО ВПР КИМ. Математика. 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6, 6, 7, 8 классы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Математика. Виртуальные лабораторные и практические работы.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Углубленный уровень. 7 - 9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254547"/>
                  </a:ext>
                </a:extLst>
              </a:tr>
            </a:tbl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03E94EB-172C-4F09-B6A0-1D214018BDC6}"/>
              </a:ext>
            </a:extLst>
          </p:cNvPr>
          <p:cNvSpPr/>
          <p:nvPr/>
        </p:nvSpPr>
        <p:spPr>
          <a:xfrm>
            <a:off x="7288973" y="1658211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№№ 2.2.3.1.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.- 2.2.3.1.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9997540-8DFF-43F9-AF0F-2745228FBDEA}"/>
              </a:ext>
            </a:extLst>
          </p:cNvPr>
          <p:cNvSpPr/>
          <p:nvPr/>
        </p:nvSpPr>
        <p:spPr>
          <a:xfrm>
            <a:off x="665567" y="233383"/>
            <a:ext cx="9364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НОВОЕ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064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90" y="-69233"/>
            <a:ext cx="7395243" cy="1120056"/>
          </a:xfrm>
        </p:spPr>
        <p:txBody>
          <a:bodyPr/>
          <a:lstStyle/>
          <a:p>
            <a:r>
              <a:rPr lang="ru-RU" sz="2800" b="0" dirty="0"/>
              <a:t>Федеральный перечень электронных образовательных ресурсов</a:t>
            </a:r>
          </a:p>
        </p:txBody>
      </p:sp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id="{A16BDC8B-5EC5-4B00-8C02-31A20218B6F9}"/>
              </a:ext>
            </a:extLst>
          </p:cNvPr>
          <p:cNvSpPr txBox="1">
            <a:spLocks/>
          </p:cNvSpPr>
          <p:nvPr/>
        </p:nvSpPr>
        <p:spPr>
          <a:xfrm>
            <a:off x="412596" y="901776"/>
            <a:ext cx="8731404" cy="72205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0" i="1" dirty="0"/>
              <a:t>2. Перечень электронных образовательных ресурсов (далее - ЭОР), допущенных к использованию </a:t>
            </a:r>
            <a:r>
              <a:rPr lang="ru-RU" sz="1600" i="1" dirty="0"/>
              <a:t>при реализации части общеобразовательной программы, формируемой участниками образовательных отношений</a:t>
            </a:r>
            <a:endParaRPr lang="ru-RU" sz="1600" b="0" i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7023F6-6FDB-4D90-A968-F04B564DBF96}"/>
              </a:ext>
            </a:extLst>
          </p:cNvPr>
          <p:cNvSpPr/>
          <p:nvPr/>
        </p:nvSpPr>
        <p:spPr>
          <a:xfrm>
            <a:off x="4239216" y="2359768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>
                    <a:lumMod val="25000"/>
                  </a:schemeClr>
                </a:solidFill>
                <a:cs typeface="Times New Roman" panose="02020603050405020304" pitchFamily="18" charset="0"/>
              </a:rPr>
              <a:t>ООО</a:t>
            </a:r>
            <a:endParaRPr lang="ru-RU" sz="16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3049C3B-2170-47F6-8D4C-7EF8AF7AE882}"/>
              </a:ext>
            </a:extLst>
          </p:cNvPr>
          <p:cNvSpPr/>
          <p:nvPr/>
        </p:nvSpPr>
        <p:spPr>
          <a:xfrm>
            <a:off x="779156" y="2571750"/>
            <a:ext cx="7802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n-lt"/>
                <a:cs typeface="Times New Roman" panose="02020603050405020304" pitchFamily="18" charset="0"/>
              </a:rPr>
              <a:t>№№ 2.2.8.8.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  <a:cs typeface="Times New Roman" panose="02020603050405020304" pitchFamily="18" charset="0"/>
              </a:rPr>
              <a:t>  "Математическая грамотность. Основное общее образование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”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 6-8, </a:t>
            </a:r>
          </a:p>
          <a:p>
            <a:r>
              <a:rPr lang="ru-RU" sz="1600" dirty="0">
                <a:latin typeface="+mn-lt"/>
                <a:cs typeface="Times New Roman" panose="02020603050405020304" pitchFamily="18" charset="0"/>
              </a:rPr>
              <a:t>      АО "Издательство "Просвещение"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809CCE-9550-4C5E-94F1-2AFEAA5FEAF6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49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9B43F94-4237-441B-A905-C7A5DA43E7F8}"/>
              </a:ext>
            </a:extLst>
          </p:cNvPr>
          <p:cNvSpPr/>
          <p:nvPr/>
        </p:nvSpPr>
        <p:spPr>
          <a:xfrm>
            <a:off x="1545762" y="1630947"/>
            <a:ext cx="67180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</a:rPr>
              <a:t>Иные учебные предметы, курсы (в том числе внеурочной деятельности)</a:t>
            </a:r>
            <a:endParaRPr lang="ru-RU" i="1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4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89741" y="-96640"/>
            <a:ext cx="5393009" cy="402808"/>
          </a:xfrm>
        </p:spPr>
        <p:txBody>
          <a:bodyPr>
            <a:noAutofit/>
          </a:bodyPr>
          <a:lstStyle/>
          <a:p>
            <a:r>
              <a:rPr lang="ru-RU" sz="2800" b="0" dirty="0"/>
              <a:t>Нормативные документы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1013428" y="1783788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53207" y="374641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13428" y="2849476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013428" y="3955982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5B08D9-5A4F-4191-AA6B-5D72210AD6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2" t="2315" r="6078" b="25530"/>
          <a:stretch/>
        </p:blipFill>
        <p:spPr>
          <a:xfrm>
            <a:off x="4505175" y="2021600"/>
            <a:ext cx="4198643" cy="292184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35FEADB-EB05-44CD-B105-994CA3B3AA7A}"/>
              </a:ext>
            </a:extLst>
          </p:cNvPr>
          <p:cNvSpPr/>
          <p:nvPr/>
        </p:nvSpPr>
        <p:spPr>
          <a:xfrm>
            <a:off x="112049" y="602133"/>
            <a:ext cx="4235040" cy="7386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+mn-lt"/>
                <a:cs typeface="Times New Roman" panose="02020603050405020304" pitchFamily="18" charset="0"/>
              </a:rPr>
              <a:t>Обновленный ФГОС ООО:</a:t>
            </a:r>
          </a:p>
          <a:p>
            <a:pPr algn="ctr">
              <a:defRPr/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Приказ </a:t>
            </a:r>
            <a:r>
              <a:rPr lang="ru-RU" dirty="0" err="1">
                <a:latin typeface="+mn-lt"/>
                <a:cs typeface="Times New Roman" panose="02020603050405020304" pitchFamily="18" charset="0"/>
              </a:rPr>
              <a:t>Минпросвещения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России</a:t>
            </a:r>
          </a:p>
          <a:p>
            <a:pPr algn="ctr">
              <a:defRPr/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 от 31.05.2021 N 287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8E2E2DA-BD90-44BA-92AD-6520797D2B30}"/>
              </a:ext>
            </a:extLst>
          </p:cNvPr>
          <p:cNvSpPr/>
          <p:nvPr/>
        </p:nvSpPr>
        <p:spPr>
          <a:xfrm>
            <a:off x="4399585" y="1307815"/>
            <a:ext cx="4251679" cy="7386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+mn-lt"/>
                <a:cs typeface="Times New Roman" panose="02020603050405020304" pitchFamily="18" charset="0"/>
              </a:rPr>
              <a:t>Обновленный ФГОС СОО: </a:t>
            </a:r>
          </a:p>
          <a:p>
            <a:pPr>
              <a:defRPr/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Приказ </a:t>
            </a:r>
            <a:r>
              <a:rPr lang="ru-RU" dirty="0" err="1">
                <a:latin typeface="+mn-lt"/>
                <a:cs typeface="Times New Roman" panose="02020603050405020304" pitchFamily="18" charset="0"/>
              </a:rPr>
              <a:t>Минпросвещения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от 12.08.2022 №732 </a:t>
            </a:r>
            <a:r>
              <a:rPr lang="ru-RU" dirty="0">
                <a:solidFill>
                  <a:srgbClr val="12716B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rgbClr val="12716B"/>
                </a:solidFill>
                <a:latin typeface="+mn-lt"/>
                <a:cs typeface="Times New Roman" panose="02020603050405020304" pitchFamily="18" charset="0"/>
              </a:rPr>
              <a:t>О внесении изменений 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в ФГОС СОО, утвержденный …»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41F0B48-DBEB-4825-A447-6E501B3CF7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86" b="4983"/>
          <a:stretch/>
        </p:blipFill>
        <p:spPr>
          <a:xfrm>
            <a:off x="112049" y="1540122"/>
            <a:ext cx="4235040" cy="3206254"/>
          </a:xfrm>
          <a:prstGeom prst="rect">
            <a:avLst/>
          </a:prstGeom>
        </p:spPr>
      </p:pic>
      <p:sp>
        <p:nvSpPr>
          <p:cNvPr id="26" name="Google Shape;1786;p228">
            <a:extLst>
              <a:ext uri="{FF2B5EF4-FFF2-40B4-BE49-F238E27FC236}">
                <a16:creationId xmlns:a16="http://schemas.microsoft.com/office/drawing/2014/main" id="{5C2AE113-3BA1-4D8D-B9EB-15EBAD4A2F55}"/>
              </a:ext>
            </a:extLst>
          </p:cNvPr>
          <p:cNvSpPr/>
          <p:nvPr/>
        </p:nvSpPr>
        <p:spPr>
          <a:xfrm>
            <a:off x="4401873" y="509827"/>
            <a:ext cx="4304980" cy="7386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+mn-lt"/>
                <a:cs typeface="Times New Roman" panose="02020603050405020304" pitchFamily="18" charset="0"/>
              </a:rPr>
              <a:t>ФГОС СОО: </a:t>
            </a:r>
          </a:p>
          <a:p>
            <a:pPr algn="ctr">
              <a:defRPr/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Приказ Минобрнауки России  от 17.05.2012  N 4132  </a:t>
            </a:r>
          </a:p>
          <a:p>
            <a:pPr algn="ctr">
              <a:defRPr/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(изменения 2014, 2015, 2017, 2020 </a:t>
            </a:r>
            <a:r>
              <a:rPr lang="ru-RU" dirty="0" err="1">
                <a:latin typeface="+mn-lt"/>
                <a:cs typeface="Times New Roman" panose="02020603050405020304" pitchFamily="18" charset="0"/>
              </a:rPr>
              <a:t>гг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A69799C-8F39-4D4F-8766-B5E92CD2D9D2}"/>
              </a:ext>
            </a:extLst>
          </p:cNvPr>
          <p:cNvSpPr/>
          <p:nvPr/>
        </p:nvSpPr>
        <p:spPr>
          <a:xfrm>
            <a:off x="751176" y="4804946"/>
            <a:ext cx="2755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https://docs.cntd.ru/document/607175848</a:t>
            </a:r>
            <a:endParaRPr lang="ru-RU" sz="12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6DF2917-63DD-464F-9A20-8A7EE75DB627}"/>
              </a:ext>
            </a:extLst>
          </p:cNvPr>
          <p:cNvSpPr/>
          <p:nvPr/>
        </p:nvSpPr>
        <p:spPr>
          <a:xfrm>
            <a:off x="5041945" y="4909769"/>
            <a:ext cx="3222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https://docs.cntd.ru/document/902350579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D081BB-4BFD-4C1D-903B-E7D865B7D488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5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20A614-0F2D-4F70-8F9B-1CB92E91C1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569" y="69776"/>
            <a:ext cx="1067944" cy="1250302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id="{1D7BC945-0EE4-4A58-8C8C-042BCF3E7D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35" y="560574"/>
            <a:ext cx="780223" cy="780223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афика, графический дизайн, Шрифт, дизайн&#10;&#10;Описание создано автоматически">
            <a:extLst>
              <a:ext uri="{FF2B5EF4-FFF2-40B4-BE49-F238E27FC236}">
                <a16:creationId xmlns:a16="http://schemas.microsoft.com/office/drawing/2014/main" id="{5CDFCEFD-9D50-4654-B65D-54E8723C6B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9090" y="472327"/>
            <a:ext cx="669329" cy="66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12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90" y="-69233"/>
            <a:ext cx="7395243" cy="1120056"/>
          </a:xfrm>
        </p:spPr>
        <p:txBody>
          <a:bodyPr/>
          <a:lstStyle/>
          <a:p>
            <a:r>
              <a:rPr lang="ru-RU" sz="2800" b="0" dirty="0"/>
              <a:t>Федеральный перечень электронных образовательных ресурсов</a:t>
            </a:r>
          </a:p>
        </p:txBody>
      </p:sp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id="{A16BDC8B-5EC5-4B00-8C02-31A20218B6F9}"/>
              </a:ext>
            </a:extLst>
          </p:cNvPr>
          <p:cNvSpPr txBox="1">
            <a:spLocks/>
          </p:cNvSpPr>
          <p:nvPr/>
        </p:nvSpPr>
        <p:spPr>
          <a:xfrm>
            <a:off x="412596" y="818668"/>
            <a:ext cx="8731404" cy="79364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0" i="1" dirty="0"/>
              <a:t>2. Перечень электронных образовательных ресурсов (далее - ЭОР), допущенных к использованию </a:t>
            </a:r>
            <a:r>
              <a:rPr lang="ru-RU" sz="1600" i="1" dirty="0"/>
              <a:t>при реализации части общеобразовательной программы, формируемой участниками образовательных отношений</a:t>
            </a:r>
            <a:endParaRPr lang="ru-RU" sz="1600" b="0" i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7023F6-6FDB-4D90-A968-F04B564DBF96}"/>
              </a:ext>
            </a:extLst>
          </p:cNvPr>
          <p:cNvSpPr/>
          <p:nvPr/>
        </p:nvSpPr>
        <p:spPr>
          <a:xfrm>
            <a:off x="8105356" y="1307117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>
                    <a:lumMod val="25000"/>
                  </a:schemeClr>
                </a:solidFill>
                <a:cs typeface="Times New Roman" panose="02020603050405020304" pitchFamily="18" charset="0"/>
              </a:rPr>
              <a:t>СОО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D1C9EED-18AE-4F65-90FD-CA4A4ABEF25A}"/>
              </a:ext>
            </a:extLst>
          </p:cNvPr>
          <p:cNvSpPr/>
          <p:nvPr/>
        </p:nvSpPr>
        <p:spPr>
          <a:xfrm>
            <a:off x="1250478" y="1563409"/>
            <a:ext cx="37805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и информатика (предметная область)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EF4989-C16A-4F6F-A67F-30EE97E3AFCD}"/>
              </a:ext>
            </a:extLst>
          </p:cNvPr>
          <p:cNvSpPr/>
          <p:nvPr/>
        </p:nvSpPr>
        <p:spPr>
          <a:xfrm>
            <a:off x="5433950" y="1518713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(учебный предмет)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809CCE-9550-4C5E-94F1-2AFEAA5FEAF6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50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EC5323F0-64AB-4CF9-A41E-C1AB73F95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744002"/>
              </p:ext>
            </p:extLst>
          </p:nvPr>
        </p:nvGraphicFramePr>
        <p:xfrm>
          <a:off x="860633" y="1917897"/>
          <a:ext cx="7617800" cy="17881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4624">
                  <a:extLst>
                    <a:ext uri="{9D8B030D-6E8A-4147-A177-3AD203B41FA5}">
                      <a16:colId xmlns:a16="http://schemas.microsoft.com/office/drawing/2014/main" val="1536665830"/>
                    </a:ext>
                  </a:extLst>
                </a:gridCol>
                <a:gridCol w="2230017">
                  <a:extLst>
                    <a:ext uri="{9D8B030D-6E8A-4147-A177-3AD203B41FA5}">
                      <a16:colId xmlns:a16="http://schemas.microsoft.com/office/drawing/2014/main" val="334041774"/>
                    </a:ext>
                  </a:extLst>
                </a:gridCol>
                <a:gridCol w="2883159">
                  <a:extLst>
                    <a:ext uri="{9D8B030D-6E8A-4147-A177-3AD203B41FA5}">
                      <a16:colId xmlns:a16="http://schemas.microsoft.com/office/drawing/2014/main" val="4033898316"/>
                    </a:ext>
                  </a:extLst>
                </a:gridCol>
              </a:tblGrid>
              <a:tr h="45343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Скаенг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Учи.ру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Фоксфорд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207288"/>
                  </a:ext>
                </a:extLst>
              </a:tr>
              <a:tr h="129286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Математика. Контрольные работы. Интерактивные задания:   10, 11 классы</a:t>
                      </a:r>
                    </a:p>
                    <a:p>
                      <a:endParaRPr lang="ru-RU" sz="14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Тестовые упражнения ЕГЭ по математике 11.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ru-RU" sz="14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Подготовка е ЕГЭ по математике (профильный уровень)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254547"/>
                  </a:ext>
                </a:extLst>
              </a:tr>
            </a:tbl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03E94EB-172C-4F09-B6A0-1D214018BDC6}"/>
              </a:ext>
            </a:extLst>
          </p:cNvPr>
          <p:cNvSpPr/>
          <p:nvPr/>
        </p:nvSpPr>
        <p:spPr>
          <a:xfrm>
            <a:off x="7288973" y="1658211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№№ 2.3.3.1.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.- 2.2.3.1.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9997540-8DFF-43F9-AF0F-2745228FBDEA}"/>
              </a:ext>
            </a:extLst>
          </p:cNvPr>
          <p:cNvSpPr/>
          <p:nvPr/>
        </p:nvSpPr>
        <p:spPr>
          <a:xfrm>
            <a:off x="665567" y="233383"/>
            <a:ext cx="9364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НОВОЕ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652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90" y="-69233"/>
            <a:ext cx="7395243" cy="1120056"/>
          </a:xfrm>
        </p:spPr>
        <p:txBody>
          <a:bodyPr/>
          <a:lstStyle/>
          <a:p>
            <a:r>
              <a:rPr lang="ru-RU" sz="2800" b="0" dirty="0"/>
              <a:t>Федеральный перечень электронных образовательных ресурсов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7023F6-6FDB-4D90-A968-F04B564DBF96}"/>
              </a:ext>
            </a:extLst>
          </p:cNvPr>
          <p:cNvSpPr/>
          <p:nvPr/>
        </p:nvSpPr>
        <p:spPr>
          <a:xfrm>
            <a:off x="4445514" y="1679025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>
                    <a:lumMod val="25000"/>
                  </a:schemeClr>
                </a:solidFill>
                <a:cs typeface="Times New Roman" panose="02020603050405020304" pitchFamily="18" charset="0"/>
              </a:rPr>
              <a:t>ООО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D1C9EED-18AE-4F65-90FD-CA4A4ABEF25A}"/>
              </a:ext>
            </a:extLst>
          </p:cNvPr>
          <p:cNvSpPr/>
          <p:nvPr/>
        </p:nvSpPr>
        <p:spPr>
          <a:xfrm>
            <a:off x="1250477" y="1518117"/>
            <a:ext cx="37805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и информатика (предметная область)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EF4989-C16A-4F6F-A67F-30EE97E3AFCD}"/>
              </a:ext>
            </a:extLst>
          </p:cNvPr>
          <p:cNvSpPr/>
          <p:nvPr/>
        </p:nvSpPr>
        <p:spPr>
          <a:xfrm>
            <a:off x="5433950" y="1518713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(учебный предмет)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66D5869-BDA0-4ED9-98BF-83679B5820E7}"/>
              </a:ext>
            </a:extLst>
          </p:cNvPr>
          <p:cNvSpPr/>
          <p:nvPr/>
        </p:nvSpPr>
        <p:spPr>
          <a:xfrm>
            <a:off x="4365420" y="2367284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>
                    <a:lumMod val="25000"/>
                  </a:schemeClr>
                </a:solidFill>
                <a:cs typeface="Times New Roman" panose="02020603050405020304" pitchFamily="18" charset="0"/>
              </a:rPr>
              <a:t>СОО</a:t>
            </a:r>
            <a:endParaRPr lang="ru-RU" sz="16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73EA218-A252-4C8F-A6B7-2BF25B6E7954}"/>
              </a:ext>
            </a:extLst>
          </p:cNvPr>
          <p:cNvSpPr/>
          <p:nvPr/>
        </p:nvSpPr>
        <p:spPr>
          <a:xfrm>
            <a:off x="3928385" y="2007666"/>
            <a:ext cx="22052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n-lt"/>
                <a:cs typeface="Times New Roman" panose="02020603050405020304" pitchFamily="18" charset="0"/>
              </a:rPr>
              <a:t>Математика  - НЕТ</a:t>
            </a:r>
          </a:p>
        </p:txBody>
      </p:sp>
      <p:sp>
        <p:nvSpPr>
          <p:cNvPr id="17" name="Подзаголовок 4">
            <a:extLst>
              <a:ext uri="{FF2B5EF4-FFF2-40B4-BE49-F238E27FC236}">
                <a16:creationId xmlns:a16="http://schemas.microsoft.com/office/drawing/2014/main" id="{75271906-C613-40A7-AB75-2FCF1A769FFB}"/>
              </a:ext>
            </a:extLst>
          </p:cNvPr>
          <p:cNvSpPr txBox="1">
            <a:spLocks/>
          </p:cNvSpPr>
          <p:nvPr/>
        </p:nvSpPr>
        <p:spPr>
          <a:xfrm>
            <a:off x="665286" y="864313"/>
            <a:ext cx="8731404" cy="6243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0" i="1" dirty="0"/>
              <a:t>4. Перечень ЭОР, используемых при реализации адаптированных общеобразовательных программ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18380FE-4C14-4C96-BDC5-FB7EFCCFDC9F}"/>
              </a:ext>
            </a:extLst>
          </p:cNvPr>
          <p:cNvSpPr/>
          <p:nvPr/>
        </p:nvSpPr>
        <p:spPr>
          <a:xfrm>
            <a:off x="3769570" y="2674861"/>
            <a:ext cx="22052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n-lt"/>
                <a:cs typeface="Times New Roman" panose="02020603050405020304" pitchFamily="18" charset="0"/>
              </a:rPr>
              <a:t>Математика  - НЕТ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809CCE-9550-4C5E-94F1-2AFEAA5FEAF6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3273536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214" y="-60800"/>
            <a:ext cx="7886700" cy="993775"/>
          </a:xfrm>
        </p:spPr>
        <p:txBody>
          <a:bodyPr/>
          <a:lstStyle/>
          <a:p>
            <a:r>
              <a:rPr lang="ru-RU" sz="2800" b="0" dirty="0"/>
              <a:t>Оценка качества образования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EF26DC-7846-47F7-B9DD-DDC335007AC2}"/>
              </a:ext>
            </a:extLst>
          </p:cNvPr>
          <p:cNvSpPr/>
          <p:nvPr/>
        </p:nvSpPr>
        <p:spPr>
          <a:xfrm>
            <a:off x="472532" y="730768"/>
            <a:ext cx="7779370" cy="2483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i="1" dirty="0">
                <a:solidFill>
                  <a:schemeClr val="bg1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Качество образования</a:t>
            </a:r>
            <a:r>
              <a:rPr lang="ru-RU" sz="1800" b="1" dirty="0">
                <a:solidFill>
                  <a:schemeClr val="bg1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комплексная характеристика образовательной деятельности и подготовки обучающегося, выражающая степень их соответствия федеральным государственным 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образовательным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стандартам, образовательным стандартам, федеральным государственным требованиям и (или) потребностям физического или юридического лица, в интересах которого осуществляется образовательная деятельность, в том числе степень достижения планируемых результатов образовательной программы.</a:t>
            </a:r>
            <a:endParaRPr lang="ru-RU" sz="1800" dirty="0">
              <a:solidFill>
                <a:schemeClr val="bg1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A22B69-2ED4-4B68-AEA7-D07BBB789B0D}"/>
              </a:ext>
            </a:extLst>
          </p:cNvPr>
          <p:cNvSpPr/>
          <p:nvPr/>
        </p:nvSpPr>
        <p:spPr>
          <a:xfrm>
            <a:off x="947854" y="3263788"/>
            <a:ext cx="72482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61948F"/>
                </a:solidFill>
                <a:latin typeface="+mn-lt"/>
                <a:ea typeface="Calibri" panose="020F0502020204030204" pitchFamily="34" charset="0"/>
              </a:rPr>
              <a:t>Федерального закона «Об образовании в Российской Федерации» от 29.12.2012 N 273-ФЗ</a:t>
            </a:r>
            <a:endParaRPr lang="ru-RU" dirty="0">
              <a:solidFill>
                <a:srgbClr val="61948F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DBCE3-1CF7-41F2-9750-AEA70695AD4A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52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5C0D9AB-B6DF-4031-98C7-9BEC34256D76}"/>
              </a:ext>
            </a:extLst>
          </p:cNvPr>
          <p:cNvSpPr/>
          <p:nvPr/>
        </p:nvSpPr>
        <p:spPr>
          <a:xfrm>
            <a:off x="472532" y="3914146"/>
            <a:ext cx="8180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ГИС "Федеральная информационная система оценки качества образования"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00FE92-34EC-4D31-A76D-4A76E6C1A1A9}"/>
              </a:ext>
            </a:extLst>
          </p:cNvPr>
          <p:cNvSpPr/>
          <p:nvPr/>
        </p:nvSpPr>
        <p:spPr>
          <a:xfrm>
            <a:off x="1465579" y="4283478"/>
            <a:ext cx="6657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61948F"/>
                </a:solidFill>
                <a:latin typeface="+mn-lt"/>
                <a:ea typeface="Calibri" panose="020F0502020204030204" pitchFamily="34" charset="0"/>
              </a:rPr>
              <a:t>Правила её формирования и введения утверждены Правительством РФ </a:t>
            </a:r>
          </a:p>
          <a:p>
            <a:pPr algn="r"/>
            <a:r>
              <a:rPr lang="ru-RU" dirty="0">
                <a:solidFill>
                  <a:srgbClr val="61948F"/>
                </a:solidFill>
                <a:latin typeface="+mn-lt"/>
                <a:ea typeface="Calibri" panose="020F0502020204030204" pitchFamily="34" charset="0"/>
              </a:rPr>
              <a:t>от 17.02.2024 № 182 и вступают в силу с 1 сентября 2024 года</a:t>
            </a:r>
            <a:endParaRPr lang="ru-RU" dirty="0">
              <a:solidFill>
                <a:srgbClr val="61948F"/>
              </a:solidFill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76AC24-603E-418F-957D-85FEFA083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711BCD6-0E8F-4988-9461-FE1F9E9200B6}"/>
              </a:ext>
            </a:extLst>
          </p:cNvPr>
          <p:cNvSpPr/>
          <p:nvPr/>
        </p:nvSpPr>
        <p:spPr>
          <a:xfrm>
            <a:off x="3421349" y="4876082"/>
            <a:ext cx="230130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hlinkClick r:id="rId4"/>
              </a:rPr>
              <a:t>https://docs.cntd.ru/document/1305003733</a:t>
            </a:r>
            <a:r>
              <a:rPr lang="ru-RU" sz="800" dirty="0"/>
              <a:t> </a:t>
            </a:r>
          </a:p>
        </p:txBody>
      </p:sp>
      <p:pic>
        <p:nvPicPr>
          <p:cNvPr id="7170" name="Picture 2" descr="http://qrcoder.ru/code/?https%3A%2F%2Fdocs.cntd.ru%2Fdocument%2F1305003733&amp;4&amp;0">
            <a:extLst>
              <a:ext uri="{FF2B5EF4-FFF2-40B4-BE49-F238E27FC236}">
                <a16:creationId xmlns:a16="http://schemas.microsoft.com/office/drawing/2014/main" id="{F1796465-45AC-4458-8661-6D8FD8942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38" y="4217048"/>
            <a:ext cx="927041" cy="92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152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06;p33"/>
          <p:cNvSpPr/>
          <p:nvPr/>
        </p:nvSpPr>
        <p:spPr>
          <a:xfrm>
            <a:off x="847297" y="759680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622" y="16549"/>
            <a:ext cx="7506755" cy="572700"/>
          </a:xfrm>
        </p:spPr>
        <p:txBody>
          <a:bodyPr/>
          <a:lstStyle/>
          <a:p>
            <a:r>
              <a:rPr lang="ru-RU" sz="2800" b="0" dirty="0"/>
              <a:t>Индекс качества общего образования</a:t>
            </a:r>
            <a:br>
              <a:rPr lang="ru-RU" sz="2800" b="0" dirty="0"/>
            </a:br>
            <a:endParaRPr lang="ru-RU" sz="2800" b="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1775165" y="634815"/>
            <a:ext cx="7353900" cy="1277677"/>
          </a:xfrm>
        </p:spPr>
        <p:txBody>
          <a:bodyPr/>
          <a:lstStyle/>
          <a:p>
            <a:pPr algn="just"/>
            <a:r>
              <a:rPr lang="ru-RU" dirty="0">
                <a:latin typeface="+mn-lt"/>
              </a:rPr>
              <a:t> - это комплексный показатель образовательной деятельности, </a:t>
            </a:r>
          </a:p>
          <a:p>
            <a:pPr algn="just"/>
            <a:r>
              <a:rPr lang="ru-RU" dirty="0">
                <a:latin typeface="+mn-lt"/>
              </a:rPr>
              <a:t>отражающий качество подготовки обучающихся и условия</a:t>
            </a:r>
          </a:p>
          <a:p>
            <a:pPr algn="just"/>
            <a:r>
              <a:rPr lang="ru-RU" dirty="0">
                <a:latin typeface="+mn-lt"/>
              </a:rPr>
              <a:t>реализации общеобразовательных программ в соответствии с</a:t>
            </a:r>
          </a:p>
          <a:p>
            <a:pPr algn="just"/>
            <a:r>
              <a:rPr lang="ru-RU" dirty="0">
                <a:latin typeface="+mn-lt"/>
              </a:rPr>
              <a:t>требованиями государства и потребностями граждан</a:t>
            </a:r>
          </a:p>
        </p:txBody>
      </p:sp>
      <p:sp>
        <p:nvSpPr>
          <p:cNvPr id="7" name="Google Shape;306;p33"/>
          <p:cNvSpPr/>
          <p:nvPr/>
        </p:nvSpPr>
        <p:spPr>
          <a:xfrm>
            <a:off x="1034465" y="826688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319;p33"/>
          <p:cNvGrpSpPr/>
          <p:nvPr/>
        </p:nvGrpSpPr>
        <p:grpSpPr>
          <a:xfrm>
            <a:off x="1131245" y="907780"/>
            <a:ext cx="366364" cy="359075"/>
            <a:chOff x="-60988625" y="3740800"/>
            <a:chExt cx="316650" cy="310350"/>
          </a:xfrm>
          <a:solidFill>
            <a:schemeClr val="bg1"/>
          </a:solidFill>
        </p:grpSpPr>
        <p:sp>
          <p:nvSpPr>
            <p:cNvPr id="9" name="Google Shape;320;p33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" name="Google Shape;321;p33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1" name="Google Shape;322;p33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id="{9D6E5FE2-A939-4F36-8157-031575CAA6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3446536"/>
              </p:ext>
            </p:extLst>
          </p:nvPr>
        </p:nvGraphicFramePr>
        <p:xfrm>
          <a:off x="286095" y="1760360"/>
          <a:ext cx="8273457" cy="3185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8EF09F2-7AFE-4D4F-87B3-F701E207B750}"/>
              </a:ext>
            </a:extLst>
          </p:cNvPr>
          <p:cNvSpPr/>
          <p:nvPr/>
        </p:nvSpPr>
        <p:spPr>
          <a:xfrm>
            <a:off x="1550018" y="4676350"/>
            <a:ext cx="663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1948F"/>
                </a:solidFill>
                <a:latin typeface="+mn-lt"/>
              </a:rPr>
              <a:t>*Информация из презентации 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Алтыниковой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 Н.В., </a:t>
            </a:r>
            <a:br>
              <a:rPr lang="ru-RU" dirty="0">
                <a:solidFill>
                  <a:srgbClr val="61948F"/>
                </a:solidFill>
                <a:latin typeface="+mn-lt"/>
              </a:rPr>
            </a:br>
            <a:r>
              <a:rPr lang="ru-RU" dirty="0">
                <a:solidFill>
                  <a:srgbClr val="61948F"/>
                </a:solidFill>
                <a:latin typeface="+mn-lt"/>
              </a:rPr>
              <a:t>директор ФГБУ «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Росаккредагенство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», кандидат педагогических наук, доцент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502EC6-A837-42D3-87CC-2364C2E3996F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53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2C8EE91-963D-464B-AE1D-E3EF981A9B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EE0326-BA64-4331-B76E-BCBF1B30F3F5}"/>
              </a:ext>
            </a:extLst>
          </p:cNvPr>
          <p:cNvSpPr/>
          <p:nvPr/>
        </p:nvSpPr>
        <p:spPr>
          <a:xfrm>
            <a:off x="2507252" y="52709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800" dirty="0">
                <a:hlinkClick r:id="rId9"/>
              </a:rPr>
              <a:t>https://sudact.ru/law/metodologiia-i-pokazateli-otsenki-kachestva-obshchego-obrazovaniia/</a:t>
            </a:r>
            <a:r>
              <a:rPr lang="ru-RU" sz="800" dirty="0"/>
              <a:t> </a:t>
            </a:r>
          </a:p>
        </p:txBody>
      </p:sp>
      <p:pic>
        <p:nvPicPr>
          <p:cNvPr id="8194" name="Picture 2" descr="http://qrcoder.ru/code/?https%3A%2F%2Fsudact.ru%2Flaw%2Fmetodologiia-i-pokazateli-otsenki-kachestva-obshchego-obrazovaniia%2F&amp;4&amp;0">
            <a:extLst>
              <a:ext uri="{FF2B5EF4-FFF2-40B4-BE49-F238E27FC236}">
                <a16:creationId xmlns:a16="http://schemas.microsoft.com/office/drawing/2014/main" id="{0E1B2A64-D22B-4D69-8A43-BC191BE7E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291" y="1670472"/>
            <a:ext cx="815123" cy="81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4715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51404-C419-42AF-BB50-DB1CBD223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80" y="-115501"/>
            <a:ext cx="8434873" cy="572700"/>
          </a:xfrm>
        </p:spPr>
        <p:txBody>
          <a:bodyPr/>
          <a:lstStyle/>
          <a:p>
            <a:r>
              <a:rPr lang="ru-RU" sz="2800" b="0" dirty="0"/>
              <a:t>Структура</a:t>
            </a:r>
            <a:r>
              <a:rPr lang="ru-RU" sz="2600" b="0" dirty="0"/>
              <a:t> Индекса качества общего образования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8DC268-C435-41BB-8EB0-44133D1987D5}"/>
              </a:ext>
            </a:extLst>
          </p:cNvPr>
          <p:cNvSpPr/>
          <p:nvPr/>
        </p:nvSpPr>
        <p:spPr>
          <a:xfrm>
            <a:off x="1550018" y="4620280"/>
            <a:ext cx="663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1948F"/>
                </a:solidFill>
                <a:latin typeface="+mn-lt"/>
              </a:rPr>
              <a:t>*Информация из презентации 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Алтыниковой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 Н.В., </a:t>
            </a:r>
            <a:br>
              <a:rPr lang="ru-RU" dirty="0">
                <a:solidFill>
                  <a:srgbClr val="61948F"/>
                </a:solidFill>
                <a:latin typeface="+mn-lt"/>
              </a:rPr>
            </a:br>
            <a:r>
              <a:rPr lang="ru-RU" dirty="0">
                <a:solidFill>
                  <a:srgbClr val="61948F"/>
                </a:solidFill>
                <a:latin typeface="+mn-lt"/>
              </a:rPr>
              <a:t>директор ФГБУ «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Росаккредагенство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», кандидат педагогических наук, доцент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13A81B-0CBC-46A9-A080-AB7F79DFC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20" y="457199"/>
            <a:ext cx="7757220" cy="4081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4B4F93-8128-489F-9263-A87A380BEEAE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54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FFE2AB-0967-4221-A23D-DB8CA603A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741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51404-C419-42AF-BB50-DB1CBD223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28" y="0"/>
            <a:ext cx="7321800" cy="572700"/>
          </a:xfrm>
        </p:spPr>
        <p:txBody>
          <a:bodyPr/>
          <a:lstStyle/>
          <a:p>
            <a:r>
              <a:rPr lang="ru-RU" sz="2800" b="0" dirty="0"/>
              <a:t>Образовательные результаты: обучение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8DC268-C435-41BB-8EB0-44133D1987D5}"/>
              </a:ext>
            </a:extLst>
          </p:cNvPr>
          <p:cNvSpPr/>
          <p:nvPr/>
        </p:nvSpPr>
        <p:spPr>
          <a:xfrm>
            <a:off x="1550018" y="4620280"/>
            <a:ext cx="663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1948F"/>
                </a:solidFill>
                <a:latin typeface="+mn-lt"/>
              </a:rPr>
              <a:t>*Информация из презентации 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Алтыниковой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 Н.В., </a:t>
            </a:r>
            <a:br>
              <a:rPr lang="ru-RU" dirty="0">
                <a:solidFill>
                  <a:srgbClr val="61948F"/>
                </a:solidFill>
                <a:latin typeface="+mn-lt"/>
              </a:rPr>
            </a:br>
            <a:r>
              <a:rPr lang="ru-RU" dirty="0">
                <a:solidFill>
                  <a:srgbClr val="61948F"/>
                </a:solidFill>
                <a:latin typeface="+mn-lt"/>
              </a:rPr>
              <a:t>директор ФГБУ «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Росаккредагенство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», кандидат педагогических наук, доцент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BDC1B9-EB02-425C-A90D-5CB69B87C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146" y="504996"/>
            <a:ext cx="5340122" cy="40527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7C58D3-3FA1-4DF6-88D0-693565FF0B0F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55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D9F008-FA24-4B22-8F0F-5A2D87044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926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51404-C419-42AF-BB50-DB1CBD223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08" y="-25086"/>
            <a:ext cx="7967545" cy="780585"/>
          </a:xfrm>
        </p:spPr>
        <p:txBody>
          <a:bodyPr/>
          <a:lstStyle/>
          <a:p>
            <a:r>
              <a:rPr lang="ru-RU" sz="2800" b="0" dirty="0"/>
              <a:t>Образовательные результаты: </a:t>
            </a:r>
            <a:br>
              <a:rPr lang="ru-RU" sz="2800" b="0" dirty="0"/>
            </a:br>
            <a:r>
              <a:rPr lang="ru-RU" sz="2800" b="0" dirty="0"/>
              <a:t>профессиональное самоопределение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8DC268-C435-41BB-8EB0-44133D1987D5}"/>
              </a:ext>
            </a:extLst>
          </p:cNvPr>
          <p:cNvSpPr/>
          <p:nvPr/>
        </p:nvSpPr>
        <p:spPr>
          <a:xfrm>
            <a:off x="1550018" y="4620280"/>
            <a:ext cx="663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1948F"/>
                </a:solidFill>
                <a:latin typeface="+mn-lt"/>
              </a:rPr>
              <a:t>*Информация из презентации 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Алтыниковой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 Н.В., </a:t>
            </a:r>
            <a:br>
              <a:rPr lang="ru-RU" dirty="0">
                <a:solidFill>
                  <a:srgbClr val="61948F"/>
                </a:solidFill>
                <a:latin typeface="+mn-lt"/>
              </a:rPr>
            </a:br>
            <a:r>
              <a:rPr lang="ru-RU" dirty="0">
                <a:solidFill>
                  <a:srgbClr val="61948F"/>
                </a:solidFill>
                <a:latin typeface="+mn-lt"/>
              </a:rPr>
              <a:t>директор ФГБУ «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Росаккредагенство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», кандидат педагогических наук, доцент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B3DDC1-F695-4620-93A0-37A2BBA7D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279" y="851251"/>
            <a:ext cx="5008165" cy="3806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4438B-6C8B-4182-B7D3-9A97BACCE741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56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E8E368-A9DE-4B1A-B7BE-3D2BDBCEA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587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51404-C419-42AF-BB50-DB1CBD223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27" y="0"/>
            <a:ext cx="7738945" cy="572700"/>
          </a:xfrm>
        </p:spPr>
        <p:txBody>
          <a:bodyPr/>
          <a:lstStyle/>
          <a:p>
            <a:r>
              <a:rPr lang="ru-RU" sz="2800" b="0" dirty="0"/>
              <a:t>Образовательные результаты: воспитание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8DC268-C435-41BB-8EB0-44133D1987D5}"/>
              </a:ext>
            </a:extLst>
          </p:cNvPr>
          <p:cNvSpPr/>
          <p:nvPr/>
        </p:nvSpPr>
        <p:spPr>
          <a:xfrm>
            <a:off x="1550018" y="4620280"/>
            <a:ext cx="663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1948F"/>
                </a:solidFill>
                <a:latin typeface="Arial-BoldMT"/>
              </a:rPr>
              <a:t>*Информация из презентации </a:t>
            </a:r>
            <a:r>
              <a:rPr lang="ru-RU" dirty="0" err="1">
                <a:solidFill>
                  <a:srgbClr val="61948F"/>
                </a:solidFill>
                <a:latin typeface="Arial-BoldMT"/>
              </a:rPr>
              <a:t>Алтыниковой</a:t>
            </a:r>
            <a:r>
              <a:rPr lang="ru-RU" dirty="0">
                <a:solidFill>
                  <a:srgbClr val="61948F"/>
                </a:solidFill>
                <a:latin typeface="Arial-BoldMT"/>
              </a:rPr>
              <a:t> Н.В., </a:t>
            </a:r>
            <a:br>
              <a:rPr lang="ru-RU" dirty="0">
                <a:solidFill>
                  <a:srgbClr val="61948F"/>
                </a:solidFill>
                <a:latin typeface="Arial-BoldMT"/>
              </a:rPr>
            </a:br>
            <a:r>
              <a:rPr lang="ru-RU" dirty="0">
                <a:solidFill>
                  <a:srgbClr val="61948F"/>
                </a:solidFill>
                <a:latin typeface="ArialMT"/>
              </a:rPr>
              <a:t>директор ФГБУ «</a:t>
            </a:r>
            <a:r>
              <a:rPr lang="ru-RU" dirty="0" err="1">
                <a:solidFill>
                  <a:srgbClr val="61948F"/>
                </a:solidFill>
                <a:latin typeface="ArialMT"/>
              </a:rPr>
              <a:t>Росаккредагенство</a:t>
            </a:r>
            <a:r>
              <a:rPr lang="ru-RU" dirty="0">
                <a:solidFill>
                  <a:srgbClr val="61948F"/>
                </a:solidFill>
                <a:latin typeface="ArialMT"/>
              </a:rPr>
              <a:t>», кандидат педагогических наук, доцент</a:t>
            </a:r>
            <a:r>
              <a:rPr lang="ru-RU" dirty="0">
                <a:solidFill>
                  <a:srgbClr val="61948F"/>
                </a:solidFill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60F3EE-E27F-48E0-9973-89FBF06F4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271" y="463255"/>
            <a:ext cx="5735456" cy="4177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979628-20F3-4079-87B5-88E89A52A916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57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127899-0B6F-49A8-83E8-CDF223F67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203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51404-C419-42AF-BB50-DB1CBD223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27" y="-102191"/>
            <a:ext cx="7013889" cy="572700"/>
          </a:xfrm>
        </p:spPr>
        <p:txBody>
          <a:bodyPr/>
          <a:lstStyle/>
          <a:p>
            <a:r>
              <a:rPr lang="ru-RU" sz="2800" b="0" dirty="0"/>
              <a:t>Кадровый потенциал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8DC268-C435-41BB-8EB0-44133D1987D5}"/>
              </a:ext>
            </a:extLst>
          </p:cNvPr>
          <p:cNvSpPr/>
          <p:nvPr/>
        </p:nvSpPr>
        <p:spPr>
          <a:xfrm>
            <a:off x="1550018" y="4620280"/>
            <a:ext cx="663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1948F"/>
                </a:solidFill>
                <a:latin typeface="+mn-lt"/>
              </a:rPr>
              <a:t>*Информация из презентации 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Алтыниковой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 Н.В., </a:t>
            </a:r>
            <a:br>
              <a:rPr lang="ru-RU" dirty="0">
                <a:solidFill>
                  <a:srgbClr val="61948F"/>
                </a:solidFill>
                <a:latin typeface="+mn-lt"/>
              </a:rPr>
            </a:br>
            <a:r>
              <a:rPr lang="ru-RU" dirty="0">
                <a:solidFill>
                  <a:srgbClr val="61948F"/>
                </a:solidFill>
                <a:latin typeface="+mn-lt"/>
              </a:rPr>
              <a:t>директор ФГБУ «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Росаккредагенство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», кандидат педагогических наук, доцент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C8E112-B85D-4543-B177-B34EF9A2A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39" y="461178"/>
            <a:ext cx="7963319" cy="4086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750811-3F20-4186-A877-6418902063AF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58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A3703B-18E8-4B0C-818F-7D4C0132F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300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51404-C419-42AF-BB50-DB1CBD223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45" y="-84914"/>
            <a:ext cx="7738945" cy="572700"/>
          </a:xfrm>
        </p:spPr>
        <p:txBody>
          <a:bodyPr/>
          <a:lstStyle/>
          <a:p>
            <a:r>
              <a:rPr lang="ru-RU" sz="2800" b="0" dirty="0"/>
              <a:t>Образовательная среда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8DC268-C435-41BB-8EB0-44133D1987D5}"/>
              </a:ext>
            </a:extLst>
          </p:cNvPr>
          <p:cNvSpPr/>
          <p:nvPr/>
        </p:nvSpPr>
        <p:spPr>
          <a:xfrm>
            <a:off x="1550018" y="4620280"/>
            <a:ext cx="663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1948F"/>
                </a:solidFill>
                <a:latin typeface="+mn-lt"/>
              </a:rPr>
              <a:t>*Информация из презентации 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Алтыниковой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 Н.В., </a:t>
            </a:r>
            <a:br>
              <a:rPr lang="ru-RU" dirty="0">
                <a:solidFill>
                  <a:srgbClr val="61948F"/>
                </a:solidFill>
                <a:latin typeface="+mn-lt"/>
              </a:rPr>
            </a:br>
            <a:r>
              <a:rPr lang="ru-RU" dirty="0">
                <a:solidFill>
                  <a:srgbClr val="61948F"/>
                </a:solidFill>
                <a:latin typeface="+mn-lt"/>
              </a:rPr>
              <a:t>директор ФГБУ «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Росаккредагенство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», кандидат педагогических наук, доцент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6A0602-1F15-48B9-AFC3-47CD0605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45" y="487786"/>
            <a:ext cx="7839307" cy="3983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B1D5B0-D7CB-433A-BAE1-C813117A2C3A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59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EBDFCB-5666-4070-BE98-FAA0A2513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75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490065" y="-115760"/>
            <a:ext cx="5393009" cy="402808"/>
          </a:xfrm>
        </p:spPr>
        <p:txBody>
          <a:bodyPr>
            <a:noAutofit/>
          </a:bodyPr>
          <a:lstStyle/>
          <a:p>
            <a:r>
              <a:rPr lang="ru-RU" sz="2800" dirty="0"/>
              <a:t>Нормативные документы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1013428" y="1783788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53207" y="374641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13428" y="2849476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013428" y="3955982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35FEADB-EB05-44CD-B105-994CA3B3AA7A}"/>
              </a:ext>
            </a:extLst>
          </p:cNvPr>
          <p:cNvSpPr/>
          <p:nvPr/>
        </p:nvSpPr>
        <p:spPr>
          <a:xfrm>
            <a:off x="120152" y="399838"/>
            <a:ext cx="3996359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ООО:</a:t>
            </a:r>
          </a:p>
          <a:p>
            <a:pPr algn="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РФ</a:t>
            </a:r>
          </a:p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18.05.2023 № 370</a:t>
            </a:r>
          </a:p>
          <a:p>
            <a:pPr algn="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(Зарегистрирован 12.07.2023 № 74223)</a:t>
            </a:r>
          </a:p>
        </p:txBody>
      </p:sp>
      <p:sp>
        <p:nvSpPr>
          <p:cNvPr id="26" name="Google Shape;1786;p228">
            <a:extLst>
              <a:ext uri="{FF2B5EF4-FFF2-40B4-BE49-F238E27FC236}">
                <a16:creationId xmlns:a16="http://schemas.microsoft.com/office/drawing/2014/main" id="{5C2AE113-3BA1-4D8D-B9EB-15EBAD4A2F55}"/>
              </a:ext>
            </a:extLst>
          </p:cNvPr>
          <p:cNvSpPr/>
          <p:nvPr/>
        </p:nvSpPr>
        <p:spPr>
          <a:xfrm>
            <a:off x="4450681" y="399837"/>
            <a:ext cx="4189376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СОО: </a:t>
            </a:r>
          </a:p>
          <a:p>
            <a:pPr algn="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РФ </a:t>
            </a:r>
          </a:p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18.05.2023 № 371</a:t>
            </a:r>
          </a:p>
          <a:p>
            <a:pPr algn="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(Зарегистрирован 12.07.2023 № 74228)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24F28D-3035-42C3-AC84-1D9D1B526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8" b="3469"/>
          <a:stretch/>
        </p:blipFill>
        <p:spPr>
          <a:xfrm>
            <a:off x="120153" y="1440166"/>
            <a:ext cx="3996358" cy="31733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B0D7D86-8524-4FA7-9993-28B3B899E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3" r="1185" b="5062"/>
          <a:stretch/>
        </p:blipFill>
        <p:spPr>
          <a:xfrm>
            <a:off x="4450681" y="1416102"/>
            <a:ext cx="4120945" cy="3273207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145FD3D-8DDA-41D3-A57F-29976E6265FA}"/>
              </a:ext>
            </a:extLst>
          </p:cNvPr>
          <p:cNvSpPr/>
          <p:nvPr/>
        </p:nvSpPr>
        <p:spPr>
          <a:xfrm>
            <a:off x="-8854" y="4726332"/>
            <a:ext cx="42543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hlinkClick r:id="rId5"/>
              </a:rPr>
              <a:t>https://docs.cntd.ru/document/1301798826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BF6521C-33C1-43F2-AFA2-D2131C24EDA9}"/>
              </a:ext>
            </a:extLst>
          </p:cNvPr>
          <p:cNvSpPr/>
          <p:nvPr/>
        </p:nvSpPr>
        <p:spPr>
          <a:xfrm>
            <a:off x="4450681" y="4681835"/>
            <a:ext cx="42543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hlinkClick r:id="rId6"/>
              </a:rPr>
              <a:t>https://docs.cntd.ru/document/1301798825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FD33EC-2038-41F4-847A-F6378D628FF7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6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D0FCF-70DA-4E79-8F0B-16FBFEFBF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0"/>
            <a:ext cx="1067944" cy="1250302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id="{CA40FA30-5B70-4BFC-AFE9-D943366D2E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588"/>
            <a:ext cx="976604" cy="976604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id="{49D57F30-4625-4759-823A-755148D995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0681" y="401534"/>
            <a:ext cx="963658" cy="96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734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51404-C419-42AF-BB50-DB1CBD223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27" y="-49927"/>
            <a:ext cx="7738945" cy="572700"/>
          </a:xfrm>
        </p:spPr>
        <p:txBody>
          <a:bodyPr/>
          <a:lstStyle/>
          <a:p>
            <a:r>
              <a:rPr lang="ru-RU" sz="2800" b="0" dirty="0"/>
              <a:t>Смысл показателей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8DC268-C435-41BB-8EB0-44133D1987D5}"/>
              </a:ext>
            </a:extLst>
          </p:cNvPr>
          <p:cNvSpPr/>
          <p:nvPr/>
        </p:nvSpPr>
        <p:spPr>
          <a:xfrm>
            <a:off x="1550018" y="4620280"/>
            <a:ext cx="663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1948F"/>
                </a:solidFill>
                <a:latin typeface="+mn-lt"/>
              </a:rPr>
              <a:t>*Информация из презентации 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Алтыниковой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 Н.В., </a:t>
            </a:r>
            <a:br>
              <a:rPr lang="ru-RU" dirty="0">
                <a:solidFill>
                  <a:srgbClr val="61948F"/>
                </a:solidFill>
                <a:latin typeface="+mn-lt"/>
              </a:rPr>
            </a:br>
            <a:r>
              <a:rPr lang="ru-RU" dirty="0">
                <a:solidFill>
                  <a:srgbClr val="61948F"/>
                </a:solidFill>
                <a:latin typeface="+mn-lt"/>
              </a:rPr>
              <a:t>директор ФГБУ «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Росаккредагенство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», кандидат педагогических наук, доцент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2C0E2C-D7B3-4A6B-AE7A-19F7CBB9D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148" y="423746"/>
            <a:ext cx="6619249" cy="4227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DBB139-E18B-48C1-9121-E1AD9A246A16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60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D3891A-A196-4E1C-B5C3-6C711AD9C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582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51404-C419-42AF-BB50-DB1CBD223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27" y="0"/>
            <a:ext cx="7738945" cy="572700"/>
          </a:xfrm>
        </p:spPr>
        <p:txBody>
          <a:bodyPr/>
          <a:lstStyle/>
          <a:p>
            <a:r>
              <a:rPr lang="ru-RU" sz="2800" b="0" dirty="0"/>
              <a:t>Расчет индекса качества образования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8DC268-C435-41BB-8EB0-44133D1987D5}"/>
              </a:ext>
            </a:extLst>
          </p:cNvPr>
          <p:cNvSpPr/>
          <p:nvPr/>
        </p:nvSpPr>
        <p:spPr>
          <a:xfrm>
            <a:off x="1550018" y="4620280"/>
            <a:ext cx="663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1948F"/>
                </a:solidFill>
                <a:latin typeface="+mn-lt"/>
              </a:rPr>
              <a:t>*Информация из презентации 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Алтыниковой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 Н.В., </a:t>
            </a:r>
            <a:br>
              <a:rPr lang="ru-RU" dirty="0">
                <a:solidFill>
                  <a:srgbClr val="61948F"/>
                </a:solidFill>
                <a:latin typeface="+mn-lt"/>
              </a:rPr>
            </a:br>
            <a:r>
              <a:rPr lang="ru-RU" dirty="0">
                <a:solidFill>
                  <a:srgbClr val="61948F"/>
                </a:solidFill>
                <a:latin typeface="+mn-lt"/>
              </a:rPr>
              <a:t>директор ФГБУ «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Росаккредагенство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», кандидат педагогических наук, доцент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9A7E26-92E6-4EF4-A168-38B209198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747131" y="506861"/>
            <a:ext cx="7437864" cy="40932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BBE46E-254E-4F74-B1B0-D8B67189968A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61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3E38F3-C4C3-4F0A-90FF-7ECCE9469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301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51404-C419-42AF-BB50-DB1CBD223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27" y="0"/>
            <a:ext cx="7738945" cy="572700"/>
          </a:xfrm>
        </p:spPr>
        <p:txBody>
          <a:bodyPr/>
          <a:lstStyle/>
          <a:p>
            <a:r>
              <a:rPr lang="ru-RU" sz="2800" b="0" dirty="0"/>
              <a:t>Шкала оценивания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8DC268-C435-41BB-8EB0-44133D1987D5}"/>
              </a:ext>
            </a:extLst>
          </p:cNvPr>
          <p:cNvSpPr/>
          <p:nvPr/>
        </p:nvSpPr>
        <p:spPr>
          <a:xfrm>
            <a:off x="1550018" y="4620280"/>
            <a:ext cx="663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1948F"/>
                </a:solidFill>
                <a:latin typeface="+mn-lt"/>
              </a:rPr>
              <a:t>*Информация из презентации 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Алтыниковой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 Н.В., </a:t>
            </a:r>
            <a:br>
              <a:rPr lang="ru-RU" dirty="0">
                <a:solidFill>
                  <a:srgbClr val="61948F"/>
                </a:solidFill>
                <a:latin typeface="+mn-lt"/>
              </a:rPr>
            </a:br>
            <a:r>
              <a:rPr lang="ru-RU" dirty="0">
                <a:solidFill>
                  <a:srgbClr val="61948F"/>
                </a:solidFill>
                <a:latin typeface="+mn-lt"/>
              </a:rPr>
              <a:t>директор ФГБУ «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Росаккредагенство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», кандидат педагогических наук, доцент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6422BC-3D6B-4836-9E4C-F4E016B70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561" y="572700"/>
            <a:ext cx="6798876" cy="3923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02C93F-4D21-4C34-A6C5-B5DEB83721DA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62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83E91B-4724-428F-AA8C-F18056FA5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619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51404-C419-42AF-BB50-DB1CBD223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27" y="0"/>
            <a:ext cx="7738945" cy="572700"/>
          </a:xfrm>
        </p:spPr>
        <p:txBody>
          <a:bodyPr/>
          <a:lstStyle/>
          <a:p>
            <a:r>
              <a:rPr lang="ru-RU" sz="2800" b="0" dirty="0"/>
              <a:t>Уровни качества общего образования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8DC268-C435-41BB-8EB0-44133D1987D5}"/>
              </a:ext>
            </a:extLst>
          </p:cNvPr>
          <p:cNvSpPr/>
          <p:nvPr/>
        </p:nvSpPr>
        <p:spPr>
          <a:xfrm>
            <a:off x="1550018" y="4620280"/>
            <a:ext cx="663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1948F"/>
                </a:solidFill>
                <a:latin typeface="+mn-lt"/>
              </a:rPr>
              <a:t>*Информация из презентации 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Алтыниковой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 Н.В., </a:t>
            </a:r>
            <a:br>
              <a:rPr lang="ru-RU" dirty="0">
                <a:solidFill>
                  <a:srgbClr val="61948F"/>
                </a:solidFill>
                <a:latin typeface="+mn-lt"/>
              </a:rPr>
            </a:br>
            <a:r>
              <a:rPr lang="ru-RU" dirty="0">
                <a:solidFill>
                  <a:srgbClr val="61948F"/>
                </a:solidFill>
                <a:latin typeface="+mn-lt"/>
              </a:rPr>
              <a:t>директор ФГБУ «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Росаккредагенство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», кандидат педагогических наук, доцент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97262E-3150-4D9D-99D1-473B91EE1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42" y="609277"/>
            <a:ext cx="8040030" cy="3924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31CEAF-2256-4855-A7B5-51ECE85A6075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63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485AFA-B979-4564-815B-2A4B62F14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526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15D8766-00C9-493D-90FC-C8553578B310}"/>
              </a:ext>
            </a:extLst>
          </p:cNvPr>
          <p:cNvSpPr txBox="1">
            <a:spLocks/>
          </p:cNvSpPr>
          <p:nvPr/>
        </p:nvSpPr>
        <p:spPr>
          <a:xfrm>
            <a:off x="507353" y="321842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3600" dirty="0"/>
              <a:t>Система оценки и контроля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FADB7167-EB24-4AE8-8F0A-E237A5DEE9FB}"/>
              </a:ext>
            </a:extLst>
          </p:cNvPr>
          <p:cNvGraphicFramePr/>
          <p:nvPr>
            <p:extLst/>
          </p:nvPr>
        </p:nvGraphicFramePr>
        <p:xfrm>
          <a:off x="1111404" y="1654486"/>
          <a:ext cx="7091711" cy="2836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F588B5F-0A3C-44E8-A69B-1682B745F95D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64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4912B1-EE44-4F41-B9AD-1FF762C184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111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15D8766-00C9-493D-90FC-C8553578B310}"/>
              </a:ext>
            </a:extLst>
          </p:cNvPr>
          <p:cNvSpPr txBox="1">
            <a:spLocks/>
          </p:cNvSpPr>
          <p:nvPr/>
        </p:nvSpPr>
        <p:spPr>
          <a:xfrm>
            <a:off x="1477168" y="-162987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3600" dirty="0"/>
              <a:t>Внешняя оценка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588B5F-0A3C-44E8-A69B-1682B745F95D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65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4912B1-EE44-4F41-B9AD-1FF762C18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1B0EC7-A79A-4596-A131-EF3F31C87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443" y="1053116"/>
            <a:ext cx="6542149" cy="4019095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897EB7-8456-4338-B882-08B63F1E70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75" t="5986" r="7378" b="3311"/>
          <a:stretch/>
        </p:blipFill>
        <p:spPr>
          <a:xfrm>
            <a:off x="880859" y="429896"/>
            <a:ext cx="2462903" cy="1771442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E085310-436E-4EE3-B292-EA3170D5136C}"/>
              </a:ext>
            </a:extLst>
          </p:cNvPr>
          <p:cNvSpPr/>
          <p:nvPr/>
        </p:nvSpPr>
        <p:spPr>
          <a:xfrm>
            <a:off x="556025" y="2861149"/>
            <a:ext cx="156164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" dirty="0">
                <a:hlinkClick r:id="rId6"/>
              </a:rPr>
              <a:t>https://fioco.ru/normativ_docs</a:t>
            </a:r>
            <a:r>
              <a:rPr lang="ru-RU" sz="800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96F7E2-3ED5-43E0-9C78-1AA20F263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849086" cy="67812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id="{04E04441-3FE6-4FD1-846B-6E5975A92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052" y="3359269"/>
            <a:ext cx="1311592" cy="131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73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C9E1B-046A-4E00-A382-E255D1C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062" y="0"/>
            <a:ext cx="6185875" cy="572700"/>
          </a:xfrm>
        </p:spPr>
        <p:txBody>
          <a:bodyPr/>
          <a:lstStyle/>
          <a:p>
            <a:r>
              <a:rPr lang="ru-RU" sz="2800" b="0" dirty="0"/>
              <a:t>Внешняя оценка  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26FE0FF7-B5EC-4150-8BE5-8817A5DC25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390392"/>
              </p:ext>
            </p:extLst>
          </p:nvPr>
        </p:nvGraphicFramePr>
        <p:xfrm>
          <a:off x="815996" y="572700"/>
          <a:ext cx="7718404" cy="3851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AC999B6-CAF4-4315-A026-50D4B749518F}"/>
              </a:ext>
            </a:extLst>
          </p:cNvPr>
          <p:cNvSpPr/>
          <p:nvPr/>
        </p:nvSpPr>
        <p:spPr>
          <a:xfrm>
            <a:off x="1557122" y="4620280"/>
            <a:ext cx="6185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n-lt"/>
              </a:rPr>
              <a:t>Приказы Федеральной службы по надзору в сфере образования и науки</a:t>
            </a:r>
          </a:p>
          <a:p>
            <a:pPr algn="ctr"/>
            <a:r>
              <a:rPr lang="ru-RU" dirty="0">
                <a:latin typeface="+mn-lt"/>
              </a:rPr>
              <a:t> от 13.05.2024 № 1006 и № 1008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68BF27D-A2FC-4BC0-992D-9A05503D7BA8}"/>
              </a:ext>
            </a:extLst>
          </p:cNvPr>
          <p:cNvSpPr/>
          <p:nvPr/>
        </p:nvSpPr>
        <p:spPr>
          <a:xfrm>
            <a:off x="4900864" y="2498523"/>
            <a:ext cx="1548064" cy="99063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3237B-1BDA-4D74-8C06-658F8E0FF7B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66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F75273-97C7-4C04-B109-5485E34BA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91EB15-FF71-49A9-A4F7-A88C9E9AE9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815996" cy="65170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F856253-3EAA-42A1-AD37-E27B011C341F}"/>
              </a:ext>
            </a:extLst>
          </p:cNvPr>
          <p:cNvSpPr/>
          <p:nvPr/>
        </p:nvSpPr>
        <p:spPr>
          <a:xfrm>
            <a:off x="-82584" y="4928056"/>
            <a:ext cx="156164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" dirty="0">
                <a:hlinkClick r:id="rId10"/>
              </a:rPr>
              <a:t>https://fioco.ru/normativ_docs</a:t>
            </a:r>
            <a:r>
              <a:rPr lang="ru-RU" sz="800" dirty="0"/>
              <a:t> </a:t>
            </a:r>
          </a:p>
        </p:txBody>
      </p:sp>
      <p:pic>
        <p:nvPicPr>
          <p:cNvPr id="11" name="Рисунок 10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id="{966491A3-E2C1-4AC2-BFBE-7658E91DAC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123554"/>
            <a:ext cx="815996" cy="81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460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C9E1B-046A-4E00-A382-E255D1C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062" y="0"/>
            <a:ext cx="6185875" cy="572700"/>
          </a:xfrm>
        </p:spPr>
        <p:txBody>
          <a:bodyPr/>
          <a:lstStyle/>
          <a:p>
            <a:r>
              <a:rPr lang="ru-RU" sz="2800" b="0" dirty="0"/>
              <a:t>Внешняя оценка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88FCED-85AF-4A68-AC83-A036EAACF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761" y="564377"/>
            <a:ext cx="6414146" cy="4331556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F8E4F9A-6B56-4D5A-B5C9-6A98774FF7E0}"/>
              </a:ext>
            </a:extLst>
          </p:cNvPr>
          <p:cNvSpPr/>
          <p:nvPr/>
        </p:nvSpPr>
        <p:spPr>
          <a:xfrm>
            <a:off x="2582779" y="49280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800" dirty="0">
                <a:latin typeface="+mn-lt"/>
                <a:hlinkClick r:id="rId4"/>
              </a:rPr>
              <a:t>https://legalacts.ru/doc/pismo-rosobrnadzora-ot-27062024-n-02-168-o-napravlenii-metodicheskikh/</a:t>
            </a:r>
            <a:r>
              <a:rPr lang="ru-RU" sz="800" dirty="0">
                <a:latin typeface="+mn-lt"/>
              </a:rPr>
              <a:t> </a:t>
            </a:r>
          </a:p>
        </p:txBody>
      </p:sp>
      <p:sp>
        <p:nvSpPr>
          <p:cNvPr id="8" name="Полилиния 37">
            <a:extLst>
              <a:ext uri="{FF2B5EF4-FFF2-40B4-BE49-F238E27FC236}">
                <a16:creationId xmlns:a16="http://schemas.microsoft.com/office/drawing/2014/main" id="{AAFF444F-2E57-415A-B429-3B3433157939}"/>
              </a:ext>
            </a:extLst>
          </p:cNvPr>
          <p:cNvSpPr/>
          <p:nvPr/>
        </p:nvSpPr>
        <p:spPr>
          <a:xfrm>
            <a:off x="1790448" y="3250802"/>
            <a:ext cx="183626" cy="158405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25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182D5-0199-40D2-883C-C1CED13A645C}"/>
              </a:ext>
            </a:extLst>
          </p:cNvPr>
          <p:cNvSpPr txBox="1"/>
          <p:nvPr/>
        </p:nvSpPr>
        <p:spPr>
          <a:xfrm>
            <a:off x="8706853" y="4835723"/>
            <a:ext cx="437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6967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460E78-D69C-4F4B-B5DE-F0F0EE30F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10" name="Полилиния 37">
            <a:extLst>
              <a:ext uri="{FF2B5EF4-FFF2-40B4-BE49-F238E27FC236}">
                <a16:creationId xmlns:a16="http://schemas.microsoft.com/office/drawing/2014/main" id="{6AF19755-5031-4773-9977-939D39B44C84}"/>
              </a:ext>
            </a:extLst>
          </p:cNvPr>
          <p:cNvSpPr/>
          <p:nvPr/>
        </p:nvSpPr>
        <p:spPr>
          <a:xfrm>
            <a:off x="1790448" y="3994165"/>
            <a:ext cx="183626" cy="158405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25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1" name="Рисунок 10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id="{342238C2-0E95-456C-B3FC-9420E3100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65" y="3218049"/>
            <a:ext cx="934521" cy="93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542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C9E1B-046A-4E00-A382-E255D1C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062" y="0"/>
            <a:ext cx="6185875" cy="572700"/>
          </a:xfrm>
        </p:spPr>
        <p:txBody>
          <a:bodyPr/>
          <a:lstStyle/>
          <a:p>
            <a:r>
              <a:rPr lang="ru-RU" sz="2800" b="0" dirty="0"/>
              <a:t>Внешняя оценка 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F8E4F9A-6B56-4D5A-B5C9-6A98774FF7E0}"/>
              </a:ext>
            </a:extLst>
          </p:cNvPr>
          <p:cNvSpPr/>
          <p:nvPr/>
        </p:nvSpPr>
        <p:spPr>
          <a:xfrm>
            <a:off x="2582779" y="49280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800" dirty="0">
                <a:latin typeface="+mn-lt"/>
                <a:hlinkClick r:id="rId3"/>
              </a:rPr>
              <a:t>https://legalacts.ru/doc/pismo-rosobrnadzora-ot-27062024-n-02-168-o-napravlenii-metodicheskikh/</a:t>
            </a:r>
            <a:r>
              <a:rPr lang="ru-RU" sz="800" dirty="0">
                <a:latin typeface="+mn-lt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182D5-0199-40D2-883C-C1CED13A645C}"/>
              </a:ext>
            </a:extLst>
          </p:cNvPr>
          <p:cNvSpPr txBox="1"/>
          <p:nvPr/>
        </p:nvSpPr>
        <p:spPr>
          <a:xfrm>
            <a:off x="8706853" y="4819394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68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460E78-D69C-4F4B-B5DE-F0F0EE30F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4CC782-E186-4662-843E-1CFFAC6C6A8E}"/>
              </a:ext>
            </a:extLst>
          </p:cNvPr>
          <p:cNvSpPr/>
          <p:nvPr/>
        </p:nvSpPr>
        <p:spPr>
          <a:xfrm>
            <a:off x="1049140" y="1212629"/>
            <a:ext cx="71950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ВПР в ОО проводятся в целях осуществления мониторинга уровня и качества подготовки обучающихся </a:t>
            </a:r>
            <a:r>
              <a:rPr lang="ru-RU" sz="1600" b="1" i="1" dirty="0">
                <a:solidFill>
                  <a:srgbClr val="212529"/>
                </a:solidFill>
                <a:latin typeface="Arial" panose="020B0604020202020204" pitchFamily="34" charset="0"/>
              </a:rPr>
              <a:t>в соответствии с ФГОС и ФООП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, в соответствии с </a:t>
            </a:r>
            <a:r>
              <a:rPr lang="ru-RU" sz="1600" u="sng" dirty="0">
                <a:solidFill>
                  <a:srgbClr val="4272D7"/>
                </a:solidFill>
                <a:latin typeface="Arial" panose="020B0604020202020204" pitchFamily="34" charset="0"/>
                <a:hlinkClick r:id="rId5"/>
              </a:rPr>
              <a:t>пунктом 4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 Правил.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ВПР не требуют специальной подготовки обучающихся.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ВПР по учебным предметам </a:t>
            </a:r>
            <a:r>
              <a:rPr lang="ru-RU" sz="1600" b="1" i="1" dirty="0">
                <a:solidFill>
                  <a:srgbClr val="212529"/>
                </a:solidFill>
                <a:latin typeface="Arial" panose="020B0604020202020204" pitchFamily="34" charset="0"/>
              </a:rPr>
              <a:t>проводятся по образцам и описаниям проверочных работ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, представленным на сайте ФГБУ "ФИОКО".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На выполнение проверочной работы отводится один урок, не более 45 минут, или два урока, не более 45 минут каждый. </a:t>
            </a:r>
            <a:r>
              <a:rPr lang="ru-RU" sz="1600" b="1" i="1" dirty="0">
                <a:solidFill>
                  <a:srgbClr val="212529"/>
                </a:solidFill>
                <a:latin typeface="Arial" panose="020B0604020202020204" pitchFamily="34" charset="0"/>
              </a:rPr>
              <a:t>Работы, рассчитанные на 2 урока, состоят из двух частей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. На выполнение заданий каждой части отводится не более 45 минут. Задания первой и второй части </a:t>
            </a:r>
            <a:r>
              <a:rPr lang="ru-RU" sz="1600" b="1" i="1" dirty="0">
                <a:solidFill>
                  <a:srgbClr val="212529"/>
                </a:solidFill>
                <a:latin typeface="Arial" panose="020B0604020202020204" pitchFamily="34" charset="0"/>
              </a:rPr>
              <a:t>могут выполняться в один день с перерывом не менее 10 минут или в разные дни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716D4D-6E50-4C8B-8CB4-A2496A8A87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05" b="80938"/>
          <a:stretch/>
        </p:blipFill>
        <p:spPr>
          <a:xfrm>
            <a:off x="1964745" y="559640"/>
            <a:ext cx="4939909" cy="644320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8" name="Рисунок 7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id="{B227CCD8-FB1F-4CB1-990E-1E0D6921D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90" y="3193639"/>
            <a:ext cx="795262" cy="79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267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C9E1B-046A-4E00-A382-E255D1C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062" y="0"/>
            <a:ext cx="6185875" cy="572700"/>
          </a:xfrm>
        </p:spPr>
        <p:txBody>
          <a:bodyPr/>
          <a:lstStyle/>
          <a:p>
            <a:r>
              <a:rPr lang="ru-RU" sz="2800" b="0" dirty="0"/>
              <a:t>Внешняя оценка 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F8E4F9A-6B56-4D5A-B5C9-6A98774FF7E0}"/>
              </a:ext>
            </a:extLst>
          </p:cNvPr>
          <p:cNvSpPr/>
          <p:nvPr/>
        </p:nvSpPr>
        <p:spPr>
          <a:xfrm>
            <a:off x="2582779" y="49280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800" dirty="0">
                <a:latin typeface="+mn-lt"/>
                <a:hlinkClick r:id="rId3"/>
              </a:rPr>
              <a:t>https://legalacts.ru/doc/pismo-rosobrnadzora-ot-27062024-n-02-168-o-napravlenii-metodicheskikh/</a:t>
            </a:r>
            <a:r>
              <a:rPr lang="ru-RU" sz="800" dirty="0">
                <a:latin typeface="+mn-lt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182D5-0199-40D2-883C-C1CED13A645C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69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460E78-D69C-4F4B-B5DE-F0F0EE30F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C481AE-98C8-4266-8803-EB44B3625076}"/>
              </a:ext>
            </a:extLst>
          </p:cNvPr>
          <p:cNvSpPr/>
          <p:nvPr/>
        </p:nvSpPr>
        <p:spPr>
          <a:xfrm>
            <a:off x="1000706" y="1473105"/>
            <a:ext cx="71950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u="sng" dirty="0">
                <a:solidFill>
                  <a:srgbClr val="4272D7"/>
                </a:solidFill>
                <a:latin typeface="Arial" panose="020B0604020202020204" pitchFamily="34" charset="0"/>
                <a:hlinkClick r:id="rId5"/>
              </a:rPr>
              <a:t>Пунктом 8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 Правил предусмотрена возможность использования </a:t>
            </a:r>
            <a:r>
              <a:rPr lang="ru-RU" sz="1600" b="1" i="1" dirty="0">
                <a:solidFill>
                  <a:srgbClr val="212529"/>
                </a:solidFill>
                <a:latin typeface="Arial" panose="020B0604020202020204" pitchFamily="34" charset="0"/>
              </a:rPr>
              <a:t>ВПР в качестве мероприятий текущего контроля успеваемости 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и </a:t>
            </a:r>
            <a:r>
              <a:rPr lang="ru-RU" sz="1600" b="1" dirty="0">
                <a:solidFill>
                  <a:srgbClr val="212529"/>
                </a:solidFill>
                <a:latin typeface="Arial" panose="020B0604020202020204" pitchFamily="34" charset="0"/>
              </a:rPr>
              <a:t>промежуточной аттестации обучающихся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, проводимых в рамках реализации образовательной программы.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dirty="0">
              <a:solidFill>
                <a:srgbClr val="212529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i="1" dirty="0">
                <a:solidFill>
                  <a:srgbClr val="212529"/>
                </a:solidFill>
                <a:latin typeface="Arial" panose="020B0604020202020204" pitchFamily="34" charset="0"/>
              </a:rPr>
              <a:t>Решение о выставлении отметок обучающимся в журнал по результатам ВПР 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и иных формах использования результатов ВПР в рамках образовательного процесса </a:t>
            </a:r>
            <a:r>
              <a:rPr lang="ru-RU" sz="1600" b="1" i="1" dirty="0">
                <a:solidFill>
                  <a:srgbClr val="212529"/>
                </a:solidFill>
                <a:latin typeface="Arial" panose="020B0604020202020204" pitchFamily="34" charset="0"/>
              </a:rPr>
              <a:t>принимает ОО 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в соответствии с установленной действующим законодательством Российской Федерации в сфере образования компетенцией.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E7D14C-6A97-4BFC-B3E7-B94823D219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05" b="80938"/>
          <a:stretch/>
        </p:blipFill>
        <p:spPr>
          <a:xfrm>
            <a:off x="2128254" y="669601"/>
            <a:ext cx="4939909" cy="644320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6" name="Рисунок 5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id="{9294D40C-47A0-4FEE-BDFB-78899C7BDF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63159"/>
            <a:ext cx="795262" cy="79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70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66" y="-75072"/>
            <a:ext cx="7886700" cy="993775"/>
          </a:xfrm>
        </p:spPr>
        <p:txBody>
          <a:bodyPr>
            <a:normAutofit/>
          </a:bodyPr>
          <a:lstStyle/>
          <a:p>
            <a:r>
              <a:rPr lang="ru-RU" sz="2800" b="0" dirty="0"/>
              <a:t>Переход на ФГОС и ФООП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90EB5698-6E02-42B2-B72E-2BEC20DA223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3024" y="826683"/>
            <a:ext cx="7993360" cy="1723092"/>
          </a:xfrm>
          <a:prstGeom prst="rect">
            <a:avLst/>
          </a:prstGeom>
        </p:spPr>
      </p:pic>
      <p:graphicFrame>
        <p:nvGraphicFramePr>
          <p:cNvPr id="4" name="object 7">
            <a:extLst>
              <a:ext uri="{FF2B5EF4-FFF2-40B4-BE49-F238E27FC236}">
                <a16:creationId xmlns:a16="http://schemas.microsoft.com/office/drawing/2014/main" id="{FA552A7D-032B-408B-B47B-BBC20ECC91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3659" y="4070195"/>
          <a:ext cx="7942727" cy="941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3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4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2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1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8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74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87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743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687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3026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79791">
                <a:tc>
                  <a:txBody>
                    <a:bodyPr/>
                    <a:lstStyle/>
                    <a:p>
                      <a:pPr marL="4064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20" dirty="0">
                          <a:latin typeface="Microsoft Sans Serif"/>
                          <a:cs typeface="Microsoft Sans Serif"/>
                        </a:rPr>
                        <a:t>Класс</a:t>
                      </a:r>
                      <a:endParaRPr sz="12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1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2</a:t>
                      </a: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3</a:t>
                      </a: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4</a:t>
                      </a: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5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6</a:t>
                      </a: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7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8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9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10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85" dirty="0">
                          <a:latin typeface="Microsoft Sans Serif"/>
                          <a:cs typeface="Microsoft Sans Serif"/>
                        </a:rPr>
                        <a:t>11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703">
                <a:tc rowSpan="2"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2023/24</a:t>
                      </a:r>
                      <a:r>
                        <a:rPr sz="12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уч.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25" dirty="0">
                          <a:latin typeface="Microsoft Sans Serif"/>
                          <a:cs typeface="Microsoft Sans Serif"/>
                        </a:rPr>
                        <a:t>год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60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451">
                <a:tc gridSpan="12"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Обязательное</a:t>
                      </a:r>
                      <a:r>
                        <a:rPr sz="12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введение </a:t>
                      </a:r>
                      <a:r>
                        <a:rPr sz="1200" spc="-35" dirty="0">
                          <a:latin typeface="Microsoft Sans Serif"/>
                          <a:cs typeface="Microsoft Sans Serif"/>
                        </a:rPr>
                        <a:t>ФООП</a:t>
                      </a:r>
                      <a:endParaRPr sz="12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ject 6">
            <a:extLst>
              <a:ext uri="{FF2B5EF4-FFF2-40B4-BE49-F238E27FC236}">
                <a16:creationId xmlns:a16="http://schemas.microsoft.com/office/drawing/2014/main" id="{6B918B7D-BE8A-480E-84AB-4279EC46BB45}"/>
              </a:ext>
            </a:extLst>
          </p:cNvPr>
          <p:cNvSpPr txBox="1"/>
          <p:nvPr/>
        </p:nvSpPr>
        <p:spPr>
          <a:xfrm>
            <a:off x="523659" y="3697550"/>
            <a:ext cx="83021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ВВЕДЕНИЕ</a:t>
            </a:r>
            <a:r>
              <a:rPr sz="1200" b="1" spc="-20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ФОП</a:t>
            </a:r>
            <a:r>
              <a:rPr sz="1200" b="1" spc="25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НАЧАЛЬНОГО</a:t>
            </a:r>
            <a:r>
              <a:rPr sz="1200" b="1" spc="55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ОБЩЕГО,</a:t>
            </a:r>
            <a:r>
              <a:rPr sz="1200" b="1" spc="15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ОСНОВНОГО </a:t>
            </a:r>
            <a:r>
              <a:rPr sz="1200" b="1" spc="-10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ОБЩЕГО</a:t>
            </a:r>
            <a:r>
              <a:rPr sz="1200" b="1" spc="35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и</a:t>
            </a:r>
            <a:r>
              <a:rPr sz="1200" b="1" spc="10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СРЕДНЕГО</a:t>
            </a:r>
            <a:r>
              <a:rPr sz="1200" b="1" spc="-35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ОБЩЕГО </a:t>
            </a:r>
            <a:r>
              <a:rPr sz="1200" b="1" spc="-320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ОБРАЗОВАНИЯ</a:t>
            </a:r>
            <a:endParaRPr sz="1200" dirty="0">
              <a:solidFill>
                <a:schemeClr val="bg1">
                  <a:lumMod val="1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CD95052-B570-4B67-BAB8-80E229CB58E1}"/>
              </a:ext>
            </a:extLst>
          </p:cNvPr>
          <p:cNvSpPr txBox="1"/>
          <p:nvPr/>
        </p:nvSpPr>
        <p:spPr>
          <a:xfrm>
            <a:off x="0" y="552783"/>
            <a:ext cx="851153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ВВЕДЕНИЕ</a:t>
            </a:r>
            <a:r>
              <a:rPr sz="1200" b="1" spc="-20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ФГОС</a:t>
            </a:r>
            <a:r>
              <a:rPr sz="1200" b="1" spc="15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НАЧАЛЬНОГО</a:t>
            </a:r>
            <a:r>
              <a:rPr sz="1200" b="1" spc="50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ОБЩЕГО,</a:t>
            </a:r>
            <a:r>
              <a:rPr sz="1200" b="1" spc="20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ОСНОВНОГО</a:t>
            </a:r>
            <a:r>
              <a:rPr sz="1200" b="1" spc="-10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ОБЩЕГО</a:t>
            </a:r>
            <a:r>
              <a:rPr sz="1200" b="1" spc="35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и </a:t>
            </a:r>
            <a:r>
              <a:rPr sz="1200" b="1" spc="-5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СРЕДНЕГО</a:t>
            </a:r>
            <a:r>
              <a:rPr sz="1200" b="1" spc="-20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ОБЩЕГО </a:t>
            </a:r>
            <a:r>
              <a:rPr lang="ru-RU" sz="1200" b="1" spc="-10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ОБРАЗОВАНИЯ</a:t>
            </a:r>
            <a:endParaRPr sz="1200" dirty="0">
              <a:solidFill>
                <a:schemeClr val="bg1">
                  <a:lumMod val="1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90F86A4-64F4-4F33-BD65-B133523BF3DE}"/>
              </a:ext>
            </a:extLst>
          </p:cNvPr>
          <p:cNvSpPr/>
          <p:nvPr/>
        </p:nvSpPr>
        <p:spPr>
          <a:xfrm>
            <a:off x="523659" y="2593725"/>
            <a:ext cx="8406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+mn-lt"/>
              </a:rPr>
              <a:t>Методические рекомендации письма </a:t>
            </a:r>
            <a:r>
              <a:rPr lang="ru-RU" dirty="0" err="1">
                <a:solidFill>
                  <a:schemeClr val="tx1"/>
                </a:solidFill>
                <a:latin typeface="+mn-lt"/>
              </a:rPr>
              <a:t>Минпросвещения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 РФ от 15.02.2022 №АЗ-113/03;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+mn-lt"/>
              </a:rPr>
              <a:t>Письмо Департамента государственной политики и управления в сфере общего образования</a:t>
            </a:r>
          </a:p>
          <a:p>
            <a:pPr algn="just"/>
            <a:r>
              <a:rPr lang="ru-RU" dirty="0" err="1">
                <a:solidFill>
                  <a:schemeClr val="tx1"/>
                </a:solidFill>
                <a:latin typeface="+mn-lt"/>
              </a:rPr>
              <a:t>Минпросвещения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 России от 22.05.2023 № 03-870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  <a:hlinkClick r:id="rId4"/>
              </a:rPr>
              <a:t>https://legalacts.ru/doc/pismo-minprosveshchenija-rossii-ot-22052023-n-03-870-o-napravlenii/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91088E-F6C5-4CFC-A15A-D8CDEC0C0C7C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7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4396E6-53C3-4E27-86AC-B1FA12336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26377"/>
            <a:ext cx="1067944" cy="125030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Графика, графический дизайн, Шрифт, дизайн&#10;&#10;Описание создано автоматически">
            <a:extLst>
              <a:ext uri="{FF2B5EF4-FFF2-40B4-BE49-F238E27FC236}">
                <a16:creationId xmlns:a16="http://schemas.microsoft.com/office/drawing/2014/main" id="{C82F0C9C-2732-48EF-8E0D-2081AF405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0499" y="2676471"/>
            <a:ext cx="933501" cy="9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364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C9E1B-046A-4E00-A382-E255D1C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062" y="0"/>
            <a:ext cx="6185875" cy="572700"/>
          </a:xfrm>
        </p:spPr>
        <p:txBody>
          <a:bodyPr/>
          <a:lstStyle/>
          <a:p>
            <a:r>
              <a:rPr lang="ru-RU" sz="2800" b="0" dirty="0"/>
              <a:t>ВПР в 2025 году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AC999B6-CAF4-4315-A026-50D4B749518F}"/>
              </a:ext>
            </a:extLst>
          </p:cNvPr>
          <p:cNvSpPr/>
          <p:nvPr/>
        </p:nvSpPr>
        <p:spPr>
          <a:xfrm>
            <a:off x="992845" y="4911693"/>
            <a:ext cx="71583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+mn-lt"/>
              </a:rPr>
              <a:t>Приказы Федеральной службы по надзору в сфере образования и науки  от 13.05.2024 № 1006 и № 1008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3237B-1BDA-4D74-8C06-658F8E0FF7B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70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F75273-97C7-4C04-B109-5485E34BA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8724B7-23EC-49FA-9282-339DC0ED6699}"/>
              </a:ext>
            </a:extLst>
          </p:cNvPr>
          <p:cNvSpPr/>
          <p:nvPr/>
        </p:nvSpPr>
        <p:spPr>
          <a:xfrm>
            <a:off x="3359839" y="572700"/>
            <a:ext cx="23150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hlinkClick r:id="rId4"/>
              </a:rPr>
              <a:t>https://fioco.ru/obraztsi_i_opisaniya_vpr_2025</a:t>
            </a:r>
            <a:r>
              <a:rPr lang="ru-RU" sz="800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67976F-CE7C-441F-863E-B60E84438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440" y="870739"/>
            <a:ext cx="7595118" cy="15739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FBA3C8-DCBA-470C-98DD-2932115E7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79" y="2760641"/>
            <a:ext cx="3619500" cy="4476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EB0DDE-B967-4C01-9821-E06F41981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779" y="2512346"/>
            <a:ext cx="695325" cy="2571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DD7239-C1BF-4E2B-8625-BA2AB249A0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0828" y="2512346"/>
            <a:ext cx="647700" cy="2571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F5980A-6B5F-423F-ACEB-20C237CD7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0828" y="2742742"/>
            <a:ext cx="3705225" cy="4381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684442-79F2-4CBC-B437-24B4D70845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91" y="3262435"/>
            <a:ext cx="590550" cy="2190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0BFA655-0C73-4189-B890-A8E9D1DBDB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91" y="3481510"/>
            <a:ext cx="4292082" cy="72100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AD1F26E-49F2-4FFD-B036-2A362FAA6C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24877" y="3322941"/>
            <a:ext cx="523875" cy="2095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FEA4780-42B5-4D97-9427-70866D4125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2188" y="3503724"/>
            <a:ext cx="4426004" cy="73620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67B96A8-333F-4576-A465-D30B844350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35989" y="4296105"/>
            <a:ext cx="647700" cy="2000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287605-69FF-432F-804B-786CBC7477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63465" y="4500797"/>
            <a:ext cx="3609975" cy="4191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CC767D1-725B-4946-A973-AE10E15173F7}"/>
              </a:ext>
            </a:extLst>
          </p:cNvPr>
          <p:cNvSpPr/>
          <p:nvPr/>
        </p:nvSpPr>
        <p:spPr>
          <a:xfrm>
            <a:off x="752113" y="0"/>
            <a:ext cx="1385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ИЗМЕНЕНИЯ </a:t>
            </a:r>
          </a:p>
        </p:txBody>
      </p:sp>
      <p:sp>
        <p:nvSpPr>
          <p:cNvPr id="3" name="AutoShape 2" descr="data:image/svg+xml;base64,CiAgPHN2ZwogICAgdmVyc2lvbj0iMS4xIgogICAgdmlld0JveD0iMCAwIDI4NzEgMjg3M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I4NzEiCiAgICAgICAgaGVpZ2h0PSIyODcxIgogICAgICAgIHJ4PSI0MDQiCiAgICAgICAgZmlsbD0iI2ZmZmZmZiIKICAgICAgLz4KCiAgICA8ZyB0cmFuc2Zvcm09InRyYW5zbGF0ZSgyMzUuNTExNzE4NzUsIDIzNS41MTE3MTg3NSkgc2NhbGUoMC44NDM3NSkiPgogICAgICA8ZyB0cmFuc2Zvcm09InRyYW5zbGF0ZSg3NzYsMCkiPjx1c2UgeGxpbms6aHJlZj0iI2ItMCIvPjwvZz4KPGcgdHJhbnNmb3JtPSJ0cmFuc2xhdGUoOTcwLDApIj48dXNlIHhsaW5rOmhyZWY9IiNyLTAiLz48L2c+CjxnIHRyYW5zZm9ybT0idHJhbnNsYXRlKDEwNjcsMCkiPjx1c2UgeGxpbms6aHJlZj0iI3JlY3QtMCIvPjwvZz4KPGcgdHJhbnNmb3JtPSJ0cmFuc2xhdGUoMTE2NCwwKSI+PHVzZSB4bGluazpocmVmPSIjcmVjdC0wIi8+PC9nPgo8ZyB0cmFuc2Zvcm09InRyYW5zbGF0ZSgxMjYxLDApIj48dXNlIHhsaW5rOmhyZWY9IiNyZWN0LTAiLz48L2c+CjxnIHRyYW5zZm9ybT0idHJhbnNsYXRlKDEzNTgsMCkiPjx1c2UgeGxpbms6aHJlZj0iI3JlY3QtMCIvPjwvZz4KPGcgdHJhbnNmb3JtPSJ0cmFuc2xhdGUoMTQ1NSwwKSI+PHVzZSB4bGluazpocmVmPSIjcmVjdC0wIi8+PC9nPgo8ZyB0cmFuc2Zvcm09InRyYW5zbGF0ZSgxNTUyLDApIj48dXNlIHhsaW5rOmhyZWY9IiNsYi0wIi8+PC9nPgo8ZyB0cmFuc2Zvcm09InRyYW5zbGF0ZSgxNjQ5LDApIj48dXNlIHhsaW5rOmhyZWY9IiNuX3JiLTAiLz48L2c+CjxnIHRyYW5zZm9ybT0idHJhbnNsYXRlKDE3NDYsMCkiPjx1c2UgeGxpbms6aHJlZj0iI2ItMCIvPjwvZz4KPGcgdHJhbnNmb3JtPSJ0cmFuc2xhdGUoMTk0MCwwKSI+PHVzZSB4bGluazpocmVmPSIjZW1wdHktMCIvPjwvZz4KPGcgdHJhbnNmb3JtPSJ0cmFuc2xhdGUoNzc2LDk3KSI+PHVzZSB4bGluazpocmVmPSIjcmVjdC0wIi8+PC9nPgo8ZyB0cmFuc2Zvcm09InRyYW5zbGF0ZSg4NzMsOTcpIj48dXNlIHhsaW5rOmhyZWY9IiNsLTAiLz48L2c+CjxnIHRyYW5zZm9ybT0idHJhbnNsYXRlKDEwNjcsOTcpIj48dXNlIHhsaW5rOmhyZWY9IiNydC0wIi8+PC9nPgo8ZyB0cmFuc2Zvcm09InRyYW5zbGF0ZSgxMTY0LDk3KSI+PHVzZSB4bGluazpocmVmPSIjbHQtMCIvPjwvZz4KPGcgdHJhbnNmb3JtPSJ0cmFuc2xhdGUoMTM1OCw5NykiPjx1c2UgeGxpbms6aHJlZj0iI3JlY3QtMCIvPjwvZz4KPGcgdHJhbnNmb3JtPSJ0cmFuc2xhdGUoMTU1Miw5NykiPjx1c2UgeGxpbms6aHJlZj0iI3JlY3QtMCIvPjwvZz4KPGcgdHJhbnNmb3JtPSJ0cmFuc2xhdGUoMTY0OSw5NykiPjx1c2UgeGxpbms6aHJlZj0iI3JlY3QtMCIvPjwvZz4KPGcgdHJhbnNmb3JtPSJ0cmFuc2xhdGUoMTc0Niw5NykiPjx1c2UgeGxpbms6aHJlZj0iI3JlY3QtMCIvPjwvZz4KPGcgdHJhbnNmb3JtPSJ0cmFuc2xhdGUoMTg0Myw5NykiPjx1c2UgeGxpbms6aHJlZj0iI2xiLTAiLz48L2c+CjxnIHRyYW5zZm9ybT0idHJhbnNsYXRlKDc3NiwxOTQpIj48dXNlIHhsaW5rOmhyZWY9IiN0LTAiLz48L2c+CjxnIHRyYW5zZm9ybT0idHJhbnNsYXRlKDg3MywxOTQpIj48dXNlIHhsaW5rOmhyZWY9IiNuX3JiLTAiLz48L2c+CjxnIHRyYW5zZm9ybT0idHJhbnNsYXRlKDk3MCwxOTQpIj48dXNlIHhsaW5rOmhyZWY9IiNiLTAiLz48L2c+CjxnIHRyYW5zZm9ybT0idHJhbnNsYXRlKDExNjQsMTk0KSI+PHVzZSB4bGluazpocmVmPSIjbl9yYi0wIi8+PC9nPgo8ZyB0cmFuc2Zvcm09InRyYW5zbGF0ZSgxMjYxLDE5NCkiPjx1c2UgeGxpbms6aHJlZj0iI3JiLTAiLz48L2c+CjxnIHRyYW5zZm9ybT0idHJhbnNsYXRlKDEzNTgsMTk0KSI+PHVzZSB4bGluazpocmVmPSIjcmVjdC0wIi8+PC9nPgo8ZyB0cmFuc2Zvcm09InRyYW5zbGF0ZSgxNDU1LDE5NCkiPjx1c2UgeGxpbms6aHJlZj0iI3JlY3QtMCIvPjwvZz4KPGcgdHJhbnNmb3JtPSJ0cmFuc2xhdGUoMTU1MiwxOTQpIj48dXNlIHhsaW5rOmhyZWY9IiNsdC0wIi8+PC9nPgo8ZyB0cmFuc2Zvcm09InRyYW5zbGF0ZSgxODQzLDE5NCkiPjx1c2UgeGxpbms6aHJlZj0iI3JlY3QtMCIvPjwvZz4KPGcgdHJhbnNmb3JtPSJ0cmFuc2xhdGUoMTk0MCwxOTQpIj48dXNlIHhsaW5rOmhyZWY9IiNsLTAiLz48L2c+CjxnIHRyYW5zZm9ybT0idHJhbnNsYXRlKDg3MywyOTEpIj48dXNlIHhsaW5rOmhyZWY9IiNyYi0wIi8+PC9nPgo8ZyB0cmFuc2Zvcm09InRyYW5zbGF0ZSg5NzAsMjkxKSI+PHVzZSB4bGluazpocmVmPSIjbHQtMCIvPjwvZz4KPGcgdHJhbnNmb3JtPSJ0cmFuc2xhdGUoMTA2NywyOTEpIj48dXNlIHhsaW5rOmhyZWY9IiNuX3JiLTAiLz48L2c+CjxnIHRyYW5zZm9ybT0idHJhbnNsYXRlKDExNjQsMjkxKSI+PHVzZSB4bGluazpocmVmPSIjcmItMCIvPjwvZz4KPGcgdHJhbnNmb3JtPSJ0cmFuc2xhdGUoMTI2MSwyOTEpIj48dXNlIHhsaW5rOmhyZWY9IiNyZWN0LTAiLz48L2c+CjxnIHRyYW5zZm9ybT0idHJhbnNsYXRlKDEzNTgsMjkxKSI+PHVzZSB4bGluazpocmVmPSIjcmVjdC0wIi8+PC9nPgo8ZyB0cmFuc2Zvcm09InRyYW5zbGF0ZSgxNjQ5LDI5MSkiPjx1c2UgeGxpbms6aHJlZj0iI2VtcHR5LTAiLz48L2c+CjxnIHRyYW5zZm9ybT0idHJhbnNsYXRlKDE3NDYsMjkxKSI+PHVzZSB4bGluazpocmVmPSIjbl9yYi0wIi8+PC9nPgo8ZyB0cmFuc2Zvcm09InRyYW5zbGF0ZSgxODQzLDI5MSkiPjx1c2UgeGxpbms6aHJlZj0iI3JlY3QtMCIvPjwvZz4KPGcgdHJhbnNmb3JtPSJ0cmFuc2xhdGUoODczLDM4OCkiPjx1c2UgeGxpbms6aHJlZj0iI3QtMCIvPjwvZz4KPGcgdHJhbnNmb3JtPSJ0cmFuc2xhdGUoMTA2NywzODgpIj48dXNlIHhsaW5rOmhyZWY9IiNyLTAiLz48L2c+CjxnIHRyYW5zZm9ybT0idHJhbnNsYXRlKDExNjQsMzg4KSI+PHVzZSB4bGluazpocmVmPSIjcmVjdC0wIi8+PC9nPgo8ZyB0cmFuc2Zvcm09InRyYW5zbGF0ZSgxMzU4LDM4OCkiPjx1c2UgeGxpbms6aHJlZj0iI3JlY3QtMCIvPjwvZz4KPGcgdHJhbnNmb3JtPSJ0cmFuc2xhdGUoMTQ1NSwzODgpIj48dXNlIHhsaW5rOmhyZWY9IiNuX3JiLTAiLz48L2c+CjxnIHRyYW5zZm9ybT0idHJhbnNsYXRlKDE1NTIsMzg4KSI+PHVzZSB4bGluazpocmVmPSIjYi0wIi8+PC9nPgo8ZyB0cmFuc2Zvcm09InRyYW5zbGF0ZSgxNzQ2LDM4OCkiPjx1c2UgeGxpbms6aHJlZj0iI3JiLTAiLz48L2c+CjxnIHRyYW5zZm9ybT0idHJhbnNsYXRlKDE4NDMsMzg4KSI+PHVzZSB4bGluazpocmVmPSIjcmVjdC0wIi8+PC9nPgo8ZyB0cmFuc2Zvcm09InRyYW5zbGF0ZSgxOTQwLDM4OCkiPjx1c2UgeGxpbms6aHJlZj0iI2wtMCIvPjwvZz4KPGcgdHJhbnNmb3JtPSJ0cmFuc2xhdGUoNzc2LDQ4NSkiPjx1c2UgeGxpbms6aHJlZj0iI2ItMCIvPjwvZz4KPGcgdHJhbnNmb3JtPSJ0cmFuc2xhdGUoMTE2NCw0ODUpIj48dXNlIHhsaW5rOmhyZWY9IiNyZWN0LTAiLz48L2c+CjxnIHRyYW5zZm9ybT0idHJhbnNsYXRlKDEzNTgsNDg1KSI+PHVzZSB4bGluazpocmVmPSIjcmVjdC0wIi8+PC9nPgo8ZyB0cmFuc2Zvcm09InRyYW5zbGF0ZSgxNDU1LDQ4NSkiPjx1c2UgeGxpbms6aHJlZj0iI3JlY3QtMCIvPjwvZz4KPGcgdHJhbnNmb3JtPSJ0cmFuc2xhdGUoMTU1Miw0ODUpIj48dXNlIHhsaW5rOmhyZWY9IiNyZWN0LTAiLz48L2c+CjxnIHRyYW5zZm9ybT0idHJhbnNsYXRlKDE3NDYsNDg1KSI+PHVzZSB4bGluazpocmVmPSIjcmVjdC0wIi8+PC9nPgo8ZyB0cmFuc2Zvcm09InRyYW5zbGF0ZSg3NzYsNTgyKSI+PHVzZSB4bGluazpocmVmPSIjcmVjdC0wIi8+PC9nPgo8ZyB0cmFuc2Zvcm09InRyYW5zbGF0ZSg4NzMsNTgyKSI+PHVzZSB4bGluazpocmVmPSIjbl9yYi0wIi8+PC9nPgo8ZyB0cmFuc2Zvcm09InRyYW5zbGF0ZSg5NzAsNTgyKSI+PHVzZSB4bGluazpocmVmPSIjYi0wIi8+PC9nPgo8ZyB0cmFuc2Zvcm09InRyYW5zbGF0ZSgxMTY0LDU4MikiPjx1c2UgeGxpbms6aHJlZj0iI3QtMCIvPjwvZz4KPGcgdHJhbnNmb3JtPSJ0cmFuc2xhdGUoMTM1OCw1ODIpIj48dXNlIHhsaW5rOmhyZWY9IiNyZWN0LTAiLz48L2c+CjxnIHRyYW5zZm9ybT0idHJhbnNsYXRlKDE1NTIsNTgyKSI+PHVzZSB4bGluazpocmVmPSIjdC0wIi8+PC9nPgo8ZyB0cmFuc2Zvcm09InRyYW5zbGF0ZSgxNzQ2LDU4MikiPjx1c2UgeGxpbms6aHJlZj0iI3QtMCIvPjwvZz4KPGcgdHJhbnNmb3JtPSJ0cmFuc2xhdGUoMTk0MCw1ODIpIj48dXNlIHhsaW5rOmhyZWY9IiNiLTAiLz48L2c+CjxnIHRyYW5zZm9ybT0idHJhbnNsYXRlKDc3Niw2NzkpIj48dXNlIHhsaW5rOmhyZWY9IiNyZWN0LTAiLz48L2c+CjxnIHRyYW5zZm9ybT0idHJhbnNsYXRlKDg3Myw2NzkpIj48dXNlIHhsaW5rOmhyZWY9IiNyZWN0LTAiLz48L2c+CjxnIHRyYW5zZm9ybT0idHJhbnNsYXRlKDk3MCw2NzkpIj48dXNlIHhsaW5rOmhyZWY9IiNsdC0wIi8+PC9nPgo8ZyB0cmFuc2Zvcm09InRyYW5zbGF0ZSgxMzU4LDY3OSkiPjx1c2UgeGxpbms6aHJlZj0iI3JlY3QtMCIvPjwvZz4KPGcgdHJhbnNmb3JtPSJ0cmFuc2xhdGUoMTQ1NSw2NzkpIj48dXNlIHhsaW5rOmhyZWY9IiNsLTAiLz48L2c+CjxnIHRyYW5zZm9ybT0idHJhbnNsYXRlKDE5NDAsNjc5KSI+PHVzZSB4bGluazpocmVmPSIjdC0wIi8+PC9nPgo8ZyB0cmFuc2Zvcm09InRyYW5zbGF0ZSgxOTQsNzc2KSI+PHVzZSB4bGluazpocmVmPSIjcmItMCIvPjwvZz4KPGcgdHJhbnNmb3JtPSJ0cmFuc2xhdGUoMjkxLDc3NikiPjx1c2UgeGxpbms6aHJlZj0iI3JlY3QtMCIvPjwvZz4KPGcgdHJhbnNmb3JtPSJ0cmFuc2xhdGUoMzg4LDc3NikiPjx1c2UgeGxpbms6aHJlZj0iI2xiLTAiLz48L2c+CjxnIHRyYW5zZm9ybT0idHJhbnNsYXRlKDU4Miw3NzYpIj48dXNlIHhsaW5rOmhyZWY9IiNlbXB0eS0wIi8+PC9nPgo8ZyB0cmFuc2Zvcm09InRyYW5zbGF0ZSg3NzYsNzc2KSI+PHVzZSB4bGluazpocmVmPSIjdC0wIi8+PC9nPgo8ZyB0cmFuc2Zvcm09InRyYW5zbGF0ZSg5NzAsNzc2KSI+PHVzZSB4bGluazpocmVmPSIjbl9yYi0wIi8+PC9nPgo8ZyB0cmFuc2Zvcm09InRyYW5zbGF0ZSgxMDY3LDc3NikiPjx1c2UgeGxpbms6aHJlZj0iI3JiLTAiLz48L2c+CjxnIHRyYW5zZm9ybT0idHJhbnNsYXRlKDExNjQsNzc2KSI+PHVzZSB4bGluazpocmVmPSIjbC0wIi8+PC9nPgo8ZyB0cmFuc2Zvcm09InRyYW5zbGF0ZSgxMzU4LDc3NikiPjx1c2UgeGxpbms6aHJlZj0iI3JlY3QtMCIvPjwvZz4KPGcgdHJhbnNmb3JtPSJ0cmFuc2xhdGUoMTc0Niw3NzYpIj48dXNlIHhsaW5rOmhyZWY9IiNyLTAiLz48L2c+CjxnIHRyYW5zZm9ybT0idHJhbnNsYXRlKDE4NDMsNzc2KSI+PHVzZSB4bGluazpocmVmPSIjbC0wIi8+PC9nPgo8ZyB0cmFuc2Zvcm09InRyYW5zbGF0ZSgyMDM3LDc3NikiPjx1c2UgeGxpbms6aHJlZj0iI3JiLTAiLz48L2c+CjxnIHRyYW5zZm9ybT0idHJhbnNsYXRlKDIxMzQsNzc2KSI+PHVzZSB4bGluazpocmVmPSIjcmVjdC0wIi8+PC9nPgo8ZyB0cmFuc2Zvcm09InRyYW5zbGF0ZSgyMjMxLDc3NikiPjx1c2UgeGxpbms6aHJlZj0iI2xiLTAiLz48L2c+CjxnIHRyYW5zZm9ybT0idHJhbnNsYXRlKDI1MjIsNzc2KSI+PHVzZSB4bGluazpocmVmPSIjci0wIi8+PC9nPgo8ZyB0cmFuc2Zvcm09InRyYW5zbGF0ZSgyNjE5LDc3NikiPjx1c2UgeGxpbms6aHJlZj0iI3JlY3QtMCIvPjwvZz4KPGcgdHJhbnNmb3JtPSJ0cmFuc2xhdGUoMjcxNiw3NzYpIj48dXNlIHhsaW5rOmhyZWY9IiNsYi0wIi8+PC9nPgo8ZyB0cmFuc2Zvcm09InRyYW5zbGF0ZSg5Nyw4NzMpIj48dXNlIHhsaW5rOmhyZWY9IiNuX3JiLTAiLz48L2c+CjxnIHRyYW5zZm9ybT0idHJhbnNsYXRlKDE5NCw4NzMpIj48dXNlIHhsaW5rOmhyZWY9IiNyZWN0LTAiLz48L2c+CjxnIHRyYW5zZm9ybT0idHJhbnNsYXRlKDI5MSw4NzMpIj48dXNlIHhsaW5rOmhyZWY9IiNyZWN0LTAiLz48L2c+CjxnIHRyYW5zZm9ybT0idHJhbnNsYXRlKDM4OCw4NzMpIj48dXNlIHhsaW5rOmhyZWY9IiNsdC0wIi8+PC9nPgo8ZyB0cmFuc2Zvcm09InRyYW5zbGF0ZSg4NzMsODczKSI+PHVzZSB4bGluazpocmVmPSIjbl9yYi0wIi8+PC9nPgo8ZyB0cmFuc2Zvcm09InRyYW5zbGF0ZSg5NzAsODczKSI+PHVzZSB4bGluazpocmVmPSIjcmItMCIvPjwvZz4KPGcgdHJhbnNmb3JtPSJ0cmFuc2xhdGUoMTA2Nyw4NzMpIj48dXNlIHhsaW5rOmhyZWY9IiNyZWN0LTAiLz48L2c+CjxnIHRyYW5zZm9ybT0idHJhbnNsYXRlKDEzNTgsODczKSI+PHVzZSB4bGluazpocmVmPSIjdC0wIi8+PC9nPgo8ZyB0cmFuc2Zvcm09InRyYW5zbGF0ZSgxOTQwLDg3MykiPjx1c2UgeGxpbms6aHJlZj0iI25fcmI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3MTYsODczKSI+PHVzZSB4bGluazpocmVmPSIjdC0wIi8+PC9nPgo8ZyB0cmFuc2Zvcm09InRyYW5zbGF0ZSgwLDk3MCkiPjx1c2UgeGxpbms6aHJlZj0iI3JiLTAiLz48L2c+CjxnIHRyYW5zZm9ybT0idHJhbnNsYXRlKDk3LDk3MCkiPjx1c2UgeGxpbms6aHJlZj0iI3JlY3QtMCIvPjwvZz4KPGcgdHJhbnNmb3JtPSJ0cmFuc2xhdGUoMTk0LDk3MCkiPjx1c2UgeGxpbms6aHJlZj0iI3JlY3QtMCIvPjwvZz4KPGcgdHJhbnNmb3JtPSJ0cmFuc2xhdGUoNDg1LDk3MCkiPjx1c2UgeGxpbms6aHJlZj0iI3JiLTAiLz48L2c+CjxnIHRyYW5zZm9ybT0idHJhbnNsYXRlKDU4Miw5NzApIj48dXNlIHhsaW5rOmhyZWY9IiNsLTAiLz48L2c+CjxnIHRyYW5zZm9ybT0idHJhbnNsYXRlKDg3Myw5NzApIj48dXNlIHhsaW5rOmhyZWY9IiNyYi0wIi8+PC9nPgo8ZyB0cmFuc2Zvcm09InRyYW5zbGF0ZSg5NzAsOTcwKSI+PHVzZSB4bGluazpocmVmPSIjcmVjdC0wIi8+PC9nPgo8ZyB0cmFuc2Zvcm09InRyYW5zbGF0ZSgxMDY3LDk3MCkiPjx1c2UgeGxpbms6aHJlZj0iI3JlY3QtMCIvPjwvZz4KPGcgdHJhbnNmb3JtPSJ0cmFuc2xhdGUoMTE2NCw5NzApIj48dXNlIHhsaW5rOmhyZWY9IiNsYi0wIi8+PC9nPgo8ZyB0cmFuc2Zvcm09InRyYW5zbGF0ZSgxNDU1LDk3MCkiPjx1c2UgeGxpbms6aHJlZj0iI3JiLTAiLz48L2c+CjxnIHRyYW5zZm9ybT0idHJhbnNsYXRlKDE1NTIsOTcwKSI+PHVzZSB4bGluazpocmVmPSIjcmVjdC0wIi8+PC9nPgo8ZyB0cmFuc2Zvcm09InRyYW5zbGF0ZSgxNjQ5LDk3MCkiPjx1c2UgeGxpbms6aHJlZj0iI2xiLTAiLz48L2c+CjxnIHRyYW5zZm9ybT0idHJhbnNsYXRlKDE5NDAsOTcwKSI+PHVzZSB4bGluazpocmVmPSIjci0wIi8+PC9nPgo8ZyB0cmFuc2Zvcm09InRyYW5zbGF0ZSgyMDM3LDk3MCkiPjx1c2UgeGxpbms6aHJlZj0iI3JlY3QtMCIvPjwvZz4KPGcgdHJhbnNmb3JtPSJ0cmFuc2xhdGUoMjEzNCw5NzApIj48dXNlIHhsaW5rOmhyZWY9IiNyZWN0LTAiLz48L2c+CjxnIHRyYW5zZm9ybT0idHJhbnNsYXRlKDIyMzEsOTcwKSI+PHVzZSB4bGluazpocmVmPSIjcmVjdC0wIi8+PC9nPgo8ZyB0cmFuc2Zvcm09InRyYW5zbGF0ZSgyMzI4LDk3MCkiPjx1c2UgeGxpbms6aHJlZj0iI3JlY3QtMCIvPjwvZz4KPGcgdHJhbnNmb3JtPSJ0cmFuc2xhdGUoMjUyMiw5NzApIj48dXNlIHhsaW5rOmhyZWY9IiNlbXB0eS0wIi8+PC9nPgo8ZyB0cmFuc2Zvcm09InRyYW5zbGF0ZSgwLDEwNjcpIj48dXNlIHhsaW5rOmhyZWY9IiNyZWN0LTAiLz48L2c+CjxnIHRyYW5zZm9ybT0idHJhbnNsYXRlKDE5NCwxMDY3KSI+PHVzZSB4bGluazpocmVmPSIjdC0wIi8+PC9nPgo8ZyB0cmFuc2Zvcm09InRyYW5zbGF0ZSg0ODUsMTA2NykiPjx1c2UgeGxpbms6aHJlZj0iI3QtMCIvPjwvZz4KPGcgdHJhbnNmb3JtPSJ0cmFuc2xhdGUoNTgyLDEwNjcpIj48dXNlIHhsaW5rOmhyZWY9IiNuX3JiLTAiLz48L2c+CjxnIHRyYW5zZm9ybT0idHJhbnNsYXRlKDY3OSwxMDY3KSI+PHVzZSB4bGluazpocmVmPSIjYi0wIi8+PC9nPgo8ZyB0cmFuc2Zvcm09InRyYW5zbGF0ZSg4NzMsMTA2NykiPjx1c2UgeGxpbms6aHJlZj0iI3QtMCIvPjwvZz4KPGcgdHJhbnNmb3JtPSJ0cmFuc2xhdGUoMTE2NCwxMDY3KSI+PHVzZSB4bGluazpocmVmPSIjcmVjdC0wIi8+PC9nPgo8ZyB0cmFuc2Zvcm09InRyYW5zbGF0ZSgxNDU1LDEwNjcpIj48dXNlIHhsaW5rOmhyZWY9IiNydC0wIi8+PC9nPgo8ZyB0cmFuc2Zvcm09InRyYW5zbGF0ZSgxNTUyLDEwNjcpIj48dXNlIHhsaW5rOmhyZWY9IiNyZWN0LTAiLz48L2c+CjxnIHRyYW5zZm9ybT0idHJhbnNsYXRlKDE2NDksMTA2NykiPjx1c2UgeGxpbms6aHJlZj0iI2x0LTAiLz48L2c+CjxnIHRyYW5zZm9ybT0idHJhbnNsYXRlKDE3NDYsMTA2NykiPjx1c2UgeGxpbms6aHJlZj0iI25fcmItMCIvPjwvZz4KPGcgdHJhbnNmb3JtPSJ0cmFuc2xhdGUoMTg0MywxMDY3KSI+PHVzZSB4bGluazpocmVmPSIjYi0wIi8+PC9nPgo8ZyB0cmFuc2Zvcm09InRyYW5zbGF0ZSgyMDM3LDEwNjcpIj48dXNlIHhsaW5rOmhyZWY9IiNyZWN0LTAiLz48L2c+CjxnIHRyYW5zZm9ybT0idHJhbnNsYXRlKDIxMzQsMTA2NykiPjx1c2UgeGxpbms6aHJlZj0iI3JlY3QtMCIvPjwvZz4KPGcgdHJhbnNmb3JtPSJ0cmFuc2xhdGUoMjIzMSwxMDY3KSI+PHVzZSB4bGluazpocmVmPSIjcmVjdC0wIi8+PC9nPgo8ZyB0cmFuc2Zvcm09InRyYW5zbGF0ZSgyMzI4LDEwNjcpIj48dXNlIHhsaW5rOmhyZWY9IiNyZWN0LTAiLz48L2c+CjxnIHRyYW5zZm9ybT0idHJhbnNsYXRlKDI0MjUsMTA2NykiPjx1c2UgeGxpbms6aHJlZj0iI2xiLTAiLz48L2c+CjxnIHRyYW5zZm9ybT0idHJhbnNsYXRlKDI1MjIsMTA2NykiPjx1c2UgeGxpbms6aHJlZj0iI25fcmItMCIvPjwvZz4KPGcgdHJhbnNmb3JtPSJ0cmFuc2xhdGUoMjYxOSwxMDY3KSI+PHVzZSB4bGluazpocmVmPSIjYi0wIi8+PC9nPgo8ZyB0cmFuc2Zvcm09InRyYW5zbGF0ZSgwLDExNjQpIj48dXNlIHhsaW5rOmhyZWY9IiNydC0wIi8+PC9nPgo8ZyB0cmFuc2Zvcm09InRyYW5zbGF0ZSg5NywxMTY0KSI+PHVzZSB4bGluazpocmVmPSIjbGItMCIvPjwvZz4KPGcgdHJhbnNmb3JtPSJ0cmFuc2xhdGUoMjkxLDExNjQpIj48dXNlIHhsaW5rOmhyZWY9IiNyYi0wIi8+PC9nPgo8ZyB0cmFuc2Zvcm09InRyYW5zbGF0ZSgzODgsMTE2NCkiPjx1c2UgeGxpbms6aHJlZj0iI2xiLTAiLz48L2c+CjxnIHRyYW5zZm9ybT0idHJhbnNsYXRlKDU4MiwxMTY0KSI+PHVzZSB4bGluazpocmVmPSIjci0wIi8+PC9nPgo8ZyB0cmFuc2Zvcm09InRyYW5zbGF0ZSg2NzksMTE2NCkiPjx1c2UgeGxpbms6aHJlZj0iI2x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GItMCIvPjwvZz4KPGcgdHJhbnNmb3JtPSJ0cmFuc2xhdGUoMTU1MiwxMTY0KSI+PHVzZSB4bGluazpocmVmPSIjdC0wIi8+PC9nPgo8ZyB0cmFuc2Zvcm09InRyYW5zbGF0ZSgxNzQ2LDExNjQpIj48dXNlIHhsaW5rOmhyZWY9IiNyYi0wIi8+PC9nPgo8ZyB0cmFuc2Zvcm09InRyYW5zbGF0ZSgxODQzLDExNjQpIj48dXNlIHhsaW5rOmhyZWY9IiNyZWN0LTAiLz48L2c+CjxnIHRyYW5zZm9ybT0idHJhbnNsYXRlKDE5NDAsMTE2NCkiPjx1c2UgeGxpbms6aHJlZj0iI25fcmItMCIvPjwvZz4KPGcgdHJhbnNmb3JtPSJ0cmFuc2xhdGUoMjAzNywxMTY0KSI+PHVzZSB4bGluazpocmVmPSIjcmVjdC0wIi8+PC9nPgo8ZyB0cmFuc2Zvcm09InRyYW5zbGF0ZSgyMjMxLDExNjQpIj48dXNlIHhsaW5rOmhyZWY9IiN0LTAiLz48L2c+CjxnIHRyYW5zZm9ybT0idHJhbnNsYXRlKDI0MjUsMTE2NCkiPjx1c2UgeGxpbms6aHJlZj0iI3JlY3QtMCIvPjwvZz4KPGcgdHJhbnNmb3JtPSJ0cmFuc2xhdGUoMjUyMiwxMTY0KSI+PHVzZSB4bGluazpocmVmPSIjcmVjdC0wIi8+PC9nPgo8ZyB0cmFuc2Zvcm09InRyYW5zbGF0ZSgyNjE5LDExNjQpIj48dXNlIHhsaW5rOmhyZWY9IiNyZWN0LTAiLz48L2c+CjxnIHRyYW5zZm9ybT0idHJhbnNsYXRlKDI3MTYsMTE2NCkiPjx1c2UgeGxpbms6aHJlZj0iI2xiLTAiLz48L2c+CjxnIHRyYW5zZm9ybT0idHJhbnNsYXRlKDk3LDEyNjEpIj48dXNlIHhsaW5rOmhyZWY9IiN0LTAiLz48L2c+CjxnIHRyYW5zZm9ybT0idHJhbnNsYXRlKDI5MSwxMjYxKSI+PHVzZSB4bGluazpocmVmPSIjcnQtMCIvPjwvZz4KPGcgdHJhbnNmb3JtPSJ0cmFuc2xhdGUoMzg4LDEyNjEpIj48dXNlIHhsaW5rOmhyZWY9IiNyZWN0LTAiLz48L2c+CjxnIHRyYW5zZm9ybT0idHJhbnNsYXRlKDExNjQsMTI2MSkiPjx1c2UgeGxpbms6aHJlZj0iI3J0LTAiLz48L2c+CjxnIHRyYW5zZm9ybT0idHJhbnNsYXRlKDEyNjEsMTI2MSkiPjx1c2UgeGxpbms6aHJlZj0iI3JlY3QtMCIvPjwvZz4KPGcgdHJhbnNmb3JtPSJ0cmFuc2xhdGUoMTM1OCwxMjYxKSI+PHVzZSB4bGluazpocmVmPSIjcmVjdC0wIi8+PC9nPgo8ZyB0cmFuc2Zvcm09InRyYW5zbGF0ZSgxNDU1LDEyNjEpIj48dXNlIHhsaW5rOmhyZWY9IiNsLTAiLz48L2c+CjxnIHRyYW5zZm9ybT0idHJhbnNsYXRlKDE2NDksMTI2MSkiPjx1c2UgeGxpbms6aHJlZj0iI25fcmItMCIvPjwvZz4KPGcgdHJhbnNmb3JtPSJ0cmFuc2xhdGUoMTc0NiwxMjYxKSI+PHVzZSB4bGluazpocmVmPSIjcmVjdC0wIi8+PC9nPgo8ZyB0cmFuc2Zvcm09InRyYW5zbGF0ZSgxODQzLDEyNjEpIj48dXNlIHhsaW5rOmhyZWY9IiNyZWN0LTAiLz48L2c+CjxnIHRyYW5zZm9ybT0idHJhbnNsYXRlKDE5NDAsMTI2MSkiPjx1c2UgeGxpbms6aHJlZj0iI3JlY3QtMCIvPjwvZz4KPGcgdHJhbnNmb3JtPSJ0cmFuc2xhdGUoMjAzNywxMjYxKSI+PHVzZSB4bGluazpocmVmPSIjcmVjdC0wIi8+PC9nPgo8ZyB0cmFuc2Zvcm09InRyYW5zbGF0ZSgyMTM0LDEyNjEpIj48dXNlIHhsaW5rOmhyZWY9IiNsLTAiLz48L2c+CjxnIHRyYW5zZm9ybT0idHJhbnNsYXRlKDIzMjgsMTI2MSkiPjx1c2UgeGxpbms6aHJlZj0iI3ItMCIvPjwvZz4KPGcgdHJhbnNmb3JtPSJ0cmFuc2xhdGUoMjQyNSwxMjYxKSI+PHVzZSB4bGluazpocmVmPSIjbHQtMCIvPjwvZz4KPGcgdHJhbnNmb3JtPSJ0cmFuc2xhdGUoMjcxNiwxMjYxKSI+PHVzZSB4bGluazpocmVmPSIjdC0wIi8+PC9nPgo8ZyB0cmFuc2Zvcm09InRyYW5zbGF0ZSgzODgsMTM1OCkiPjx1c2UgeGxpbms6aHJlZj0iI3JlY3QtMCIvPjwvZz4KPGcgdHJhbnNmb3JtPSJ0cmFuc2xhdGUoNTgyLDEzNTgpIj48dXNlIHhsaW5rOmhyZWY9IiNyLTAiLz48L2c+CjxnIHRyYW5zZm9ybT0idHJhbnNsYXRlKDY3OSwxMzU4KSI+PHVzZSB4bGluazpocmVmPSIjcmVjdC0wIi8+PC9nPgo8ZyB0cmFuc2Zvcm09InRyYW5zbGF0ZSg3NzYsMTM1OCkiPjx1c2UgeGxpbms6aHJlZj0iI3JlY3QtMCIvPjwvZz4KPGcgdHJhbnNmb3JtPSJ0cmFuc2xhdGUoODczLDEzNTgpIj48dXNlIHhsaW5rOmhyZWY9IiNyZWN0LTAiLz48L2c+CjxnIHRyYW5zZm9ybT0idHJhbnNsYXRlKDk3MCwxMzU4KSI+PHVzZSB4bGluazpocmVmPSIjcmVjdC0wIi8+PC9nPgo8ZyB0cmFuc2Zvcm09InRyYW5zbGF0ZSgxMDY3LDEzNTgpIj48dXNlIHhsaW5rOmhyZWY9IiNsLTAiLz48L2c+CjxnIHRyYW5zZm9ybT0idHJhbnNsYXRlKDEyNjEsMTM1OCkiPjx1c2UgeGxpbms6aHJlZj0iI3QtMCIvPjwvZz4KPGcgdHJhbnNmb3JtPSJ0cmFuc2xhdGUoMTY0OSwxMzU4KSI+PHVzZSB4bGluazpocmVmPSIjci0wIi8+PC9nPgo8ZyB0cmFuc2Zvcm09InRyYW5zbGF0ZSgxNzQ2LDEzNTgpIj48dXNlIHhsaW5rOmhyZWY9IiNyZWN0LTAiLz48L2c+CjxnIHRyYW5zZm9ybT0idHJhbnNsYXRlKDE5NDAsMTM1OCkiPjx1c2UgeGxpbms6aHJlZj0iI3QtMCIvPjwvZz4KPGcgdHJhbnNmb3JtPSJ0cmFuc2xhdGUoMjIzMSwxMzU4KSI+PHVzZSB4bGluazpocmVmPSIjZW1wdHktMCIvPjwvZz4KPGcgdHJhbnNmb3JtPSJ0cmFuc2xhdGUoMjkxLDE0NTUpIj48dXNlIHhsaW5rOmhyZWY9IiNyLTAiLz48L2c+CjxnIHRyYW5zZm9ybT0idHJhbnNsYXRlKDM4OCwxNDU1KSI+PHVzZSB4bGluazpocmVmPSIjcmVjdC0wIi8+PC9nPgo8ZyB0cmFuc2Zvcm09InRyYW5zbGF0ZSg0ODUsMTQ1NSkiPjx1c2UgeGxpbms6aHJlZj0iI2wtMCIvPjwvZz4KPGcgdHJhbnNmb3JtPSJ0cmFuc2xhdGUoNjc5LDE0NTUpIj48dXNlIHhsaW5rOmhyZWY9IiNyZWN0LTAiLz48L2c+CjxnIHRyYW5zZm9ybT0idHJhbnNsYXRlKDg3MywxNDU1KSI+PHVzZSB4bGluazpocmVmPSIjcmVjdC0wIi8+PC9nPgo8ZyB0cmFuc2Zvcm09InRyYW5zbGF0ZSg5NzAsMTQ1NSkiPjx1c2UgeGxpbms6aHJlZj0iI2x0LTAiLz48L2c+CjxnIHRyYW5zZm9ybT0idHJhbnNsYXRlKDExNjQsMTQ1NSkiPjx1c2UgeGxpbms6aHJlZj0iI2VtcHR5LTAiLz48L2c+CjxnIHRyYW5zZm9ybT0idHJhbnNsYXRlKDEzNTgsMTQ1NSkiPjx1c2UgeGxpbms6aHJlZj0iI25fcmItMCIvPjwvZz4KPGcgdHJhbnNmb3JtPSJ0cmFuc2xhdGUoMTQ1NSwxNDU1KSI+PHVzZSB4bGluazpocmVmPSIjcmItMCIvPjwvZz4KPGcgdHJhbnNmb3JtPSJ0cmFuc2xhdGUoMTU1MiwxNDU1KSI+PHVzZSB4bGluazpocmVmPSIjbGItMCIvPjwvZz4KPGcgdHJhbnNmb3JtPSJ0cmFuc2xhdGUoMTc0NiwxNDU1KSI+PHVzZSB4bGluazpocmVmPSIjcnQtMCIvPjwvZz4KPGcgdHJhbnNmb3JtPSJ0cmFuc2xhdGUoMTg0MywxNDU1KSI+PHVzZSB4bGluazpocmVmPSIjbC0wIi8+PC9nPgo8ZyB0cmFuc2Zvcm09InRyYW5zbGF0ZSgyMDM3LDE0NTUpIj48dXNlIHhsaW5rOmhyZWY9IiNyLTAiLz48L2c+CjxnIHRyYW5zZm9ybT0idHJhbnNsYXRlKDIxMzQsMTQ1NSkiPjx1c2UgeGxpbms6aHJlZj0iI2wtMCIvPjwvZz4KPGcgdHJhbnNmb3JtPSJ0cmFuc2xhdGUoMjMyOCwxNDU1KSI+PHVzZSB4bGluazpocmVmPSIjcmItMCIvPjwvZz4KPGcgdHJhbnNmb3JtPSJ0cmFuc2xhdGUoMjQyNSwxNDU1KSI+PHVzZSB4bGluazpocmVmPSIjbGItMCIvPjwvZz4KPGcgdHJhbnNmb3JtPSJ0cmFuc2xhdGUoMjYxOSwxNDU1KSI+PHVzZSB4bGluazpocmVmPSIjci0wIi8+PC9nPgo8ZyB0cmFuc2Zvcm09InRyYW5zbGF0ZSgyNzE2LDE0NTUpIj48dXNlIHhsaW5rOmhyZWY9IiNsYi0wIi8+PC9nPgo8ZyB0cmFuc2Zvcm09InRyYW5zbGF0ZSgwLDE1NTIpIj48dXNlIHhsaW5rOmhyZWY9IiNyYi0wIi8+PC9nPgo8ZyB0cmFuc2Zvcm09InRyYW5zbGF0ZSg5NywxNTUyKSI+PHVzZSB4bGluazpocmVmPSIjbC0wIi8+PC9nPgo8ZyB0cmFuc2Zvcm09InRyYW5zbGF0ZSgzODgsMTU1MikiPjx1c2UgeGxpbms6aHJlZj0iI3QtMCIvPjwvZz4KPGcgdHJhbnNmb3JtPSJ0cmFuc2xhdGUoNTgyLDE1NTIpIj48dXNlIHhsaW5rOmhyZWY9IiNyLTAiLz48L2c+CjxnIHRyYW5zZm9ybT0idHJhbnNsYXRlKDY3OSwxNTUyKSI+PHVzZSB4bGluazpocmVmPSIjcmVjdC0wIi8+PC9nPgo8ZyB0cmFuc2Zvcm09InRyYW5zbGF0ZSg3NzYsMTU1MikiPjx1c2UgeGxpbms6aHJlZj0iI3JlY3QtMCIvPjwvZz4KPGcgdHJhbnNmb3JtPSJ0cmFuc2xhdGUoODczLDE1NTIpIj48dXNlIHhsaW5rOmhyZWY9IiNsdC0wIi8+PC9nPgo8ZyB0cmFuc2Zvcm09InRyYW5zbGF0ZSgxMDY3LDE1NTIpIj48dXNlIHhsaW5rOmhyZWY9IiNlbXB0eS0wIi8+PC9nPgo8ZyB0cmFuc2Zvcm09InRyYW5zbGF0ZSgxMjYxLDE1NTIpIj48dXNlIHhsaW5rOmhyZWY9IiNyLTAiLz48L2c+CjxnIHRyYW5zZm9ybT0idHJhbnNsYXRlKDEzNTgsMTU1MikiPjx1c2UgeGxpbms6aHJlZj0iI3JlY3QtMCIvPjwvZz4KPGcgdHJhbnNmb3JtPSJ0cmFuc2xhdGUoMTQ1NSwxNTUyKSI+PHVzZSB4bGluazpocmVmPSIjcmVjdC0wIi8+PC9nPgo8ZyB0cmFuc2Zvcm09InRyYW5zbGF0ZSgxNTUyLDE1NTIpIj48dXNlIHhsaW5rOmhyZWY9IiNyZWN0LTAiLz48L2c+CjxnIHRyYW5zZm9ybT0idHJhbnNsYXRlKDE2NDksMTU1MikiPjx1c2UgeGxpbms6aHJlZj0iI2xiLTAiLz48L2c+CjxnIHRyYW5zZm9ybT0idHJhbnNsYXRlKDIyMzEsMTU1MikiPjx1c2UgeGxpbms6aHJlZj0iI25fcmItMCIvPjwvZz4KPGcgdHJhbnNmb3JtPSJ0cmFuc2xhdGUoMjMyOCwxNTUyKSI+PHVzZSB4bGluazpocmVmPSIjcmVjdC0wIi8+PC9nPgo8ZyB0cmFuc2Zvcm09InRyYW5zbGF0ZSgyNDI1LDE1NTIpIj48dXNlIHhsaW5rOmhyZWY9IiNyZWN0LTAiLz48L2c+CjxnIHRyYW5zZm9ybT0idHJhbnNsYXRlKDI1MjIsMTU1MikiPjx1c2UgeGxpbms6aHJlZj0iI2wtMCIvPjwvZz4KPGcgdHJhbnNmb3JtPSJ0cmFuc2xhdGUoMjcxNiwxNTUyKSI+PHVzZSB4bGluazpocmVmPSIjcmVjdC0wIi8+PC9nPgo8ZyB0cmFuc2Zvcm09InRyYW5zbGF0ZSgwLDE2NDkpIj48dXNlIHhsaW5rOmhyZWY9IiNyZWN0LTAiLz48L2c+CjxnIHRyYW5zZm9ybT0idHJhbnNsYXRlKDE5NCwxNjQ5KSI+PHVzZSB4bGluazpocmVmPSIjYi0wIi8+PC9nPgo8ZyB0cmFuc2Zvcm09InRyYW5zbGF0ZSgzODgsMTY0OSkiPjx1c2UgeGxpbms6aHJlZj0iI25fcmItMCIvPjwvZz4KPGcgdHJhbnNmb3JtPSJ0cmFuc2xhdGUoNDg1LDE2NDkpIj48dXNlIHhsaW5rOmhyZWY9IiNiLTAiLz48L2c+CjxnIHRyYW5zZm9ybT0idHJhbnNsYXRlKDc3NiwxNjQ5KSI+PHVzZSB4bGluazpocmVmPSIjcmVjdC0wIi8+PC9nPgo8ZyB0cmFuc2Zvcm09InRyYW5zbGF0ZSg5NzAsMTY0OSkiPjx1c2UgeGxpbms6aHJlZj0iI2ItMCIvPjwvZz4KPGcgdHJhbnNmb3JtPSJ0cmFuc2xhdGUoMTM1OCwxNjQ5KSI+PHVzZSB4bGluazpocmVmPSIjcnQtMCIvPjwvZz4KPGcgdHJhbnNmb3JtPSJ0cmFuc2xhdGUoMTQ1NSwxNjQ5KSI+PHVzZSB4bGluazpocmVmPSIjcmVjdC0wIi8+PC9nPgo8ZyB0cmFuc2Zvcm09InRyYW5zbGF0ZSgxNTUyLDE2NDkpIj48dXNlIHhsaW5rOmhyZWY9IiNyZWN0LTAiLz48L2c+CjxnIHRyYW5zZm9ybT0idHJhbnNsYXRlKDE2NDksMTY0OSkiPjx1c2UgeGxpbms6aHJlZj0iI3JlY3QtMCIvPjwvZz4KPGcgdHJhbnNmb3JtPSJ0cmFuc2xhdGUoMTc0NiwxNjQ5KSI+PHVzZSB4bGluazpocmVmPSIjbGItMCIvPjwvZz4KPGcgdHJhbnNmb3JtPSJ0cmFuc2xhdGUoMTk0MCwxNjQ5KSI+PHVzZSB4bGluazpocmVmPSIjcmItMCIvPjwvZz4KPGcgdHJhbnNmb3JtPSJ0cmFuc2xhdGUoMjAzNywxNjQ5KSI+PHVzZSB4bGluazpocmVmPSIjcmVjdC0wIi8+PC9nPgo8ZyB0cmFuc2Zvcm09InRyYW5zbGF0ZSgyMTM0LDE2NDkpIj48dXNlIHhsaW5rOmhyZWY9IiNyZWN0LTAiLz48L2c+CjxnIHRyYW5zZm9ybT0idHJhbnNsYXRlKDIyMzEsMTY0OSkiPjx1c2UgeGxpbms6aHJlZj0iI3JlY3QtMCIvPjwvZz4KPGcgdHJhbnNmb3JtPSJ0cmFuc2xhdGUoMjMyOCwxNjQ5KSI+PHVzZSB4bGluazpocmVmPSIjcmVjdC0wIi8+PC9nPgo8ZyB0cmFuc2Zvcm09InRyYW5zbGF0ZSgyNDI1LDE2NDkpIj48dXNlIHhsaW5rOmhyZWY9IiNyZWN0LTAiLz48L2c+CjxnIHRyYW5zZm9ybT0idHJhbnNsYXRlKDI2MTksMTY0OSkiPjx1c2UgeGxpbms6aHJlZj0iI3ItMCIvPjwvZz4KPGcgdHJhbnNmb3JtPSJ0cmFuc2xhdGUoMjcxNiwxNjQ5KSI+PHVzZSB4bGluazpocmVmPSIjbHQtMCIvPjwvZz4KPGcgdHJhbnNmb3JtPSJ0cmFuc2xhdGUoMCwxNzQ2KSI+PHVzZSB4bGluazpocmVmPSIjcmVjdC0wIi8+PC9nPgo8ZyB0cmFuc2Zvcm09InRyYW5zbGF0ZSgxOTQsMTc0NikiPjx1c2UgeGxpbms6aHJlZj0iI3QtMCIvPjwvZz4KPGcgdHJhbnNmb3JtPSJ0cmFuc2xhdGUoMzg4LDE3NDYpIj48dXNlIHhsaW5rOmhyZWY9IiNyLTAiLz48L2c+CjxnIHRyYW5zZm9ybT0idHJhbnNsYXRlKDQ4NSwxNzQ2KSI+PHVzZSB4bGluazpocmVmPSIjcmVjdC0wIi8+PC9nPgo8ZyB0cmFuc2Zvcm09InRyYW5zbGF0ZSg1ODIsMTc0NikiPjx1c2UgeGxpbms6aHJlZj0iI2wtMCIvPjwvZz4KPGcgdHJhbnNmb3JtPSJ0cmFuc2xhdGUoNzc2LDE3NDYpIj48dXNlIHhsaW5rOmhyZWY9IiN0LTAiLz48L2c+CjxnIHRyYW5zZm9ybT0idHJhbnNsYXRlKDk3MCwxNzQ2KSI+PHVzZSB4bGluazpocmVmPSIjcmVjdC0wIi8+PC9nPgo8ZyB0cmFuc2Zvcm09InRyYW5zbGF0ZSgxMDY3LDE3NDYpIj48dXNlIHhsaW5rOmhyZWY9IiNsLTAiLz48L2c+CjxnIHRyYW5zZm9ybT0idHJhbnNsYXRlKDExNjQsMTc0NikiPjx1c2UgeGxpbms6aHJlZj0iI25fcmItMCIvPjwvZz4KPGcgdHJhbnNmb3JtPSJ0cmFuc2xhdGUoMTI2MSwxNzQ2KSI+PHVzZSB4bGluazpocmVmPSIjYi0wIi8+PC9nPgo8ZyB0cmFuc2Zvcm09InRyYW5zbGF0ZSgxNzQ2LDE3NDYpIj48dXNlIHhsaW5rOmhyZWY9IiN0LTAiLz48L2c+CjxnIHRyYW5zZm9ybT0idHJhbnNsYXRlKDE5NDAsMTc0NikiPjx1c2UgeGxpbms6aHJlZj0iI3JlY3QtMCIvPjwvZz4KPGcgdHJhbnNmb3JtPSJ0cmFuc2xhdGUoMjEzNCwxNzQ2KSI+PHVzZSB4bGluazpocmVmPSIjcmVjdC0wIi8+PC9nPgo8ZyB0cmFuc2Zvcm09InRyYW5zbGF0ZSgyMjMxLDE3NDYpIj48dXNlIHhsaW5rOmhyZWY9IiNsdC0wIi8+PC9nPgo8ZyB0cmFuc2Zvcm09InRyYW5zbGF0ZSgyNDI1LDE3NDYpIj48dXNlIHhsaW5rOmhyZWY9IiN0LTAiLz48L2c+CjxnIHRyYW5zZm9ybT0idHJhbnNsYXRlKDAsMTg0MykiPjx1c2UgeGxpbms6aHJlZj0iI3JlY3QtMCIvPjwvZz4KPGcgdHJhbnNmb3JtPSJ0cmFuc2xhdGUoOTcwLDE4NDMpIj48dXNlIHhsaW5rOmhyZWY9IiN0LTAiLz48L2c+CjxnIHRyYW5zZm9ybT0idHJhbnNsYXRlKDExNjQsMTg0MykiPjx1c2UgeGxpbms6aHJlZj0iI3ItMCIvPjwvZz4KPGcgdHJhbnNmb3JtPSJ0cmFuc2xhdGUoMTI2MSwxODQzKSI+PHVzZSB4bGluazpocmVmPSIjbHQtMCIvPjwvZz4KPGcgdHJhbnNmb3JtPSJ0cmFuc2xhdGUoMTM1OCwxODQzKSI+PHVzZSB4bGluazpocmVmPSIjbl9yYi0wIi8+PC9nPgo8ZyB0cmFuc2Zvcm09InRyYW5zbGF0ZSgxNDU1LDE4NDMpIj48dXNlIHhsaW5rOmhyZWY9IiNiLTAiLz48L2c+CjxnIHRyYW5zZm9ybT0idHJhbnNsYXRlKDE2NDksMTg0MykiPjx1c2UgeGxpbms6aHJlZj0iI2VtcHR5LTAiLz48L2c+CjxnIHRyYW5zZm9ybT0idHJhbnNsYXRlKDE4NDMsMTg0MykiPjx1c2UgeGxpbms6aHJlZj0iI25fcmItMCIvPjwvZz4KPGcgdHJhbnNmb3JtPSJ0cmFuc2xhdGUoMTk0MCwxODQzKSI+PHVzZSB4bGluazpocmVmPSIjcmVjdC0wIi8+PC9nPgo8ZyB0cmFuc2Zvcm09InRyYW5zbGF0ZSgyMDM3LDE4NDMpIj48dXNlIHhsaW5rOmhyZWY9IiNuX3JiLTAiLz48L2c+CjxnIHRyYW5zZm9ybT0idHJhbnNsYXRlKDIxMzQsMTg0MykiPjx1c2UgeGxpbms6aHJlZj0iI3JlY3QtMCIvPjwvZz4KPGcgdHJhbnNmb3JtPSJ0cmFuc2xhdGUoMjIzMSwxODQzKSI+PHVzZSB4bGluazpocmVmPSIjbl9yYi0wIi8+PC9nPgo8ZyB0cmFuc2Zvcm09InRyYW5zbGF0ZSgyMzI4LDE4NDMpIj48dXNlIHhsaW5rOmhyZWY9IiNiLTAiLz48L2c+CjxnIHRyYW5zZm9ybT0idHJhbnNsYXRlKDI2MTksMTg0MykiPjx1c2UgeGxpbms6aHJlZj0iI3ItMCIvPjwvZz4KPGcgdHJhbnNmb3JtPSJ0cmFuc2xhdGUoMjcxNiwxODQzKSI+PHVzZSB4bGluazpocmVmPSIjbC0wIi8+PC9nPgo8ZyB0cmFuc2Zvcm09InRyYW5zbGF0ZSgwLDE5NDApIj48dXNlIHhsaW5rOmhyZWY9IiN0LTAiLz48L2c+CjxnIHRyYW5zZm9ybT0idHJhbnNsYXRlKDI5MSwxOTQwKSI+PHVzZSB4bGluazpocmVmPSIjci0wIi8+PC9nPgo8ZyB0cmFuc2Zvcm09InRyYW5zbGF0ZSgzODgsMTk0MCkiPjx1c2UgeGxpbms6aHJlZj0iI3JlY3QtMCIvPjwvZz4KPGcgdHJhbnNmb3JtPSJ0cmFuc2xhdGUoNDg1LDE5NDApIj48dXNlIHhsaW5rOmhyZWY9IiNyZWN0LTAiLz48L2c+CjxnIHRyYW5zZm9ybT0idHJhbnNsYXRlKDU4MiwxOTQwKSI+PHVzZSB4bGluazpocmVmPSIjcmVjdC0wIi8+PC9nPgo8ZyB0cmFuc2Zvcm09InRyYW5zbGF0ZSg2NzksMTk0MCkiPjx1c2UgeGxpbms6aHJlZj0iI2wtMCIvPjwvZz4KPGcgdHJhbnNmb3JtPSJ0cmFuc2xhdGUoNzc2LDE5NDApIj48dXNlIHhsaW5rOmhyZWY9IiNuX3JiLTAiLz48L2c+CjxnIHRyYW5zZm9ybT0idHJhbnNsYXRlKDg3MywxOTQwKSI+PHVzZSB4bGluazpocmVmPSIjYi0wIi8+PC9nPgo8ZyB0cmFuc2Zvcm09InRyYW5zbGF0ZSgxMzU4LDE5NDApIj48dXNlIHhsaW5rOmhyZWY9IiNyYi0wIi8+PC9nPgo8ZyB0cmFuc2Zvcm09InRyYW5zbGF0ZSgxNDU1LDE5NDApIj48dXNlIHhsaW5rOmhyZWY9IiNsdC0wIi8+PC9nPgo8ZyB0cmFuc2Zvcm09InRyYW5zbGF0ZSgxNzQ2LDE5NDApIj48dXNlIHhsaW5rOmhyZWY9IiNyLTAiLz48L2c+CjxnIHRyYW5zZm9ybT0idHJhbnNsYXRlKDE4NDMsMTk0MCkiPjx1c2UgeGxpbms6aHJlZj0iI3JlY3QtMCIvPjwvZz4KPGcgdHJhbnNmb3JtPSJ0cmFuc2xhdGUoMTk0MCwxOTQwKSI+PHVzZSB4bGluazpocmVmPSIjcmVjdC0wIi8+PC9nPgo8ZyB0cmFuc2Zvcm09InRyYW5zbGF0ZSgyMDM3LDE5NDApIj48dXNlIHhsaW5rOmhyZWY9IiNyZWN0LTAiLz48L2c+CjxnIHRyYW5zZm9ybT0idHJhbnNsYXRlKDIxMzQsMTk0MCkiPjx1c2UgeGxpbms6aHJlZj0iI3JlY3QtMCIvPjwvZz4KPGcgdHJhbnNmb3JtPSJ0cmFuc2xhdGUoMjIzMSwxOTQwKSI+PHVzZSB4bGluazpocmVmPSIjcmVjdC0wIi8+PC9nPgo8ZyB0cmFuc2Zvcm09InRyYW5zbGF0ZSgyMzI4LDE5NDApIj48dXNlIHhsaW5rOmhyZWY9IiNyZWN0LTAiLz48L2c+CjxnIHRyYW5zZm9ybT0idHJhbnNsYXRlKDI1MjIsMTk0MCkiPjx1c2UgeGxpbms6aHJlZj0iI2VtcHR5LTAiLz48L2c+CjxnIHRyYW5zZm9ybT0idHJhbnNsYXRlKDc3NiwyMDM3KSI+PHVzZSB4bGluazpocmVmPSIjci0wIi8+PC9nPgo8ZyB0cmFuc2Zvcm09InRyYW5zbGF0ZSg4NzMsMjAzNykiPjx1c2UgeGxpbms6aHJlZj0iI3JlY3QtMCIvPjwvZz4KPGcgdHJhbnNmb3JtPSJ0cmFuc2xhdGUoOTcwLDIwMzcpIj48dXNlIHhsaW5rOmhyZWY9IiNsLTAiLz48L2c+CjxnIHRyYW5zZm9ybT0idHJhbnNsYXRlKDExNjQsMjAzNykiPjx1c2UgeGxpbms6aHJlZj0iI2VtcHR5LTAiLz48L2c+CjxnIHRyYW5zZm9ybT0idHJhbnNsYXRlKDEyNjEsMjAzNykiPjx1c2UgeGxpbms6aHJlZj0iI25fcmItMCIvPjwvZz4KPGcgdHJhbnNmb3JtPSJ0cmFuc2xhdGUoMTM1OCwyMDM3KSI+PHVzZSB4bGluazpocmVmPSIjcmVjdC0wIi8+PC9nPgo8ZyB0cmFuc2Zvcm09InRyYW5zbGF0ZSgxNjQ5LDIwMzcpIj48dXNlIHhsaW5rOmhyZWY9IiNlbXB0eS0wIi8+PC9nPgo8ZyB0cmFuc2Zvcm09InRyYW5zbGF0ZSgxOTQwLDIwMzcpIj48dXNlIHhsaW5rOmhyZWY9IiNyZWN0LTAiLz48L2c+CjxnIHRyYW5zZm9ybT0idHJhbnNsYXRlKDIzMjgsMjAzNykiPjx1c2UgeGxpbms6aHJlZj0iI3JlY3QtMCIvPjwvZz4KPGcgdHJhbnNmb3JtPSJ0cmFuc2xhdGUoMjQyNSwyMDM3KSI+PHVzZSB4bGluazpocmVmPSIjbC0wIi8+PC9nPgo8ZyB0cmFuc2Zvcm09InRyYW5zbGF0ZSgyNjE5LDIwMzcpIj48dXNlIHhsaW5rOmhyZWY9IiNyYi0wIi8+PC9nPgo8ZyB0cmFuc2Zvcm09InRyYW5zbGF0ZSgyNzE2LDIwMzcpIj48dXNlIHhsaW5rOmhyZWY9IiNsLTAiLz48L2c+CjxnIHRyYW5zZm9ybT0idHJhbnNsYXRlKDk3MCwyMTM0KSI+PHVzZSB4bGluazpocmVmPSIjbl9yYi0wIi8+PC9nPgo8ZyB0cmFuc2Zvcm09InRyYW5zbGF0ZSgxMDY3LDIxMzQpIj48dXNlIHhsaW5rOmhyZWY9IiNiLTAiLz48L2c+CjxnIHRyYW5zZm9ybT0idHJhbnNsYXRlKDExNjQsMjEzNCkiPjx1c2UgeGxpbms6aHJlZj0iI25fcmItMCIvPjwvZz4KPGcgdHJhbnNmb3JtPSJ0cmFuc2xhdGUoMTI2MSwyMTM0KSI+PHVzZSB4bGluazpocmVmPSIjcmItMCIvPjwvZz4KPGcgdHJhbnNmb3JtPSJ0cmFuc2xhdGUoMTM1OCwyMTM0KSI+PHVzZSB4bGluazpocmVmPSIjcmVjdC0wIi8+PC9nPgo8ZyB0cmFuc2Zvcm09InRyYW5zbGF0ZSgxNzQ2LDIxMzQpIj48dXNlIHhsaW5rOmhyZWY9IiNuX3JiLTAiLz48L2c+CjxnIHRyYW5zZm9ybT0idHJhbnNsYXRlKDE4NDMsMjEzNCkiPjx1c2UgeGxpbms6aHJlZj0iI3JiLTAiLz48L2c+CjxnIHRyYW5zZm9ybT0idHJhbnNsYXRlKDE5NDAsMjEzNCkiPjx1c2UgeGxpbms6aHJlZj0iI3JlY3QtMCIvPjwvZz4KPGcgdHJhbnNmb3JtPSJ0cmFuc2xhdGUoMjEzNCwyMTM0KSI+PHVzZSB4bGluazpocmVmPSIjZW1wdHktMCIvPjwvZz4KPGcgdHJhbnNmb3JtPSJ0cmFuc2xhdGUoMjMyOCwyMTM0KSI+PHVzZSB4bGluazpocmVmPSIjcmVjdC0wIi8+PC9nPgo8ZyB0cmFuc2Zvcm09InRyYW5zbGF0ZSgyNjE5LDIxMzQpIj48dXNlIHhsaW5rOmhyZWY9IiN0LTAiLz48L2c+CjxnIHRyYW5zZm9ybT0idHJhbnNsYXRlKDk3MCwyMjMxKSI+PHVzZSB4bGluazpocmVmPSIjcmItMCIvPjwvZz4KPGcgdHJhbnNmb3JtPSJ0cmFuc2xhdGUoMTA2NywyMjMxKSI+PHVzZSB4bGluazpocmVmPSIjcmVjdC0wIi8+PC9nPgo8ZyB0cmFuc2Zvcm09InRyYW5zbGF0ZSgxMTY0LDIyMzEpIj48dXNlIHhsaW5rOmhyZWY9IiNyZWN0LTAiLz48L2c+CjxnIHRyYW5zZm9ybT0idHJhbnNsYXRlKDEyNjEsMjIzMSkiPjx1c2UgeGxpbms6aHJlZj0iI3JlY3QtMCIvPjwvZz4KPGcgdHJhbnNmb3JtPSJ0cmFuc2xhdGUoMTM1OCwyMjMxKSI+PHVzZSB4bGluazpocmVmPSIjbHQtMCIvPjwvZz4KPGcgdHJhbnNmb3JtPSJ0cmFuc2xhdGUoMTY0OSwyMjMxKSI+PHVzZSB4bGluazpocmVmPSIjbl9yYi0wIi8+PC9nPgo8ZyB0cmFuc2Zvcm09InRyYW5zbGF0ZSgxNzQ2LDIyMzEpIj48dXNlIHhsaW5rOmhyZWY9IiNyYi0wIi8+PC9nPgo8ZyB0cmFuc2Zvcm09InRyYW5zbGF0ZSgxODQzLDIyMzEpIj48dXNlIHhsaW5rOmhyZWY9IiNyZWN0LTAiLz48L2c+CjxnIHRyYW5zZm9ybT0idHJhbnNsYXRlKDE5NDAsMjIzMSkiPjx1c2UgeGxpbms6aHJlZj0iI3JlY3QtMCIvPjwvZz4KPGcgdHJhbnNmb3JtPSJ0cmFuc2xhdGUoMjIzMSwyMjMxKSI+PHVzZSB4bGluazpocmVmPSIjbl9yYi0wIi8+PC9nPgo8ZyB0cmFuc2Zvcm09InRyYW5zbGF0ZSgyMzI4LDIyMzEpIj48dXNlIHhsaW5rOmhyZWY9IiNyZWN0LTAiLz48L2c+CjxnIHRyYW5zZm9ybT0idHJhbnNsYXRlKDI0MjUsMjIzMSkiPjx1c2UgeGxpbms6aHJlZj0iI2xiLTAiLz48L2c+CjxnIHRyYW5zZm9ybT0idHJhbnNsYXRlKDI2MTksMjIzMSkiPjx1c2UgeGxpbms6aHJlZj0iI25fcmItMCIvPjwvZz4KPGcgdHJhbnNmb3JtPSJ0cmFuc2xhdGUoMjcxNiwyMjMxKSI+PHVzZSB4bGluazpocmVmPSIjYi0wIi8+PC9nPgo8ZyB0cmFuc2Zvcm09InRyYW5zbGF0ZSg3NzYsMjMyOCkiPjx1c2UgeGxpbms6aHJlZj0iI2ItMCIvPjwvZz4KPGcgdHJhbnNmb3JtPSJ0cmFuc2xhdGUoOTcwLDIzMjgpIj48dXNlIHhsaW5rOmhyZWY9IiNyZWN0LTAiLz48L2c+CjxnIHRyYW5zZm9ybT0idHJhbnNsYXRlKDExNjQsMjMyOCkiPjx1c2UgeGxpbms6aHJlZj0iI3JlY3QtMCIvPjwvZz4KPGcgdHJhbnNmb3JtPSJ0cmFuc2xhdGUoMTI2MSwyMzI4KSI+PHVzZSB4bGluazpocmVmPSIjbHQtMCIvPjwvZz4KPGcgdHJhbnNmb3JtPSJ0cmFuc2xhdGUoMTQ1NSwyMzI4KSI+PHVzZSB4bGluazpocmVmPSIjZW1wdHktMCIvPjwvZz4KPGcgdHJhbnNmb3JtPSJ0cmFuc2xhdGUoMTU1MiwyMzI4KSI+PHVzZSB4bGluazpocmVmPSIjbl9yYi0wIi8+PC9nPgo8ZyB0cmFuc2Zvcm09InRyYW5zbGF0ZSgxNjQ5LDIzMjgpIj48dXNlIHhsaW5rOmhyZWY9IiNyYi0wIi8+PC9nPgo8ZyB0cmFuc2Zvcm09InRyYW5zbGF0ZSgxNzQ2LDIzMjgpIj48dXNlIHhsaW5rOmhyZWY9IiNyZWN0LTAiLz48L2c+CjxnIHRyYW5zZm9ybT0idHJhbnNsYXRlKDE5NDAsMjMyOCkiPjx1c2UgeGxpbms6aHJlZj0iI3JlY3QtMCIvPjwvZz4KPGcgdHJhbnNmb3JtPSJ0cmFuc2xhdGUoMjAzNywyMzI4KSI+PHVzZSB4bGluazpocmVmPSIjcmVjdC0wIi8+PC9nPgo8ZyB0cmFuc2Zvcm09InRyYW5zbGF0ZSgyMTM0LDIzMjgpIj48dXNlIHhsaW5rOmhyZWY9IiNyZWN0LTAiLz48L2c+CjxnIHRyYW5zZm9ybT0idHJhbnNsYXRlKDIyMzEsMjMyOCkiPjx1c2UgeGxpbms6aHJlZj0iI3JlY3QtMCIvPjwvZz4KPGcgdHJhbnNmb3JtPSJ0cmFuc2xhdGUoMjMyOCwyMzI4KSI+PHVzZSB4bGluazpocmVmPSIjcmVjdC0wIi8+PC9nPgo8ZyB0cmFuc2Zvcm09InRyYW5zbGF0ZSgyNDI1LDIzMjgpIj48dXNlIHhsaW5rOmhyZWY9IiNyZWN0LTAiLz48L2c+CjxnIHRyYW5zZm9ybT0idHJhbnNsYXRlKDI1MjIsMjMyOCkiPjx1c2UgeGxpbms6aHJlZj0iI3JlY3QtMCIvPjwvZz4KPGcgdHJhbnNmb3JtPSJ0cmFuc2xhdGUoMjYxOSwyMzI4KSI+PHVzZSB4bGluazpocmVmPSIjcmVjdC0wIi8+PC9nPgo8ZyB0cmFuc2Zvcm09InRyYW5zbGF0ZSgyNzE2LDIzMjgpIj48dXNlIHhsaW5rOmhyZWY9IiNsdC0wIi8+PC9nPgo8ZyB0cmFuc2Zvcm09InRyYW5zbGF0ZSg3NzYsMjQyNSkiPjx1c2UgeGxpbms6aHJlZj0iI3JlY3QtMCIvPjwvZz4KPGcgdHJhbnNmb3JtPSJ0cmFuc2xhdGUoOTcwLDI0MjUpIj48dXNlIHhsaW5rOmhyZWY9IiN0LTAiLz48L2c+CjxnIHRyYW5zZm9ybT0idHJhbnNsYXRlKDExNjQsMjQyNSkiPjx1c2UgeGxpbms6aHJlZj0iI3JlY3QtMCIvPjwvZz4KPGcgdHJhbnNmb3JtPSJ0cmFuc2xhdGUoMTQ1NSwyNDI1KSI+PHVzZSB4bGluazpocmVmPSIjbl9yYi0wIi8+PC9nPgo8ZyB0cmFuc2Zvcm09InRyYW5zbGF0ZSgxNTUyLDI0MjUpIj48dXNlIHhsaW5rOmhyZWY9IiNyYi0wIi8+PC9nPgo8ZyB0cmFuc2Zvcm09InRyYW5zbGF0ZSgxNjQ5LDI0MjUpIj48dXNlIHhsaW5rOmhyZWY9IiNyZWN0LTAiLz48L2c+CjxnIHRyYW5zZm9ybT0idHJhbnNsYXRlKDE3NDYsMjQyNSkiPjx1c2UgeGxpbms6aHJlZj0iI3JlY3QtMCIvPjwvZz4KPGcgdHJhbnNmb3JtPSJ0cmFuc2xhdGUoMTg0MywyNDI1KSI+PHVzZSB4bGluazpocmVmPSIjcmVjdC0wIi8+PC9nPgo8ZyB0cmFuc2Zvcm09InRyYW5zbGF0ZSgxOTQwLDI0MjUpIj48dXNlIHhsaW5rOmhyZWY9IiNyZWN0LTAiLz48L2c+CjxnIHRyYW5zZm9ybT0idHJhbnNsYXRlKDIwMzcsMjQyNSkiPjx1c2UgeGxpbms6aHJlZj0iI3JlY3QtMCIvPjwvZz4KPGcgdHJhbnNmb3JtPSJ0cmFuc2xhdGUoMjIzMSwyNDI1KSI+PHVzZSB4bGluazpocmVmPSIjcmVjdC0wIi8+PC9nPgo8ZyB0cmFuc2Zvcm09InRyYW5zbGF0ZSgyNDI1LDI0MjUpIj48dXNlIHhsaW5rOmhyZWY9IiNyZWN0LTAiLz48L2c+CjxnIHRyYW5zZm9ybT0idHJhbnNsYXRlKDI1MjIsMjQyNSkiPjx1c2UgeGxpbms6aHJlZj0iI3JlY3QtMCIvPjwvZz4KPGcgdHJhbnNmb3JtPSJ0cmFuc2xhdGUoNzc2LDI1MjIpIj48dXNlIHhsaW5rOmhyZWY9IiN0LTAiLz48L2c+CjxnIHRyYW5zZm9ybT0idHJhbnNsYXRlKDExNjQsMjUyMikiPjx1c2UgeGxpbms6aHJlZj0iI3QtMCIvPjwvZz4KPGcgdHJhbnNmb3JtPSJ0cmFuc2xhdGUoMTM1OCwyNTIyKSI+PHVzZSB4bGluazpocmVmPSIjci0wIi8+PC9nPgo8ZyB0cmFuc2Zvcm09InRyYW5zbGF0ZSgxNDU1LDI1MjIpIj48dXNlIHhsaW5rOmhyZWY9IiNyZWN0LTAiLz48L2c+CjxnIHRyYW5zZm9ybT0idHJhbnNsYXRlKDE1NTIsMjUyMikiPjx1c2UgeGxpbms6aHJlZj0iI3JlY3QtMCIvPjwvZz4KPGcgdHJhbnNmb3JtPSJ0cmFuc2xhdGUoMTY0OSwyNTIyKSI+PHVzZSB4bGluazpocmVmPSIjcmVjdC0wIi8+PC9nPgo8ZyB0cmFuc2Zvcm09InRyYW5zbGF0ZSgxODQzLDI1MjIpIj48dXNlIHhsaW5rOmhyZWY9IiNydC0wIi8+PC9nPgo8ZyB0cmFuc2Zvcm09InRyYW5zbGF0ZSgxOTQwLDI1MjIpIj48dXNlIHhsaW5rOmhyZWY9IiNyZWN0LTAiLz48L2c+CjxnIHRyYW5zZm9ybT0idHJhbnNsYXRlKDIwMzcsMjUyMikiPjx1c2UgeGxpbms6aHJlZj0iI3JlY3QtMCIvPjwvZz4KPGcgdHJhbnNmb3JtPSJ0cmFuc2xhdGUoMjEzNCwyNTIyKSI+PHVzZSB4bGluazpocmVmPSIjcmVjdC0wIi8+PC9nPgo8ZyB0cmFuc2Zvcm09InRyYW5zbGF0ZSgyMjMxLDI1MjIpIj48dXNlIHhsaW5rOmhyZWY9IiNyZWN0LTAiLz48L2c+CjxnIHRyYW5zZm9ybT0idHJhbnNsYXRlKDIzMjgsMjUyMikiPjx1c2UgeGxpbms6aHJlZj0iI3JlY3QtMCIvPjwvZz4KPGcgdHJhbnNmb3JtPSJ0cmFuc2xhdGUoMjQyNSwyNTIyKSI+PHVzZSB4bGluazpocmVmPSIjcmVjdC0wIi8+PC9nPgo8ZyB0cmFuc2Zvcm09InRyYW5zbGF0ZSgyNTIyLDI1MjIpIj48dXNlIHhsaW5rOmhyZWY9IiNyZWN0LTAiLz48L2c+CjxnIHRyYW5zZm9ybT0idHJhbnNsYXRlKDI2MTksMjUyMikiPjx1c2UgeGxpbms6aHJlZj0iI2xiLTAiLz48L2c+CjxnIHRyYW5zZm9ybT0idHJhbnNsYXRlKDk3MCwyNjE5KSI+PHVzZSB4bGluazpocmVmPSIjZW1wdHktMCIvPjwvZz4KPGcgdHJhbnNmb3JtPSJ0cmFuc2xhdGUoMTE2NCwyNjE5KSI+PHVzZSB4bGluazpocmVmPSIjbl9yYi0wIi8+PC9nPgo8ZyB0cmFuc2Zvcm09InRyYW5zbGF0ZSgxMjYxLDI2MTkpIj48dXNlIHhsaW5rOmhyZWY9IiNiLTAiLz48L2c+CjxnIHRyYW5zZm9ybT0idHJhbnNsYXRlKDE0NTUsMjYxOSkiPjx1c2UgeGxpbms6aHJlZj0iI3J0LTAiLz48L2c+CjxnIHRyYW5zZm9ybT0idHJhbnNsYXRlKDE1NTIsMjYxOSkiPjx1c2UgeGxpbms6aHJlZj0iI3JlY3QtMCIvPjwvZz4KPGcgdHJhbnNmb3JtPSJ0cmFuc2xhdGUoMTY0OSwyNjE5KSI+PHVzZSB4bGluazpocmVmPSIjbHQtMCIvPjwvZz4KPGcgdHJhbnNmb3JtPSJ0cmFuc2xhdGUoMTk0MCwyNjE5KSI+PHVzZSB4bGluazpocmVmPSIjcnQtMCIvPjwvZz4KPGcgdHJhbnNmb3JtPSJ0cmFuc2xhdGUoMjAzNywyNjE5KSI+PHVzZSB4bGluazpocmVmPSIjbHQtMCIvPjwvZz4KPGcgdHJhbnNmb3JtPSJ0cmFuc2xhdGUoMjMyOCwyNjE5KSI+PHVzZSB4bGluazpocmVmPSIjcmVjdC0wIi8+PC9nPgo8ZyB0cmFuc2Zvcm09InRyYW5zbGF0ZSgyNjE5LDI2MTkpIj48dXNlIHhsaW5rOmhyZWY9IiN0LTAiLz48L2c+CjxnIHRyYW5zZm9ybT0idHJhbnNsYXRlKDEwNjcsMjcxNikiPjx1c2UgeGxpbms6aHJlZj0iI3ItMCIvPjwvZz4KPGcgdHJhbnNmb3JtPSJ0cmFuc2xhdGUoMTE2NCwyNzE2KSI+PHVzZSB4bGluazpocmVmPSIjcmVjdC0wIi8+PC9nPgo8ZyB0cmFuc2Zvcm09InRyYW5zbGF0ZSgxMjYxLDI3MTYpIj48dXNlIHhsaW5rOmhyZWY9IiNyZWN0LTAiLz48L2c+CjxnIHRyYW5zZm9ybT0idHJhbnNsYXRlKDEzNTgsMjcxNikiPjx1c2UgeGxpbms6aHJlZj0iI2wtMCIvPjwvZz4KPGcgdHJhbnNmb3JtPSJ0cmFuc2xhdGUoMTg0MywyNzE2KSI+PHVzZSB4bGluazpocmVmPSIjZW1wdHktMCIvPjwvZz4KPGcgdHJhbnNmb3JtPSJ0cmFuc2xhdGUoMjEzNCwyNzE2KSI+PHVzZSB4bGluazpocmVmPSIjZW1wdHktMCIvPjwvZz4KPGcgdHJhbnNmb3JtPSJ0cmFuc2xhdGUoMjMyOCwyNzE2KSI+PHVzZSB4bGluazpocmVmPSIjcnQtMCIvPjwvZz4KPGcgdHJhbnNmb3JtPSJ0cmFuc2xhdGUoMjQyNSwyNzE2KSI+PHVzZSB4bGluazpocmVmPSIjcmVjdC0wIi8+PC9nPgo8ZyB0cmFuc2Zvcm09InRyYW5zbGF0ZSgyNTIyLDI3MTYpIj48dXNlIHhsaW5rOmhyZWY9IiNsLTAiLz48L2c+Cjx1c2UgZmlsbC1ydWxlPSJldmVub2RkIiB0cmFuc2Zvcm09InRyYW5zbGF0ZSgwLDApIiB4bGluazpocmVmPSIjcG9pbnQtMCIvPgo8dXNlIGZpbGwtcnVsZT0iZXZlbm9kZCIgdHJhbnNmb3JtPSJ0cmFuc2xhdGUoMjExMiwwKSIgeGxpbms6aHJlZj0iI3BvaW50LTAiLz4KPHVzZSBmaWxsLXJ1bGU9ImV2ZW5vZGQiIHRyYW5zZm9ybT0idHJhbnNsYXRlKDAsMjExMikiIHhsaW5rOmhyZWY9IiNwb2ludC0wIi8+CiAgICA8L2c+CiAgPC9zdmc+">
            <a:extLst>
              <a:ext uri="{FF2B5EF4-FFF2-40B4-BE49-F238E27FC236}">
                <a16:creationId xmlns:a16="http://schemas.microsoft.com/office/drawing/2014/main" id="{9B0C4E7A-80FC-452E-A883-92C74609CE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id="{B35AB649-D0DC-41A2-B8C2-E6C2B45C9C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870739"/>
            <a:ext cx="727544" cy="72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045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A2C2B4B3-490F-4966-8EDD-31555B0C15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026622"/>
              </p:ext>
            </p:extLst>
          </p:nvPr>
        </p:nvGraphicFramePr>
        <p:xfrm>
          <a:off x="743567" y="482399"/>
          <a:ext cx="7846006" cy="4440066"/>
        </p:xfrm>
        <a:graphic>
          <a:graphicData uri="http://schemas.openxmlformats.org/drawingml/2006/table">
            <a:tbl>
              <a:tblPr firstRow="1" bandRow="1">
                <a:tableStyleId>{DBF192B8-534E-4357-97EE-F4E1D07FE1A2}</a:tableStyleId>
              </a:tblPr>
              <a:tblGrid>
                <a:gridCol w="750590">
                  <a:extLst>
                    <a:ext uri="{9D8B030D-6E8A-4147-A177-3AD203B41FA5}">
                      <a16:colId xmlns:a16="http://schemas.microsoft.com/office/drawing/2014/main" val="2539050027"/>
                    </a:ext>
                  </a:extLst>
                </a:gridCol>
                <a:gridCol w="1048535">
                  <a:extLst>
                    <a:ext uri="{9D8B030D-6E8A-4147-A177-3AD203B41FA5}">
                      <a16:colId xmlns:a16="http://schemas.microsoft.com/office/drawing/2014/main" val="3674637058"/>
                    </a:ext>
                  </a:extLst>
                </a:gridCol>
                <a:gridCol w="1157855">
                  <a:extLst>
                    <a:ext uri="{9D8B030D-6E8A-4147-A177-3AD203B41FA5}">
                      <a16:colId xmlns:a16="http://schemas.microsoft.com/office/drawing/2014/main" val="527255512"/>
                    </a:ext>
                  </a:extLst>
                </a:gridCol>
                <a:gridCol w="737068">
                  <a:extLst>
                    <a:ext uri="{9D8B030D-6E8A-4147-A177-3AD203B41FA5}">
                      <a16:colId xmlns:a16="http://schemas.microsoft.com/office/drawing/2014/main" val="537197442"/>
                    </a:ext>
                  </a:extLst>
                </a:gridCol>
                <a:gridCol w="1021541">
                  <a:extLst>
                    <a:ext uri="{9D8B030D-6E8A-4147-A177-3AD203B41FA5}">
                      <a16:colId xmlns:a16="http://schemas.microsoft.com/office/drawing/2014/main" val="736626569"/>
                    </a:ext>
                  </a:extLst>
                </a:gridCol>
                <a:gridCol w="1472491">
                  <a:extLst>
                    <a:ext uri="{9D8B030D-6E8A-4147-A177-3AD203B41FA5}">
                      <a16:colId xmlns:a16="http://schemas.microsoft.com/office/drawing/2014/main" val="1162009121"/>
                    </a:ext>
                  </a:extLst>
                </a:gridCol>
                <a:gridCol w="1657926">
                  <a:extLst>
                    <a:ext uri="{9D8B030D-6E8A-4147-A177-3AD203B41FA5}">
                      <a16:colId xmlns:a16="http://schemas.microsoft.com/office/drawing/2014/main" val="650733244"/>
                    </a:ext>
                  </a:extLst>
                </a:gridCol>
              </a:tblGrid>
              <a:tr h="571268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Класс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Продолжительность работы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Число заданий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Количество заданий по уровню сложности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08076"/>
                  </a:ext>
                </a:extLst>
              </a:tr>
              <a:tr h="35929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Было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Стало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Было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Стало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Было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Стало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269793"/>
                  </a:ext>
                </a:extLst>
              </a:tr>
              <a:tr h="359293">
                <a:tc>
                  <a:txBody>
                    <a:bodyPr/>
                    <a:lstStyle/>
                    <a:p>
                      <a:r>
                        <a:rPr lang="ru-RU" sz="1600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45 мин.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 урока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17=11+6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Б – 8; П –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 – 14; П – 3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500619"/>
                  </a:ext>
                </a:extLst>
              </a:tr>
              <a:tr h="571268">
                <a:tc>
                  <a:txBody>
                    <a:bodyPr/>
                    <a:lstStyle/>
                    <a:p>
                      <a:r>
                        <a:rPr lang="ru-RU" sz="1600" dirty="0"/>
                        <a:t>6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60 мин.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2 урока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17=11+6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Б – 6; П – 6;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В –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Б – 14; П – 3</a:t>
                      </a:r>
                    </a:p>
                    <a:p>
                      <a:endParaRPr lang="ru-RU" sz="1600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175444"/>
                  </a:ext>
                </a:extLst>
              </a:tr>
              <a:tr h="359293">
                <a:tc>
                  <a:txBody>
                    <a:bodyPr/>
                    <a:lstStyle/>
                    <a:p>
                      <a:r>
                        <a:rPr lang="ru-RU" sz="1600" dirty="0"/>
                        <a:t>7 (Б)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90 мин.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2 урока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17=11+6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Б – 12; П –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Б – 14; П – 3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494221"/>
                  </a:ext>
                </a:extLst>
              </a:tr>
              <a:tr h="571268">
                <a:tc>
                  <a:txBody>
                    <a:bodyPr/>
                    <a:lstStyle/>
                    <a:p>
                      <a:r>
                        <a:rPr lang="ru-RU" sz="1600" dirty="0"/>
                        <a:t>7 (У)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90 мин.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2 урока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17=11+6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Б – 8; П –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Б – 12; П – 5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810615"/>
                  </a:ext>
                </a:extLst>
              </a:tr>
              <a:tr h="571268">
                <a:tc>
                  <a:txBody>
                    <a:bodyPr/>
                    <a:lstStyle/>
                    <a:p>
                      <a:r>
                        <a:rPr lang="ru-RU" sz="1600" dirty="0"/>
                        <a:t>8 (Б)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90 мин.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2 урока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18=12+6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Б – 12; П – 6; В –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Б – 15; П – 3</a:t>
                      </a:r>
                    </a:p>
                    <a:p>
                      <a:endParaRPr lang="ru-RU" sz="1600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008289"/>
                  </a:ext>
                </a:extLst>
              </a:tr>
              <a:tr h="482291">
                <a:tc>
                  <a:txBody>
                    <a:bodyPr/>
                    <a:lstStyle/>
                    <a:p>
                      <a:r>
                        <a:rPr lang="ru-RU" sz="1600" dirty="0"/>
                        <a:t>8 (У)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90 мин.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2 урока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16=10+6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Б – 8; П –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Б – 12; П – 4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273159"/>
                  </a:ext>
                </a:extLst>
              </a:tr>
              <a:tr h="571268">
                <a:tc>
                  <a:txBody>
                    <a:bodyPr/>
                    <a:lstStyle/>
                    <a:p>
                      <a:r>
                        <a:rPr lang="ru-RU" sz="1600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90 мин.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2 урока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17=12+5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/>
                        <a:t>Б – 16; П – 1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776189"/>
                  </a:ext>
                </a:extLst>
              </a:tr>
            </a:tbl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C9E1B-046A-4E00-A382-E255D1C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062" y="0"/>
            <a:ext cx="6185875" cy="572700"/>
          </a:xfrm>
        </p:spPr>
        <p:txBody>
          <a:bodyPr/>
          <a:lstStyle/>
          <a:p>
            <a:r>
              <a:rPr lang="ru-RU" sz="2800" b="0" dirty="0"/>
              <a:t>ВПР в 2025 году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3237B-1BDA-4D74-8C06-658F8E0FF7B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71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AC999B6-CAF4-4315-A026-50D4B749518F}"/>
              </a:ext>
            </a:extLst>
          </p:cNvPr>
          <p:cNvSpPr/>
          <p:nvPr/>
        </p:nvSpPr>
        <p:spPr>
          <a:xfrm>
            <a:off x="992845" y="4878668"/>
            <a:ext cx="71583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+mn-lt"/>
              </a:rPr>
              <a:t>Приказы Федеральной службы по надзору в сфере образования и науки  от 13.05.2024 № 1006 и № 1008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F75273-97C7-4C04-B109-5485E34BA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8724B7-23EC-49FA-9282-339DC0ED6699}"/>
              </a:ext>
            </a:extLst>
          </p:cNvPr>
          <p:cNvSpPr/>
          <p:nvPr/>
        </p:nvSpPr>
        <p:spPr>
          <a:xfrm>
            <a:off x="6186237" y="144558"/>
            <a:ext cx="23150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hlinkClick r:id="rId4"/>
              </a:rPr>
              <a:t>https://fioco.ru/obraztsi_i_opisaniya_vpr_2025</a:t>
            </a:r>
            <a:r>
              <a:rPr lang="ru-RU" sz="800" dirty="0"/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9166E2-4DA3-43BB-A1B4-158C14AB0DA3}"/>
              </a:ext>
            </a:extLst>
          </p:cNvPr>
          <p:cNvSpPr/>
          <p:nvPr/>
        </p:nvSpPr>
        <p:spPr>
          <a:xfrm>
            <a:off x="752113" y="0"/>
            <a:ext cx="1385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ИЗМЕНЕНИЯ </a:t>
            </a:r>
          </a:p>
        </p:txBody>
      </p:sp>
    </p:spTree>
    <p:extLst>
      <p:ext uri="{BB962C8B-B14F-4D97-AF65-F5344CB8AC3E}">
        <p14:creationId xmlns:p14="http://schemas.microsoft.com/office/powerpoint/2010/main" val="24958746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C9E1B-046A-4E00-A382-E255D1C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060" y="-144710"/>
            <a:ext cx="6185875" cy="572700"/>
          </a:xfrm>
        </p:spPr>
        <p:txBody>
          <a:bodyPr/>
          <a:lstStyle/>
          <a:p>
            <a:r>
              <a:rPr lang="ru-RU" sz="2800" b="0" dirty="0"/>
              <a:t>ВПР в 2025 году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3237B-1BDA-4D74-8C06-658F8E0FF7B2}"/>
              </a:ext>
            </a:extLst>
          </p:cNvPr>
          <p:cNvSpPr txBox="1"/>
          <p:nvPr/>
        </p:nvSpPr>
        <p:spPr>
          <a:xfrm>
            <a:off x="8816140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72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F75273-97C7-4C04-B109-5485E34BA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9166E2-4DA3-43BB-A1B4-158C14AB0DA3}"/>
              </a:ext>
            </a:extLst>
          </p:cNvPr>
          <p:cNvSpPr/>
          <p:nvPr/>
        </p:nvSpPr>
        <p:spPr>
          <a:xfrm>
            <a:off x="752113" y="0"/>
            <a:ext cx="1385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ИЗМЕНЕНИЯ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1F74866-FDC6-4119-86C3-7F96F9431DF9}"/>
              </a:ext>
            </a:extLst>
          </p:cNvPr>
          <p:cNvSpPr/>
          <p:nvPr/>
        </p:nvSpPr>
        <p:spPr>
          <a:xfrm>
            <a:off x="5898089" y="45435"/>
            <a:ext cx="28087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5-8, 10 классы. Описание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03CA593-2342-4B94-ADFE-28AC3AADC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805506"/>
              </p:ext>
            </p:extLst>
          </p:nvPr>
        </p:nvGraphicFramePr>
        <p:xfrm>
          <a:off x="726802" y="409758"/>
          <a:ext cx="8307911" cy="4566920"/>
        </p:xfrm>
        <a:graphic>
          <a:graphicData uri="http://schemas.openxmlformats.org/drawingml/2006/table">
            <a:tbl>
              <a:tblPr firstRow="1" bandRow="1">
                <a:tableStyleId>{DBF192B8-534E-4357-97EE-F4E1D07FE1A2}</a:tableStyleId>
              </a:tblPr>
              <a:tblGrid>
                <a:gridCol w="8307911">
                  <a:extLst>
                    <a:ext uri="{9D8B030D-6E8A-4147-A177-3AD203B41FA5}">
                      <a16:colId xmlns:a16="http://schemas.microsoft.com/office/drawing/2014/main" val="42254697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300" dirty="0"/>
                        <a:t>1. Назначение всероссийской проверочной работы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231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/>
                        <a:t>2. Документы, определяющие содержание проверочной работы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956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/>
                        <a:t>3. Подходы к отбору содержания проверочной работы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94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/>
                        <a:t>4. Структура проверочной работы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50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/>
                        <a:t>5. Кодификатор проверяемых элементов содержания и требований к уровню подготовки обучающихся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881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/>
                        <a:t>6. Распределение заданий проверочной работы по позициям кодификатора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567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/>
                        <a:t>7. Распределение заданий проверочной работы по уровню сложности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19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/>
                        <a:t>8. Типы заданий, сценарии выполнения заданий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26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/>
                        <a:t>9. Система оценивания выполнения отдельных заданий и проверочной работы в целом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924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/>
                        <a:t>10. Продолжительность проверочной работы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827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/>
                        <a:t>11. Описание дополнительных материалов и оборудования, необходимых для проведения проверочной работы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654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/>
                        <a:t>12. Рекомендации по подготовке к работе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847493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66689D-8C12-4B5E-9853-7B1EF970E7C8}"/>
              </a:ext>
            </a:extLst>
          </p:cNvPr>
          <p:cNvSpPr/>
          <p:nvPr/>
        </p:nvSpPr>
        <p:spPr>
          <a:xfrm>
            <a:off x="18662" y="472724"/>
            <a:ext cx="418641" cy="17301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wordArtVert" wrap="none">
            <a:spAutoFit/>
          </a:bodyPr>
          <a:lstStyle/>
          <a:p>
            <a:r>
              <a:rPr lang="ru-RU" dirty="0"/>
              <a:t>Разделы</a:t>
            </a:r>
          </a:p>
        </p:txBody>
      </p:sp>
    </p:spTree>
    <p:extLst>
      <p:ext uri="{BB962C8B-B14F-4D97-AF65-F5344CB8AC3E}">
        <p14:creationId xmlns:p14="http://schemas.microsoft.com/office/powerpoint/2010/main" val="41289242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C9E1B-046A-4E00-A382-E255D1C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060" y="-144710"/>
            <a:ext cx="6185875" cy="572700"/>
          </a:xfrm>
        </p:spPr>
        <p:txBody>
          <a:bodyPr/>
          <a:lstStyle/>
          <a:p>
            <a:r>
              <a:rPr lang="ru-RU" sz="2800" b="0" dirty="0"/>
              <a:t>ВПР в 2025 году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3237B-1BDA-4D74-8C06-658F8E0FF7B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73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F75273-97C7-4C04-B109-5485E34BA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9166E2-4DA3-43BB-A1B4-158C14AB0DA3}"/>
              </a:ext>
            </a:extLst>
          </p:cNvPr>
          <p:cNvSpPr/>
          <p:nvPr/>
        </p:nvSpPr>
        <p:spPr>
          <a:xfrm>
            <a:off x="752113" y="0"/>
            <a:ext cx="1385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ИЗМЕНЕНИЯ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1F74866-FDC6-4119-86C3-7F96F9431DF9}"/>
              </a:ext>
            </a:extLst>
          </p:cNvPr>
          <p:cNvSpPr/>
          <p:nvPr/>
        </p:nvSpPr>
        <p:spPr>
          <a:xfrm>
            <a:off x="5898089" y="45435"/>
            <a:ext cx="28087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10 класс. Описание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03CA593-2342-4B94-ADFE-28AC3AADC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128753"/>
              </p:ext>
            </p:extLst>
          </p:nvPr>
        </p:nvGraphicFramePr>
        <p:xfrm>
          <a:off x="2633423" y="383989"/>
          <a:ext cx="4525280" cy="370840"/>
        </p:xfrm>
        <a:graphic>
          <a:graphicData uri="http://schemas.openxmlformats.org/drawingml/2006/table">
            <a:tbl>
              <a:tblPr firstRow="1" bandRow="1">
                <a:tableStyleId>{DBF192B8-534E-4357-97EE-F4E1D07FE1A2}</a:tableStyleId>
              </a:tblPr>
              <a:tblGrid>
                <a:gridCol w="4525280">
                  <a:extLst>
                    <a:ext uri="{9D8B030D-6E8A-4147-A177-3AD203B41FA5}">
                      <a16:colId xmlns:a16="http://schemas.microsoft.com/office/drawing/2014/main" val="42254697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300" dirty="0"/>
                        <a:t>8. Типы заданий, сценарии выполнения заданий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26465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66689D-8C12-4B5E-9853-7B1EF970E7C8}"/>
              </a:ext>
            </a:extLst>
          </p:cNvPr>
          <p:cNvSpPr/>
          <p:nvPr/>
        </p:nvSpPr>
        <p:spPr>
          <a:xfrm>
            <a:off x="18662" y="472724"/>
            <a:ext cx="418641" cy="17301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wordArtVert" wrap="none">
            <a:spAutoFit/>
          </a:bodyPr>
          <a:lstStyle/>
          <a:p>
            <a:r>
              <a:rPr lang="ru-RU" dirty="0"/>
              <a:t>Разделы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B4C3FC-35C5-484B-B212-B0C950830CC9}"/>
              </a:ext>
            </a:extLst>
          </p:cNvPr>
          <p:cNvSpPr/>
          <p:nvPr/>
        </p:nvSpPr>
        <p:spPr>
          <a:xfrm>
            <a:off x="848424" y="714024"/>
            <a:ext cx="809527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2716B"/>
                </a:solidFill>
                <a:latin typeface="TimesNewRoman"/>
              </a:rPr>
              <a:t>Задание 1</a:t>
            </a:r>
            <a:r>
              <a:rPr lang="ru-RU" dirty="0">
                <a:latin typeface="TimesNewRoman"/>
              </a:rPr>
              <a:t> проверяет умение находить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NewRoman"/>
              </a:rPr>
              <a:t>процент или долю числа</a:t>
            </a:r>
            <a:r>
              <a:rPr lang="ru-RU" dirty="0">
                <a:latin typeface="TimesNewRoman"/>
              </a:rPr>
              <a:t>, решать текстовые задачи, применяя данный навык.</a:t>
            </a:r>
            <a:br>
              <a:rPr lang="ru-RU" dirty="0">
                <a:latin typeface="TimesNewRoman"/>
              </a:rPr>
            </a:br>
            <a:r>
              <a:rPr lang="ru-RU" b="1" dirty="0">
                <a:solidFill>
                  <a:srgbClr val="12716B"/>
                </a:solidFill>
                <a:latin typeface="TimesNewRoman"/>
              </a:rPr>
              <a:t>Задание 2</a:t>
            </a:r>
            <a:r>
              <a:rPr lang="ru-RU" dirty="0">
                <a:latin typeface="TimesNewRoman"/>
              </a:rPr>
              <a:t> проверяет умение работать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NewRoman"/>
              </a:rPr>
              <a:t>со степенью с целым или дробным показателем, корнем натуральной степени.</a:t>
            </a:r>
            <a:br>
              <a:rPr lang="ru-RU" dirty="0">
                <a:latin typeface="TimesNewRoman"/>
              </a:rPr>
            </a:br>
            <a:r>
              <a:rPr lang="ru-RU" b="1" dirty="0">
                <a:solidFill>
                  <a:srgbClr val="12716B"/>
                </a:solidFill>
                <a:latin typeface="TimesNewRoman"/>
              </a:rPr>
              <a:t>Задания 3 и 10 </a:t>
            </a:r>
            <a:r>
              <a:rPr lang="ru-RU" dirty="0">
                <a:latin typeface="TimesNewRoman"/>
              </a:rPr>
              <a:t>проверяют умения преобразовывать и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NewRoman"/>
              </a:rPr>
              <a:t>находить значения тригонометрических выражений.</a:t>
            </a:r>
            <a:br>
              <a:rPr lang="ru-RU" b="1" dirty="0">
                <a:solidFill>
                  <a:schemeClr val="bg1">
                    <a:lumMod val="25000"/>
                  </a:schemeClr>
                </a:solidFill>
                <a:latin typeface="TimesNewRoman"/>
              </a:rPr>
            </a:br>
            <a:r>
              <a:rPr lang="ru-RU" b="1" dirty="0">
                <a:solidFill>
                  <a:srgbClr val="12716B"/>
                </a:solidFill>
                <a:latin typeface="TimesNewRoman"/>
              </a:rPr>
              <a:t>Задание 4</a:t>
            </a:r>
            <a:r>
              <a:rPr lang="ru-RU" dirty="0">
                <a:latin typeface="TimesNewRoman"/>
              </a:rPr>
              <a:t> проверяет умение решать задачи используя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NewRoman"/>
              </a:rPr>
              <a:t>знания об арифметической </a:t>
            </a:r>
            <a:r>
              <a:rPr lang="ru-RU" dirty="0">
                <a:latin typeface="TimesNewRoman"/>
              </a:rPr>
              <a:t>либо о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NewRoman"/>
              </a:rPr>
              <a:t>геометрической прогрессиях.</a:t>
            </a:r>
            <a:br>
              <a:rPr lang="ru-RU" b="1" dirty="0">
                <a:solidFill>
                  <a:schemeClr val="bg1">
                    <a:lumMod val="25000"/>
                  </a:schemeClr>
                </a:solidFill>
                <a:latin typeface="TimesNewRoman"/>
              </a:rPr>
            </a:br>
            <a:r>
              <a:rPr lang="ru-RU" b="1" dirty="0">
                <a:solidFill>
                  <a:srgbClr val="12716B"/>
                </a:solidFill>
                <a:latin typeface="TimesNewRoman"/>
              </a:rPr>
              <a:t>В заданиях 5, 11, 12 и 16 </a:t>
            </a:r>
            <a:r>
              <a:rPr lang="ru-RU" dirty="0">
                <a:latin typeface="TimesNewRoman"/>
              </a:rPr>
              <a:t>проверяются умения: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NewRoman"/>
              </a:rPr>
              <a:t>решать геометрические задачи</a:t>
            </a:r>
            <a:r>
              <a:rPr lang="ru-RU" dirty="0">
                <a:latin typeface="TimesNewRoman"/>
              </a:rPr>
              <a:t>; находить отрезки, углы, площади и объемы; объяснять свои рассуждения, ссылаясь на условие и известные теоремы.</a:t>
            </a:r>
            <a:br>
              <a:rPr lang="ru-RU" dirty="0">
                <a:latin typeface="TimesNewRoman"/>
              </a:rPr>
            </a:br>
            <a:r>
              <a:rPr lang="ru-RU" b="1" dirty="0">
                <a:solidFill>
                  <a:srgbClr val="12716B"/>
                </a:solidFill>
                <a:latin typeface="TimesNewRoman"/>
              </a:rPr>
              <a:t>Задания 6, 9 и 17 </a:t>
            </a:r>
            <a:r>
              <a:rPr lang="ru-RU" dirty="0">
                <a:latin typeface="TimesNewRoman"/>
              </a:rPr>
              <a:t>проверяют умение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NewRoman"/>
              </a:rPr>
              <a:t>находить вероятности случайных событий </a:t>
            </a:r>
            <a:r>
              <a:rPr lang="ru-RU" dirty="0">
                <a:latin typeface="TimesNewRoman"/>
              </a:rPr>
              <a:t>в опытах, зная вероятности элементарных событий, в том числе в опытах с равновозможными элементарными событиями, а также вероятности с помощью дерева случайного опыта.</a:t>
            </a:r>
            <a:br>
              <a:rPr lang="ru-RU" dirty="0">
                <a:latin typeface="TimesNewRoman"/>
              </a:rPr>
            </a:br>
            <a:r>
              <a:rPr lang="ru-RU" b="1" dirty="0">
                <a:solidFill>
                  <a:srgbClr val="12716B"/>
                </a:solidFill>
                <a:latin typeface="TimesNewRoman"/>
              </a:rPr>
              <a:t>Задания 8 и 15 </a:t>
            </a:r>
            <a:r>
              <a:rPr lang="ru-RU" dirty="0">
                <a:latin typeface="TimesNewRoman"/>
              </a:rPr>
              <a:t>проверяют умения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NewRoman"/>
              </a:rPr>
              <a:t>распознавать и строить графики элементарных функций</a:t>
            </a:r>
            <a:r>
              <a:rPr lang="ru-RU" dirty="0">
                <a:latin typeface="TimesNewRoman"/>
              </a:rPr>
              <a:t>, описывать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NewRoman"/>
              </a:rPr>
              <a:t>свойства</a:t>
            </a:r>
            <a:r>
              <a:rPr lang="ru-RU" dirty="0">
                <a:latin typeface="TimesNewRoman"/>
              </a:rPr>
              <a:t> числовой функции по ее графику,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NewRoman"/>
              </a:rPr>
              <a:t>решать уравнения</a:t>
            </a:r>
            <a:r>
              <a:rPr lang="ru-RU" dirty="0">
                <a:latin typeface="TimesNewRoman"/>
              </a:rPr>
              <a:t>, используя графики функций.</a:t>
            </a:r>
            <a:br>
              <a:rPr lang="ru-RU" dirty="0">
                <a:latin typeface="TimesNewRoman"/>
              </a:rPr>
            </a:br>
            <a:r>
              <a:rPr lang="ru-RU" b="1" dirty="0">
                <a:solidFill>
                  <a:srgbClr val="12716B"/>
                </a:solidFill>
                <a:latin typeface="TimesNewRoman"/>
              </a:rPr>
              <a:t>Задание 7</a:t>
            </a:r>
            <a:r>
              <a:rPr lang="ru-RU" dirty="0">
                <a:latin typeface="TimesNewRoman"/>
              </a:rPr>
              <a:t> проверяет умение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NewRoman"/>
              </a:rPr>
              <a:t>работать с множествами</a:t>
            </a:r>
            <a:r>
              <a:rPr lang="ru-RU" dirty="0">
                <a:latin typeface="TimesNewRoman"/>
              </a:rPr>
              <a:t>, знание операции над множествами, умение использовать диаграмму Эйлера – Венна при решении задач.</a:t>
            </a:r>
            <a:br>
              <a:rPr lang="ru-RU" dirty="0">
                <a:latin typeface="TimesNewRoman"/>
              </a:rPr>
            </a:br>
            <a:r>
              <a:rPr lang="ru-RU" dirty="0">
                <a:latin typeface="TimesNewRoman"/>
              </a:rPr>
              <a:t>               </a:t>
            </a:r>
            <a:r>
              <a:rPr lang="ru-RU" b="1" dirty="0">
                <a:solidFill>
                  <a:srgbClr val="12716B"/>
                </a:solidFill>
                <a:latin typeface="TimesNewRoman"/>
              </a:rPr>
              <a:t>Задание 13 </a:t>
            </a:r>
            <a:r>
              <a:rPr lang="ru-RU" dirty="0">
                <a:latin typeface="TimesNewRoman"/>
              </a:rPr>
              <a:t>проверяет умение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NewRoman"/>
              </a:rPr>
              <a:t>решать тригонометрические уравнения.</a:t>
            </a:r>
            <a:br>
              <a:rPr lang="ru-RU" b="1" dirty="0">
                <a:solidFill>
                  <a:schemeClr val="bg1">
                    <a:lumMod val="25000"/>
                  </a:schemeClr>
                </a:solidFill>
                <a:latin typeface="TimesNewRoman"/>
              </a:rPr>
            </a:br>
            <a:r>
              <a:rPr lang="ru-RU" dirty="0">
                <a:latin typeface="TimesNewRoman"/>
              </a:rPr>
              <a:t>               </a:t>
            </a:r>
            <a:r>
              <a:rPr lang="ru-RU" b="1" dirty="0">
                <a:solidFill>
                  <a:srgbClr val="12716B"/>
                </a:solidFill>
                <a:latin typeface="TimesNewRoman"/>
              </a:rPr>
              <a:t>Задание 14 </a:t>
            </a:r>
            <a:r>
              <a:rPr lang="ru-RU" dirty="0">
                <a:latin typeface="TimesNewRoman"/>
              </a:rPr>
              <a:t>проверяет умение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NewRoman"/>
              </a:rPr>
              <a:t>решать дробно-рациональные неравенства.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27348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C9E1B-046A-4E00-A382-E255D1C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054" y="-101191"/>
            <a:ext cx="6185875" cy="572700"/>
          </a:xfrm>
        </p:spPr>
        <p:txBody>
          <a:bodyPr/>
          <a:lstStyle/>
          <a:p>
            <a:r>
              <a:rPr lang="ru-RU" sz="2800" b="0" dirty="0"/>
              <a:t>ВПР в 2025 году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3237B-1BDA-4D74-8C06-658F8E0FF7B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74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F75273-97C7-4C04-B109-5485E34BA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7390DED-D5A4-4EB5-8F61-93D9C9049981}"/>
              </a:ext>
            </a:extLst>
          </p:cNvPr>
          <p:cNvSpPr/>
          <p:nvPr/>
        </p:nvSpPr>
        <p:spPr>
          <a:xfrm>
            <a:off x="752113" y="0"/>
            <a:ext cx="1385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ИЗМЕНЕНИЯ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03EAB3C-7DB5-476B-B2F9-9297CA0D51C6}"/>
              </a:ext>
            </a:extLst>
          </p:cNvPr>
          <p:cNvSpPr/>
          <p:nvPr/>
        </p:nvSpPr>
        <p:spPr>
          <a:xfrm>
            <a:off x="6309620" y="15882"/>
            <a:ext cx="2300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7 класс (Б). Образец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BFD16D2-567A-4E7C-ADFD-A150F784A8F9}"/>
              </a:ext>
            </a:extLst>
          </p:cNvPr>
          <p:cNvSpPr/>
          <p:nvPr/>
        </p:nvSpPr>
        <p:spPr>
          <a:xfrm>
            <a:off x="4267158" y="354436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ЧАСТЬ 1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1326199-D0E2-4C1C-8C92-15A9C24F0FFB}"/>
              </a:ext>
            </a:extLst>
          </p:cNvPr>
          <p:cNvGrpSpPr/>
          <p:nvPr/>
        </p:nvGrpSpPr>
        <p:grpSpPr>
          <a:xfrm>
            <a:off x="929146" y="483887"/>
            <a:ext cx="3076575" cy="957797"/>
            <a:chOff x="0" y="352662"/>
            <a:chExt cx="3076575" cy="95779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4AC9CD4-0BAB-4CFE-BA8A-E91E89C41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2662"/>
              <a:ext cx="3076575" cy="4572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25A7DC4-A333-4B24-9D9B-9791A2533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299" y="815159"/>
              <a:ext cx="2581275" cy="49530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493ED4EA-7D16-411B-AC92-95A572B4BB9F}"/>
              </a:ext>
            </a:extLst>
          </p:cNvPr>
          <p:cNvGrpSpPr/>
          <p:nvPr/>
        </p:nvGrpSpPr>
        <p:grpSpPr>
          <a:xfrm>
            <a:off x="4290467" y="669195"/>
            <a:ext cx="4767943" cy="1464209"/>
            <a:chOff x="4290467" y="669195"/>
            <a:chExt cx="4767943" cy="146420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34D12A7-70E9-4D61-A085-A58C421C2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0467" y="669195"/>
              <a:ext cx="4767943" cy="1250261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660CC7D-37D5-400C-9035-8D0D70D2A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51835" y="1885754"/>
              <a:ext cx="3743325" cy="247650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2D090F-7FEF-489F-ADEF-C94B149AB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97116"/>
            <a:ext cx="3467100" cy="409575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1D4D59D-F206-4B5E-80A7-C8A7E2D01D13}"/>
              </a:ext>
            </a:extLst>
          </p:cNvPr>
          <p:cNvGrpSpPr/>
          <p:nvPr/>
        </p:nvGrpSpPr>
        <p:grpSpPr>
          <a:xfrm>
            <a:off x="1093861" y="2213863"/>
            <a:ext cx="3010302" cy="1684068"/>
            <a:chOff x="733513" y="1637716"/>
            <a:chExt cx="3010302" cy="1684068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00CD5F3A-1061-4AA8-BC3D-F86AA8C1D9B7}"/>
                </a:ext>
              </a:extLst>
            </p:cNvPr>
            <p:cNvSpPr/>
            <p:nvPr/>
          </p:nvSpPr>
          <p:spPr>
            <a:xfrm>
              <a:off x="953962" y="1752124"/>
              <a:ext cx="2789853" cy="156966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TimesNewRoman"/>
                </a:rPr>
                <a:t>4. Катя младше Тани, но старше Даши. Ксюша не младше Даши. Укажите номера истинных утверждений.</a:t>
              </a:r>
              <a:br>
                <a:rPr lang="ru-RU" sz="1200" dirty="0">
                  <a:latin typeface="TimesNewRoman"/>
                </a:rPr>
              </a:br>
              <a:r>
                <a:rPr lang="ru-RU" sz="1200" dirty="0">
                  <a:latin typeface="TimesNewRoman"/>
                </a:rPr>
                <a:t>1) Таня и Даша одного возраста.</a:t>
              </a:r>
              <a:br>
                <a:rPr lang="ru-RU" sz="1200" dirty="0">
                  <a:latin typeface="TimesNewRoman"/>
                </a:rPr>
              </a:br>
              <a:r>
                <a:rPr lang="ru-RU" sz="1200" dirty="0">
                  <a:latin typeface="TimesNewRoman"/>
                </a:rPr>
                <a:t>2) Среди указанных девочек нет никого младше Даши.</a:t>
              </a:r>
              <a:br>
                <a:rPr lang="ru-RU" sz="1200" dirty="0">
                  <a:latin typeface="TimesNewRoman"/>
                </a:rPr>
              </a:br>
              <a:r>
                <a:rPr lang="ru-RU" sz="1200" dirty="0">
                  <a:latin typeface="TimesNewRoman"/>
                </a:rPr>
                <a:t>3) Таня старше Даши.</a:t>
              </a:r>
              <a:br>
                <a:rPr lang="ru-RU" sz="1200" dirty="0">
                  <a:latin typeface="TimesNewRoman"/>
                </a:rPr>
              </a:br>
              <a:r>
                <a:rPr lang="ru-RU" sz="1200" dirty="0">
                  <a:latin typeface="TimesNewRoman"/>
                </a:rPr>
                <a:t>4) Таня и Катя одного возраста.</a:t>
              </a:r>
              <a:r>
                <a:rPr lang="ru-RU" sz="1200" dirty="0"/>
                <a:t> </a:t>
              </a: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2920CEB-9A24-4C5D-88FD-76F498876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65" t="6727" r="91946" b="64880"/>
            <a:stretch/>
          </p:blipFill>
          <p:spPr>
            <a:xfrm>
              <a:off x="733513" y="1637716"/>
              <a:ext cx="440898" cy="326572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0C3CAE51-EF56-4B98-85BC-5231E35ACE9C}"/>
              </a:ext>
            </a:extLst>
          </p:cNvPr>
          <p:cNvGrpSpPr/>
          <p:nvPr/>
        </p:nvGrpSpPr>
        <p:grpSpPr>
          <a:xfrm>
            <a:off x="-8110" y="1467043"/>
            <a:ext cx="4258729" cy="600038"/>
            <a:chOff x="464930" y="3431055"/>
            <a:chExt cx="4258729" cy="600038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1A56F123-9EC5-4BC8-8A0E-BA3DA2C7CECB}"/>
                </a:ext>
              </a:extLst>
            </p:cNvPr>
            <p:cNvSpPr/>
            <p:nvPr/>
          </p:nvSpPr>
          <p:spPr>
            <a:xfrm>
              <a:off x="683504" y="3569428"/>
              <a:ext cx="4040155" cy="461665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TimesNewRoman"/>
                </a:rPr>
                <a:t>3. Трактор едет по дороге, проезжая 10 метров за каждую секунду. Выразите скорость трактора в километрах в час.</a:t>
              </a:r>
              <a:r>
                <a:rPr lang="ru-RU" sz="1200" dirty="0"/>
                <a:t> 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F95BC5E-A9B7-4598-A174-644808DE5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93170" b="22879"/>
            <a:stretch/>
          </p:blipFill>
          <p:spPr>
            <a:xfrm>
              <a:off x="464930" y="3431055"/>
              <a:ext cx="437147" cy="418711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D87A5642-A8D2-41B5-9F44-81D3E9CCB34E}"/>
              </a:ext>
            </a:extLst>
          </p:cNvPr>
          <p:cNvGrpSpPr/>
          <p:nvPr/>
        </p:nvGrpSpPr>
        <p:grpSpPr>
          <a:xfrm>
            <a:off x="3917858" y="2213863"/>
            <a:ext cx="4767943" cy="2915780"/>
            <a:chOff x="3917858" y="2213863"/>
            <a:chExt cx="4767943" cy="2915780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9B17ACC-C401-4E84-8C06-5B5CEDA35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90467" y="2213863"/>
              <a:ext cx="3852505" cy="2556819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B98BA352-0BA5-4040-8680-1ABAF570E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17858" y="4770682"/>
              <a:ext cx="4767943" cy="358961"/>
            </a:xfrm>
            <a:prstGeom prst="rect">
              <a:avLst/>
            </a:prstGeom>
          </p:spPr>
        </p:pic>
      </p:grpSp>
      <p:sp>
        <p:nvSpPr>
          <p:cNvPr id="24" name="Полилиния 37">
            <a:extLst>
              <a:ext uri="{FF2B5EF4-FFF2-40B4-BE49-F238E27FC236}">
                <a16:creationId xmlns:a16="http://schemas.microsoft.com/office/drawing/2014/main" id="{AE854655-0319-418B-B8F1-DBBD34AB877D}"/>
              </a:ext>
            </a:extLst>
          </p:cNvPr>
          <p:cNvSpPr/>
          <p:nvPr/>
        </p:nvSpPr>
        <p:spPr>
          <a:xfrm>
            <a:off x="1444771" y="871000"/>
            <a:ext cx="209677" cy="176745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25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56BF7DF-3F1A-45BB-9CF6-CEE9A039ED49}"/>
              </a:ext>
            </a:extLst>
          </p:cNvPr>
          <p:cNvSpPr/>
          <p:nvPr/>
        </p:nvSpPr>
        <p:spPr>
          <a:xfrm>
            <a:off x="4247689" y="984375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sz="2400" dirty="0"/>
          </a:p>
        </p:txBody>
      </p:sp>
      <p:sp>
        <p:nvSpPr>
          <p:cNvPr id="26" name="Полилиния 37">
            <a:extLst>
              <a:ext uri="{FF2B5EF4-FFF2-40B4-BE49-F238E27FC236}">
                <a16:creationId xmlns:a16="http://schemas.microsoft.com/office/drawing/2014/main" id="{DD8C2B2F-2D12-459E-AD09-E624C5E469BF}"/>
              </a:ext>
            </a:extLst>
          </p:cNvPr>
          <p:cNvSpPr/>
          <p:nvPr/>
        </p:nvSpPr>
        <p:spPr>
          <a:xfrm>
            <a:off x="1023167" y="2955353"/>
            <a:ext cx="209677" cy="176745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25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Полилиния 37">
            <a:extLst>
              <a:ext uri="{FF2B5EF4-FFF2-40B4-BE49-F238E27FC236}">
                <a16:creationId xmlns:a16="http://schemas.microsoft.com/office/drawing/2014/main" id="{A18079EF-0847-4390-8AE5-A7D06A0B677E}"/>
              </a:ext>
            </a:extLst>
          </p:cNvPr>
          <p:cNvSpPr/>
          <p:nvPr/>
        </p:nvSpPr>
        <p:spPr>
          <a:xfrm>
            <a:off x="20035" y="1479604"/>
            <a:ext cx="209677" cy="176745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25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8" name="Полилиния 37">
            <a:extLst>
              <a:ext uri="{FF2B5EF4-FFF2-40B4-BE49-F238E27FC236}">
                <a16:creationId xmlns:a16="http://schemas.microsoft.com/office/drawing/2014/main" id="{9A154956-BB0B-4206-A2B2-63D2863F0745}"/>
              </a:ext>
            </a:extLst>
          </p:cNvPr>
          <p:cNvSpPr/>
          <p:nvPr/>
        </p:nvSpPr>
        <p:spPr>
          <a:xfrm>
            <a:off x="324198" y="4313530"/>
            <a:ext cx="209677" cy="176745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25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7947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C9E1B-046A-4E00-A382-E255D1C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054" y="-101191"/>
            <a:ext cx="6185875" cy="572700"/>
          </a:xfrm>
        </p:spPr>
        <p:txBody>
          <a:bodyPr/>
          <a:lstStyle/>
          <a:p>
            <a:r>
              <a:rPr lang="ru-RU" sz="2800" b="0" dirty="0"/>
              <a:t>ВПР в 2025 году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3237B-1BDA-4D74-8C06-658F8E0FF7B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75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F75273-97C7-4C04-B109-5485E34BA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7390DED-D5A4-4EB5-8F61-93D9C9049981}"/>
              </a:ext>
            </a:extLst>
          </p:cNvPr>
          <p:cNvSpPr/>
          <p:nvPr/>
        </p:nvSpPr>
        <p:spPr>
          <a:xfrm>
            <a:off x="752113" y="0"/>
            <a:ext cx="1385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ИЗМЕНЕНИЯ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03EAB3C-7DB5-476B-B2F9-9297CA0D51C6}"/>
              </a:ext>
            </a:extLst>
          </p:cNvPr>
          <p:cNvSpPr/>
          <p:nvPr/>
        </p:nvSpPr>
        <p:spPr>
          <a:xfrm>
            <a:off x="6309620" y="15882"/>
            <a:ext cx="2300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7 класс (Б). Образец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BFD16D2-567A-4E7C-ADFD-A150F784A8F9}"/>
              </a:ext>
            </a:extLst>
          </p:cNvPr>
          <p:cNvSpPr/>
          <p:nvPr/>
        </p:nvSpPr>
        <p:spPr>
          <a:xfrm>
            <a:off x="4267158" y="354436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ЧАСТЬ 1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7AF176D-5A01-4286-B517-7B1CF1195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14" y="690466"/>
            <a:ext cx="5876925" cy="12477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A01C70D-B6B8-48AA-8D59-F7261C5C9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13" y="2063169"/>
            <a:ext cx="6372225" cy="93345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4FCC9B1-4E6D-48EA-8C6E-FD5B277CC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113" y="3112608"/>
            <a:ext cx="6353175" cy="116205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1BB4848-9B49-4FFF-9D21-0124CDF7EE87}"/>
              </a:ext>
            </a:extLst>
          </p:cNvPr>
          <p:cNvSpPr/>
          <p:nvPr/>
        </p:nvSpPr>
        <p:spPr>
          <a:xfrm>
            <a:off x="881783" y="1314353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sz="2400" dirty="0"/>
          </a:p>
        </p:txBody>
      </p:sp>
      <p:sp>
        <p:nvSpPr>
          <p:cNvPr id="16" name="Полилиния 37">
            <a:extLst>
              <a:ext uri="{FF2B5EF4-FFF2-40B4-BE49-F238E27FC236}">
                <a16:creationId xmlns:a16="http://schemas.microsoft.com/office/drawing/2014/main" id="{07B1B405-86AE-45E6-B127-D7D22261E99F}"/>
              </a:ext>
            </a:extLst>
          </p:cNvPr>
          <p:cNvSpPr/>
          <p:nvPr/>
        </p:nvSpPr>
        <p:spPr>
          <a:xfrm>
            <a:off x="918327" y="2483399"/>
            <a:ext cx="209677" cy="176745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25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30423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C9E1B-046A-4E00-A382-E255D1C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054" y="-101191"/>
            <a:ext cx="6185875" cy="572700"/>
          </a:xfrm>
        </p:spPr>
        <p:txBody>
          <a:bodyPr/>
          <a:lstStyle/>
          <a:p>
            <a:r>
              <a:rPr lang="ru-RU" sz="2800" b="0" dirty="0"/>
              <a:t>ВПР в 2025 году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3237B-1BDA-4D74-8C06-658F8E0FF7B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76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F75273-97C7-4C04-B109-5485E34BA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7390DED-D5A4-4EB5-8F61-93D9C9049981}"/>
              </a:ext>
            </a:extLst>
          </p:cNvPr>
          <p:cNvSpPr/>
          <p:nvPr/>
        </p:nvSpPr>
        <p:spPr>
          <a:xfrm>
            <a:off x="752113" y="0"/>
            <a:ext cx="1385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ИЗМЕНЕНИЯ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03EAB3C-7DB5-476B-B2F9-9297CA0D51C6}"/>
              </a:ext>
            </a:extLst>
          </p:cNvPr>
          <p:cNvSpPr/>
          <p:nvPr/>
        </p:nvSpPr>
        <p:spPr>
          <a:xfrm>
            <a:off x="6309620" y="15882"/>
            <a:ext cx="2300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7 класс (Б). Образец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BFD16D2-567A-4E7C-ADFD-A150F784A8F9}"/>
              </a:ext>
            </a:extLst>
          </p:cNvPr>
          <p:cNvSpPr/>
          <p:nvPr/>
        </p:nvSpPr>
        <p:spPr>
          <a:xfrm>
            <a:off x="4267158" y="354436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ЧАСТЬ 1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92A2570-E352-4EF1-B9AE-B828F1D5211B}"/>
              </a:ext>
            </a:extLst>
          </p:cNvPr>
          <p:cNvGrpSpPr/>
          <p:nvPr/>
        </p:nvGrpSpPr>
        <p:grpSpPr>
          <a:xfrm>
            <a:off x="292951" y="637865"/>
            <a:ext cx="5404810" cy="4482735"/>
            <a:chOff x="292951" y="637865"/>
            <a:chExt cx="5404810" cy="448273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B68E9CE-EDCB-4A2E-8F57-6852935FC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2951" y="637865"/>
              <a:ext cx="5404809" cy="408399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E582ED7-7C49-4BC7-91D1-284DE1B04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952" y="4724482"/>
              <a:ext cx="5404809" cy="396118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EE4E2DE-0F83-4125-9BFB-C7C704155582}"/>
              </a:ext>
            </a:extLst>
          </p:cNvPr>
          <p:cNvGrpSpPr/>
          <p:nvPr/>
        </p:nvGrpSpPr>
        <p:grpSpPr>
          <a:xfrm>
            <a:off x="5802865" y="1106778"/>
            <a:ext cx="2903988" cy="862163"/>
            <a:chOff x="5802865" y="812329"/>
            <a:chExt cx="2903988" cy="862163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39D30A1-491E-486F-9A4E-6A6DB99C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668"/>
            <a:stretch/>
          </p:blipFill>
          <p:spPr>
            <a:xfrm>
              <a:off x="5802865" y="812329"/>
              <a:ext cx="2392753" cy="43815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CA8661C-E4A3-43F1-B2A2-378F458A3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589" t="2" b="-22552"/>
            <a:stretch/>
          </p:blipFill>
          <p:spPr>
            <a:xfrm>
              <a:off x="6786359" y="1137530"/>
              <a:ext cx="1920494" cy="536962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6C112E1-209F-4D58-9119-43974959B1A1}"/>
              </a:ext>
            </a:extLst>
          </p:cNvPr>
          <p:cNvGrpSpPr/>
          <p:nvPr/>
        </p:nvGrpSpPr>
        <p:grpSpPr>
          <a:xfrm>
            <a:off x="5746255" y="2222364"/>
            <a:ext cx="3397745" cy="2586606"/>
            <a:chOff x="5697760" y="2052074"/>
            <a:chExt cx="3397745" cy="2586606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DA9F6A87-B7AE-4A5A-941A-F007662FF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308" t="8405" r="430" b="1639"/>
            <a:stretch/>
          </p:blipFill>
          <p:spPr>
            <a:xfrm>
              <a:off x="5833702" y="3216342"/>
              <a:ext cx="1296956" cy="1422338"/>
            </a:xfrm>
            <a:prstGeom prst="rect">
              <a:avLst/>
            </a:prstGeom>
          </p:spPr>
        </p:pic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F9B37C4-599A-4DB5-98E8-104DA4991DF7}"/>
                </a:ext>
              </a:extLst>
            </p:cNvPr>
            <p:cNvGrpSpPr/>
            <p:nvPr/>
          </p:nvGrpSpPr>
          <p:grpSpPr>
            <a:xfrm>
              <a:off x="5697760" y="2052074"/>
              <a:ext cx="3397745" cy="1164268"/>
              <a:chOff x="5784859" y="1829324"/>
              <a:chExt cx="3397745" cy="1164268"/>
            </a:xfrm>
          </p:grpSpPr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A9C6E2AD-FF7B-46F2-BBF6-F772FC5A8974}"/>
                  </a:ext>
                </a:extLst>
              </p:cNvPr>
              <p:cNvSpPr/>
              <p:nvPr/>
            </p:nvSpPr>
            <p:spPr>
              <a:xfrm>
                <a:off x="5920801" y="1977929"/>
                <a:ext cx="3261803" cy="1015663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1200" dirty="0">
                    <a:latin typeface="TimesNewRoman"/>
                  </a:rPr>
                  <a:t>11. На рисунке показан абажур, изготовленный из стальной проволоки. Какое наименьшее количество кусков проволоки нужно, чтобы изготовить абажур, показанный на рисунке?</a:t>
                </a:r>
                <a:r>
                  <a:rPr lang="ru-RU" sz="1200" dirty="0"/>
                  <a:t> </a:t>
                </a:r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C6F20231-B2A0-4EF6-AFDF-FA3F0D8E2B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882" t="3094" r="91975" b="72711"/>
              <a:stretch/>
            </p:blipFill>
            <p:spPr>
              <a:xfrm>
                <a:off x="5784859" y="1829324"/>
                <a:ext cx="457200" cy="382555"/>
              </a:xfrm>
              <a:prstGeom prst="rect">
                <a:avLst/>
              </a:prstGeom>
            </p:spPr>
          </p:pic>
        </p:grpSp>
      </p:grpSp>
      <p:sp>
        <p:nvSpPr>
          <p:cNvPr id="19" name="Полилиния 37">
            <a:extLst>
              <a:ext uri="{FF2B5EF4-FFF2-40B4-BE49-F238E27FC236}">
                <a16:creationId xmlns:a16="http://schemas.microsoft.com/office/drawing/2014/main" id="{EE367BB6-33B9-4DDF-8BEA-DE5151BF0089}"/>
              </a:ext>
            </a:extLst>
          </p:cNvPr>
          <p:cNvSpPr/>
          <p:nvPr/>
        </p:nvSpPr>
        <p:spPr>
          <a:xfrm>
            <a:off x="6203455" y="1120805"/>
            <a:ext cx="209677" cy="176745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25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DF3CEFD-BC5A-4E0B-995F-86357E296B71}"/>
              </a:ext>
            </a:extLst>
          </p:cNvPr>
          <p:cNvSpPr/>
          <p:nvPr/>
        </p:nvSpPr>
        <p:spPr>
          <a:xfrm>
            <a:off x="6043050" y="2103415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П </a:t>
            </a:r>
          </a:p>
        </p:txBody>
      </p:sp>
    </p:spTree>
    <p:extLst>
      <p:ext uri="{BB962C8B-B14F-4D97-AF65-F5344CB8AC3E}">
        <p14:creationId xmlns:p14="http://schemas.microsoft.com/office/powerpoint/2010/main" val="8267667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C9E1B-046A-4E00-A382-E255D1C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1" y="-76194"/>
            <a:ext cx="6185875" cy="572700"/>
          </a:xfrm>
        </p:spPr>
        <p:txBody>
          <a:bodyPr/>
          <a:lstStyle/>
          <a:p>
            <a:r>
              <a:rPr lang="ru-RU" sz="2800" b="0" dirty="0"/>
              <a:t>ВПР в 2025 году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3237B-1BDA-4D74-8C06-658F8E0FF7B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77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F75273-97C7-4C04-B109-5485E34BA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7390DED-D5A4-4EB5-8F61-93D9C9049981}"/>
              </a:ext>
            </a:extLst>
          </p:cNvPr>
          <p:cNvSpPr/>
          <p:nvPr/>
        </p:nvSpPr>
        <p:spPr>
          <a:xfrm>
            <a:off x="752113" y="0"/>
            <a:ext cx="1385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ИЗМЕНЕНИЯ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03EAB3C-7DB5-476B-B2F9-9297CA0D51C6}"/>
              </a:ext>
            </a:extLst>
          </p:cNvPr>
          <p:cNvSpPr/>
          <p:nvPr/>
        </p:nvSpPr>
        <p:spPr>
          <a:xfrm>
            <a:off x="6120686" y="1"/>
            <a:ext cx="2300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7 класс (Б). Образец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3CB0DE-E728-4428-956E-7C1B7AEA2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866" y="1009376"/>
            <a:ext cx="6136162" cy="5022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4215AC-71C3-4A33-A130-2D0B56E4B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609" y="2250936"/>
            <a:ext cx="5991419" cy="7722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F63387-5D96-40B7-B7D0-39B9C0A7B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5" y="3095180"/>
            <a:ext cx="5583373" cy="12581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A093F8-6245-4088-8DF4-9866997240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3479" y="4508965"/>
            <a:ext cx="5583374" cy="56922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5F556B6-D449-489B-BC37-9BDE8483EC97}"/>
              </a:ext>
            </a:extLst>
          </p:cNvPr>
          <p:cNvGrpSpPr/>
          <p:nvPr/>
        </p:nvGrpSpPr>
        <p:grpSpPr>
          <a:xfrm>
            <a:off x="749736" y="374169"/>
            <a:ext cx="3419104" cy="722675"/>
            <a:chOff x="749736" y="374169"/>
            <a:chExt cx="3419104" cy="72267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7B1B7D91-62B0-4EE2-A578-D54B86127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5947" t="26780" b="-16065"/>
            <a:stretch/>
          </p:blipFill>
          <p:spPr>
            <a:xfrm>
              <a:off x="3213967" y="374169"/>
              <a:ext cx="954873" cy="722675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012F141-7C86-487A-B5FA-36FEACF25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8903" b="50375"/>
            <a:stretch/>
          </p:blipFill>
          <p:spPr>
            <a:xfrm>
              <a:off x="749736" y="381064"/>
              <a:ext cx="2515665" cy="416589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D340FFF-4862-4C7B-9884-0994F24B18FB}"/>
              </a:ext>
            </a:extLst>
          </p:cNvPr>
          <p:cNvGrpSpPr/>
          <p:nvPr/>
        </p:nvGrpSpPr>
        <p:grpSpPr>
          <a:xfrm>
            <a:off x="831143" y="1315616"/>
            <a:ext cx="5704671" cy="1272341"/>
            <a:chOff x="831143" y="1315616"/>
            <a:chExt cx="5704671" cy="127234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6F3DF8A-2279-4DF6-86DD-B7837A324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224" b="52170"/>
            <a:stretch/>
          </p:blipFill>
          <p:spPr>
            <a:xfrm>
              <a:off x="2137429" y="1620620"/>
              <a:ext cx="4398385" cy="50221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C8040097-31D0-4561-8125-8E4B01DD61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8517" t="-1" b="-11268"/>
            <a:stretch/>
          </p:blipFill>
          <p:spPr>
            <a:xfrm>
              <a:off x="831143" y="1315616"/>
              <a:ext cx="1306286" cy="1272341"/>
            </a:xfrm>
            <a:prstGeom prst="rect">
              <a:avLst/>
            </a:prstGeom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AC34FA-7A9D-40FD-BF01-7D33476B79FD}"/>
              </a:ext>
            </a:extLst>
          </p:cNvPr>
          <p:cNvSpPr/>
          <p:nvPr/>
        </p:nvSpPr>
        <p:spPr>
          <a:xfrm>
            <a:off x="4463103" y="441849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ЧАСТЬ 2</a:t>
            </a:r>
          </a:p>
        </p:txBody>
      </p:sp>
      <p:sp>
        <p:nvSpPr>
          <p:cNvPr id="18" name="Полилиния 37">
            <a:extLst>
              <a:ext uri="{FF2B5EF4-FFF2-40B4-BE49-F238E27FC236}">
                <a16:creationId xmlns:a16="http://schemas.microsoft.com/office/drawing/2014/main" id="{FA397C06-E005-42DE-9BE8-D6898B9C8289}"/>
              </a:ext>
            </a:extLst>
          </p:cNvPr>
          <p:cNvSpPr/>
          <p:nvPr/>
        </p:nvSpPr>
        <p:spPr>
          <a:xfrm>
            <a:off x="151495" y="3459554"/>
            <a:ext cx="209677" cy="176745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25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C1E8766-8A3A-4F1D-9C7F-987877F4FAE0}"/>
              </a:ext>
            </a:extLst>
          </p:cNvPr>
          <p:cNvSpPr/>
          <p:nvPr/>
        </p:nvSpPr>
        <p:spPr>
          <a:xfrm>
            <a:off x="2573069" y="263006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sz="2400" dirty="0"/>
          </a:p>
        </p:txBody>
      </p:sp>
      <p:sp>
        <p:nvSpPr>
          <p:cNvPr id="20" name="Полилиния 37">
            <a:extLst>
              <a:ext uri="{FF2B5EF4-FFF2-40B4-BE49-F238E27FC236}">
                <a16:creationId xmlns:a16="http://schemas.microsoft.com/office/drawing/2014/main" id="{18611FCF-B7D5-40FE-B795-0584C9EA16E3}"/>
              </a:ext>
            </a:extLst>
          </p:cNvPr>
          <p:cNvSpPr/>
          <p:nvPr/>
        </p:nvSpPr>
        <p:spPr>
          <a:xfrm>
            <a:off x="2836071" y="1032391"/>
            <a:ext cx="209677" cy="176745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25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2E1CBE4-8DEC-4909-84DB-6C2FA4E387AF}"/>
              </a:ext>
            </a:extLst>
          </p:cNvPr>
          <p:cNvSpPr/>
          <p:nvPr/>
        </p:nvSpPr>
        <p:spPr>
          <a:xfrm>
            <a:off x="2849765" y="2223256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П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9AC7C1A-AB9F-40D6-B17E-C4DD1BEC7685}"/>
              </a:ext>
            </a:extLst>
          </p:cNvPr>
          <p:cNvSpPr/>
          <p:nvPr/>
        </p:nvSpPr>
        <p:spPr>
          <a:xfrm>
            <a:off x="3331465" y="4397163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П </a:t>
            </a:r>
          </a:p>
        </p:txBody>
      </p:sp>
    </p:spTree>
    <p:extLst>
      <p:ext uri="{BB962C8B-B14F-4D97-AF65-F5344CB8AC3E}">
        <p14:creationId xmlns:p14="http://schemas.microsoft.com/office/powerpoint/2010/main" val="6937153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C9E1B-046A-4E00-A382-E255D1C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1" y="-76194"/>
            <a:ext cx="6185875" cy="572700"/>
          </a:xfrm>
        </p:spPr>
        <p:txBody>
          <a:bodyPr/>
          <a:lstStyle/>
          <a:p>
            <a:r>
              <a:rPr lang="ru-RU" sz="2800" b="0" dirty="0"/>
              <a:t>ВПР в 2025 году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3237B-1BDA-4D74-8C06-658F8E0FF7B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78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F75273-97C7-4C04-B109-5485E34BA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7390DED-D5A4-4EB5-8F61-93D9C9049981}"/>
              </a:ext>
            </a:extLst>
          </p:cNvPr>
          <p:cNvSpPr/>
          <p:nvPr/>
        </p:nvSpPr>
        <p:spPr>
          <a:xfrm>
            <a:off x="752113" y="0"/>
            <a:ext cx="1781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НОВОВВЕДЕНИЕ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03EAB3C-7DB5-476B-B2F9-9297CA0D51C6}"/>
              </a:ext>
            </a:extLst>
          </p:cNvPr>
          <p:cNvSpPr/>
          <p:nvPr/>
        </p:nvSpPr>
        <p:spPr>
          <a:xfrm>
            <a:off x="6120686" y="1"/>
            <a:ext cx="2300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10 класс. Образец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AC34FA-7A9D-40FD-BF01-7D33476B79FD}"/>
              </a:ext>
            </a:extLst>
          </p:cNvPr>
          <p:cNvSpPr/>
          <p:nvPr/>
        </p:nvSpPr>
        <p:spPr>
          <a:xfrm>
            <a:off x="4463103" y="441849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ЧАСТЬ 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7C2F7E-C609-4F0E-8AFC-EE91C681F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13" y="749626"/>
            <a:ext cx="6362700" cy="8572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8F947D-B133-4C76-B3E3-58BCF2368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13" y="1690687"/>
            <a:ext cx="3819525" cy="5429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638070-F606-4EC9-AD57-83106D481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572" y="1859996"/>
            <a:ext cx="466725" cy="171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D7F075-9671-4270-BE1B-F7C8A320BB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228" r="2319"/>
          <a:stretch/>
        </p:blipFill>
        <p:spPr>
          <a:xfrm>
            <a:off x="5286231" y="1707936"/>
            <a:ext cx="3172699" cy="5448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DEEC93-55CC-459B-8A02-B2EFAE2EE5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55" y="2368053"/>
            <a:ext cx="2667000" cy="409575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12B5526-F651-4596-9D06-0F9A23B8B36B}"/>
              </a:ext>
            </a:extLst>
          </p:cNvPr>
          <p:cNvGrpSpPr/>
          <p:nvPr/>
        </p:nvGrpSpPr>
        <p:grpSpPr>
          <a:xfrm>
            <a:off x="2819244" y="2304895"/>
            <a:ext cx="3504787" cy="806561"/>
            <a:chOff x="5457243" y="2337854"/>
            <a:chExt cx="3504787" cy="8065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Прямоугольник 14">
                  <a:extLst>
                    <a:ext uri="{FF2B5EF4-FFF2-40B4-BE49-F238E27FC236}">
                      <a16:creationId xmlns:a16="http://schemas.microsoft.com/office/drawing/2014/main" id="{EA7679CB-21B5-491C-BAF5-4380BD468F1C}"/>
                    </a:ext>
                  </a:extLst>
                </p:cNvPr>
                <p:cNvSpPr/>
                <p:nvPr/>
              </p:nvSpPr>
              <p:spPr>
                <a:xfrm>
                  <a:off x="5700227" y="2606639"/>
                  <a:ext cx="3261803" cy="537776"/>
                </a:xfrm>
                <a:prstGeom prst="rect">
                  <a:avLst/>
                </a:prstGeom>
                <a:solidFill>
                  <a:schemeClr val="accent6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ru-RU" sz="1200" dirty="0">
                      <a:latin typeface="TimesNewRoman"/>
                    </a:rPr>
                    <a:t>4. Найдите сумму бесконечно убывающей геометрической прогрессии 16, 8, 4, 2, 1,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ru-RU" sz="1200" dirty="0">
                      <a:latin typeface="TimesNewRoman"/>
                    </a:rPr>
                    <a:t>, …</a:t>
                  </a:r>
                </a:p>
              </p:txBody>
            </p:sp>
          </mc:Choice>
          <mc:Fallback xmlns="">
            <p:sp>
              <p:nvSpPr>
                <p:cNvPr id="15" name="Прямоугольник 14">
                  <a:extLst>
                    <a:ext uri="{FF2B5EF4-FFF2-40B4-BE49-F238E27FC236}">
                      <a16:creationId xmlns:a16="http://schemas.microsoft.com/office/drawing/2014/main" id="{EA7679CB-21B5-491C-BAF5-4380BD468F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0227" y="2606639"/>
                  <a:ext cx="3261803" cy="537776"/>
                </a:xfrm>
                <a:prstGeom prst="rect">
                  <a:avLst/>
                </a:prstGeom>
                <a:blipFill>
                  <a:blip r:embed="rId9"/>
                  <a:stretch>
                    <a:fillRect b="-113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53D3680-3330-4B5A-9CF4-FC365D898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92053" b="-821"/>
            <a:stretch/>
          </p:blipFill>
          <p:spPr>
            <a:xfrm>
              <a:off x="5457243" y="2337854"/>
              <a:ext cx="485969" cy="537776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B199FF5-C25D-45D3-ADD2-F1E93D3265E3}"/>
              </a:ext>
            </a:extLst>
          </p:cNvPr>
          <p:cNvGrpSpPr/>
          <p:nvPr/>
        </p:nvGrpSpPr>
        <p:grpSpPr>
          <a:xfrm>
            <a:off x="127006" y="3182739"/>
            <a:ext cx="4261096" cy="1826442"/>
            <a:chOff x="845341" y="3076565"/>
            <a:chExt cx="4261096" cy="182644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8CA0FCA-F82C-4EEA-8355-D42C713C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0338" t="12723" b="-836"/>
            <a:stretch/>
          </p:blipFill>
          <p:spPr>
            <a:xfrm>
              <a:off x="2040494" y="3719619"/>
              <a:ext cx="1892969" cy="1183388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793AA08-FAEF-4372-B79E-120F26BB8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528" t="9520" r="31702" b="41897"/>
            <a:stretch/>
          </p:blipFill>
          <p:spPr>
            <a:xfrm>
              <a:off x="845341" y="3076565"/>
              <a:ext cx="4261096" cy="65246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F8A379F-C866-4E7A-A660-858C220865B9}"/>
              </a:ext>
            </a:extLst>
          </p:cNvPr>
          <p:cNvGrpSpPr/>
          <p:nvPr/>
        </p:nvGrpSpPr>
        <p:grpSpPr>
          <a:xfrm>
            <a:off x="5700558" y="3185235"/>
            <a:ext cx="3443442" cy="937947"/>
            <a:chOff x="4376375" y="3903644"/>
            <a:chExt cx="3443442" cy="937947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0DF3E496-F75D-495C-BC44-34D46FF5F210}"/>
                </a:ext>
              </a:extLst>
            </p:cNvPr>
            <p:cNvSpPr/>
            <p:nvPr/>
          </p:nvSpPr>
          <p:spPr>
            <a:xfrm>
              <a:off x="4558014" y="4010594"/>
              <a:ext cx="3261803" cy="830997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TimesNewRoman"/>
                </a:rPr>
                <a:t>6. Из коробки, в которой лежат 15 чёрных и 5 красных маркеров, достают один случайный</a:t>
              </a:r>
            </a:p>
            <a:p>
              <a:r>
                <a:rPr lang="ru-RU" sz="1200" dirty="0">
                  <a:latin typeface="TimesNewRoman"/>
                </a:rPr>
                <a:t>маркер. Найдите вероятность того, что он окажется красным.</a:t>
              </a: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D2026E0-7072-4045-BF27-5A397ACD6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76375" y="3903644"/>
              <a:ext cx="390525" cy="36195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083F3C4F-39B7-499C-9651-D253009A809D}"/>
              </a:ext>
            </a:extLst>
          </p:cNvPr>
          <p:cNvGrpSpPr/>
          <p:nvPr/>
        </p:nvGrpSpPr>
        <p:grpSpPr>
          <a:xfrm>
            <a:off x="3261804" y="4107837"/>
            <a:ext cx="4589916" cy="957516"/>
            <a:chOff x="3305213" y="4113795"/>
            <a:chExt cx="4589916" cy="957516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40B89182-7064-49C4-B16E-56E8BAA731B6}"/>
                </a:ext>
              </a:extLst>
            </p:cNvPr>
            <p:cNvSpPr/>
            <p:nvPr/>
          </p:nvSpPr>
          <p:spPr>
            <a:xfrm>
              <a:off x="3460820" y="4240314"/>
              <a:ext cx="4434309" cy="830997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ru-RU" sz="1200" dirty="0">
                  <a:latin typeface="TimesNewRoman"/>
                </a:rPr>
                <a:t>7. Каждый из 25 учащихся в классе посещает хотя бы один из двух кружков. Известно, что 10 человек занимаются в химическом кружке, а 18 — в биологическом. Сколько учащихся посещают оба кружка?</a:t>
              </a: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02A3101B-8CF4-4884-852D-C324B9CD4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05213" y="4113795"/>
              <a:ext cx="371475" cy="361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19742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C9E1B-046A-4E00-A382-E255D1C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1" y="-76194"/>
            <a:ext cx="6185875" cy="572700"/>
          </a:xfrm>
        </p:spPr>
        <p:txBody>
          <a:bodyPr/>
          <a:lstStyle/>
          <a:p>
            <a:r>
              <a:rPr lang="ru-RU" sz="2800" b="0" dirty="0"/>
              <a:t>ВПР в 2025 году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3237B-1BDA-4D74-8C06-658F8E0FF7B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79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F75273-97C7-4C04-B109-5485E34BA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7390DED-D5A4-4EB5-8F61-93D9C9049981}"/>
              </a:ext>
            </a:extLst>
          </p:cNvPr>
          <p:cNvSpPr/>
          <p:nvPr/>
        </p:nvSpPr>
        <p:spPr>
          <a:xfrm>
            <a:off x="752113" y="0"/>
            <a:ext cx="1781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НОВОВВЕДЕНИЕ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03EAB3C-7DB5-476B-B2F9-9297CA0D51C6}"/>
              </a:ext>
            </a:extLst>
          </p:cNvPr>
          <p:cNvSpPr/>
          <p:nvPr/>
        </p:nvSpPr>
        <p:spPr>
          <a:xfrm>
            <a:off x="6120686" y="1"/>
            <a:ext cx="2300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10 класс. Образец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AC34FA-7A9D-40FD-BF01-7D33476B79FD}"/>
              </a:ext>
            </a:extLst>
          </p:cNvPr>
          <p:cNvSpPr/>
          <p:nvPr/>
        </p:nvSpPr>
        <p:spPr>
          <a:xfrm>
            <a:off x="4463103" y="441849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ЧАСТЬ 1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B00851A-B21E-4D06-8A47-950506F7C23C}"/>
              </a:ext>
            </a:extLst>
          </p:cNvPr>
          <p:cNvGrpSpPr/>
          <p:nvPr/>
        </p:nvGrpSpPr>
        <p:grpSpPr>
          <a:xfrm>
            <a:off x="84668" y="669314"/>
            <a:ext cx="4346530" cy="2114690"/>
            <a:chOff x="84668" y="669314"/>
            <a:chExt cx="4346530" cy="211469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66B9223-6301-4A8D-A8CD-F78DB6ECB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160" r="1013" b="11332"/>
            <a:stretch/>
          </p:blipFill>
          <p:spPr>
            <a:xfrm>
              <a:off x="84668" y="669314"/>
              <a:ext cx="4346530" cy="5727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89633E7-B495-4E51-BA44-B62EBE0DD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668" y="1242014"/>
              <a:ext cx="1419496" cy="1541990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34EDEE-97FE-40BA-BECC-3750D8222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3903" y="1566186"/>
            <a:ext cx="3209925" cy="4191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8F1473A-3833-444E-916F-DF4F4273E923}"/>
              </a:ext>
            </a:extLst>
          </p:cNvPr>
          <p:cNvGrpSpPr/>
          <p:nvPr/>
        </p:nvGrpSpPr>
        <p:grpSpPr>
          <a:xfrm>
            <a:off x="4688939" y="948964"/>
            <a:ext cx="3943169" cy="757452"/>
            <a:chOff x="3784635" y="3209381"/>
            <a:chExt cx="3380112" cy="75745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6BCFD67-C274-47F7-833C-CF1BDCBA1741}"/>
                </a:ext>
              </a:extLst>
            </p:cNvPr>
            <p:cNvSpPr/>
            <p:nvPr/>
          </p:nvSpPr>
          <p:spPr>
            <a:xfrm>
              <a:off x="3940187" y="3320502"/>
              <a:ext cx="3224560" cy="646331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TimesNewRoman"/>
                </a:rPr>
                <a:t>9. Из коробки, в которой лежат 15 чёрных и 5 красных маркеров, достают один случайный маркер. Найдите вероятность того, что он окажется красным.</a:t>
              </a: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13ED083-AF1E-4E8B-8EB1-5E36451BF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84635" y="3209381"/>
              <a:ext cx="371475" cy="361950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143198E-81CB-4B7B-8ED6-3087822DDA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1165" y="3249322"/>
            <a:ext cx="523875" cy="209550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3236BC4-DA7D-4766-8B4C-19368B00432D}"/>
              </a:ext>
            </a:extLst>
          </p:cNvPr>
          <p:cNvGrpSpPr/>
          <p:nvPr/>
        </p:nvGrpSpPr>
        <p:grpSpPr>
          <a:xfrm>
            <a:off x="1198674" y="3190929"/>
            <a:ext cx="5626030" cy="1886082"/>
            <a:chOff x="1198674" y="3190929"/>
            <a:chExt cx="5626030" cy="1886082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A09E55-277B-4EED-91A0-55E32C330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98674" y="3620498"/>
              <a:ext cx="4352925" cy="561975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DCE96C3-60CF-4A10-B927-24EFAFB66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51599" y="3190929"/>
              <a:ext cx="1273105" cy="1886082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92C8D0B-37B2-40D6-95A6-714E57A994AB}"/>
              </a:ext>
            </a:extLst>
          </p:cNvPr>
          <p:cNvGrpSpPr/>
          <p:nvPr/>
        </p:nvGrpSpPr>
        <p:grpSpPr>
          <a:xfrm>
            <a:off x="1622575" y="1872710"/>
            <a:ext cx="6381749" cy="1220763"/>
            <a:chOff x="1642741" y="1636113"/>
            <a:chExt cx="6381749" cy="122076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8B51C19-0CB8-4431-8807-184304572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5414" t="9104"/>
            <a:stretch/>
          </p:blipFill>
          <p:spPr>
            <a:xfrm>
              <a:off x="5817326" y="1636113"/>
              <a:ext cx="2207164" cy="122076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89FA4CDD-CE6A-4638-8F13-A32F7D789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34586" b="34298"/>
            <a:stretch/>
          </p:blipFill>
          <p:spPr>
            <a:xfrm>
              <a:off x="1642741" y="1968701"/>
              <a:ext cx="4174585" cy="882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8926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0"/>
            <a:ext cx="7886700" cy="912855"/>
          </a:xfrm>
        </p:spPr>
        <p:txBody>
          <a:bodyPr>
            <a:normAutofit/>
          </a:bodyPr>
          <a:lstStyle/>
          <a:p>
            <a:r>
              <a:rPr lang="ru-RU" sz="2800" b="0" dirty="0"/>
              <a:t>Закон об образовании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BC40F84-69C2-4EDA-9B99-DAD4483CF7A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3868" y="682259"/>
          <a:ext cx="8076264" cy="4404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76264">
                  <a:extLst>
                    <a:ext uri="{9D8B030D-6E8A-4147-A177-3AD203B41FA5}">
                      <a16:colId xmlns:a16="http://schemas.microsoft.com/office/drawing/2014/main" val="245404769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Статья 12.</a:t>
                      </a:r>
                      <a:r>
                        <a:rPr lang="ru-RU" sz="2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Образовательные программы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87652241"/>
                  </a:ext>
                </a:extLst>
              </a:tr>
              <a:tr h="36347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*Часть 6.1.</a:t>
                      </a:r>
                    </a:p>
                    <a:p>
                      <a:pPr algn="just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осуществляющие образовательную деятельность по имеющим государственную аккредитацию образовательным программам начального общего, основного общего, среднего общего образования, </a:t>
                      </a:r>
                      <a:r>
                        <a:rPr lang="ru-RU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разрабатывают образовательные программы в соответствии с федеральными государственными образовательными стандартами и соответствующими федеральными основными  общеобразовательными программами. </a:t>
                      </a:r>
                      <a:r>
                        <a:rPr lang="ru-RU" sz="20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и планируемые результаты </a:t>
                      </a:r>
                      <a:r>
                        <a:rPr lang="ru-RU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разработанных образовательными организациями образовательных программ </a:t>
                      </a:r>
                      <a:r>
                        <a:rPr lang="ru-RU" sz="20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должны быть не ниже соответствующих содержания и планируемых результатов федеральных основных общеобразовательных программ.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62562518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8F2CF0-81F4-41C3-AF6C-42F47F50D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026" y="0"/>
            <a:ext cx="797974" cy="1107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01E3B9-4E5F-4E15-AA76-B383AD93082E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8</a:t>
            </a:r>
          </a:p>
        </p:txBody>
      </p:sp>
      <p:pic>
        <p:nvPicPr>
          <p:cNvPr id="4" name="Рисунок 3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id="{0A8CD8D4-ECE3-4C93-A091-5B1F89C83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48583" cy="94858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B52FFF5-A1D6-4E7A-95EA-66E1764D3E63}"/>
              </a:ext>
            </a:extLst>
          </p:cNvPr>
          <p:cNvSpPr/>
          <p:nvPr/>
        </p:nvSpPr>
        <p:spPr>
          <a:xfrm>
            <a:off x="4220785" y="4928056"/>
            <a:ext cx="12394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hlinkClick r:id="rId5"/>
              </a:rPr>
              <a:t>https://clck.ru/3EFhEH</a:t>
            </a:r>
            <a:r>
              <a:rPr lang="ru-RU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98904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C9E1B-046A-4E00-A382-E255D1C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1" y="-76194"/>
            <a:ext cx="6185875" cy="572700"/>
          </a:xfrm>
        </p:spPr>
        <p:txBody>
          <a:bodyPr/>
          <a:lstStyle/>
          <a:p>
            <a:r>
              <a:rPr lang="ru-RU" sz="2800" b="0" dirty="0"/>
              <a:t>ВПР в 2025 году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3237B-1BDA-4D74-8C06-658F8E0FF7B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80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F75273-97C7-4C04-B109-5485E34BA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7390DED-D5A4-4EB5-8F61-93D9C9049981}"/>
              </a:ext>
            </a:extLst>
          </p:cNvPr>
          <p:cNvSpPr/>
          <p:nvPr/>
        </p:nvSpPr>
        <p:spPr>
          <a:xfrm>
            <a:off x="752113" y="0"/>
            <a:ext cx="1781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НОВОВВЕДЕНИЕ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03EAB3C-7DB5-476B-B2F9-9297CA0D51C6}"/>
              </a:ext>
            </a:extLst>
          </p:cNvPr>
          <p:cNvSpPr/>
          <p:nvPr/>
        </p:nvSpPr>
        <p:spPr>
          <a:xfrm>
            <a:off x="6120686" y="1"/>
            <a:ext cx="2300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10 класс. Образец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AC34FA-7A9D-40FD-BF01-7D33476B79FD}"/>
              </a:ext>
            </a:extLst>
          </p:cNvPr>
          <p:cNvSpPr/>
          <p:nvPr/>
        </p:nvSpPr>
        <p:spPr>
          <a:xfrm>
            <a:off x="4271514" y="379432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ЧАСТЬ 1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DE0F96-6827-4F04-A1A6-D783342FF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76" y="707560"/>
            <a:ext cx="6061933" cy="21559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B25298-398C-45D7-92A7-34E44CA2D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841" y="2977548"/>
            <a:ext cx="523875" cy="2857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53443F6-6639-4ADD-B50A-49BF5D904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9592" y="2883866"/>
            <a:ext cx="5350385" cy="22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302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C9E1B-046A-4E00-A382-E255D1C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1" y="-76194"/>
            <a:ext cx="6185875" cy="572700"/>
          </a:xfrm>
        </p:spPr>
        <p:txBody>
          <a:bodyPr/>
          <a:lstStyle/>
          <a:p>
            <a:r>
              <a:rPr lang="ru-RU" sz="2800" b="0" dirty="0"/>
              <a:t>ВПР в 2025 году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3237B-1BDA-4D74-8C06-658F8E0FF7B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81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F75273-97C7-4C04-B109-5485E34BA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7390DED-D5A4-4EB5-8F61-93D9C9049981}"/>
              </a:ext>
            </a:extLst>
          </p:cNvPr>
          <p:cNvSpPr/>
          <p:nvPr/>
        </p:nvSpPr>
        <p:spPr>
          <a:xfrm>
            <a:off x="752113" y="0"/>
            <a:ext cx="1781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НОВОВВЕДЕНИЕ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03EAB3C-7DB5-476B-B2F9-9297CA0D51C6}"/>
              </a:ext>
            </a:extLst>
          </p:cNvPr>
          <p:cNvSpPr/>
          <p:nvPr/>
        </p:nvSpPr>
        <p:spPr>
          <a:xfrm>
            <a:off x="6120686" y="1"/>
            <a:ext cx="2300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10 класс. Образец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AC34FA-7A9D-40FD-BF01-7D33476B79FD}"/>
              </a:ext>
            </a:extLst>
          </p:cNvPr>
          <p:cNvSpPr/>
          <p:nvPr/>
        </p:nvSpPr>
        <p:spPr>
          <a:xfrm>
            <a:off x="4463103" y="441849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ЧАСТЬ 2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3FC7975-72C0-4AEA-8A14-A735A9303C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42" r="1121"/>
          <a:stretch/>
        </p:blipFill>
        <p:spPr>
          <a:xfrm>
            <a:off x="1616614" y="4224312"/>
            <a:ext cx="6432695" cy="91984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F2FB2CE-2EF4-4183-8BC0-00EE5EE28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7" y="3459815"/>
            <a:ext cx="6419850" cy="7143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921BBD-D431-457D-80B1-878DF691EA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227" y="2437092"/>
            <a:ext cx="6438900" cy="7905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99D2A30-6191-47A9-8E84-3E428B972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7102" y="3271352"/>
            <a:ext cx="409575" cy="1524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6A72E1B-E78F-4A1B-B0CB-5804E49E0D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632" r="1150"/>
          <a:stretch/>
        </p:blipFill>
        <p:spPr>
          <a:xfrm>
            <a:off x="1823117" y="1554808"/>
            <a:ext cx="5216162" cy="7905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ACB3B6-DDF7-4212-8163-9901F6228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5504" y="799583"/>
            <a:ext cx="2762250" cy="5715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13BA68C-65DF-40A5-A59F-05523C878A1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8519" r="439"/>
          <a:stretch/>
        </p:blipFill>
        <p:spPr>
          <a:xfrm>
            <a:off x="827227" y="825032"/>
            <a:ext cx="4798510" cy="53551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17D5422-CF63-4636-B164-4AA3D3C7F858}"/>
              </a:ext>
            </a:extLst>
          </p:cNvPr>
          <p:cNvSpPr/>
          <p:nvPr/>
        </p:nvSpPr>
        <p:spPr>
          <a:xfrm>
            <a:off x="1735970" y="4607332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П </a:t>
            </a:r>
          </a:p>
        </p:txBody>
      </p:sp>
    </p:spTree>
    <p:extLst>
      <p:ext uri="{BB962C8B-B14F-4D97-AF65-F5344CB8AC3E}">
        <p14:creationId xmlns:p14="http://schemas.microsoft.com/office/powerpoint/2010/main" val="19464465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BF2B7AC7-D6A2-4435-B4C4-8CEA3ADB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550" y="187184"/>
            <a:ext cx="2243718" cy="893700"/>
          </a:xfrm>
        </p:spPr>
        <p:txBody>
          <a:bodyPr/>
          <a:lstStyle/>
          <a:p>
            <a:r>
              <a:rPr lang="ru-RU" dirty="0"/>
              <a:t>ОГЭ 2025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478541-8A71-4FC5-B030-8F84C026E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19" y="1374146"/>
            <a:ext cx="3384236" cy="36616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2D1F9EE-CB09-4350-A26D-DB17511CB149}"/>
              </a:ext>
            </a:extLst>
          </p:cNvPr>
          <p:cNvSpPr/>
          <p:nvPr/>
        </p:nvSpPr>
        <p:spPr>
          <a:xfrm>
            <a:off x="4754541" y="4928056"/>
            <a:ext cx="343486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https://fipi.ru/oge/demoversii-specifikacii-kodifikatory#!/tab/173801626-2</a:t>
            </a:r>
            <a:r>
              <a:rPr lang="ru-RU" sz="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1945275-4D54-4BCE-9692-F4D14D789B09}"/>
              </a:ext>
            </a:extLst>
          </p:cNvPr>
          <p:cNvSpPr/>
          <p:nvPr/>
        </p:nvSpPr>
        <p:spPr>
          <a:xfrm>
            <a:off x="403230" y="634034"/>
            <a:ext cx="6664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Futura"/>
              </a:rPr>
              <a:t>Проекты документов</a:t>
            </a:r>
            <a:r>
              <a:rPr lang="ru-RU" dirty="0">
                <a:latin typeface="Futura"/>
              </a:rPr>
              <a:t>, определяющих структуру и содержание контрольных измерительных материалов</a:t>
            </a:r>
            <a:r>
              <a:rPr lang="ru-RU" b="1" dirty="0">
                <a:latin typeface="Futura"/>
              </a:rPr>
              <a:t> основного государственного экзамена 2025 года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C189BD-853B-4E27-9B3D-E4F8B40EA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2663"/>
            <a:ext cx="7067550" cy="714375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A36C3C0-093C-487B-A795-D6BF0EF6DB8A}"/>
              </a:ext>
            </a:extLst>
          </p:cNvPr>
          <p:cNvGrpSpPr/>
          <p:nvPr/>
        </p:nvGrpSpPr>
        <p:grpSpPr>
          <a:xfrm>
            <a:off x="4154844" y="1372698"/>
            <a:ext cx="4263593" cy="3337017"/>
            <a:chOff x="4154844" y="1372698"/>
            <a:chExt cx="4263593" cy="3337017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41BE5C9-301B-40B7-999F-E3B0FC0D6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4844" y="1372698"/>
              <a:ext cx="4263593" cy="333701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9B8A8F3C-B123-472D-8C54-D074C7CB8603}"/>
                </a:ext>
              </a:extLst>
            </p:cNvPr>
            <p:cNvCxnSpPr/>
            <p:nvPr/>
          </p:nvCxnSpPr>
          <p:spPr>
            <a:xfrm>
              <a:off x="4287277" y="2932770"/>
              <a:ext cx="77537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2672187C-8BFC-4AE3-908B-0F1D4593E5C2}"/>
                </a:ext>
              </a:extLst>
            </p:cNvPr>
            <p:cNvCxnSpPr/>
            <p:nvPr/>
          </p:nvCxnSpPr>
          <p:spPr>
            <a:xfrm>
              <a:off x="5511119" y="2698957"/>
              <a:ext cx="77537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 descr="Восклицательный знак">
            <a:extLst>
              <a:ext uri="{FF2B5EF4-FFF2-40B4-BE49-F238E27FC236}">
                <a16:creationId xmlns:a16="http://schemas.microsoft.com/office/drawing/2014/main" id="{5EE7BCAC-49AC-4BAD-85DD-EA7FDAEB58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73028" y="239867"/>
            <a:ext cx="597752" cy="597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9509B5-1DBE-4DA2-BB44-855BA8E9D368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82</a:t>
            </a:r>
          </a:p>
        </p:txBody>
      </p:sp>
      <p:pic>
        <p:nvPicPr>
          <p:cNvPr id="4" name="Рисунок 3" descr="Изображение выглядит как Графика, графический дизайн, Шрифт, дизайн&#10;&#10;Описание создано автоматически">
            <a:extLst>
              <a:ext uri="{FF2B5EF4-FFF2-40B4-BE49-F238E27FC236}">
                <a16:creationId xmlns:a16="http://schemas.microsoft.com/office/drawing/2014/main" id="{924227A4-636C-46E1-AE6A-B05A17E3B7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323" y="1516380"/>
            <a:ext cx="519447" cy="51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665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BF2B7AC7-D6A2-4435-B4C4-8CEA3ADB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092" y="102464"/>
            <a:ext cx="2243718" cy="893700"/>
          </a:xfrm>
        </p:spPr>
        <p:txBody>
          <a:bodyPr/>
          <a:lstStyle/>
          <a:p>
            <a:r>
              <a:rPr lang="ru-RU" dirty="0"/>
              <a:t>ЕГЭ 2025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2D1F9EE-CB09-4350-A26D-DB17511CB149}"/>
              </a:ext>
            </a:extLst>
          </p:cNvPr>
          <p:cNvSpPr/>
          <p:nvPr/>
        </p:nvSpPr>
        <p:spPr>
          <a:xfrm>
            <a:off x="4572000" y="4947172"/>
            <a:ext cx="343486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hlinkClick r:id="rId3"/>
              </a:rPr>
              <a:t>https://fipi.ru/ege/demoversii-specifikacii-kodifikatory#!/tab/151883967-2</a:t>
            </a:r>
            <a:r>
              <a:rPr lang="ru-RU" sz="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1945275-4D54-4BCE-9692-F4D14D789B09}"/>
              </a:ext>
            </a:extLst>
          </p:cNvPr>
          <p:cNvSpPr/>
          <p:nvPr/>
        </p:nvSpPr>
        <p:spPr>
          <a:xfrm>
            <a:off x="-444262" y="600515"/>
            <a:ext cx="8258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Futura"/>
              </a:rPr>
              <a:t>Проекты документов</a:t>
            </a:r>
            <a:r>
              <a:rPr lang="ru-RU" dirty="0">
                <a:latin typeface="Futura"/>
              </a:rPr>
              <a:t>, определяющих структуру и содержание контрольных измерительных материалов</a:t>
            </a:r>
            <a:r>
              <a:rPr lang="ru-RU" b="1" dirty="0">
                <a:latin typeface="Futura"/>
              </a:rPr>
              <a:t> единого государственного экзамена 2025 года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C189BD-853B-4E27-9B3D-E4F8B40EA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2663"/>
            <a:ext cx="7067550" cy="7143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0B029E-3A75-4147-B88B-94E8598D5D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3" t="12995" b="3084"/>
          <a:stretch/>
        </p:blipFill>
        <p:spPr>
          <a:xfrm>
            <a:off x="-20166" y="1127849"/>
            <a:ext cx="4859608" cy="6639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38B97E-D014-4C6B-8E82-919D22B0F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442" y="1495039"/>
            <a:ext cx="4247820" cy="6499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7F8CB1A-3587-4232-BA97-79FA889AF8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039" y="1855784"/>
            <a:ext cx="2490177" cy="3232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Заголовок 8">
            <a:extLst>
              <a:ext uri="{FF2B5EF4-FFF2-40B4-BE49-F238E27FC236}">
                <a16:creationId xmlns:a16="http://schemas.microsoft.com/office/drawing/2014/main" id="{57932932-9B7E-410A-811E-821181BA7CFA}"/>
              </a:ext>
            </a:extLst>
          </p:cNvPr>
          <p:cNvSpPr txBox="1">
            <a:spLocks/>
          </p:cNvSpPr>
          <p:nvPr/>
        </p:nvSpPr>
        <p:spPr>
          <a:xfrm>
            <a:off x="7057183" y="756830"/>
            <a:ext cx="2128901" cy="893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r">
              <a:buClrTx/>
              <a:buFontTx/>
            </a:pPr>
            <a:r>
              <a:rPr lang="ru-RU" sz="1600" b="1" dirty="0"/>
              <a:t>Базовый уровень</a:t>
            </a:r>
          </a:p>
          <a:p>
            <a:pPr algn="r">
              <a:buClrTx/>
              <a:buFontTx/>
            </a:pPr>
            <a:r>
              <a:rPr lang="ru-RU" sz="1600" b="1" dirty="0"/>
              <a:t>Профильный уровень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457CCF3-EDAF-487C-9C19-49ADBB9C0326}"/>
              </a:ext>
            </a:extLst>
          </p:cNvPr>
          <p:cNvGrpSpPr/>
          <p:nvPr/>
        </p:nvGrpSpPr>
        <p:grpSpPr>
          <a:xfrm>
            <a:off x="3569346" y="2252032"/>
            <a:ext cx="4692879" cy="2633443"/>
            <a:chOff x="3569346" y="2252032"/>
            <a:chExt cx="4692879" cy="2633443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A0F3583B-9B01-40D4-8CE5-C08687619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-837" b="24303"/>
            <a:stretch/>
          </p:blipFill>
          <p:spPr>
            <a:xfrm>
              <a:off x="3569346" y="2252032"/>
              <a:ext cx="4692879" cy="263344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5FC55D09-15BC-41C8-B794-D291F212A9BC}"/>
                </a:ext>
              </a:extLst>
            </p:cNvPr>
            <p:cNvCxnSpPr/>
            <p:nvPr/>
          </p:nvCxnSpPr>
          <p:spPr>
            <a:xfrm>
              <a:off x="3685111" y="3880624"/>
              <a:ext cx="77537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7C70BF67-8D6A-4B11-A530-6599D56A29DB}"/>
                </a:ext>
              </a:extLst>
            </p:cNvPr>
            <p:cNvCxnSpPr/>
            <p:nvPr/>
          </p:nvCxnSpPr>
          <p:spPr>
            <a:xfrm>
              <a:off x="4451753" y="3591055"/>
              <a:ext cx="77537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Рисунок 13" descr="Восклицательный знак">
            <a:extLst>
              <a:ext uri="{FF2B5EF4-FFF2-40B4-BE49-F238E27FC236}">
                <a16:creationId xmlns:a16="http://schemas.microsoft.com/office/drawing/2014/main" id="{CFEEC49A-63EC-491F-9B62-F801949C4D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73028" y="239867"/>
            <a:ext cx="597752" cy="597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AD4CD8-2454-47D4-8F50-4225CFB1A8C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83</a:t>
            </a:r>
          </a:p>
        </p:txBody>
      </p:sp>
      <p:pic>
        <p:nvPicPr>
          <p:cNvPr id="4" name="Рисунок 3" descr="Изображение выглядит как Графика, графический дизайн, Шрифт, дизайн&#10;&#10;Описание создано автоматически">
            <a:extLst>
              <a:ext uri="{FF2B5EF4-FFF2-40B4-BE49-F238E27FC236}">
                <a16:creationId xmlns:a16="http://schemas.microsoft.com/office/drawing/2014/main" id="{E90564F0-F44A-4CD2-A8D0-F669730B77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166" y="1855784"/>
            <a:ext cx="663946" cy="66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037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3189223" y="65315"/>
            <a:ext cx="3519487" cy="512762"/>
          </a:xfrm>
        </p:spPr>
        <p:txBody>
          <a:bodyPr/>
          <a:lstStyle/>
          <a:p>
            <a:r>
              <a:rPr lang="ru-RU" sz="2800" dirty="0"/>
              <a:t>Вопросы от учителей</a:t>
            </a:r>
          </a:p>
        </p:txBody>
      </p:sp>
      <p:sp>
        <p:nvSpPr>
          <p:cNvPr id="33" name="Google Shape;515;p44">
            <a:extLst>
              <a:ext uri="{FF2B5EF4-FFF2-40B4-BE49-F238E27FC236}">
                <a16:creationId xmlns:a16="http://schemas.microsoft.com/office/drawing/2014/main" id="{A7B6691A-5CCA-4022-876E-C121CD27C0C5}"/>
              </a:ext>
            </a:extLst>
          </p:cNvPr>
          <p:cNvSpPr txBox="1">
            <a:spLocks/>
          </p:cNvSpPr>
          <p:nvPr/>
        </p:nvSpPr>
        <p:spPr>
          <a:xfrm>
            <a:off x="-113543" y="802888"/>
            <a:ext cx="8653933" cy="124788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4735"/>
              </a:buClr>
              <a:buSzPts val="1800"/>
              <a:buFont typeface="Abhaya Libre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94735"/>
                </a:solidFill>
                <a:effectLst/>
                <a:uLnTx/>
                <a:uFillTx/>
                <a:cs typeface="Abhaya Libre"/>
                <a:sym typeface="Abhaya Libre"/>
              </a:rPr>
              <a:t>Как выставлять отметку по учебному предмету «Математика» В АТТЕСТАТ? </a:t>
            </a:r>
          </a:p>
        </p:txBody>
      </p:sp>
      <p:sp>
        <p:nvSpPr>
          <p:cNvPr id="4" name="Заголовок 8">
            <a:extLst>
              <a:ext uri="{FF2B5EF4-FFF2-40B4-BE49-F238E27FC236}">
                <a16:creationId xmlns:a16="http://schemas.microsoft.com/office/drawing/2014/main" id="{4F3DA1BA-10C9-400F-9D12-481586ACF232}"/>
              </a:ext>
            </a:extLst>
          </p:cNvPr>
          <p:cNvSpPr txBox="1">
            <a:spLocks/>
          </p:cNvSpPr>
          <p:nvPr/>
        </p:nvSpPr>
        <p:spPr>
          <a:xfrm>
            <a:off x="475092" y="2315272"/>
            <a:ext cx="6763283" cy="51295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D716C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Ответ:</a:t>
            </a:r>
          </a:p>
        </p:txBody>
      </p:sp>
      <p:sp>
        <p:nvSpPr>
          <p:cNvPr id="5" name="Google Shape;515;p44">
            <a:extLst>
              <a:ext uri="{FF2B5EF4-FFF2-40B4-BE49-F238E27FC236}">
                <a16:creationId xmlns:a16="http://schemas.microsoft.com/office/drawing/2014/main" id="{35DDDA2A-F210-4771-9BD1-4E00F545F3DE}"/>
              </a:ext>
            </a:extLst>
          </p:cNvPr>
          <p:cNvSpPr txBox="1">
            <a:spLocks/>
          </p:cNvSpPr>
          <p:nvPr/>
        </p:nvSpPr>
        <p:spPr>
          <a:xfrm>
            <a:off x="373275" y="2788348"/>
            <a:ext cx="8342286" cy="124788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pPr marL="342900" lvl="0" indent="-342900" algn="just">
              <a:buClr>
                <a:srgbClr val="594735"/>
              </a:buClr>
              <a:buFont typeface="Arial" panose="020B0604020202020204" pitchFamily="34" charset="0"/>
              <a:buChar char="•"/>
              <a:defRPr/>
            </a:pPr>
            <a:r>
              <a:rPr lang="ru-RU" sz="2400" b="0" dirty="0">
                <a:solidFill>
                  <a:srgbClr val="594735"/>
                </a:solidFill>
              </a:rPr>
              <a:t>В соответствии с Порядком заполнения, учета и выдачи аттестатов об основном общем и среднем общем образовании и их дубликатов.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594735"/>
              </a:solidFill>
              <a:effectLst/>
              <a:uLnTx/>
              <a:uFillTx/>
              <a:cs typeface="Abhaya Libre"/>
              <a:sym typeface="Abhaya Libre"/>
            </a:endParaRPr>
          </a:p>
        </p:txBody>
      </p:sp>
      <p:sp>
        <p:nvSpPr>
          <p:cNvPr id="7" name="Заголовок 8">
            <a:extLst>
              <a:ext uri="{FF2B5EF4-FFF2-40B4-BE49-F238E27FC236}">
                <a16:creationId xmlns:a16="http://schemas.microsoft.com/office/drawing/2014/main" id="{EF59ECC1-8218-4E37-B1EC-9F5D92D592C6}"/>
              </a:ext>
            </a:extLst>
          </p:cNvPr>
          <p:cNvSpPr txBox="1">
            <a:spLocks/>
          </p:cNvSpPr>
          <p:nvPr/>
        </p:nvSpPr>
        <p:spPr>
          <a:xfrm>
            <a:off x="1318235" y="0"/>
            <a:ext cx="863881" cy="51295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???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222254-00D3-416B-BD42-D1AC27E8312D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84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704545-4EED-4A9A-AAF1-2F6A0B057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pic>
        <p:nvPicPr>
          <p:cNvPr id="10" name="Picture 2" descr="http://qrcoder.ru/code/?https%3A%2F%2Fdocs.cntd.ru%2Fdocument%2F566006437&amp;4&amp;0">
            <a:extLst>
              <a:ext uri="{FF2B5EF4-FFF2-40B4-BE49-F238E27FC236}">
                <a16:creationId xmlns:a16="http://schemas.microsoft.com/office/drawing/2014/main" id="{E03AFDDD-AE23-4C88-8EB1-0B4AA863C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44" y="4036235"/>
            <a:ext cx="1004557" cy="10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65583A7-2858-4EC2-99A2-D60F046C6E3D}"/>
              </a:ext>
            </a:extLst>
          </p:cNvPr>
          <p:cNvSpPr/>
          <p:nvPr/>
        </p:nvSpPr>
        <p:spPr>
          <a:xfrm>
            <a:off x="1610170" y="4430791"/>
            <a:ext cx="21178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" dirty="0">
                <a:hlinkClick r:id="rId5"/>
              </a:rPr>
              <a:t>https://docs.cntd.ru/document/566006437</a:t>
            </a:r>
            <a:r>
              <a:rPr lang="ru-RU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298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7B41A-E8C5-42CC-86BC-E31AAC3B5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75" y="0"/>
            <a:ext cx="8486078" cy="572700"/>
          </a:xfrm>
        </p:spPr>
        <p:txBody>
          <a:bodyPr/>
          <a:lstStyle/>
          <a:p>
            <a:r>
              <a:rPr lang="ru-RU" sz="2800" b="0" dirty="0"/>
              <a:t>Выставление итоговой отметки в аттестат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37EB92-3761-4BA8-B0BD-EFFF97007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635" y="733792"/>
            <a:ext cx="7888358" cy="354787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Итоговые отметки за 9 класс по учебным предметам «Русский язык»,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«Математика» 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двум учебным предметам, сдаваемым по выбору обучающегося, определяются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среднее арифметическое годовой и экзаменационной отметок 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выпускника и выставляются в аттестат целыми числами в соответствии с правилами математического округления.</a:t>
            </a:r>
          </a:p>
          <a:p>
            <a:pPr algn="just">
              <a:lnSpc>
                <a:spcPct val="100000"/>
              </a:lnSpc>
            </a:pP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 случае если в учебном плане образовательной организации указаны</a:t>
            </a:r>
          </a:p>
          <a:p>
            <a:pPr algn="just">
              <a:lnSpc>
                <a:spcPct val="100000"/>
              </a:lnSpc>
            </a:pP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учебные курсы «Алгебра», «Геометрия» и «Вероятность и статистика», то в графе «Наименование учебных предметов» указывается учебный предмет «Математика», а итоговая отметка за 9 класс по указанному учебному предмету определяется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среднее арифметическое годовых отметок по учебным курсам «Алгебра», «Геометрия», «Вероятность и статистика» и экзаменационной отметки выпускника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6B05C9B7-1DBA-4457-855D-6C11C83DC5BF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180826" y="505567"/>
            <a:ext cx="950297" cy="456450"/>
          </a:xfrm>
        </p:spPr>
        <p:txBody>
          <a:bodyPr/>
          <a:lstStyle/>
          <a:p>
            <a:r>
              <a:rPr lang="ru-RU" dirty="0">
                <a:solidFill>
                  <a:srgbClr val="12716B"/>
                </a:solidFill>
              </a:rPr>
              <a:t>ООО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8B7D85B-3D7C-4FDC-9144-922AC0B2B3BF}"/>
              </a:ext>
            </a:extLst>
          </p:cNvPr>
          <p:cNvSpPr/>
          <p:nvPr/>
        </p:nvSpPr>
        <p:spPr>
          <a:xfrm>
            <a:off x="555143" y="4442755"/>
            <a:ext cx="76776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61948F"/>
                </a:solidFill>
                <a:latin typeface="+mn-lt"/>
              </a:rPr>
              <a:t>* Порядок заполнения, учета и выдачи аттестатов об основном</a:t>
            </a:r>
          </a:p>
          <a:p>
            <a:pPr algn="ctr"/>
            <a:r>
              <a:rPr lang="ru-RU" dirty="0">
                <a:solidFill>
                  <a:srgbClr val="61948F"/>
                </a:solidFill>
                <a:latin typeface="+mn-lt"/>
              </a:rPr>
              <a:t>общем и среднем общем образовании и их дубликатов (с изменениями и</a:t>
            </a:r>
          </a:p>
          <a:p>
            <a:pPr algn="ctr"/>
            <a:r>
              <a:rPr lang="ru-RU" dirty="0">
                <a:solidFill>
                  <a:srgbClr val="61948F"/>
                </a:solidFill>
                <a:latin typeface="+mn-lt"/>
              </a:rPr>
              <a:t>дополнениями в 2024 году), утвержденный приказом 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Минпросвещения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 РФ от 5.10.2020 г. №546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E42E6-6328-4800-8F9A-09F430E95B18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85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762A37-61E7-4549-8B13-127535CB1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2E924B4-8134-4506-BD67-0E11B902F8CF}"/>
              </a:ext>
            </a:extLst>
          </p:cNvPr>
          <p:cNvSpPr/>
          <p:nvPr/>
        </p:nvSpPr>
        <p:spPr>
          <a:xfrm>
            <a:off x="5833758" y="462592"/>
            <a:ext cx="21178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" dirty="0">
                <a:hlinkClick r:id="rId4"/>
              </a:rPr>
              <a:t>https://docs.cntd.ru/document/566006437</a:t>
            </a:r>
            <a:r>
              <a:rPr lang="ru-RU" sz="800" dirty="0"/>
              <a:t> </a:t>
            </a:r>
          </a:p>
        </p:txBody>
      </p:sp>
      <p:pic>
        <p:nvPicPr>
          <p:cNvPr id="9218" name="Picture 2" descr="http://qrcoder.ru/code/?https%3A%2F%2Fdocs.cntd.ru%2Fdocument%2F566006437&amp;4&amp;0">
            <a:extLst>
              <a:ext uri="{FF2B5EF4-FFF2-40B4-BE49-F238E27FC236}">
                <a16:creationId xmlns:a16="http://schemas.microsoft.com/office/drawing/2014/main" id="{AA54D18E-8854-4D64-BAD8-F308FCB2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3758"/>
            <a:ext cx="1004557" cy="10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3939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7B41A-E8C5-42CC-86BC-E31AAC3B5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22" y="0"/>
            <a:ext cx="7574837" cy="572700"/>
          </a:xfrm>
        </p:spPr>
        <p:txBody>
          <a:bodyPr/>
          <a:lstStyle/>
          <a:p>
            <a:r>
              <a:rPr lang="ru-RU" sz="2800" b="0" dirty="0"/>
              <a:t>Выставление итоговой отметки в аттестат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37EB92-3761-4BA8-B0BD-EFFF97007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143" y="785218"/>
            <a:ext cx="7888358" cy="3680246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Итоговые отметки за 11 класс определяются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среднее арифметическое полугодовых (четвертных, триместровых) и годовых отметок обучающегося </a:t>
            </a:r>
            <a:r>
              <a:rPr lang="ru-RU" b="1" u="sng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каждый год обучения</a:t>
            </a:r>
            <a:r>
              <a:rPr lang="ru-RU" u="sng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образовательной программе среднего общего образования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выставляются в аттестат целыми числами в соответствии с правилами математического округления. В случае, если в учебном плане образовательной организации указаны учебные курсы «Алгебра и начала математического анализа», «Геометрия» и «Вероятность и статистика», то в графе «Наименование учебных предметов» указывается учебный предмет «Математика», а итоговая отметка за 11 класс по указанному учебному предмету определяется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среднее арифметическое годовых отметок по учебным курсам «Алгебра и начала математического анализа», «Геометрия» и «Вероятность и статистика».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6B05C9B7-1DBA-4457-855D-6C11C83DC5BF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253751" y="259050"/>
            <a:ext cx="803279" cy="627300"/>
          </a:xfrm>
        </p:spPr>
        <p:txBody>
          <a:bodyPr/>
          <a:lstStyle/>
          <a:p>
            <a:r>
              <a:rPr lang="ru-RU" dirty="0">
                <a:solidFill>
                  <a:srgbClr val="12716B"/>
                </a:solidFill>
              </a:rPr>
              <a:t>СОО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8B7D85B-3D7C-4FDC-9144-922AC0B2B3BF}"/>
              </a:ext>
            </a:extLst>
          </p:cNvPr>
          <p:cNvSpPr/>
          <p:nvPr/>
        </p:nvSpPr>
        <p:spPr>
          <a:xfrm>
            <a:off x="555143" y="4442755"/>
            <a:ext cx="76776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61948F"/>
                </a:solidFill>
                <a:latin typeface="+mn-lt"/>
              </a:rPr>
              <a:t>* Порядок заполнения, учета и выдачи аттестатов об основном</a:t>
            </a:r>
          </a:p>
          <a:p>
            <a:pPr algn="ctr"/>
            <a:r>
              <a:rPr lang="ru-RU" dirty="0">
                <a:solidFill>
                  <a:srgbClr val="61948F"/>
                </a:solidFill>
                <a:latin typeface="+mn-lt"/>
              </a:rPr>
              <a:t>общем и среднем общем образовании и их дубликатов (с изменениями и</a:t>
            </a:r>
          </a:p>
          <a:p>
            <a:pPr algn="ctr"/>
            <a:r>
              <a:rPr lang="ru-RU" dirty="0">
                <a:solidFill>
                  <a:srgbClr val="61948F"/>
                </a:solidFill>
                <a:latin typeface="+mn-lt"/>
              </a:rPr>
              <a:t>дополнениями в 2024 году), утвержденный приказом </a:t>
            </a:r>
            <a:r>
              <a:rPr lang="ru-RU" dirty="0" err="1">
                <a:solidFill>
                  <a:srgbClr val="61948F"/>
                </a:solidFill>
                <a:latin typeface="+mn-lt"/>
              </a:rPr>
              <a:t>Минпросвещения</a:t>
            </a:r>
            <a:r>
              <a:rPr lang="ru-RU" dirty="0">
                <a:solidFill>
                  <a:srgbClr val="61948F"/>
                </a:solidFill>
                <a:latin typeface="+mn-lt"/>
              </a:rPr>
              <a:t> РФ от 5.10.2020 г. №546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2B050-9F37-49DA-A7EE-35CE68B18579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86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D25C2D-C600-4BD8-8882-A8054058D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56" y="65315"/>
            <a:ext cx="1067944" cy="125030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FA2CB8F-914D-46D1-87D5-BF7EC6929B8E}"/>
              </a:ext>
            </a:extLst>
          </p:cNvPr>
          <p:cNvSpPr/>
          <p:nvPr/>
        </p:nvSpPr>
        <p:spPr>
          <a:xfrm>
            <a:off x="5833758" y="462592"/>
            <a:ext cx="21178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" dirty="0">
                <a:hlinkClick r:id="rId4"/>
              </a:rPr>
              <a:t>https://docs.cntd.ru/document/566006437</a:t>
            </a:r>
            <a:r>
              <a:rPr lang="ru-RU" sz="800" dirty="0"/>
              <a:t> </a:t>
            </a:r>
          </a:p>
        </p:txBody>
      </p:sp>
      <p:pic>
        <p:nvPicPr>
          <p:cNvPr id="10" name="Picture 2" descr="http://qrcoder.ru/code/?https%3A%2F%2Fdocs.cntd.ru%2Fdocument%2F566006437&amp;4&amp;0">
            <a:extLst>
              <a:ext uri="{FF2B5EF4-FFF2-40B4-BE49-F238E27FC236}">
                <a16:creationId xmlns:a16="http://schemas.microsoft.com/office/drawing/2014/main" id="{FF1D9E02-F019-4382-91C4-89500DAB1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3758"/>
            <a:ext cx="1004557" cy="10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2212E8F-461A-4849-9C5F-9706F0FD74D9}"/>
              </a:ext>
            </a:extLst>
          </p:cNvPr>
          <p:cNvSpPr/>
          <p:nvPr/>
        </p:nvSpPr>
        <p:spPr>
          <a:xfrm>
            <a:off x="512114" y="4038315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64258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7"/>
          <p:cNvSpPr/>
          <p:nvPr/>
        </p:nvSpPr>
        <p:spPr>
          <a:xfrm>
            <a:off x="0" y="2899000"/>
            <a:ext cx="2283532" cy="2315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47"/>
          <p:cNvSpPr txBox="1">
            <a:spLocks noGrp="1"/>
          </p:cNvSpPr>
          <p:nvPr>
            <p:ph type="ctrTitle" idx="4294967295"/>
          </p:nvPr>
        </p:nvSpPr>
        <p:spPr>
          <a:xfrm>
            <a:off x="4847248" y="1163846"/>
            <a:ext cx="2030767" cy="7559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Спасибо</a:t>
            </a:r>
            <a:endParaRPr dirty="0"/>
          </a:p>
        </p:txBody>
      </p:sp>
      <p:sp>
        <p:nvSpPr>
          <p:cNvPr id="602" name="Google Shape;602;p47"/>
          <p:cNvSpPr txBox="1">
            <a:spLocks noGrp="1"/>
          </p:cNvSpPr>
          <p:nvPr>
            <p:ph type="subTitle" idx="4294967295"/>
          </p:nvPr>
        </p:nvSpPr>
        <p:spPr>
          <a:xfrm>
            <a:off x="4489298" y="2551646"/>
            <a:ext cx="3299202" cy="1022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ru-RU" sz="1800" dirty="0"/>
              <a:t>Остались вопросы?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lang="ru-RU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/>
              <a:t>E-mail: </a:t>
            </a:r>
            <a:r>
              <a:rPr lang="en-US" sz="1800" dirty="0">
                <a:hlinkClick r:id="rId3"/>
              </a:rPr>
              <a:t>delena1975@yandex.ru</a:t>
            </a:r>
            <a:r>
              <a:rPr lang="ru-RU" sz="1800" dirty="0"/>
              <a:t>  </a:t>
            </a:r>
            <a:endParaRPr lang="en-US" sz="1800" dirty="0"/>
          </a:p>
        </p:txBody>
      </p:sp>
      <p:grpSp>
        <p:nvGrpSpPr>
          <p:cNvPr id="611" name="Google Shape;611;p47"/>
          <p:cNvGrpSpPr/>
          <p:nvPr/>
        </p:nvGrpSpPr>
        <p:grpSpPr>
          <a:xfrm>
            <a:off x="4948463" y="2876287"/>
            <a:ext cx="227164" cy="249837"/>
            <a:chOff x="1462169" y="1793977"/>
            <a:chExt cx="233156" cy="256427"/>
          </a:xfrm>
        </p:grpSpPr>
        <p:sp>
          <p:nvSpPr>
            <p:cNvPr id="612" name="Google Shape;612;p47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4" name="Google Shape;624;p47"/>
          <p:cNvSpPr/>
          <p:nvPr/>
        </p:nvSpPr>
        <p:spPr>
          <a:xfrm>
            <a:off x="7790125" y="2230200"/>
            <a:ext cx="1357200" cy="29133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47"/>
          <p:cNvSpPr/>
          <p:nvPr/>
        </p:nvSpPr>
        <p:spPr>
          <a:xfrm>
            <a:off x="6652150" y="440335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" name="Google Shape;423;p38"/>
          <p:cNvCxnSpPr/>
          <p:nvPr/>
        </p:nvCxnSpPr>
        <p:spPr>
          <a:xfrm flipV="1">
            <a:off x="8759651" y="-132347"/>
            <a:ext cx="23402" cy="544814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423;p38"/>
          <p:cNvCxnSpPr/>
          <p:nvPr/>
        </p:nvCxnSpPr>
        <p:spPr>
          <a:xfrm flipV="1">
            <a:off x="0" y="4691917"/>
            <a:ext cx="9144000" cy="3609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42" y="1058653"/>
            <a:ext cx="3094306" cy="31471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9F6F3A-A6D7-422B-A93B-50D82A6717B0}"/>
              </a:ext>
            </a:extLst>
          </p:cNvPr>
          <p:cNvSpPr txBox="1"/>
          <p:nvPr/>
        </p:nvSpPr>
        <p:spPr>
          <a:xfrm>
            <a:off x="8534401" y="4835723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87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4A24A3-490A-4063-BC69-7DE10FF47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-99970"/>
            <a:ext cx="7886700" cy="993775"/>
          </a:xfrm>
        </p:spPr>
        <p:txBody>
          <a:bodyPr>
            <a:normAutofit/>
          </a:bodyPr>
          <a:lstStyle/>
          <a:p>
            <a:r>
              <a:rPr lang="ru-RU" sz="2800" b="0" dirty="0"/>
              <a:t>Закон об образовании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2028485E-A64A-46FA-A83B-1C37A7B2D6F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6057" y="645416"/>
          <a:ext cx="8011886" cy="4282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11886">
                  <a:extLst>
                    <a:ext uri="{9D8B030D-6E8A-4147-A177-3AD203B41FA5}">
                      <a16:colId xmlns:a16="http://schemas.microsoft.com/office/drawing/2014/main" val="2454047693"/>
                    </a:ext>
                  </a:extLst>
                </a:gridCol>
              </a:tblGrid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Статья 12.</a:t>
                      </a:r>
                      <a:r>
                        <a:rPr lang="ru-RU" sz="16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Образовательные программы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87652241"/>
                  </a:ext>
                </a:extLst>
              </a:tr>
              <a:tr h="366903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*Часть 6.3.</a:t>
                      </a:r>
                    </a:p>
                    <a:p>
                      <a:pPr algn="just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 разработке основной общеобразовательной программы организации, осуществляющие образовательную деятельность по имеющим государственную аккредитацию образовательным программам начального общего, основного общего, среднего общего образования, предусматривают </a:t>
                      </a:r>
                      <a:r>
                        <a:rPr kumimoji="0" lang="ru-RU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непосредственное применение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 реализации обязательной части образовательной программы начального общего образования федеральных рабочих программ по учебным предметам "Русский язык", "Литературное чтение", "Окружающий мир" и "Труд (технология)", при реализации обязательной части образовательной программы </a:t>
                      </a:r>
                      <a:r>
                        <a:rPr kumimoji="0" lang="ru-RU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основного общего образования федеральных рабочих программ по учебным предметам "Русский язык", "Литература", "История", "Обществознание", "География", </a:t>
                      </a:r>
                      <a:r>
                        <a:rPr kumimoji="0" lang="ru-RU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"Основы безопасности и защиты Родины" и "Труд (технология)"</a:t>
                      </a:r>
                      <a:r>
                        <a:rPr kumimoji="0" lang="ru-RU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 при реализации обязательной части </a:t>
                      </a:r>
                      <a:r>
                        <a:rPr kumimoji="0" lang="ru-RU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образовательной программы среднего общего образования федеральных рабочих программ по учебным предметам "Русский язык", "Литература", "История", "Обществознание", "География" и </a:t>
                      </a:r>
                      <a:r>
                        <a:rPr kumimoji="0" lang="ru-RU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"Основы безопасности и защиты Родины"</a:t>
                      </a:r>
                      <a:r>
                        <a:rPr kumimoji="0" lang="ru-RU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07020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8F2CF0-81F4-41C3-AF6C-42F47F50D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026" y="0"/>
            <a:ext cx="797974" cy="1107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F3806C-FCE1-4ADD-B2DD-1EE0B96E59FD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9</a:t>
            </a:r>
          </a:p>
        </p:txBody>
      </p:sp>
      <p:pic>
        <p:nvPicPr>
          <p:cNvPr id="7" name="Рисунок 6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id="{D50A02B5-382D-4DFC-A96D-7A4A3EF0C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48583" cy="94858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24D798-2FE1-43FF-A025-F1150E318ACD}"/>
              </a:ext>
            </a:extLst>
          </p:cNvPr>
          <p:cNvSpPr/>
          <p:nvPr/>
        </p:nvSpPr>
        <p:spPr>
          <a:xfrm>
            <a:off x="4220785" y="4928056"/>
            <a:ext cx="12394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hlinkClick r:id="rId5"/>
              </a:rPr>
              <a:t>https://clck.ru/3EFhEH</a:t>
            </a:r>
            <a:r>
              <a:rPr lang="ru-RU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0931470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Фон и пустой слайд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2837</TotalTime>
  <Words>8020</Words>
  <Application>Microsoft Office PowerPoint</Application>
  <PresentationFormat>Экран (16:9)</PresentationFormat>
  <Paragraphs>1728</Paragraphs>
  <Slides>87</Slides>
  <Notes>85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87</vt:i4>
      </vt:variant>
    </vt:vector>
  </HeadingPairs>
  <TitlesOfParts>
    <vt:vector size="106" baseType="lpstr">
      <vt:lpstr>Times New Roman</vt:lpstr>
      <vt:lpstr>Cambria Math</vt:lpstr>
      <vt:lpstr>Wingdings</vt:lpstr>
      <vt:lpstr>Futura</vt:lpstr>
      <vt:lpstr>Microsoft Sans Serif</vt:lpstr>
      <vt:lpstr>Arial-BoldMT</vt:lpstr>
      <vt:lpstr>TT Interfaces</vt:lpstr>
      <vt:lpstr>Arial</vt:lpstr>
      <vt:lpstr>Calibri</vt:lpstr>
      <vt:lpstr>Abhaya Libre</vt:lpstr>
      <vt:lpstr>ArialMT</vt:lpstr>
      <vt:lpstr>Calibri Light</vt:lpstr>
      <vt:lpstr>TimesNewRoman</vt:lpstr>
      <vt:lpstr>Jost</vt:lpstr>
      <vt:lpstr>Symbol</vt:lpstr>
      <vt:lpstr>Титульный лист</vt:lpstr>
      <vt:lpstr>Заголовок и текст</vt:lpstr>
      <vt:lpstr>Фото и текст</vt:lpstr>
      <vt:lpstr>1_Фон и пустой слайд</vt:lpstr>
      <vt:lpstr>Актуальные вопросы преподавания математики  в 2024-2025 учебном году </vt:lpstr>
      <vt:lpstr>Ключевые приоритеты  школьного образования</vt:lpstr>
      <vt:lpstr>Нормативные документы федерального уровня</vt:lpstr>
      <vt:lpstr>Нормативные документы федерального уровня</vt:lpstr>
      <vt:lpstr>Нормативные документы</vt:lpstr>
      <vt:lpstr>Нормативные документы</vt:lpstr>
      <vt:lpstr>Переход на ФГОС и ФООП</vt:lpstr>
      <vt:lpstr>Закон об образовании</vt:lpstr>
      <vt:lpstr>Закон об образовании</vt:lpstr>
      <vt:lpstr>Закон об образовании</vt:lpstr>
      <vt:lpstr>Основные аспекты  Федеральной образовательной программы </vt:lpstr>
      <vt:lpstr>Федеральный учебный план (ФОП ООО) </vt:lpstr>
      <vt:lpstr>Федеральный учебный план (ФОП СОО) </vt:lpstr>
      <vt:lpstr>Федеральный учебный план (ФОП СОО) </vt:lpstr>
      <vt:lpstr>Федеральные рабочие программы  по учебному предмету «Математика» </vt:lpstr>
      <vt:lpstr>Федеральные рабочие программы  по учебному предмету «Математика» </vt:lpstr>
      <vt:lpstr>Федеральный перечень учебников</vt:lpstr>
      <vt:lpstr>Структура приказа о ФПУ </vt:lpstr>
      <vt:lpstr>Вопросы от учителей</vt:lpstr>
      <vt:lpstr>Вопросы от учителей</vt:lpstr>
      <vt:lpstr>Презентация PowerPoint</vt:lpstr>
      <vt:lpstr>Презентация PowerPoint</vt:lpstr>
      <vt:lpstr>Презентация PowerPoint</vt:lpstr>
      <vt:lpstr>Методические пособия к учебникам  учебного предмета «Математика» </vt:lpstr>
      <vt:lpstr>Методические рекомендации по  преподаванию учебного предмета «Математика» </vt:lpstr>
      <vt:lpstr>Методические рекомендации по  преподаванию учебного предмета «Математика»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Вероятность и статистика. 10-11 классы. Базовый и углублённый уровень</vt:lpstr>
      <vt:lpstr>Презентация PowerPoint</vt:lpstr>
      <vt:lpstr>Презентация PowerPoint</vt:lpstr>
      <vt:lpstr>Рабочие тетради по учебному предмету «Математика» </vt:lpstr>
      <vt:lpstr>Дидактический материал  по учебному предмету «Математика» </vt:lpstr>
      <vt:lpstr>В помощь учителю математики</vt:lpstr>
      <vt:lpstr>Методические рекомендации по преподаванию учебного предмета «Математика»  на уровне ООО и СОО  в 2024-2025 учебном году</vt:lpstr>
      <vt:lpstr>Методические рекомендации по преподаванию учебного предмета «Математика»  на уровне ООО и СОО  в 2024-2025 учебном году</vt:lpstr>
      <vt:lpstr>Федеральный перечень электронных образовательных ресурсов</vt:lpstr>
      <vt:lpstr>Федеральный перечень электронных образовательных ресурсов</vt:lpstr>
      <vt:lpstr>Федеральный перечень электронных образовательных ресурсов</vt:lpstr>
      <vt:lpstr>Федеральный перечень электронных образовательных ресурсов</vt:lpstr>
      <vt:lpstr>Федеральный перечень электронных образовательных ресурсов</vt:lpstr>
      <vt:lpstr>Федеральный перечень электронных образовательных ресурсов</vt:lpstr>
      <vt:lpstr>Федеральный перечень электронных образовательных ресурсов</vt:lpstr>
      <vt:lpstr>Федеральный перечень электронных образовательных ресурсов</vt:lpstr>
      <vt:lpstr>Федеральный перечень электронных образовательных ресурсов</vt:lpstr>
      <vt:lpstr>Оценка качества образования</vt:lpstr>
      <vt:lpstr>Индекс качества общего образования </vt:lpstr>
      <vt:lpstr>Структура Индекса качества общего образования</vt:lpstr>
      <vt:lpstr>Образовательные результаты: обучение</vt:lpstr>
      <vt:lpstr>Образовательные результаты:  профессиональное самоопределение</vt:lpstr>
      <vt:lpstr>Образовательные результаты: воспитание</vt:lpstr>
      <vt:lpstr>Кадровый потенциал</vt:lpstr>
      <vt:lpstr>Образовательная среда</vt:lpstr>
      <vt:lpstr>Смысл показателей</vt:lpstr>
      <vt:lpstr>Расчет индекса качества образования</vt:lpstr>
      <vt:lpstr>Шкала оценивания</vt:lpstr>
      <vt:lpstr>Уровни качества общего образования</vt:lpstr>
      <vt:lpstr>Презентация PowerPoint</vt:lpstr>
      <vt:lpstr>Презентация PowerPoint</vt:lpstr>
      <vt:lpstr>Внешняя оценка  </vt:lpstr>
      <vt:lpstr>Внешняя оценка  </vt:lpstr>
      <vt:lpstr>Внешняя оценка  </vt:lpstr>
      <vt:lpstr>Внешняя оценка  </vt:lpstr>
      <vt:lpstr>ВПР в 2025 году</vt:lpstr>
      <vt:lpstr>ВПР в 2025 году</vt:lpstr>
      <vt:lpstr>ВПР в 2025 году</vt:lpstr>
      <vt:lpstr>ВПР в 2025 году</vt:lpstr>
      <vt:lpstr>ВПР в 2025 году</vt:lpstr>
      <vt:lpstr>ВПР в 2025 году</vt:lpstr>
      <vt:lpstr>ВПР в 2025 году</vt:lpstr>
      <vt:lpstr>ВПР в 2025 году</vt:lpstr>
      <vt:lpstr>ВПР в 2025 году</vt:lpstr>
      <vt:lpstr>ВПР в 2025 году</vt:lpstr>
      <vt:lpstr>ВПР в 2025 году</vt:lpstr>
      <vt:lpstr>ВПР в 2025 году</vt:lpstr>
      <vt:lpstr>ОГЭ 2025</vt:lpstr>
      <vt:lpstr>ЕГЭ 2025</vt:lpstr>
      <vt:lpstr>Вопросы от учителей</vt:lpstr>
      <vt:lpstr>Выставление итоговой отметки в аттестат</vt:lpstr>
      <vt:lpstr>Выставление итоговой отметки в аттестат</vt:lpstr>
      <vt:lpstr>Спасибо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Елена Даниленко</cp:lastModifiedBy>
  <cp:revision>237</cp:revision>
  <dcterms:modified xsi:type="dcterms:W3CDTF">2024-10-30T10:52:25Z</dcterms:modified>
</cp:coreProperties>
</file>