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9" r:id="rId2"/>
    <p:sldMasterId id="2147483678" r:id="rId3"/>
  </p:sldMasterIdLst>
  <p:notesMasterIdLst>
    <p:notesMasterId r:id="rId23"/>
  </p:notesMasterIdLst>
  <p:sldIdLst>
    <p:sldId id="297" r:id="rId4"/>
    <p:sldId id="299" r:id="rId5"/>
    <p:sldId id="300" r:id="rId6"/>
    <p:sldId id="301" r:id="rId7"/>
    <p:sldId id="302" r:id="rId8"/>
    <p:sldId id="308" r:id="rId9"/>
    <p:sldId id="303" r:id="rId10"/>
    <p:sldId id="304" r:id="rId11"/>
    <p:sldId id="305" r:id="rId12"/>
    <p:sldId id="306" r:id="rId13"/>
    <p:sldId id="307" r:id="rId14"/>
    <p:sldId id="309" r:id="rId15"/>
    <p:sldId id="310" r:id="rId16"/>
    <p:sldId id="311" r:id="rId17"/>
    <p:sldId id="312" r:id="rId18"/>
    <p:sldId id="313" r:id="rId19"/>
    <p:sldId id="314" r:id="rId20"/>
    <p:sldId id="316" r:id="rId21"/>
    <p:sldId id="315" r:id="rId22"/>
  </p:sldIdLst>
  <p:sldSz cx="9144000" cy="5143500" type="screen16x9"/>
  <p:notesSz cx="6858000" cy="9144000"/>
  <p:embeddedFontLst>
    <p:embeddedFont>
      <p:font typeface="Jost" panose="020B0604020202020204" charset="-52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bhaya Libre" panose="020B0604020202020204" charset="0"/>
      <p:regular r:id="rId32"/>
      <p:bold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Trebuchet MS" panose="020B060302020202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16B"/>
    <a:srgbClr val="9CC0C0"/>
    <a:srgbClr val="619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69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10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7296665" y="-2440"/>
            <a:ext cx="1847334" cy="1231936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74C0-00E4-4C9E-9CC8-7D7CEA9F6DB8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7A00-81BF-4465-9742-F9E89D04E614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805" y="1227307"/>
            <a:ext cx="2725234" cy="3911651"/>
          </a:xfrm>
          <a:prstGeom prst="rect">
            <a:avLst/>
          </a:prstGeom>
          <a:scene3d>
            <a:camera prst="orthographicFront">
              <a:rot lat="0" lon="11099976" rev="0"/>
            </a:camera>
            <a:lightRig rig="threePt" dir="t"/>
          </a:scene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385" y="1653348"/>
            <a:ext cx="4027547" cy="1219641"/>
          </a:xfrm>
        </p:spPr>
        <p:txBody>
          <a:bodyPr/>
          <a:lstStyle/>
          <a:p>
            <a:r>
              <a:rPr lang="ru-RU" dirty="0"/>
              <a:t>Изучение литературы на углублённом уровне</a:t>
            </a:r>
            <a:endParaRPr lang="ru-RU" b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02692" y="3143720"/>
            <a:ext cx="3801090" cy="1042483"/>
          </a:xfrm>
        </p:spPr>
        <p:txBody>
          <a:bodyPr/>
          <a:lstStyle/>
          <a:p>
            <a:pPr algn="l"/>
            <a:r>
              <a:rPr lang="ru-RU" sz="1200" dirty="0"/>
              <a:t>       Петина Надежда Викторовна, преподаватель кафедры гуманитарного образования КАУ ДПО «АИРО имени А.М. </a:t>
            </a:r>
            <a:r>
              <a:rPr lang="ru-RU" sz="1200" dirty="0" err="1"/>
              <a:t>Топорова</a:t>
            </a:r>
            <a:r>
              <a:rPr lang="ru-RU" sz="1200" smtClean="0"/>
              <a:t>»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78" y="41024"/>
            <a:ext cx="1024495" cy="745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" y="-151461"/>
            <a:ext cx="2157735" cy="1213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36" y="-8582"/>
            <a:ext cx="1365216" cy="1023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78" y="6466"/>
            <a:ext cx="2170836" cy="1220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3" y="41024"/>
            <a:ext cx="1181816" cy="10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9F9E7966-1D32-4980-84D2-05B2C65A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49" y="1457599"/>
            <a:ext cx="2434808" cy="35288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cs typeface="Abhaya Libre" panose="020B0604020202020204" charset="0"/>
              </a:rPr>
              <a:t>Универсальный кодификатор (сайт ФИПИ)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xmlns="" id="{77F38774-92DB-4013-8F79-587A79073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4880" y="1600200"/>
            <a:ext cx="5030470" cy="3268661"/>
          </a:xfrm>
        </p:spPr>
        <p:txBody>
          <a:bodyPr/>
          <a:lstStyle/>
          <a:p>
            <a:endParaRPr lang="ru-RU" dirty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7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cs typeface="Abhaya Libre" panose="020B0604020202020204" charset="0"/>
              </a:rPr>
              <a:t>Статус учебных пособий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F2C9A5-59E6-45BA-8D71-E0E44134F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13200" y="1341120"/>
            <a:ext cx="4744720" cy="3671570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Использование учебных пособий закреплено Федеральным законом «Об образовании в Российской Федерации» и Федеральными государственными образовательными стандартами»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Изменения в федеральный перечень учебников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Приказ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Минпросвещения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России № 119 от 21.02.2024 «О внесении изменений в приложения № 1 и № 2 к приказу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Минпросвещения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России от 21.09.2022 г. N 858 «Об утверждении федерального перечня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 и установления предельного срока использования исключенных учебников» (Зарегистрирован 22.03.2024 № 77603)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234E491-A631-4BC4-BC8C-B705BC60B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01" y="1341120"/>
            <a:ext cx="2322715" cy="32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3690E7F-27C9-40E7-BB67-9C30F8DEC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674" y="1772690"/>
            <a:ext cx="2265469" cy="324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8405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cs typeface="Abhaya Libre" panose="020B0604020202020204" charset="0"/>
              </a:rPr>
              <a:t>Федеральный перечень </a:t>
            </a:r>
            <a:r>
              <a:rPr lang="ru-RU" sz="2800" b="1" dirty="0" smtClean="0">
                <a:latin typeface="+mn-lt"/>
                <a:cs typeface="Abhaya Libre" panose="020B0604020202020204" charset="0"/>
              </a:rPr>
              <a:t>учебников</a:t>
            </a:r>
            <a:endParaRPr lang="ru-RU" sz="2800" b="1" dirty="0">
              <a:latin typeface="+mn-lt"/>
              <a:cs typeface="Abhaya Libre" panose="020B0604020202020204" charset="0"/>
            </a:endParaRPr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xmlns="" id="{8B7F817F-3498-4B10-9BA2-180C147080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" y="1374858"/>
            <a:ext cx="8737600" cy="37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5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+mn-lt"/>
                <a:cs typeface="Abhaya Libre" panose="020B0604020202020204" charset="0"/>
              </a:rPr>
              <a:t>Учебники для углублённого изучения литературы</a:t>
            </a:r>
            <a:endParaRPr lang="ru-RU" sz="2800" b="1" dirty="0">
              <a:latin typeface="+mn-lt"/>
              <a:cs typeface="Abhaya Libre" panose="020B060402020202020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1681953B-E407-40B9-B66B-939D6F29B62E}"/>
              </a:ext>
            </a:extLst>
          </p:cNvPr>
          <p:cNvGrpSpPr/>
          <p:nvPr/>
        </p:nvGrpSpPr>
        <p:grpSpPr>
          <a:xfrm>
            <a:off x="333187" y="1710882"/>
            <a:ext cx="8477627" cy="2717417"/>
            <a:chOff x="247858" y="1574295"/>
            <a:chExt cx="8477627" cy="2717417"/>
          </a:xfrm>
        </p:grpSpPr>
        <p:pic>
          <p:nvPicPr>
            <p:cNvPr id="5" name="Объект 7">
              <a:extLst>
                <a:ext uri="{FF2B5EF4-FFF2-40B4-BE49-F238E27FC236}">
                  <a16:creationId xmlns:a16="http://schemas.microsoft.com/office/drawing/2014/main" xmlns="" id="{A94C8CB0-0DD4-488B-8279-D01B48982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858" y="1574295"/>
              <a:ext cx="1981513" cy="27000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4A1512C8-164F-4893-9F62-2295F9349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7224" y="1591712"/>
              <a:ext cx="1972479" cy="27000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5E74AABC-7EB1-43DD-A083-6E8C0CA65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7556" y="1574295"/>
              <a:ext cx="2055038" cy="27000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2ED17501-EA6D-4046-A5E6-245401B69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70447" y="1591712"/>
              <a:ext cx="2055038" cy="27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127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cs typeface="Abhaya Libre" panose="020B0604020202020204" charset="0"/>
              </a:rPr>
              <a:t>Специфика преподавания литературы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F2C9A5-59E6-45BA-8D71-E0E44134F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600200"/>
            <a:ext cx="7886700" cy="3268661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Гуманитарное содержание литературы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Дифференциация содержания обучения старшеклассников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Изучение литературы в профильных гуманитарных классах осуществляется через призму восприятия школьника</a:t>
            </a:r>
          </a:p>
        </p:txBody>
      </p:sp>
    </p:spTree>
    <p:extLst>
      <p:ext uri="{BB962C8B-B14F-4D97-AF65-F5344CB8AC3E}">
        <p14:creationId xmlns:p14="http://schemas.microsoft.com/office/powerpoint/2010/main" val="291309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cs typeface="Abhaya Libre" panose="020B0604020202020204" charset="0"/>
              </a:rPr>
              <a:t>Компоненты системного образования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F2C9A5-59E6-45BA-8D71-E0E44134F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600200"/>
            <a:ext cx="7886700" cy="3268661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Историко-литературная компетенция, включающая знания по литературоведению, умение самостоятельно анализировать художественный текст.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Историко-литературная компетенция, включающая знания, касающиеся творческой истории создания произведений, социально-исторического фона, умение давать разного рода комментарии к произведениям, видеть эволюцию авторов.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Художественно-эстетическая компетенция, основанная на понимании специфики литературы как вида искусства, умении и способности творчески интерпретировать художественное произведение.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Коммуникативно-речевая компетенция. 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87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cs typeface="Abhaya Libre" panose="020B0604020202020204" charset="0"/>
              </a:rPr>
              <a:t>Подходы к интерпретации</a:t>
            </a:r>
            <a:br>
              <a:rPr lang="ru-RU" sz="2800" b="1" dirty="0">
                <a:latin typeface="+mn-lt"/>
                <a:cs typeface="Abhaya Libre" panose="020B0604020202020204" charset="0"/>
              </a:rPr>
            </a:br>
            <a:r>
              <a:rPr lang="ru-RU" sz="2800" b="1" dirty="0">
                <a:latin typeface="+mn-lt"/>
                <a:cs typeface="Abhaya Libre" panose="020B0604020202020204" charset="0"/>
              </a:rPr>
              <a:t>художественного произведения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F2C9A5-59E6-45BA-8D71-E0E44134F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600200"/>
            <a:ext cx="7886700" cy="326866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биографический,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проблемно-тематический,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социологический,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лингвистический,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стилистический,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литературоведческий</a:t>
            </a:r>
          </a:p>
        </p:txBody>
      </p:sp>
    </p:spTree>
    <p:extLst>
      <p:ext uri="{BB962C8B-B14F-4D97-AF65-F5344CB8AC3E}">
        <p14:creationId xmlns:p14="http://schemas.microsoft.com/office/powerpoint/2010/main" val="37233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cs typeface="Abhaya Libre" panose="020B0604020202020204" charset="0"/>
              </a:rPr>
              <a:t>Виды деятельности учащихся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F2C9A5-59E6-45BA-8D71-E0E44134F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600200"/>
            <a:ext cx="7886700" cy="3268661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Аналитическая беседа;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Работа над проблемными вопросами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Составление таблиц по пройденному материалу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Использование различных видов пересказов (подробный, сжатый, выборочный, «художественное рассказывание»)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Выявление особенностей сатиры автора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Анализ понятия «гротеск»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Работа над выпиской из предварительно прочитанного текста и создание устных и письменных речевых высказываний различных жанров (очерк, эссе, рецензия, аннотация, сочинение на свободную тему)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Работа над критическими статьями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Составление докладов на заданную тему</a:t>
            </a:r>
          </a:p>
        </p:txBody>
      </p:sp>
    </p:spTree>
    <p:extLst>
      <p:ext uri="{BB962C8B-B14F-4D97-AF65-F5344CB8AC3E}">
        <p14:creationId xmlns:p14="http://schemas.microsoft.com/office/powerpoint/2010/main" val="39583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34BAB4C-CEF8-4EDC-BF34-C7B37D4F1E6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cs typeface="Abhaya Libre" panose="020B0604020202020204" charset="0"/>
              </a:rPr>
              <a:t>Статистика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F2C9A5-59E6-45BA-8D71-E0E44134F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600200"/>
            <a:ext cx="7886700" cy="3268661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18EEC41-DA27-403C-9424-CB4C0EDCC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30" y="0"/>
            <a:ext cx="78753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1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4863"/>
            <a:ext cx="7886700" cy="993775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+mn-lt"/>
                <a:cs typeface="Abhaya Libre" panose="020B060402020202020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8808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cs typeface="Abhaya Libre" panose="020B0604020202020204" charset="0"/>
              </a:rPr>
              <a:t>Углублённое изучение литературы позволяет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F2C9A5-59E6-45BA-8D71-E0E44134F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600200"/>
            <a:ext cx="7886700" cy="3268661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Реализовать на углублённом уровне современные подходы к формированию личностных, метапредметных и предметных результатов обучения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Способствовать формированию духовного облика и нравственных ориентиров молодого поколения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Приобщать обучающихся к нравственно-эстетическим ценностям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Формировать информационную культуру обучающихся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Совершенствовать умения анализа и интерпретации литературного произведения</a:t>
            </a:r>
          </a:p>
        </p:txBody>
      </p:sp>
    </p:spTree>
    <p:extLst>
      <p:ext uri="{BB962C8B-B14F-4D97-AF65-F5344CB8AC3E}">
        <p14:creationId xmlns:p14="http://schemas.microsoft.com/office/powerpoint/2010/main" val="379774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cs typeface="Abhaya Libre" panose="020B0604020202020204" charset="0"/>
              </a:rPr>
              <a:t>Цель углублённого изучения литературы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F2C9A5-59E6-45BA-8D71-E0E44134F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600200"/>
            <a:ext cx="7886700" cy="3268661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Повышение качества довузовского гуманитарного образования, рост уровня литературной образованности, основанный на прочных базовых знаниях, развитых умениях творческой интерпретации художественного текста, совершенного речевого развития с учётом будущей профессии</a:t>
            </a:r>
          </a:p>
        </p:txBody>
      </p:sp>
    </p:spTree>
    <p:extLst>
      <p:ext uri="{BB962C8B-B14F-4D97-AF65-F5344CB8AC3E}">
        <p14:creationId xmlns:p14="http://schemas.microsoft.com/office/powerpoint/2010/main" val="48583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cs typeface="Abhaya Libre" panose="020B0604020202020204" charset="0"/>
              </a:rPr>
              <a:t>Нормативное обеспечение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F2C9A5-59E6-45BA-8D71-E0E44134F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600200"/>
            <a:ext cx="7886700" cy="3268661"/>
          </a:xfrm>
        </p:spPr>
        <p:txBody>
          <a:bodyPr/>
          <a:lstStyle/>
          <a:p>
            <a:pPr marL="0" indent="0">
              <a:buNone/>
            </a:pPr>
            <a:endParaRPr lang="ru-RU" dirty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0D1BBC26-5CFB-4F4B-BFE1-6DDA58C5BF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926314"/>
              </p:ext>
            </p:extLst>
          </p:nvPr>
        </p:nvGraphicFramePr>
        <p:xfrm>
          <a:off x="0" y="1371600"/>
          <a:ext cx="9144000" cy="3771900"/>
        </p:xfrm>
        <a:graphic>
          <a:graphicData uri="http://schemas.openxmlformats.org/drawingml/2006/table">
            <a:tbl>
              <a:tblPr firstCol="1">
                <a:tableStyleId>{21E4AEA4-8DFA-4A89-87EB-49C32662AFE0}</a:tableStyleId>
              </a:tblPr>
              <a:tblGrid>
                <a:gridCol w="3982720">
                  <a:extLst>
                    <a:ext uri="{9D8B030D-6E8A-4147-A177-3AD203B41FA5}">
                      <a16:colId xmlns:a16="http://schemas.microsoft.com/office/drawing/2014/main" xmlns="" val="953367928"/>
                    </a:ext>
                  </a:extLst>
                </a:gridCol>
                <a:gridCol w="5161280">
                  <a:extLst>
                    <a:ext uri="{9D8B030D-6E8A-4147-A177-3AD203B41FA5}">
                      <a16:colId xmlns:a16="http://schemas.microsoft.com/office/drawing/2014/main" xmlns="" val="3267900259"/>
                    </a:ext>
                  </a:extLst>
                </a:gridCol>
              </a:tblGrid>
              <a:tr h="1659098">
                <a:tc>
                  <a:txBody>
                    <a:bodyPr/>
                    <a:lstStyle/>
                    <a:p>
                      <a:r>
                        <a:rPr lang="ru-RU" sz="1200" dirty="0"/>
                        <a:t>Нормативное обеспечение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200" dirty="0"/>
                        <a:t>ФГОС СОО (Приказ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200" dirty="0"/>
                        <a:t>Министерства просвещения Российской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200" dirty="0"/>
                        <a:t>Федерации от 12.08.2022 г. № 732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200" dirty="0"/>
                        <a:t>«О внесении изменений в федеральный государственный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200" dirty="0"/>
                        <a:t>образовательный стандарт среднего общего образования,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200" dirty="0"/>
                        <a:t>утвержденный приказом Министерства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200" dirty="0"/>
                        <a:t>образования и науки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200" dirty="0"/>
                        <a:t>Российской Федерации от 17 мая 2012 г. № 413»)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Основной документ, регламентирующий деятельность</a:t>
                      </a:r>
                    </a:p>
                    <a:p>
                      <a:r>
                        <a:rPr lang="ru-RU" sz="1200" dirty="0"/>
                        <a:t>педагогических работников (учителей литературы),</a:t>
                      </a:r>
                    </a:p>
                    <a:p>
                      <a:r>
                        <a:rPr lang="ru-RU" sz="1200" dirty="0"/>
                        <a:t>представляющий «совокупность требований, обязательных</a:t>
                      </a:r>
                    </a:p>
                    <a:p>
                      <a:r>
                        <a:rPr lang="ru-RU" sz="1200" dirty="0"/>
                        <a:t>при реализации основной образовательной программы</a:t>
                      </a:r>
                    </a:p>
                    <a:p>
                      <a:r>
                        <a:rPr lang="ru-RU" sz="1200" dirty="0"/>
                        <a:t>среднего общего образования»</a:t>
                      </a:r>
                    </a:p>
                    <a:p>
                      <a:r>
                        <a:rPr lang="ru-RU" sz="1200" dirty="0"/>
                        <a:t>образовательными организациями, имеющими</a:t>
                      </a:r>
                    </a:p>
                    <a:p>
                      <a:r>
                        <a:rPr lang="ru-RU" sz="1200" dirty="0"/>
                        <a:t>государственную аккредитацию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6242323"/>
                  </a:ext>
                </a:extLst>
              </a:tr>
              <a:tr h="1061822">
                <a:tc>
                  <a:txBody>
                    <a:bodyPr/>
                    <a:lstStyle/>
                    <a:p>
                      <a:r>
                        <a:rPr lang="ru-RU" sz="1200" dirty="0"/>
                        <a:t>ФРП СОО (Приказ Министерства просвещения РФ от</a:t>
                      </a:r>
                    </a:p>
                    <a:p>
                      <a:r>
                        <a:rPr lang="ru-RU" sz="1200" dirty="0"/>
                        <a:t>16.11.2022 г. № 1014 «Об утверждении федеральной основной</a:t>
                      </a:r>
                    </a:p>
                    <a:p>
                      <a:r>
                        <a:rPr lang="ru-RU" sz="1200" dirty="0"/>
                        <a:t>общеобразовательной программы среднего общего</a:t>
                      </a:r>
                    </a:p>
                    <a:p>
                      <a:r>
                        <a:rPr lang="ru-RU" sz="1200" dirty="0"/>
                        <a:t>образования»)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Нормативный документ, определяющий содержание, объём,</a:t>
                      </a:r>
                    </a:p>
                    <a:p>
                      <a:r>
                        <a:rPr lang="ru-RU" sz="1200" dirty="0"/>
                        <a:t>структуру учебного процесса по изучению конкретной учебной</a:t>
                      </a:r>
                    </a:p>
                    <a:p>
                      <a:r>
                        <a:rPr lang="ru-RU" sz="1200" dirty="0"/>
                        <a:t>дисциплины, основывающийся на государственном</a:t>
                      </a:r>
                    </a:p>
                    <a:p>
                      <a:r>
                        <a:rPr lang="ru-RU" sz="1200" dirty="0"/>
                        <a:t>образовательном стандарте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0617840"/>
                  </a:ext>
                </a:extLst>
              </a:tr>
              <a:tr h="1050980">
                <a:tc>
                  <a:txBody>
                    <a:bodyPr/>
                    <a:lstStyle/>
                    <a:p>
                      <a:r>
                        <a:rPr lang="ru-RU" sz="1200" dirty="0"/>
                        <a:t>Универсальный кодификатор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Систематизированный перечень проверяемых элементов</a:t>
                      </a:r>
                    </a:p>
                    <a:p>
                      <a:r>
                        <a:rPr lang="ru-RU" sz="1200" dirty="0"/>
                        <a:t>содержания и </a:t>
                      </a:r>
                      <a:r>
                        <a:rPr lang="ru-RU" sz="1200" dirty="0" err="1"/>
                        <a:t>операционализированных</a:t>
                      </a:r>
                      <a:r>
                        <a:rPr lang="ru-RU" sz="1200" dirty="0"/>
                        <a:t> требований к</a:t>
                      </a:r>
                    </a:p>
                    <a:p>
                      <a:r>
                        <a:rPr lang="ru-RU" sz="1200" dirty="0"/>
                        <a:t>результатам освоения образовательной программы среднего</a:t>
                      </a:r>
                    </a:p>
                    <a:p>
                      <a:r>
                        <a:rPr lang="ru-RU" sz="1200" dirty="0"/>
                        <a:t>общего образования, в котором каждому объекту</a:t>
                      </a:r>
                    </a:p>
                    <a:p>
                      <a:r>
                        <a:rPr lang="ru-RU" sz="1200" dirty="0"/>
                        <a:t>соответствует определённый код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492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478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cs typeface="Abhaya Libre" panose="020B0604020202020204" charset="0"/>
              </a:rPr>
              <a:t>Федеральная рабочая программа по</a:t>
            </a:r>
            <a:br>
              <a:rPr lang="ru-RU" sz="2800" b="1" dirty="0">
                <a:latin typeface="+mn-lt"/>
                <a:cs typeface="Abhaya Libre" panose="020B0604020202020204" charset="0"/>
              </a:rPr>
            </a:br>
            <a:r>
              <a:rPr lang="ru-RU" sz="2800" b="1" dirty="0">
                <a:latin typeface="+mn-lt"/>
                <a:cs typeface="Abhaya Libre" panose="020B0604020202020204" charset="0"/>
              </a:rPr>
              <a:t>предмету «Литература» (10-11 классы)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F2C9A5-59E6-45BA-8D71-E0E44134F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4880" y="1600200"/>
            <a:ext cx="5030470" cy="3268661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ФРП СОО по литературе подлежит непосредственному применению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Реализация с 1 сентября 2024 года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CB3032A-E9A1-4B2C-BDC8-B3B358D90F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050" y="1482610"/>
            <a:ext cx="2434807" cy="35038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E3E3D1-F233-486A-9358-497AAAE608C3}"/>
              </a:ext>
            </a:extLst>
          </p:cNvPr>
          <p:cNvSpPr txBox="1"/>
          <p:nvPr/>
        </p:nvSpPr>
        <p:spPr>
          <a:xfrm>
            <a:off x="3484880" y="467867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Приказ №  171 от 19 марта 2024 г. </a:t>
            </a:r>
          </a:p>
        </p:txBody>
      </p:sp>
    </p:spTree>
    <p:extLst>
      <p:ext uri="{BB962C8B-B14F-4D97-AF65-F5344CB8AC3E}">
        <p14:creationId xmlns:p14="http://schemas.microsoft.com/office/powerpoint/2010/main" val="346919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FCD3DEA-F9F1-4994-9245-A6912D5A3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482610"/>
            <a:ext cx="2434807" cy="35038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cs typeface="Abhaya Libre" panose="020B0604020202020204" charset="0"/>
              </a:rPr>
              <a:t>Федеральная рабочая программа по</a:t>
            </a:r>
            <a:br>
              <a:rPr lang="ru-RU" sz="2800" b="1" dirty="0">
                <a:latin typeface="+mn-lt"/>
                <a:cs typeface="Abhaya Libre" panose="020B0604020202020204" charset="0"/>
              </a:rPr>
            </a:br>
            <a:r>
              <a:rPr lang="ru-RU" sz="2800" b="1" dirty="0">
                <a:latin typeface="+mn-lt"/>
                <a:cs typeface="Abhaya Libre" panose="020B0604020202020204" charset="0"/>
              </a:rPr>
              <a:t>предмету «Литература» (10-11 классы)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F2C9A5-59E6-45BA-8D71-E0E44134F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4880" y="1600200"/>
            <a:ext cx="5030470" cy="3268661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ФРП СОО по литературе фиксирует, какие именно образовательные результаты должны быть достигнуты обучающимися в определенный учебный год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ФРП СОО по литературе закрепляет перечень обязательных литературных произведений для изучения</a:t>
            </a:r>
          </a:p>
        </p:txBody>
      </p:sp>
    </p:spTree>
    <p:extLst>
      <p:ext uri="{BB962C8B-B14F-4D97-AF65-F5344CB8AC3E}">
        <p14:creationId xmlns:p14="http://schemas.microsoft.com/office/powerpoint/2010/main" val="396685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cs typeface="Abhaya Libre" panose="020B0604020202020204" charset="0"/>
              </a:rPr>
              <a:t>Ключевые аспекты Федеральной рабочей</a:t>
            </a:r>
            <a:br>
              <a:rPr lang="ru-RU" sz="2800" b="1" dirty="0">
                <a:latin typeface="+mn-lt"/>
                <a:cs typeface="Abhaya Libre" panose="020B0604020202020204" charset="0"/>
              </a:rPr>
            </a:br>
            <a:r>
              <a:rPr lang="ru-RU" sz="2800" b="1" dirty="0">
                <a:latin typeface="+mn-lt"/>
                <a:cs typeface="Abhaya Libre" panose="020B0604020202020204" charset="0"/>
              </a:rPr>
              <a:t>программы по литературе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F2C9A5-59E6-45BA-8D71-E0E44134F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880" y="1874839"/>
            <a:ext cx="4348480" cy="3268661"/>
          </a:xfrm>
        </p:spPr>
        <p:txBody>
          <a:bodyPr>
            <a:noAutofit/>
          </a:bodyPr>
          <a:lstStyle/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программа ориентирована на современные тенденции в образовании и активные методики обучения, и подлежит непосредственному применению при реализации обязательной части ООП СОО;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основа содержания литературного образования -  чтение и изучение выдающийся произведений отечественной и зарубежной литературы второй половины XIX начала XXI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вв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с целью формирования целостного восприятия и понимания художественного произведения, умения его анализировать и интерпретировать в соответствии с возрастными особенностями обучающийся, их литературным развитием, жизненным и читательским опытом.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FDBBE805-C7ED-4B1D-A25E-2361621AE810}"/>
              </a:ext>
            </a:extLst>
          </p:cNvPr>
          <p:cNvSpPr txBox="1">
            <a:spLocks/>
          </p:cNvSpPr>
          <p:nvPr/>
        </p:nvSpPr>
        <p:spPr>
          <a:xfrm>
            <a:off x="4866640" y="1874839"/>
            <a:ext cx="3840480" cy="3268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изучение программы ориентировано на получение компетентностей для последующей профессиональной деятельности как в рамках предметной области «Русский язык и литература», так и в смежных с ней областях</a:t>
            </a:r>
          </a:p>
          <a:p>
            <a:pPr>
              <a:buClrTx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основа содержания литературного образования - расширение литературного контента, углубление восприятия и анализ художественных произведений в историко-литературном и историко-культурном контекстах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FAD4006-ADEA-4F3A-A339-325B127CB8EE}"/>
              </a:ext>
            </a:extLst>
          </p:cNvPr>
          <p:cNvSpPr txBox="1">
            <a:spLocks/>
          </p:cNvSpPr>
          <p:nvPr/>
        </p:nvSpPr>
        <p:spPr>
          <a:xfrm>
            <a:off x="436881" y="1457599"/>
            <a:ext cx="4348480" cy="4172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Базовый уровень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xmlns="" id="{B915DDA1-88D1-4B1A-8E50-ADB7D97BBBFF}"/>
              </a:ext>
            </a:extLst>
          </p:cNvPr>
          <p:cNvSpPr txBox="1">
            <a:spLocks/>
          </p:cNvSpPr>
          <p:nvPr/>
        </p:nvSpPr>
        <p:spPr>
          <a:xfrm>
            <a:off x="4977129" y="1457599"/>
            <a:ext cx="3729990" cy="4172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Углублённый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761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cs typeface="Abhaya Libre" panose="020B0604020202020204" charset="0"/>
              </a:rPr>
              <a:t>Место учебного предмета «Литература» в учебном плане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A8F9A0FA-E29B-49C0-B05C-09035D2396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311724"/>
              </p:ext>
            </p:extLst>
          </p:nvPr>
        </p:nvGraphicFramePr>
        <p:xfrm>
          <a:off x="628650" y="2014582"/>
          <a:ext cx="7886700" cy="1854200"/>
        </p:xfrm>
        <a:graphic>
          <a:graphicData uri="http://schemas.openxmlformats.org/drawingml/2006/table">
            <a:tbl>
              <a:tblPr firstRow="1">
                <a:tableStyleId>{C083E6E3-FA7D-4D7B-A595-EF9225AFEA82}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xmlns="" val="42944298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283353480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34801050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321643214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250399364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221991218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Предметная область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Учебный предмет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Уровень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Количество часов в неделю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Всего часов за 2 года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499737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 класс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11 класс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46346683"/>
                  </a:ext>
                </a:extLst>
              </a:tr>
              <a:tr h="370840">
                <a:tc gridSpan="6">
                  <a:txBody>
                    <a:bodyPr/>
                    <a:lstStyle/>
                    <a:p>
                      <a:r>
                        <a:rPr lang="ru-RU" sz="1600" b="1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Обязательная часть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0943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Русский язык и литература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Литература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Базовый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14577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Литература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Углублённый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3177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30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AFCD3-2431-48CE-9012-C91EA4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824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cs typeface="Abhaya Libre" panose="020B0604020202020204" charset="0"/>
              </a:rPr>
              <a:t>Структура Рабочей программы по литературе (углублённый уровень)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F2C9A5-59E6-45BA-8D71-E0E44134F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600200"/>
            <a:ext cx="7886700" cy="3268661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Федеральная рабочая программа по учебному предмету «Литература» (углублённый уровень) (предметная область «Русский язык и литература») (далее соответственно – программа по литературе, литература) включает пояснительную записку, содержание обучения, планируемые результаты освоения программы по литературе, тематическое планирование.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Пояснительная записка отражает общие цели и задачи изучения литературы, характеристику психологических предпосылок к её изучению обучающимися, место в структуре учебного плана, а также подходы к отбору содержания, к определению планируемых результатов.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Содержание обучения раскрывает содержательные линии, которые предлагаются для обязательного изучения в каждом классе на уровне среднего общего образования.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Планируемые результаты освоения программы по литературе включают личностные, метапредметные результаты за весь период обучения на уровне среднего общего образования, а также предметные достижения обучающегося за каждый год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414842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2229</TotalTime>
  <Words>934</Words>
  <Application>Microsoft Office PowerPoint</Application>
  <PresentationFormat>Экран (16:9)</PresentationFormat>
  <Paragraphs>107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Jost</vt:lpstr>
      <vt:lpstr>Calibri</vt:lpstr>
      <vt:lpstr>Abhaya Libre</vt:lpstr>
      <vt:lpstr>Calibri Light</vt:lpstr>
      <vt:lpstr>Trebuchet MS</vt:lpstr>
      <vt:lpstr>Arial</vt:lpstr>
      <vt:lpstr>Титульный лист</vt:lpstr>
      <vt:lpstr>Заголовок и текст</vt:lpstr>
      <vt:lpstr>Фото и текст</vt:lpstr>
      <vt:lpstr>Изучение литературы на углублённом уровне</vt:lpstr>
      <vt:lpstr>Углублённое изучение литературы позволяет</vt:lpstr>
      <vt:lpstr>Цель углублённого изучения литературы</vt:lpstr>
      <vt:lpstr>Нормативное обеспечение</vt:lpstr>
      <vt:lpstr>Федеральная рабочая программа по предмету «Литература» (10-11 классы)</vt:lpstr>
      <vt:lpstr>Федеральная рабочая программа по предмету «Литература» (10-11 классы)</vt:lpstr>
      <vt:lpstr>Ключевые аспекты Федеральной рабочей программы по литературе</vt:lpstr>
      <vt:lpstr>Место учебного предмета «Литература» в учебном плане</vt:lpstr>
      <vt:lpstr>Структура Рабочей программы по литературе (углублённый уровень)</vt:lpstr>
      <vt:lpstr>Универсальный кодификатор (сайт ФИПИ)</vt:lpstr>
      <vt:lpstr>Статус учебных пособий</vt:lpstr>
      <vt:lpstr>Федеральный перечень учебников</vt:lpstr>
      <vt:lpstr>Учебники для углублённого изучения литературы</vt:lpstr>
      <vt:lpstr>Специфика преподавания литературы</vt:lpstr>
      <vt:lpstr>Компоненты системного образования</vt:lpstr>
      <vt:lpstr>Подходы к интерпретации художественного произведения</vt:lpstr>
      <vt:lpstr>Виды деятельности учащихся</vt:lpstr>
      <vt:lpstr>Статистика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Староселец О.А.</cp:lastModifiedBy>
  <cp:revision>141</cp:revision>
  <dcterms:modified xsi:type="dcterms:W3CDTF">2024-11-01T07:45:17Z</dcterms:modified>
</cp:coreProperties>
</file>