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301" r:id="rId19"/>
    <p:sldId id="261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02" r:id="rId29"/>
    <p:sldId id="288" r:id="rId30"/>
    <p:sldId id="303" r:id="rId31"/>
    <p:sldId id="304" r:id="rId32"/>
    <p:sldId id="289" r:id="rId33"/>
    <p:sldId id="292" r:id="rId34"/>
    <p:sldId id="305" r:id="rId35"/>
    <p:sldId id="294" r:id="rId36"/>
    <p:sldId id="295" r:id="rId37"/>
    <p:sldId id="296" r:id="rId38"/>
    <p:sldId id="297" r:id="rId39"/>
    <p:sldId id="298" r:id="rId40"/>
    <p:sldId id="299" r:id="rId41"/>
    <p:sldId id="306" r:id="rId42"/>
    <p:sldId id="300" r:id="rId43"/>
    <p:sldId id="276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100"/>
        <c:axId val="599667176"/>
        <c:axId val="599667568"/>
      </c:barChart>
      <c:catAx>
        <c:axId val="599667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/>
                  <a:t>Первичный балл, полученный за ЕГЭ по математике (базовый уровень)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667568"/>
        <c:crosses val="autoZero"/>
        <c:auto val="0"/>
        <c:lblAlgn val="ctr"/>
        <c:lblOffset val="100"/>
        <c:noMultiLvlLbl val="0"/>
      </c:catAx>
      <c:valAx>
        <c:axId val="599667568"/>
        <c:scaling>
          <c:orientation val="minMax"/>
          <c:max val="6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66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0.96804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6FD6B67-51BD-66A4-5287-AD7247DA29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179570" cy="43575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1BC56-7BF5-4EC2-8F2B-953D37209A98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3B1A-1138-4AD6-8D7A-84279123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3B1A-1138-4AD6-8D7A-842791236A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3B1A-1138-4AD6-8D7A-842791236A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4FF4-7316-9123-7BC4-1A1B6406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3570FC-1BAC-6942-974D-9A33A1F7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BAF9D-1B7B-1405-03F3-88E1BB73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2E750-C885-D100-A094-D78650FD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3A83A-71AD-997A-0CED-44901B9F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9B80-6FE1-427E-213F-296EEEF7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26C03-D0E5-3239-36B1-91CF53DA6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87BC0-E737-93DA-6C1B-D8A85AA8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8A7C1-9FF1-5391-8072-8A006D07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15900-6452-974A-982E-02962B96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9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DB1467-DE59-1E28-55FE-F77075E3C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087B24-9C42-5E99-EC9F-B6D6AC17A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069C9-421F-08E4-440E-B7FA62D5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7868E-1ECB-2D76-A209-858861A9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BAE07-5B16-E528-0BE8-5ECB2E90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37281-F1F8-74D8-B2B9-6B78CF22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0B9E0-907C-6F02-D87C-820109FC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F87D5-F011-1663-4441-0254CC55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352CB-201A-F17C-E9E1-27441A3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DE068-637D-7E6C-F2FA-151644D8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0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A8032-3EAB-B420-C98A-3A83FB7F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FAE6D-8200-DB9B-9C48-73309D8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9E39A-D135-0DA4-A38D-FADCFA9B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6C720-18A2-2A95-3233-B881AE35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9C8DE-2B4D-EB42-E077-A4BC6DEB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B52F6-99CD-42C1-A800-DB97977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64513-FF2E-D414-8BA9-55507ED25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3D33B0-6E7B-4B46-A7DA-A3E73FDB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2C2FC-E9D2-2B4F-4CC2-B3A9BEA8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9F611-9683-34F1-F75F-C24B16B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9B644-2A4B-867C-5297-48D5BE05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89439-BF10-BC57-7988-6087E34F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576FF-D223-2A40-DBCE-7DC9EE6E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1BAC7D-A4FC-0AA6-55FE-D1C4EDF6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E95DCB-70D1-CA4E-5F36-C095DA499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20C96C-4E60-AFF5-E7D3-536366390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8AE6E8-5B4E-5076-85F7-A0E98DE2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ABDA4B-64A7-3E68-5C54-1A8257C5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0E7BD7-6266-537E-0456-6C0529B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5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7ACED-C526-7C69-143C-C34D23A9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8F0C5B-EA98-B5DD-C084-1A2895B1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9FDBDD-FA24-57C0-CD35-85F80264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2F642-0DF4-254E-D4DA-FD32DA4F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4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9289E2-4129-04F4-DD9C-DB3D10DB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744679-FE4F-F4F9-A5E9-899E9F82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A0DB9F-17A5-0C41-8F10-1493D59B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6142F-3B8B-340C-690D-20F795C5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B2CCB-2E38-22B7-1757-4E1B0DB6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FFDEE9-09E2-F4D1-A6B5-D37633411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C93C4-9A0B-23D7-9272-D0307CF9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D75F2-8C6C-20FF-3A25-B34956F3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E10B5D-A3B9-E10F-1419-68E5EE41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4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59AD2-AA14-4D69-1E92-399BCB6D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F88263-A21D-D412-9B7C-7E30C18E8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4454B-C332-46C7-CE1C-4AD370FAB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7AAB4B-C99C-3B72-091B-22F1BF57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E7F39D-A398-6AB5-AD55-F2512BF7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30C3D9-5712-B196-E3D9-9A3966F3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7361C-A6CC-AC64-F1C7-00C15F29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88B20-CB70-D007-5D1B-598A3A2DF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C9B9D-12E3-70F9-4489-59CB2DD6B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2D35-ED44-49CC-B185-600AAED4397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66BA2-8E27-149B-F29B-0F3016E67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995A1-AA68-0990-BA71-97BA61719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4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957-12F6-01FC-5095-C0F11327D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Анализ результатов ЕГЭ- 2024 по математике в Алтайском крае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058CC4-1032-1A74-C8C4-B3B66A413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Игорь </a:t>
            </a:r>
            <a:r>
              <a:rPr lang="en-US" dirty="0" err="1"/>
              <a:t>Васильевич</a:t>
            </a:r>
            <a:r>
              <a:rPr lang="ru-RU" dirty="0"/>
              <a:t> </a:t>
            </a:r>
            <a:r>
              <a:rPr lang="en-US" dirty="0"/>
              <a:t>Кисельников</a:t>
            </a:r>
          </a:p>
          <a:p>
            <a:pPr algn="l"/>
            <a:r>
              <a:rPr lang="en-US" dirty="0" err="1"/>
              <a:t>доцент</a:t>
            </a:r>
            <a:r>
              <a:rPr lang="en-US" dirty="0"/>
              <a:t> </a:t>
            </a:r>
            <a:r>
              <a:rPr lang="en-US" dirty="0" err="1"/>
              <a:t>кафедры</a:t>
            </a:r>
            <a:r>
              <a:rPr lang="en-US" dirty="0"/>
              <a:t> </a:t>
            </a:r>
            <a:r>
              <a:rPr lang="en-US" dirty="0" err="1"/>
              <a:t>математики</a:t>
            </a:r>
            <a:r>
              <a:rPr lang="en-US" dirty="0"/>
              <a:t> и </a:t>
            </a:r>
            <a:r>
              <a:rPr lang="en-US" dirty="0" err="1"/>
              <a:t>методик</a:t>
            </a:r>
            <a:r>
              <a:rPr lang="ru-RU" dirty="0"/>
              <a:t>и </a:t>
            </a:r>
            <a:r>
              <a:rPr lang="en-US" dirty="0" err="1"/>
              <a:t>обучения</a:t>
            </a:r>
            <a:r>
              <a:rPr lang="en-US" dirty="0"/>
              <a:t> </a:t>
            </a:r>
            <a:r>
              <a:rPr lang="en-US" dirty="0" err="1"/>
              <a:t>математике</a:t>
            </a:r>
            <a:r>
              <a:rPr lang="en-US" dirty="0"/>
              <a:t> ФГБОУ ВО «</a:t>
            </a:r>
            <a:r>
              <a:rPr lang="en-US" dirty="0" err="1"/>
              <a:t>АлтГПУ</a:t>
            </a:r>
            <a:r>
              <a:rPr lang="en-US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350F-545E-B5EF-93E3-A9C3F8B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ВЫВОДЫ о характере изменения результатов ЕГЭ по предмету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E393D-F83E-6B60-4D70-0A00ADD5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-104931"/>
            <a:ext cx="7210262" cy="6643843"/>
          </a:xfrm>
        </p:spPr>
        <p:txBody>
          <a:bodyPr anchor="ctr">
            <a:normAutofit/>
          </a:bodyPr>
          <a:lstStyle/>
          <a:p>
            <a:pPr indent="360680">
              <a:spcBef>
                <a:spcPts val="1000"/>
              </a:spcBef>
            </a:pP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Значимых изменений в результатах ЕГЭ 2024 года по учебному предмету математика (базовый уровень) относительно результатов ЕГЭ 2023 г.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Наблюдается незначительное уменьшение количества участников ЕГЭ, получивших оценку «2» с 2,06% до 1,06%. Значительно уменьшилось число участников, получивших «3» с 25,58% до 19,88% соответственно. При этом возросло число участников, получивших оценку «4» с 45,02% до 51,25%, оценку «5» с 27,34% до 27,81%.</a:t>
            </a:r>
            <a:endParaRPr lang="ru-RU" sz="1800" b="1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360680">
              <a:spcBef>
                <a:spcPts val="1000"/>
              </a:spcBef>
            </a:pP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причины стабильности результатов – целенаправленная подготовка к выполнению заданий, встречаемых в КИМ (изменения в содержание КИМ отсутствуют по сравнению с прошлым годом); переход части учеников, которые могли бы сдавать профильную математику, в группу, сдающих базовый экзамен.</a:t>
            </a:r>
            <a:endParaRPr lang="ru-RU" sz="1800" b="1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Анализ результатов сдачи ЕГЭ по математике (базовый уровень) в разрезе ОО показывает, что высокий уровень подготовленности наблюдается у выпускников гимназий и лицеев (87,57% сдали экзамен на 4 и 5), далее идут выпускники интернатов (85,29% сдали на 4 и 5), СОШ с УИОП (83,39% сдали на 4 и 5), СОШ (77,3% сдали на 4 и 5). Вечерние и открытые (сменные) ОШ имеют более низкие результаты сдачи ЕГЭ: 8,79% - «5», 37,36% - «4», основная часть сдает на «3» - 38,46% и 15,38% - «2».</a:t>
            </a:r>
          </a:p>
        </p:txBody>
      </p:sp>
    </p:spTree>
    <p:extLst>
      <p:ext uri="{BB962C8B-B14F-4D97-AF65-F5344CB8AC3E}">
        <p14:creationId xmlns:p14="http://schemas.microsoft.com/office/powerpoint/2010/main" val="16843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91020-F24E-5CEE-76FA-79F5DF04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1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11. </a:t>
            </a:r>
            <a:r>
              <a:rPr lang="ru-RU" sz="2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Деталь имеет форму изображённого на рисунке многогранника (все двугранные углы прямые). Числа на рисунке обозначают длины рёбер в сантиметрах. Найдите площадь поверхности этой детали. Ответ дайте в квадратных сантиметрах.</a:t>
            </a:r>
            <a:r>
              <a:rPr lang="ru-RU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11AB3-0DEF-E2B9-6DDE-25D44D4E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57799" cy="4163337"/>
          </a:xfrm>
        </p:spPr>
        <p:txBody>
          <a:bodyPr>
            <a:normAutofit/>
          </a:bodyPr>
          <a:lstStyle/>
          <a:p>
            <a:pPr indent="450215"/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11, которое проверяет умения решать простейшие</a:t>
            </a:r>
            <a:r>
              <a:rPr lang="ru-RU" sz="1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стереометрические задачи на нахождение геометрических величин, использовать при решении стереометрических задач планиметрические факты и методы, приступили 84,71% участников экзамена, процент выполнения задания составил 18,35%. </a:t>
            </a:r>
            <a:endParaRPr lang="ru-RU" sz="17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варианте 325 верный ответ «108» получили 74 человека, что составляет 16,02%. Массовый неверный ответ - «54», его получили 52 человека. Участники находили объем </a:t>
            </a:r>
            <a:r>
              <a:rPr lang="ru-RU" sz="1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изображённого на рисунке многогранника, а не площадь поверхности как требовалось.</a:t>
            </a:r>
          </a:p>
          <a:p>
            <a:pPr indent="450215"/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Ошибка, приведшая учащихся к неправильному ответу, указывает на невнимательность к тому, что требуется найти. </a:t>
            </a:r>
            <a:endParaRPr lang="ru-RU" sz="17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7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C4180-41FE-B388-1127-45AC4C18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270" y="2766817"/>
            <a:ext cx="1959820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6B21E-37D4-A347-D14B-25B46F43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13. </a:t>
            </a:r>
            <a:r>
              <a:rPr lang="en-US" sz="3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Даны два шара с радиусами 7 и 1. Во сколько объём большего шара больше объёма меньшего?</a:t>
            </a: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171E0-432A-EA9F-841E-E64DA3D39601}"/>
              </a:ext>
            </a:extLst>
          </p:cNvPr>
          <p:cNvSpPr txBox="1"/>
          <p:nvPr/>
        </p:nvSpPr>
        <p:spPr>
          <a:xfrm>
            <a:off x="838201" y="2013625"/>
            <a:ext cx="5257799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К </a:t>
            </a:r>
            <a:r>
              <a:rPr lang="en-US" sz="1900" dirty="0" err="1"/>
              <a:t>заданию</a:t>
            </a:r>
            <a:r>
              <a:rPr lang="en-US" sz="1900" dirty="0"/>
              <a:t> 13, </a:t>
            </a:r>
            <a:r>
              <a:rPr lang="en-US" sz="1900" dirty="0" err="1"/>
              <a:t>которое</a:t>
            </a:r>
            <a:r>
              <a:rPr lang="en-US" sz="1900" dirty="0"/>
              <a:t> </a:t>
            </a:r>
            <a:r>
              <a:rPr lang="en-US" sz="1900" dirty="0" err="1"/>
              <a:t>проверяет</a:t>
            </a:r>
            <a:r>
              <a:rPr lang="en-US" sz="1900" dirty="0"/>
              <a:t> </a:t>
            </a:r>
            <a:r>
              <a:rPr lang="en-US" sz="1900" dirty="0" err="1"/>
              <a:t>умения</a:t>
            </a:r>
            <a:r>
              <a:rPr lang="en-US" sz="1900" dirty="0"/>
              <a:t> </a:t>
            </a:r>
            <a:r>
              <a:rPr lang="en-US" sz="1900" dirty="0" err="1"/>
              <a:t>решать</a:t>
            </a:r>
            <a:r>
              <a:rPr lang="en-US" sz="1900" dirty="0"/>
              <a:t> </a:t>
            </a:r>
            <a:r>
              <a:rPr lang="en-US" sz="1900" dirty="0" err="1"/>
              <a:t>простейшие</a:t>
            </a:r>
            <a:r>
              <a:rPr lang="en-US" sz="1900" dirty="0"/>
              <a:t> </a:t>
            </a:r>
            <a:r>
              <a:rPr lang="en-US" sz="1900" dirty="0" err="1"/>
              <a:t>стереометрические</a:t>
            </a:r>
            <a:r>
              <a:rPr lang="en-US" sz="1900" dirty="0"/>
              <a:t> </a:t>
            </a:r>
            <a:r>
              <a:rPr lang="en-US" sz="1900" dirty="0" err="1"/>
              <a:t>задачи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нахождение</a:t>
            </a:r>
            <a:r>
              <a:rPr lang="en-US" sz="1900" dirty="0"/>
              <a:t> </a:t>
            </a:r>
            <a:r>
              <a:rPr lang="en-US" sz="1900" dirty="0" err="1"/>
              <a:t>гео-метрических</a:t>
            </a:r>
            <a:r>
              <a:rPr lang="en-US" sz="1900" dirty="0"/>
              <a:t> </a:t>
            </a:r>
            <a:r>
              <a:rPr lang="en-US" sz="1900" dirty="0" err="1"/>
              <a:t>величин</a:t>
            </a:r>
            <a:r>
              <a:rPr lang="en-US" sz="1900" dirty="0"/>
              <a:t> и </a:t>
            </a:r>
            <a:r>
              <a:rPr lang="en-US" sz="1900" dirty="0" err="1"/>
              <a:t>использовать</a:t>
            </a:r>
            <a:r>
              <a:rPr lang="en-US" sz="1900" dirty="0"/>
              <a:t> </a:t>
            </a:r>
            <a:r>
              <a:rPr lang="en-US" sz="1900" dirty="0" err="1"/>
              <a:t>при</a:t>
            </a:r>
            <a:r>
              <a:rPr lang="en-US" sz="1900" dirty="0"/>
              <a:t> </a:t>
            </a:r>
            <a:r>
              <a:rPr lang="en-US" sz="1900" dirty="0" err="1"/>
              <a:t>решении</a:t>
            </a:r>
            <a:r>
              <a:rPr lang="en-US" sz="1900" dirty="0"/>
              <a:t> </a:t>
            </a:r>
            <a:r>
              <a:rPr lang="en-US" sz="1900" dirty="0" err="1"/>
              <a:t>стереометрических</a:t>
            </a:r>
            <a:r>
              <a:rPr lang="en-US" sz="1900" dirty="0"/>
              <a:t> </a:t>
            </a:r>
            <a:r>
              <a:rPr lang="en-US" sz="1900" dirty="0" err="1"/>
              <a:t>задач</a:t>
            </a:r>
            <a:r>
              <a:rPr lang="en-US" sz="1900" dirty="0"/>
              <a:t> </a:t>
            </a:r>
            <a:r>
              <a:rPr lang="en-US" sz="1900" dirty="0" err="1"/>
              <a:t>планиметрические</a:t>
            </a:r>
            <a:r>
              <a:rPr lang="en-US" sz="1900" dirty="0"/>
              <a:t> </a:t>
            </a:r>
            <a:r>
              <a:rPr lang="en-US" sz="1900" dirty="0" err="1"/>
              <a:t>факты</a:t>
            </a:r>
            <a:r>
              <a:rPr lang="en-US" sz="1900" dirty="0"/>
              <a:t> и </a:t>
            </a:r>
            <a:r>
              <a:rPr lang="en-US" sz="1900" dirty="0" err="1"/>
              <a:t>методы</a:t>
            </a:r>
            <a:r>
              <a:rPr lang="en-US" sz="1900" dirty="0"/>
              <a:t>, </a:t>
            </a:r>
            <a:r>
              <a:rPr lang="en-US" sz="1900" dirty="0" err="1"/>
              <a:t>приступили</a:t>
            </a:r>
            <a:r>
              <a:rPr lang="en-US" sz="1900" dirty="0"/>
              <a:t> 89,17% </a:t>
            </a:r>
            <a:r>
              <a:rPr lang="en-US" sz="1900" dirty="0" err="1"/>
              <a:t>участников</a:t>
            </a:r>
            <a:r>
              <a:rPr lang="en-US" sz="1900" dirty="0"/>
              <a:t> </a:t>
            </a:r>
            <a:r>
              <a:rPr lang="en-US" sz="1900" dirty="0" err="1"/>
              <a:t>экзамена</a:t>
            </a:r>
            <a:r>
              <a:rPr lang="en-US" sz="1900" dirty="0"/>
              <a:t>, </a:t>
            </a:r>
            <a:r>
              <a:rPr lang="en-US" sz="1900" dirty="0" err="1"/>
              <a:t>процент</a:t>
            </a:r>
            <a:r>
              <a:rPr lang="en-US" sz="1900" dirty="0"/>
              <a:t> </a:t>
            </a:r>
            <a:r>
              <a:rPr lang="en-US" sz="1900" dirty="0" err="1"/>
              <a:t>выполнения</a:t>
            </a:r>
            <a:r>
              <a:rPr lang="en-US" sz="1900" dirty="0"/>
              <a:t> </a:t>
            </a:r>
            <a:r>
              <a:rPr lang="en-US" sz="1900" dirty="0" err="1"/>
              <a:t>задания</a:t>
            </a:r>
            <a:r>
              <a:rPr lang="en-US" sz="1900" dirty="0"/>
              <a:t> </a:t>
            </a:r>
            <a:r>
              <a:rPr lang="en-US" sz="1900" dirty="0" err="1"/>
              <a:t>составил</a:t>
            </a:r>
            <a:r>
              <a:rPr lang="en-US" sz="1900" dirty="0"/>
              <a:t> 34,14%.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В </a:t>
            </a:r>
            <a:r>
              <a:rPr lang="en-US" sz="1900" dirty="0" err="1"/>
              <a:t>варианте</a:t>
            </a:r>
            <a:r>
              <a:rPr lang="en-US" sz="1900" dirty="0"/>
              <a:t> 325 </a:t>
            </a:r>
            <a:r>
              <a:rPr lang="en-US" sz="1900" dirty="0" err="1"/>
              <a:t>верный</a:t>
            </a:r>
            <a:r>
              <a:rPr lang="en-US" sz="1900" dirty="0"/>
              <a:t> </a:t>
            </a:r>
            <a:r>
              <a:rPr lang="en-US" sz="1900" dirty="0" err="1"/>
              <a:t>ответ</a:t>
            </a:r>
            <a:r>
              <a:rPr lang="en-US" sz="1900" dirty="0"/>
              <a:t> «343» </a:t>
            </a:r>
            <a:r>
              <a:rPr lang="en-US" sz="1900" dirty="0" err="1"/>
              <a:t>получили</a:t>
            </a:r>
            <a:r>
              <a:rPr lang="en-US" sz="1900" dirty="0"/>
              <a:t> 167 </a:t>
            </a:r>
            <a:r>
              <a:rPr lang="en-US" sz="1900" dirty="0" err="1"/>
              <a:t>человек</a:t>
            </a:r>
            <a:r>
              <a:rPr lang="en-US" sz="1900" dirty="0"/>
              <a:t>, </a:t>
            </a:r>
            <a:r>
              <a:rPr lang="en-US" sz="1900" dirty="0" err="1"/>
              <a:t>что</a:t>
            </a:r>
            <a:r>
              <a:rPr lang="en-US" sz="1900" dirty="0"/>
              <a:t> </a:t>
            </a:r>
            <a:r>
              <a:rPr lang="en-US" sz="1900" dirty="0" err="1"/>
              <a:t>составляет</a:t>
            </a:r>
            <a:r>
              <a:rPr lang="en-US" sz="1900" dirty="0"/>
              <a:t> 36,15%. «</a:t>
            </a:r>
            <a:r>
              <a:rPr lang="en-US" sz="1900" dirty="0" err="1"/>
              <a:t>Массовые</a:t>
            </a:r>
            <a:r>
              <a:rPr lang="en-US" sz="1900" dirty="0"/>
              <a:t>» </a:t>
            </a:r>
            <a:r>
              <a:rPr lang="en-US" sz="1900" dirty="0" err="1"/>
              <a:t>неверные</a:t>
            </a:r>
            <a:r>
              <a:rPr lang="en-US" sz="1900" dirty="0"/>
              <a:t> </a:t>
            </a:r>
            <a:r>
              <a:rPr lang="en-US" sz="1900" dirty="0" err="1"/>
              <a:t>отве-ты</a:t>
            </a:r>
            <a:r>
              <a:rPr lang="en-US" sz="1900" dirty="0"/>
              <a:t>: «7» </a:t>
            </a:r>
            <a:r>
              <a:rPr lang="en-US" sz="1900" dirty="0" err="1"/>
              <a:t>получили</a:t>
            </a:r>
            <a:r>
              <a:rPr lang="en-US" sz="1900" dirty="0"/>
              <a:t> 96 </a:t>
            </a:r>
            <a:r>
              <a:rPr lang="en-US" sz="1900" dirty="0" err="1"/>
              <a:t>участников</a:t>
            </a:r>
            <a:r>
              <a:rPr lang="en-US" sz="1900" dirty="0"/>
              <a:t> </a:t>
            </a:r>
            <a:r>
              <a:rPr lang="en-US" sz="1900" dirty="0" err="1"/>
              <a:t>экзамена</a:t>
            </a:r>
            <a:r>
              <a:rPr lang="en-US" sz="1900" dirty="0"/>
              <a:t>, «49» </a:t>
            </a:r>
            <a:r>
              <a:rPr lang="en-US" sz="1900" dirty="0" err="1"/>
              <a:t>получили</a:t>
            </a:r>
            <a:r>
              <a:rPr lang="en-US" sz="1900" dirty="0"/>
              <a:t> 35 </a:t>
            </a:r>
            <a:r>
              <a:rPr lang="en-US" sz="1900" dirty="0" err="1"/>
              <a:t>человек</a:t>
            </a:r>
            <a:r>
              <a:rPr lang="en-US" sz="19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Типичная</a:t>
            </a:r>
            <a:r>
              <a:rPr lang="en-US" sz="1900" dirty="0"/>
              <a:t> </a:t>
            </a:r>
            <a:r>
              <a:rPr lang="en-US" sz="1900" dirty="0" err="1"/>
              <a:t>ошибка</a:t>
            </a:r>
            <a:r>
              <a:rPr lang="en-US" sz="1900" dirty="0"/>
              <a:t>, </a:t>
            </a:r>
            <a:r>
              <a:rPr lang="en-US" sz="1900" dirty="0" err="1"/>
              <a:t>приведшая</a:t>
            </a:r>
            <a:r>
              <a:rPr lang="en-US" sz="1900" dirty="0"/>
              <a:t> </a:t>
            </a:r>
            <a:r>
              <a:rPr lang="en-US" sz="1900" dirty="0" err="1"/>
              <a:t>учащихся</a:t>
            </a:r>
            <a:r>
              <a:rPr lang="en-US" sz="1900" dirty="0"/>
              <a:t> к </a:t>
            </a:r>
            <a:r>
              <a:rPr lang="en-US" sz="1900" dirty="0" err="1"/>
              <a:t>неправильному</a:t>
            </a:r>
            <a:r>
              <a:rPr lang="en-US" sz="1900" dirty="0"/>
              <a:t> </a:t>
            </a:r>
            <a:r>
              <a:rPr lang="en-US" sz="1900" dirty="0" err="1"/>
              <a:t>ответу</a:t>
            </a:r>
            <a:r>
              <a:rPr lang="en-US" sz="1900" dirty="0"/>
              <a:t>, </a:t>
            </a:r>
            <a:r>
              <a:rPr lang="en-US" sz="1900" dirty="0" err="1"/>
              <a:t>указывает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незнания</a:t>
            </a:r>
            <a:r>
              <a:rPr lang="en-US" sz="1900" dirty="0"/>
              <a:t> </a:t>
            </a:r>
            <a:r>
              <a:rPr lang="en-US" sz="1900" dirty="0" err="1"/>
              <a:t>формулы</a:t>
            </a:r>
            <a:r>
              <a:rPr lang="en-US" sz="1900" dirty="0"/>
              <a:t> </a:t>
            </a:r>
            <a:r>
              <a:rPr lang="en-US" sz="1900" dirty="0" err="1"/>
              <a:t>объема</a:t>
            </a:r>
            <a:r>
              <a:rPr lang="en-US" sz="1900" dirty="0"/>
              <a:t> </a:t>
            </a:r>
            <a:r>
              <a:rPr lang="en-US" sz="1900" dirty="0" err="1"/>
              <a:t>шара</a:t>
            </a:r>
            <a:r>
              <a:rPr lang="en-US" sz="190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290F6-0429-421A-4046-89011AE5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8" y="3283930"/>
            <a:ext cx="2775284" cy="1717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F3F3EA-281F-F7FD-49D6-EECAACDF12D3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4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C1AF730-B563-E83B-F48F-5457D6CF52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1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Задание 13. </a:t>
                </a:r>
                <a:r>
                  <a:rPr lang="ru-RU" sz="4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4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ru-RU" sz="4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4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e>
                        </m:rad>
                      </m:sub>
                    </m:sSub>
                    <m:sSup>
                      <m:sSupPr>
                        <m:ctrlPr>
                          <a:rPr lang="ru-RU" sz="4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ru-RU" sz="4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4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410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C1AF730-B563-E83B-F48F-5457D6CF5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145" t="-12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622B3C92-E86D-1B6C-E71F-326E6CDD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57799" cy="4163337"/>
          </a:xfrm>
        </p:spPr>
        <p:txBody>
          <a:bodyPr>
            <a:normAutofit/>
          </a:bodyPr>
          <a:lstStyle/>
          <a:p>
            <a:pPr marL="457200" indent="450215">
              <a:spcAft>
                <a:spcPts val="1000"/>
              </a:spcAft>
            </a:pPr>
            <a:r>
              <a:rPr lang="ru-RU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заданию 16, которое проверяет умения выполнять вычисление значений и преобразования выражений, приступили 75,85% участников экзамена, процент выполнения задания составил 26,68%. </a:t>
            </a:r>
            <a:endParaRPr lang="ru-RU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варианте 325 верный ответ «4» получили 127 человек, что составляет 27,49%. «Массовые» неверные ответы: «1» получили 83 участника экзамена, «11» получили 55 человек, «2» - 42 человека. </a:t>
            </a:r>
            <a:endParaRPr lang="ru-RU" sz="19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ошибка, приведшая учащихся к неправильному ответу «1», указывает на незнание свойств логарифма. </a:t>
            </a:r>
            <a:endParaRPr lang="ru-RU" sz="19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900"/>
          </a:p>
        </p:txBody>
      </p:sp>
      <p:pic>
        <p:nvPicPr>
          <p:cNvPr id="7" name="Graphic 6" descr="Ошибка">
            <a:extLst>
              <a:ext uri="{FF2B5EF4-FFF2-40B4-BE49-F238E27FC236}">
                <a16:creationId xmlns:a16="http://schemas.microsoft.com/office/drawing/2014/main" id="{6DBB9892-F046-41F9-6CDF-D4E0D6921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9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79371-5A67-B46D-3F80-D20499C2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indent="612775"/>
            <a:r>
              <a:rPr lang="ru-RU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1872B-E809-EE72-3395-82FE607E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/>
              <a:t>К заданию 18, которое проверяет умения выполнять вычисление значений и преобразования выражений, решать рациональные, показательные и логарифмические неравенства, приступили 91,51% участников экзамена, процент выполнения задания составил 26,36%. </a:t>
            </a:r>
          </a:p>
          <a:p>
            <a:r>
              <a:rPr lang="ru-RU" sz="1600" dirty="0"/>
              <a:t>В варианте 325 верный ответ «3214» получили 148 человека, что составляет 32,03%. «Массовые» неверные ответы: «2314» получили 32 участника экзамена, «3124» - 32 человека. </a:t>
            </a:r>
          </a:p>
          <a:p>
            <a:r>
              <a:rPr lang="ru-RU" sz="1600" dirty="0"/>
              <a:t>Причиной неверных ответов является неумение решать неравенства данного типа.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DE6A4-C5F7-C98F-548C-364A1CD7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314668"/>
            <a:ext cx="4788505" cy="1496407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E94E-5BB7-EA1B-0F55-280B4975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marL="457200" indent="450215"/>
            <a:r>
              <a:rPr lang="ru-RU" sz="1800" i="1"/>
              <a:t>Задание 21.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обменном пункте можно совершить одну из двух операций: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золотые монеты получить 3 серебряные и одну медную;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5 серебряных монет получить 3 золотые и одну медную.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i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1D598-A123-0258-172D-EF5B3C44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21, которое проверяет умения выполнять вычисление значений и преобразования выражений, умение решать текстовые задачи разных типов, умение выбирать подходящий изученный метод для решения задачи, приступили 57,58% участников экзамена, процент выполнения задания составил 14,39%.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варианте 325 верный ответ «10» получили 120 человека, что составляет 25,97%. «Массовые» неверные ответы: «25» получили 12 участников экзамена, «250» получили 23 человека.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вероятными причинами неверных ответов в данном случае являются: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непонимание условия задачи,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неумение строить математическую модель.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25812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14FA-2F58-5073-BCE5-04D564C5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pPr indent="450215">
              <a:spcBef>
                <a:spcPts val="1000"/>
              </a:spcBef>
            </a:pPr>
            <a:r>
              <a:rPr lang="x-none" sz="3100" b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Задание 19.</a:t>
            </a:r>
            <a:r>
              <a:rPr lang="x-none" sz="3100" b="1" i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3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четырёхзначное число, большее 7000, но меньшее 9000, которое делится на 50 и каждая следующая цифра которого меньше предыдущей. В ответе запишите какое-нибудь одно такое число.</a:t>
            </a:r>
            <a:endParaRPr lang="ru-RU" sz="310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26E65-A204-2EFE-CD5A-0688ACD9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indent="450215"/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19, которое проверяет умение выполнять вычисление значений и преобразования выражений, умение решать текстовые задачи разных типов, умение выбирать подходящий изученный метод для решения задачи, приступили 80,65% участников экзамена, процент выполнения задания составил 60,58%. 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Ошибки, допущенные при решении задачи, показывают, что выпускники не овладели универсальными учебными познавательными действиями: 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готовность к самостоятельному поиску методов решения практических задач, применению различных методов познания;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 полученные в ходе решения задачи результаты, критически оценивать их достоверность, прогнозировать изменение в новых условиях.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5863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6A35-25B5-59EC-301C-E67657C7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marL="457200" indent="450215">
              <a:spcAft>
                <a:spcPts val="1000"/>
              </a:spcAft>
            </a:pP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20.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городов A и B, расстояние между которыми равно 320 км, навстречу друг другу одновременно выехали два автомобиля и встретились через 2 часа на расстоянии 170 км от города B. Найдите скорость автомобиля, выехавшего из города A. Ответ дайте в км/ч.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B12AD-E8C1-CEAF-2D84-04A14673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20, которое проверяет умения решать текстовые задачи разных типов, решать уравнения, приступили 76,08% участников экзамена, процент выполнения задания составил 55,86%.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Ошибки, допущенные при решении задачи, показывают, что выпускники не овладели универсальным учебным познавательным действием: способность и готовность к самостоятельному поиску методов решения практических задач, применению различных методов познания.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438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D7AF6-53F8-48CD-A823-4365CEED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marL="457200" indent="450215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21.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обменном пункте можно совершить одну из двух операций: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золотые монеты получить 3 серебряные и одну медную;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5 серебряных монет получить 3 золотые и одну медную.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ED0AB-5749-1E61-8DB6-9DB4BCC7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21, которое проверяет умения выполнять вычисление значений и преобразования выражений, умение решать текстовые задачи разных типов, умение выбирать подходящий изученный метод для решения задачи, приступили 57,58% участников экзамена, процент выполнения задания составил 14,39%.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Ошибки, допущенные при решении задачи, показывают, что выпускники не овладели универсальными учебными познавательными действиями: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готовность к самостоятельному поиску методов решения практических задач, применению различных методов познания;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переносить знания в познавательную и практическую области жизнедеятельности.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821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586D7-8E5F-E709-2BBC-630094BA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Профильный уровень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E7C5B-6DEC-18DD-CBAF-37C64DAA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Базовый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68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09DC-2459-6AD8-D41F-2233C603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Количество  участников ЕГЭ по учебному предмету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549B27-7D62-AE84-8296-7A7AA46E4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275673"/>
              </p:ext>
            </p:extLst>
          </p:nvPr>
        </p:nvGraphicFramePr>
        <p:xfrm>
          <a:off x="838200" y="2566516"/>
          <a:ext cx="10515602" cy="28695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01222">
                  <a:extLst>
                    <a:ext uri="{9D8B030D-6E8A-4147-A177-3AD203B41FA5}">
                      <a16:colId xmlns:a16="http://schemas.microsoft.com/office/drawing/2014/main" val="259355108"/>
                    </a:ext>
                  </a:extLst>
                </a:gridCol>
                <a:gridCol w="2303978">
                  <a:extLst>
                    <a:ext uri="{9D8B030D-6E8A-4147-A177-3AD203B41FA5}">
                      <a16:colId xmlns:a16="http://schemas.microsoft.com/office/drawing/2014/main" val="1135723503"/>
                    </a:ext>
                  </a:extLst>
                </a:gridCol>
                <a:gridCol w="1201222">
                  <a:extLst>
                    <a:ext uri="{9D8B030D-6E8A-4147-A177-3AD203B41FA5}">
                      <a16:colId xmlns:a16="http://schemas.microsoft.com/office/drawing/2014/main" val="3932529263"/>
                    </a:ext>
                  </a:extLst>
                </a:gridCol>
                <a:gridCol w="2303978">
                  <a:extLst>
                    <a:ext uri="{9D8B030D-6E8A-4147-A177-3AD203B41FA5}">
                      <a16:colId xmlns:a16="http://schemas.microsoft.com/office/drawing/2014/main" val="1776369447"/>
                    </a:ext>
                  </a:extLst>
                </a:gridCol>
                <a:gridCol w="1201222">
                  <a:extLst>
                    <a:ext uri="{9D8B030D-6E8A-4147-A177-3AD203B41FA5}">
                      <a16:colId xmlns:a16="http://schemas.microsoft.com/office/drawing/2014/main" val="477183031"/>
                    </a:ext>
                  </a:extLst>
                </a:gridCol>
                <a:gridCol w="2303980">
                  <a:extLst>
                    <a:ext uri="{9D8B030D-6E8A-4147-A177-3AD203B41FA5}">
                      <a16:colId xmlns:a16="http://schemas.microsoft.com/office/drawing/2014/main" val="2656465424"/>
                    </a:ext>
                  </a:extLst>
                </a:gridCol>
              </a:tblGrid>
              <a:tr h="508151"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 dirty="0">
                          <a:effectLst/>
                        </a:rPr>
                        <a:t>2022 г.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 dirty="0">
                          <a:effectLst/>
                        </a:rPr>
                        <a:t>20</a:t>
                      </a:r>
                      <a:r>
                        <a:rPr lang="en-US" sz="2900" dirty="0">
                          <a:effectLst/>
                        </a:rPr>
                        <a:t>2</a:t>
                      </a:r>
                      <a:r>
                        <a:rPr lang="ru-RU" sz="2900" dirty="0">
                          <a:effectLst/>
                        </a:rPr>
                        <a:t>3 г.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 dirty="0">
                          <a:effectLst/>
                        </a:rPr>
                        <a:t>2024 г.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06650"/>
                  </a:ext>
                </a:extLst>
              </a:tr>
              <a:tr h="1853255"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чел.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% от общего числа участников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чел.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% от общего числа участников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чел.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% от общего числа участников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extLst>
                  <a:ext uri="{0D108BD9-81ED-4DB2-BD59-A6C34878D82A}">
                    <a16:rowId xmlns:a16="http://schemas.microsoft.com/office/drawing/2014/main" val="757335312"/>
                  </a:ext>
                </a:extLst>
              </a:tr>
              <a:tr h="50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475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3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977CC-1BF6-9555-E5D8-5213A4EA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Количество участников ЕГЭ по типам  ОО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ADB50B8-C5A1-6AF9-C2F3-1B30580CD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24730"/>
              </p:ext>
            </p:extLst>
          </p:nvPr>
        </p:nvGraphicFramePr>
        <p:xfrm>
          <a:off x="1612597" y="2544411"/>
          <a:ext cx="7212083" cy="3891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4549">
                  <a:extLst>
                    <a:ext uri="{9D8B030D-6E8A-4147-A177-3AD203B41FA5}">
                      <a16:colId xmlns:a16="http://schemas.microsoft.com/office/drawing/2014/main" val="3661083685"/>
                    </a:ext>
                  </a:extLst>
                </a:gridCol>
                <a:gridCol w="1627534">
                  <a:extLst>
                    <a:ext uri="{9D8B030D-6E8A-4147-A177-3AD203B41FA5}">
                      <a16:colId xmlns:a16="http://schemas.microsoft.com/office/drawing/2014/main" val="3279050015"/>
                    </a:ext>
                  </a:extLst>
                </a:gridCol>
              </a:tblGrid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общеобразовательная школа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2039100932"/>
                  </a:ext>
                </a:extLst>
              </a:tr>
              <a:tr h="469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общеобразовательная школа с углубленным изучением отдельных предметов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2844415705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830753081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464608537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общеобразовательная школа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749431187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Лицей-интернат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323841068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Кадетская школа-интернат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746724150"/>
                  </a:ext>
                </a:extLst>
              </a:tr>
              <a:tr h="469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Общеобразовательная школа-интернат с первоначальной летной подготовкой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1163842318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Специальная (коррекционная) общеобразовательная школа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1314265862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Специальная (коррекционная) школа-интернат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139353369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Специальное профессиональное училище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1639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4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C86D9-430B-9533-875E-686DC4A9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 dirty="0"/>
              <a:t>Диаграмма распределения тестовых баллов участников ЕГЭ по предмету в 2024 г.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AE4F61-AEFB-9483-7A0F-1510B8A1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67DF5-F51E-07F8-C917-05F7149C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6" y="2270330"/>
            <a:ext cx="9267825" cy="424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03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ABE46-6EFA-7455-D565-43BB6CE4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результатов ЕГЭ по предмету за последние 3 года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2AD0C9-4291-061C-328E-E3109FC7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84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15FF8E6-80A2-171A-A912-62B9322D2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36590"/>
              </p:ext>
            </p:extLst>
          </p:nvPr>
        </p:nvGraphicFramePr>
        <p:xfrm>
          <a:off x="1648918" y="2597944"/>
          <a:ext cx="8154648" cy="3352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4341">
                  <a:extLst>
                    <a:ext uri="{9D8B030D-6E8A-4147-A177-3AD203B41FA5}">
                      <a16:colId xmlns:a16="http://schemas.microsoft.com/office/drawing/2014/main" val="702591239"/>
                    </a:ext>
                  </a:extLst>
                </a:gridCol>
                <a:gridCol w="2556395">
                  <a:extLst>
                    <a:ext uri="{9D8B030D-6E8A-4147-A177-3AD203B41FA5}">
                      <a16:colId xmlns:a16="http://schemas.microsoft.com/office/drawing/2014/main" val="2005363522"/>
                    </a:ext>
                  </a:extLst>
                </a:gridCol>
                <a:gridCol w="1531304">
                  <a:extLst>
                    <a:ext uri="{9D8B030D-6E8A-4147-A177-3AD203B41FA5}">
                      <a16:colId xmlns:a16="http://schemas.microsoft.com/office/drawing/2014/main" val="3858966461"/>
                    </a:ext>
                  </a:extLst>
                </a:gridCol>
                <a:gridCol w="1531304">
                  <a:extLst>
                    <a:ext uri="{9D8B030D-6E8A-4147-A177-3AD203B41FA5}">
                      <a16:colId xmlns:a16="http://schemas.microsoft.com/office/drawing/2014/main" val="2660315252"/>
                    </a:ext>
                  </a:extLst>
                </a:gridCol>
                <a:gridCol w="1531304">
                  <a:extLst>
                    <a:ext uri="{9D8B030D-6E8A-4147-A177-3AD203B41FA5}">
                      <a16:colId xmlns:a16="http://schemas.microsoft.com/office/drawing/2014/main" val="214638397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Участников, набравших балл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Субъект Российской Федерации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77368"/>
                  </a:ext>
                </a:extLst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221867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 ниже минимального балла,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11,74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11,45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4536849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от минимального балла до 60 баллов,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49,12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50,39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51,88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273326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от 61 до 80 баллов,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733668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от 81 до 100 баллов,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03656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effectLst/>
                        </a:rPr>
                        <a:t>Средний тестовый 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50,14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30516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C8A59D9-5B24-0239-80E9-B999CCF4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8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8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E11F-36EC-B0C3-23CA-CAF51CC2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3400"/>
              <a:t>Результаты ЕГЭ по предмету по группам участников экзамена с различным уровнем подготовки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46378F9-CFBB-8451-4743-3A478022D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119341"/>
              </p:ext>
            </p:extLst>
          </p:nvPr>
        </p:nvGraphicFramePr>
        <p:xfrm>
          <a:off x="1609077" y="3017519"/>
          <a:ext cx="8969494" cy="3209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842">
                  <a:extLst>
                    <a:ext uri="{9D8B030D-6E8A-4147-A177-3AD203B41FA5}">
                      <a16:colId xmlns:a16="http://schemas.microsoft.com/office/drawing/2014/main" val="1380873279"/>
                    </a:ext>
                  </a:extLst>
                </a:gridCol>
                <a:gridCol w="1673156">
                  <a:extLst>
                    <a:ext uri="{9D8B030D-6E8A-4147-A177-3AD203B41FA5}">
                      <a16:colId xmlns:a16="http://schemas.microsoft.com/office/drawing/2014/main" val="1687801443"/>
                    </a:ext>
                  </a:extLst>
                </a:gridCol>
                <a:gridCol w="1668292">
                  <a:extLst>
                    <a:ext uri="{9D8B030D-6E8A-4147-A177-3AD203B41FA5}">
                      <a16:colId xmlns:a16="http://schemas.microsoft.com/office/drawing/2014/main" val="50781888"/>
                    </a:ext>
                  </a:extLst>
                </a:gridCol>
                <a:gridCol w="1028102">
                  <a:extLst>
                    <a:ext uri="{9D8B030D-6E8A-4147-A177-3AD203B41FA5}">
                      <a16:colId xmlns:a16="http://schemas.microsoft.com/office/drawing/2014/main" val="850133180"/>
                    </a:ext>
                  </a:extLst>
                </a:gridCol>
                <a:gridCol w="1028102">
                  <a:extLst>
                    <a:ext uri="{9D8B030D-6E8A-4147-A177-3AD203B41FA5}">
                      <a16:colId xmlns:a16="http://schemas.microsoft.com/office/drawing/2014/main" val="2401912761"/>
                    </a:ext>
                  </a:extLst>
                </a:gridCol>
              </a:tblGrid>
              <a:tr h="301999">
                <a:tc rowSpan="2"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Доля участников, получивших тестовый балл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95231"/>
                  </a:ext>
                </a:extLst>
              </a:tr>
              <a:tr h="83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ниже минимального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от минимального до 60 баллов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от 61 до 80 баллов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от 81 до 100 баллов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extLst>
                  <a:ext uri="{0D108BD9-81ED-4DB2-BD59-A6C34878D82A}">
                    <a16:rowId xmlns:a16="http://schemas.microsoft.com/office/drawing/2014/main" val="3502645380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СОШ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1173477250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СОШ с УИОП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1926129984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Гимназии, лицеи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52,94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3132022523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Интернаты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46,88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2677205090"/>
                  </a:ext>
                </a:extLst>
              </a:tr>
              <a:tr h="566637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Вечерние и открытые (сменные) 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4246646926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Другие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84520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2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6439-32D4-4EE8-0373-D42236E5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Перечень ОО, продемонстрировавших наиболее высокие результаты ЕГЭ по предмету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8CDC47-7BF0-7229-E629-06AFDD676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279101"/>
              </p:ext>
            </p:extLst>
          </p:nvPr>
        </p:nvGraphicFramePr>
        <p:xfrm>
          <a:off x="584616" y="1839809"/>
          <a:ext cx="11025265" cy="475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576">
                  <a:extLst>
                    <a:ext uri="{9D8B030D-6E8A-4147-A177-3AD203B41FA5}">
                      <a16:colId xmlns:a16="http://schemas.microsoft.com/office/drawing/2014/main" val="220964716"/>
                    </a:ext>
                  </a:extLst>
                </a:gridCol>
                <a:gridCol w="2994083">
                  <a:extLst>
                    <a:ext uri="{9D8B030D-6E8A-4147-A177-3AD203B41FA5}">
                      <a16:colId xmlns:a16="http://schemas.microsoft.com/office/drawing/2014/main" val="2906297089"/>
                    </a:ext>
                  </a:extLst>
                </a:gridCol>
                <a:gridCol w="637656">
                  <a:extLst>
                    <a:ext uri="{9D8B030D-6E8A-4147-A177-3AD203B41FA5}">
                      <a16:colId xmlns:a16="http://schemas.microsoft.com/office/drawing/2014/main" val="1930577774"/>
                    </a:ext>
                  </a:extLst>
                </a:gridCol>
                <a:gridCol w="1594789">
                  <a:extLst>
                    <a:ext uri="{9D8B030D-6E8A-4147-A177-3AD203B41FA5}">
                      <a16:colId xmlns:a16="http://schemas.microsoft.com/office/drawing/2014/main" val="1865873627"/>
                    </a:ext>
                  </a:extLst>
                </a:gridCol>
                <a:gridCol w="1594789">
                  <a:extLst>
                    <a:ext uri="{9D8B030D-6E8A-4147-A177-3AD203B41FA5}">
                      <a16:colId xmlns:a16="http://schemas.microsoft.com/office/drawing/2014/main" val="4014457173"/>
                    </a:ext>
                  </a:extLst>
                </a:gridCol>
                <a:gridCol w="1815186">
                  <a:extLst>
                    <a:ext uri="{9D8B030D-6E8A-4147-A177-3AD203B41FA5}">
                      <a16:colId xmlns:a16="http://schemas.microsoft.com/office/drawing/2014/main" val="1588480582"/>
                    </a:ext>
                  </a:extLst>
                </a:gridCol>
                <a:gridCol w="1815186">
                  <a:extLst>
                    <a:ext uri="{9D8B030D-6E8A-4147-A177-3AD203B41FA5}">
                      <a16:colId xmlns:a16="http://schemas.microsoft.com/office/drawing/2014/main" val="1352522031"/>
                    </a:ext>
                  </a:extLst>
                </a:gridCol>
              </a:tblGrid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Название ОО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Количество участников,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 получивших от 81 до 100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 получивших от 61 до 80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 получивших от минимального до 60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не достигших минимального балла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extLst>
                  <a:ext uri="{0D108BD9-81ED-4DB2-BD59-A6C34878D82A}">
                    <a16:rowId xmlns:a16="http://schemas.microsoft.com/office/drawing/2014/main" val="1170699000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№124"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478134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 42"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9136605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КГБОУ "АКПЛ" (Краевые образовательные организации)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903492"/>
                  </a:ext>
                </a:extLst>
              </a:tr>
              <a:tr h="4280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№45"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597180"/>
                  </a:ext>
                </a:extLst>
              </a:tr>
              <a:tr h="4280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 Гимназия № 166 г. Новоалтайска"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383915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 8"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030526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 11" (г. Бийск)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906489"/>
                  </a:ext>
                </a:extLst>
              </a:tr>
              <a:tr h="35666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№123"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987683"/>
                  </a:ext>
                </a:extLst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№53"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640585"/>
                  </a:ext>
                </a:extLst>
              </a:tr>
              <a:tr h="35666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№129"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75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2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F4C21-AB01-847E-F478-302AEF65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Перечень ОО, продемонстрировавших низкие результаты ЕГЭ по предмету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991A1F-68BF-26C1-2F47-A07703882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60543"/>
              </p:ext>
            </p:extLst>
          </p:nvPr>
        </p:nvGraphicFramePr>
        <p:xfrm>
          <a:off x="838200" y="1825626"/>
          <a:ext cx="10515599" cy="5040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27">
                  <a:extLst>
                    <a:ext uri="{9D8B030D-6E8A-4147-A177-3AD203B41FA5}">
                      <a16:colId xmlns:a16="http://schemas.microsoft.com/office/drawing/2014/main" val="3388111014"/>
                    </a:ext>
                  </a:extLst>
                </a:gridCol>
                <a:gridCol w="2737378">
                  <a:extLst>
                    <a:ext uri="{9D8B030D-6E8A-4147-A177-3AD203B41FA5}">
                      <a16:colId xmlns:a16="http://schemas.microsoft.com/office/drawing/2014/main" val="2274250342"/>
                    </a:ext>
                  </a:extLst>
                </a:gridCol>
                <a:gridCol w="921596">
                  <a:extLst>
                    <a:ext uri="{9D8B030D-6E8A-4147-A177-3AD203B41FA5}">
                      <a16:colId xmlns:a16="http://schemas.microsoft.com/office/drawing/2014/main" val="4109741062"/>
                    </a:ext>
                  </a:extLst>
                </a:gridCol>
                <a:gridCol w="1683808">
                  <a:extLst>
                    <a:ext uri="{9D8B030D-6E8A-4147-A177-3AD203B41FA5}">
                      <a16:colId xmlns:a16="http://schemas.microsoft.com/office/drawing/2014/main" val="2623414458"/>
                    </a:ext>
                  </a:extLst>
                </a:gridCol>
                <a:gridCol w="1683808">
                  <a:extLst>
                    <a:ext uri="{9D8B030D-6E8A-4147-A177-3AD203B41FA5}">
                      <a16:colId xmlns:a16="http://schemas.microsoft.com/office/drawing/2014/main" val="3316756551"/>
                    </a:ext>
                  </a:extLst>
                </a:gridCol>
                <a:gridCol w="1478641">
                  <a:extLst>
                    <a:ext uri="{9D8B030D-6E8A-4147-A177-3AD203B41FA5}">
                      <a16:colId xmlns:a16="http://schemas.microsoft.com/office/drawing/2014/main" val="3679116059"/>
                    </a:ext>
                  </a:extLst>
                </a:gridCol>
                <a:gridCol w="1478641">
                  <a:extLst>
                    <a:ext uri="{9D8B030D-6E8A-4147-A177-3AD203B41FA5}">
                      <a16:colId xmlns:a16="http://schemas.microsoft.com/office/drawing/2014/main" val="2683310630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Название ОО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Количество участников,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не достигших минимального балла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 получивших от минимального до 60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 получивших от 61 до 80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 получивших от 81 до 100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356328328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4 им. В.В.Бианки" (г. Бийск)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19768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№103"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8150141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"СОШ №133"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0296431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№68"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466244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№17" (г. Бийск)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589163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"Первомайская СОШ №2" (Бийский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136309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"Красногорская СОШ" (Красногорский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047797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"Тальменская СОШ №1" (Тальменский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841255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17 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2409251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809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5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350F-545E-B5EF-93E3-A9C3F8B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ВЫВОДЫ о характере изменения результатов ЕГЭ по предмету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E393D-F83E-6B60-4D70-0A00ADD5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92500" lnSpcReduction="20000"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результаты ЕГЭ по математике профильного уровня в Алтайском крае в 2024 году выше, чем в 2023. Об этом, в частности, свидетельствуют: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показателя среднего балла с 50,14 в 2023 году до 57,98 в 2024 г.;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значительное уменьшение процентной доли не преодолевших минимального балла (с 11,45% в 2023 г. до 1,39% в 2024 г.);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значительное увеличение доли участников, набравших от 81 до 100 баллов: с 2,21% в 2023 году до 10,39 в 2024;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числа обучающихся, написавших на 100 баллов, с 1 до 14 человек.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смещение влево максимума на диаграмме распределения участников экзамена по тестовым баллам с 52 баллов в 2023 г. до 40 в 2024 г.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16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25840-AE7F-F0F3-138A-26D54E01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C721F-7BD5-DC45-49AB-771DEB82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участников, получивших от 61 до 80 баллов, является наибольшей среди выпускников интернатов (52,27%), СОШ с УИОП (45,74%), выпускников гимназий и лицеев (42,33%). При этом доля участников, получивших от 81 до 100 баллов, наибольшая среди выпускников гимназий и лицеев (19,13%). Доля участников, набравших балл ниже минимального, оказалась наибольшей среди выпускников СОШ</a:t>
            </a:r>
            <a:r>
              <a:rPr lang="ru-RU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(0,57%)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Перечислим более высокую в сравнении со средней по региону долю участников экзамена, получивших от 81 до 99 баллов в АТЕ: Третьяковский район (33,33%), Егорьевский район (30,00%), Калманский район (16,67%).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Отметим, что 14 участников ЕГЭ по математике (профильный уровень), набрали 100 баллов в 2024 году. В 2022 году таких обучающихся было 2, в 2023 – 1 человек.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548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2FB13-403E-DECF-13C2-F62EA81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indent="450215"/>
            <a:r>
              <a:rPr lang="ru-RU" sz="21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5.</a:t>
            </a:r>
            <a:r>
              <a:rPr lang="ru-RU" sz="2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Помещение освещается тремя лампами. Вероятность перегорания каждой лампы в течение года равна 0,2. Лампы перегорают независимо друг от друга. Найдите вероятность того, что в течение года хотя бы одна лампа </a:t>
            </a:r>
            <a:r>
              <a:rPr lang="ru-RU" sz="21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перегорит.</a:t>
            </a:r>
            <a:r>
              <a:rPr lang="ru-RU" sz="2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33ECC-10F2-2C13-8801-8E06D9E4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Приступили к решению задачи 100% участников экзамена. Верный ответ «0,992» получили 208 человек, что составляет 53,20%. «Массовые» неверные ответы: «0,032» получили 6,90% участников экзамена, «0,96» - 5,11% из общего числа.</a:t>
            </a:r>
          </a:p>
          <a:p>
            <a:pPr indent="450215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вероятными причинами неверных ответов являются: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сформировано умения составить событие по условию задачи и вычислить его вероятность;</a:t>
            </a: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неумение использовать формулы вероятностей сложения и умножения событий;</a:t>
            </a: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неумение моделировать реальную ситуацию на языке теории вероятностей;</a:t>
            </a: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вычислительные ошибки.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870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09DC-2459-6AD8-D41F-2233C603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Количество  участников ЕГЭ по учебному предмету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C6726B-BD72-BA3C-C530-0A472BA02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30459"/>
              </p:ext>
            </p:extLst>
          </p:nvPr>
        </p:nvGraphicFramePr>
        <p:xfrm>
          <a:off x="4763911" y="2324819"/>
          <a:ext cx="6735445" cy="2134165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861830">
                  <a:extLst>
                    <a:ext uri="{9D8B030D-6E8A-4147-A177-3AD203B41FA5}">
                      <a16:colId xmlns:a16="http://schemas.microsoft.com/office/drawing/2014/main" val="1738252869"/>
                    </a:ext>
                  </a:extLst>
                </a:gridCol>
                <a:gridCol w="1402607">
                  <a:extLst>
                    <a:ext uri="{9D8B030D-6E8A-4147-A177-3AD203B41FA5}">
                      <a16:colId xmlns:a16="http://schemas.microsoft.com/office/drawing/2014/main" val="3773783975"/>
                    </a:ext>
                  </a:extLst>
                </a:gridCol>
                <a:gridCol w="861830">
                  <a:extLst>
                    <a:ext uri="{9D8B030D-6E8A-4147-A177-3AD203B41FA5}">
                      <a16:colId xmlns:a16="http://schemas.microsoft.com/office/drawing/2014/main" val="1419826463"/>
                    </a:ext>
                  </a:extLst>
                </a:gridCol>
                <a:gridCol w="1402607">
                  <a:extLst>
                    <a:ext uri="{9D8B030D-6E8A-4147-A177-3AD203B41FA5}">
                      <a16:colId xmlns:a16="http://schemas.microsoft.com/office/drawing/2014/main" val="3956261722"/>
                    </a:ext>
                  </a:extLst>
                </a:gridCol>
                <a:gridCol w="803964">
                  <a:extLst>
                    <a:ext uri="{9D8B030D-6E8A-4147-A177-3AD203B41FA5}">
                      <a16:colId xmlns:a16="http://schemas.microsoft.com/office/drawing/2014/main" val="326236375"/>
                    </a:ext>
                  </a:extLst>
                </a:gridCol>
                <a:gridCol w="1402607">
                  <a:extLst>
                    <a:ext uri="{9D8B030D-6E8A-4147-A177-3AD203B41FA5}">
                      <a16:colId xmlns:a16="http://schemas.microsoft.com/office/drawing/2014/main" val="3927962768"/>
                    </a:ext>
                  </a:extLst>
                </a:gridCol>
              </a:tblGrid>
              <a:tr h="5276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2022 г.</a:t>
                      </a:r>
                      <a:endParaRPr lang="ru-RU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г.</a:t>
                      </a:r>
                      <a:endParaRPr lang="ru-RU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2024 г.</a:t>
                      </a:r>
                      <a:endParaRPr lang="ru-RU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32240"/>
                  </a:ext>
                </a:extLst>
              </a:tr>
              <a:tr h="1160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от общего числа участников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от общего числа участников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от общего числа участников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948111"/>
                  </a:ext>
                </a:extLst>
              </a:tr>
              <a:tr h="446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6448</a:t>
                      </a:r>
                    </a:p>
                  </a:txBody>
                  <a:tcPr marL="201374" marR="151031" marT="100687" marB="100687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59,24</a:t>
                      </a: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6321</a:t>
                      </a: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60,73</a:t>
                      </a: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5854</a:t>
                      </a:r>
                    </a:p>
                  </a:txBody>
                  <a:tcPr marL="45451" marR="45451" marT="0" marB="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60,09</a:t>
                      </a:r>
                    </a:p>
                  </a:txBody>
                  <a:tcPr marL="45451" marR="45451" marT="0" marB="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8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9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36FE5E-358A-1E80-2D84-0BE5ADCA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46B9F5D-5FCF-9E71-114E-E404E2173D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71074" y="1396686"/>
                <a:ext cx="3240506" cy="4064628"/>
              </a:xfrm>
            </p:spPr>
            <p:txBody>
              <a:bodyPr>
                <a:normAutofit/>
              </a:bodyPr>
              <a:lstStyle/>
              <a:p>
                <a:pPr indent="450215"/>
                <a:r>
                  <a:rPr lang="ru-RU" sz="1800" b="1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Задание 7.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u-RU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sz="18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1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пы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течение года равна 0,2. </a:t>
                </a:r>
                <a:endParaRPr lang="ru-RU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46B9F5D-5FCF-9E71-114E-E404E2173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1074" y="1396686"/>
                <a:ext cx="3240506" cy="4064628"/>
              </a:xfrm>
              <a:blipFill>
                <a:blip r:embed="rId2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F0848-DB53-C169-FC60-D166DB9C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Приступили к решению задачи 88,92% участников экзамена. Верный ответ «1,5» получили 168 человека, что составляет 42,97%. «Массовые» неверные ответы: «2» (получили 25 участников экзамена), «0» (24 человека), «1» (23 человека).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Типичная ошибка, приведшая обучающихся к неправильным ответам, указывает на неправильное оперирование действиями над тригонометрическими выражениями, незнанием тригонометрических формул и значений тригонометрических функций острых углов.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596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2DE38-362F-AE1F-351B-40FAFD1A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0BB72E-7368-FB05-2C7A-45DF611D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539484"/>
            <a:ext cx="4777381" cy="360632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F4AA1721-EDC5-98D8-D1EA-FBF45CA216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1" y="479493"/>
                <a:ext cx="5257800" cy="1325563"/>
              </a:xfrm>
            </p:spPr>
            <p:txBody>
              <a:bodyPr>
                <a:noAutofit/>
              </a:bodyPr>
              <a:lstStyle/>
              <a:p>
                <a:pPr indent="450215"/>
                <a:r>
                  <a:rPr lang="ru-RU" sz="1800" b="1" i="1" dirty="0"/>
                  <a:t>Задание 8</a:t>
                </a:r>
                <a:br>
                  <a:rPr lang="ru-RU" sz="1800" b="1" i="1" dirty="0"/>
                </a:b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 изображён график y 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´(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— производной функции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определенной на интервале (-4;8). В какой точке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функция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принимает наибольшее значение?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F4AA1721-EDC5-98D8-D1EA-FBF45CA21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1" y="479493"/>
                <a:ext cx="5257800" cy="1325563"/>
              </a:xfrm>
              <a:blipFill>
                <a:blip r:embed="rId3"/>
                <a:stretch>
                  <a:fillRect l="-1044" t="-13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E46872F5-DBF9-F8E2-A0D5-33BA1877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indent="450215"/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вероятными причинами неверного ответа являются: </a:t>
            </a:r>
          </a:p>
          <a:p>
            <a:pPr marL="450215">
              <a:tabLst>
                <a:tab pos="630555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невнимательность к тому, что изображено на графике: график производной функции или график функции;</a:t>
            </a:r>
          </a:p>
          <a:p>
            <a:pPr marL="450215">
              <a:tabLst>
                <a:tab pos="630555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подмена понятия «наибольшее значение функции» понятием «точка экстремума».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29310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A8776FC-B4D7-98EA-64BB-CE039438A9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6834" y="1153572"/>
                <a:ext cx="3200400" cy="4461163"/>
              </a:xfrm>
            </p:spPr>
            <p:txBody>
              <a:bodyPr>
                <a:normAutofit/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4100" b="1" i="1">
                    <a:solidFill>
                      <a:srgbClr val="FFFFFF"/>
                    </a:solidFill>
                  </a:rPr>
                  <a:t>Задание 12.</a:t>
                </a:r>
                <a:r>
                  <a:rPr lang="ru-RU" sz="4100">
                    <a:solidFill>
                      <a:srgbClr val="FFFFFF"/>
                    </a:solidFill>
                  </a:rPr>
                  <a:t> </a:t>
                </a:r>
                <a:r>
                  <a:rPr lang="ru-RU" sz="4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точку минимума функции </a:t>
                </a:r>
                <a14:m>
                  <m:oMath xmlns:m="http://schemas.openxmlformats.org/officeDocument/2006/math"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10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ru-RU" sz="410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−5)+3</m:t>
                    </m:r>
                  </m:oMath>
                </a14:m>
                <a:r>
                  <a:rPr lang="ru-RU" sz="4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4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A8776FC-B4D7-98EA-64BB-CE039438A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6834" y="1153572"/>
                <a:ext cx="3200400" cy="4461163"/>
              </a:xfrm>
              <a:blipFill>
                <a:blip r:embed="rId2"/>
                <a:stretch>
                  <a:fillRect l="-7048" b="-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78A37-C30E-A758-C17A-819EDD1F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Приступили к решению задачи 92,78% участников экзамена. Верный ответ «5,1» получили 211 человек, что составляет 53,96%. «Массовый» неверный ответ «5» получили 40 человек, что составляет 10,23%.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вероятными причинами неверных ответов являются: 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неумение находить производную функции;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незнание алгоритма исследования функции на наибольшее и наименьшее значения;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подмена понятия «наименьшее значение функции» понятием «точка экстремума»;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вычислительные ошибки.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2266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278DD7-57E8-CDB3-A9D9-19BBFB64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43" y="2052753"/>
            <a:ext cx="6164291" cy="332871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18C55-2047-8404-7B4B-501D1D4213C5}"/>
                  </a:ext>
                </a:extLst>
              </p:cNvPr>
              <p:cNvSpPr txBox="1"/>
              <p:nvPr/>
            </p:nvSpPr>
            <p:spPr>
              <a:xfrm>
                <a:off x="838201" y="1984443"/>
                <a:ext cx="5257800" cy="4192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457200" indent="-2286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effectLst/>
                  </a:rPr>
                  <a:t>а) Решите уравнение</a:t>
                </a:r>
              </a:p>
              <a:p>
                <a:pPr marL="457200" indent="-2286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>
                    <a:effectLst/>
                  </a:rPr>
                  <a:t>.</a:t>
                </a:r>
              </a:p>
              <a:p>
                <a:pPr marL="457200" indent="-228600">
                  <a:lnSpc>
                    <a:spcPct val="9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effectLst/>
                  </a:rPr>
                  <a:t>б) Укажите корни этого уравнения, принадлежащие отрезку [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effectLst/>
                  </a:rPr>
                  <a:t>].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18C55-2047-8404-7B4B-501D1D42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984443"/>
                <a:ext cx="5257800" cy="4192520"/>
              </a:xfrm>
              <a:prstGeom prst="rect">
                <a:avLst/>
              </a:prstGeom>
              <a:blipFill>
                <a:blip r:embed="rId3"/>
                <a:stretch>
                  <a:fillRect t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35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4FE1C-FB0A-A232-1AFD-ED022E60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rial Unicode MS"/>
              </a:rPr>
              <a:t>Типичные ошибки: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67EA0-434F-C8AB-AEAD-99FE1EF5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3" y="1214203"/>
            <a:ext cx="11557416" cy="527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Уравнение в задании №13 в 2024 году решалось разложением на множители, предварительно использовались формула синус двойного угла и формулы приведения. В целом, можно констатировать слабое владение учащимися этим методом решения уравнения, несформированностью необходимых алгоритмов.</a:t>
            </a:r>
          </a:p>
          <a:p>
            <a:pPr marL="0" indent="0">
              <a:buNone/>
            </a:pPr>
            <a:r>
              <a:rPr lang="ru-RU" sz="1600" dirty="0"/>
              <a:t>Типичными для 2024 года стали ошибки при применении формул приведения. </a:t>
            </a:r>
          </a:p>
          <a:p>
            <a:pPr marL="0" indent="0">
              <a:buNone/>
            </a:pPr>
            <a:r>
              <a:rPr lang="ru-RU" sz="1600" dirty="0"/>
              <a:t>Типичной для 2024 года стала ошибка – деление обеих частей уравнения на выражение с переменной, которое в этой задаче может быть равно нулю. Обучающиеся часто делили обе части уравнения на </a:t>
            </a:r>
            <a:r>
              <a:rPr lang="ru-RU" sz="1600" dirty="0" err="1"/>
              <a:t>cosx</a:t>
            </a:r>
            <a:r>
              <a:rPr lang="ru-RU" sz="1600" dirty="0"/>
              <a:t>, теряя при этом корни   </a:t>
            </a:r>
          </a:p>
          <a:p>
            <a:pPr marL="0" indent="0">
              <a:buNone/>
            </a:pPr>
            <a:r>
              <a:rPr lang="ru-RU" sz="1600" dirty="0"/>
              <a:t> Нередко, решая простейшее тригонометрическое, обучающиеся находили неверно его решение.</a:t>
            </a:r>
          </a:p>
          <a:p>
            <a:pPr marL="0" indent="0">
              <a:buNone/>
            </a:pPr>
            <a:r>
              <a:rPr lang="ru-RU" sz="1600" dirty="0"/>
              <a:t>Ежегодно среди типичных ошибок участников ЕГЭ по математике при решении задачи 13 констатируется незнание формул раздела «Тригонометрия» школьного курса математики: корней простейших тригонометрических уравнений общего и частного вида, табличных значений тригонометрических и обратных тригонометрических функций и др. Наиболее типичными среди них в 2024 году были ошибки в формулах корней простейших тригонометрических уравнений общего или частного вида, незнание формул приведения и табличных значений обратных тригонометрических функций. </a:t>
            </a:r>
          </a:p>
          <a:p>
            <a:pPr marL="0" indent="0">
              <a:buNone/>
            </a:pPr>
            <a:r>
              <a:rPr lang="ru-RU" sz="1600" dirty="0"/>
              <a:t>При отборе корней в пункте б) задачи 13 многие участники ЕГЭ не оформляют решение должным образом. Часто обоснование ответа не является полным или совсем отсутствовало. В зависимости от способа отбора корней из промежутка, часто встречалась одна из следующих ситуаций: </a:t>
            </a:r>
          </a:p>
          <a:p>
            <a:r>
              <a:rPr lang="ru-RU" sz="1600" dirty="0"/>
              <a:t>осуществляется перебор целых значений k, не обосновывая, почему других значений рассматривать не нужно; </a:t>
            </a:r>
          </a:p>
          <a:p>
            <a:r>
              <a:rPr lang="ru-RU" sz="1600" dirty="0"/>
              <a:t>на единичной окружности не выделен исследуемый промежуток или указаны корни, не принадлежащие данному промежутку.</a:t>
            </a:r>
          </a:p>
          <a:p>
            <a:pPr marL="0" indent="0">
              <a:buNone/>
            </a:pPr>
            <a:r>
              <a:rPr lang="ru-RU" sz="1600" dirty="0"/>
              <a:t>Отсутствие обоснования решения при отборе корней, даже при правильном ответе, не позволяет эксперту оценить пункт б) задания 13 положительным баллом.</a:t>
            </a:r>
          </a:p>
          <a:p>
            <a:pPr marL="0" indent="0">
              <a:buNone/>
            </a:pPr>
            <a:r>
              <a:rPr lang="ru-RU" sz="1600" dirty="0"/>
              <a:t>Следует отметить, что при решении задачи 13 обучающиеся традиционно и в основном успешно использовали различные способы отбора корней: перебор, с помощью двойного неравенства, используя единичную окружность. 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4425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B3A5FE-6CDF-B13D-C867-783B1823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24" y="2052383"/>
            <a:ext cx="6340175" cy="29323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EC04-9194-B87E-BDEB-984D0B0D6667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Все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правильной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четырехугольной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пирамиды</a:t>
            </a:r>
            <a:r>
              <a:rPr lang="en-US" sz="2400" dirty="0">
                <a:effectLst/>
              </a:rPr>
              <a:t> SABCD с </a:t>
            </a:r>
            <a:r>
              <a:rPr lang="en-US" sz="2400" dirty="0" err="1">
                <a:effectLst/>
              </a:rPr>
              <a:t>основанием</a:t>
            </a:r>
            <a:r>
              <a:rPr lang="en-US" sz="2400" dirty="0">
                <a:effectLst/>
              </a:rPr>
              <a:t> ABCD </a:t>
            </a:r>
            <a:r>
              <a:rPr lang="en-US" sz="2400" dirty="0" err="1">
                <a:effectLst/>
              </a:rPr>
              <a:t>равны</a:t>
            </a:r>
            <a:r>
              <a:rPr lang="en-US" sz="2400" dirty="0">
                <a:effectLst/>
              </a:rPr>
              <a:t> 4. </a:t>
            </a:r>
            <a:r>
              <a:rPr lang="en-US" sz="2400" dirty="0" err="1">
                <a:effectLst/>
              </a:rPr>
              <a:t>Точка</a:t>
            </a:r>
            <a:r>
              <a:rPr lang="en-US" sz="2400" dirty="0">
                <a:effectLst/>
              </a:rPr>
              <a:t> О - </a:t>
            </a:r>
            <a:r>
              <a:rPr lang="en-US" sz="2400" dirty="0" err="1">
                <a:effectLst/>
              </a:rPr>
              <a:t>центр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основания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пирамиды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Плоскость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параллельная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прямой</a:t>
            </a:r>
            <a:r>
              <a:rPr lang="en-US" sz="2400" dirty="0">
                <a:effectLst/>
              </a:rPr>
              <a:t> SA и </a:t>
            </a:r>
            <a:r>
              <a:rPr lang="en-US" sz="2400" dirty="0" err="1">
                <a:effectLst/>
              </a:rPr>
              <a:t>проходящая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через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точку</a:t>
            </a:r>
            <a:r>
              <a:rPr lang="en-US" sz="2400" dirty="0">
                <a:effectLst/>
              </a:rPr>
              <a:t> О, </a:t>
            </a:r>
            <a:r>
              <a:rPr lang="en-US" sz="2400" dirty="0" err="1">
                <a:effectLst/>
              </a:rPr>
              <a:t>пересекает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ребра</a:t>
            </a:r>
            <a:r>
              <a:rPr lang="en-US" sz="2400" dirty="0">
                <a:effectLst/>
              </a:rPr>
              <a:t> SC и SD в </a:t>
            </a:r>
            <a:r>
              <a:rPr lang="en-US" sz="2400" dirty="0" err="1">
                <a:effectLst/>
              </a:rPr>
              <a:t>точках</a:t>
            </a:r>
            <a:r>
              <a:rPr lang="en-US" sz="2400" dirty="0">
                <a:effectLst/>
              </a:rPr>
              <a:t> M и N </a:t>
            </a:r>
            <a:r>
              <a:rPr lang="en-US" sz="2400" dirty="0" err="1">
                <a:effectLst/>
              </a:rPr>
              <a:t>соответственно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Точка</a:t>
            </a:r>
            <a:r>
              <a:rPr lang="en-US" sz="2400" dirty="0">
                <a:effectLst/>
              </a:rPr>
              <a:t> N </a:t>
            </a:r>
            <a:r>
              <a:rPr lang="en-US" sz="2400" dirty="0" err="1">
                <a:effectLst/>
              </a:rPr>
              <a:t>делит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ребро</a:t>
            </a:r>
            <a:r>
              <a:rPr lang="en-US" sz="2400" dirty="0">
                <a:effectLst/>
              </a:rPr>
              <a:t> SD в </a:t>
            </a:r>
            <a:r>
              <a:rPr lang="en-US" sz="2400" dirty="0" err="1">
                <a:effectLst/>
              </a:rPr>
              <a:t>отношении</a:t>
            </a:r>
            <a:r>
              <a:rPr lang="en-US" sz="2400" dirty="0">
                <a:effectLst/>
              </a:rPr>
              <a:t> SN:ND=1:3.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а) </a:t>
            </a:r>
            <a:r>
              <a:rPr lang="en-US" sz="2400" dirty="0" err="1">
                <a:effectLst/>
              </a:rPr>
              <a:t>Докажите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что</a:t>
            </a:r>
            <a:r>
              <a:rPr lang="en-US" sz="2400" dirty="0">
                <a:effectLst/>
              </a:rPr>
              <a:t> M - </a:t>
            </a:r>
            <a:r>
              <a:rPr lang="en-US" sz="2400" dirty="0" err="1">
                <a:effectLst/>
              </a:rPr>
              <a:t>середина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ребра</a:t>
            </a:r>
            <a:r>
              <a:rPr lang="en-US" sz="2400" dirty="0">
                <a:effectLst/>
              </a:rPr>
              <a:t> SC.</a:t>
            </a: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б) </a:t>
            </a:r>
            <a:r>
              <a:rPr lang="en-US" sz="2400" dirty="0" err="1">
                <a:effectLst/>
              </a:rPr>
              <a:t>Найдите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длину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отрезка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по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которому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плоскость</a:t>
            </a:r>
            <a:r>
              <a:rPr lang="en-US" sz="2400" dirty="0">
                <a:effectLst/>
              </a:rPr>
              <a:t> OMN </a:t>
            </a:r>
            <a:r>
              <a:rPr lang="en-US" sz="2400" dirty="0" err="1">
                <a:effectLst/>
              </a:rPr>
              <a:t>пересекает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грань</a:t>
            </a:r>
            <a:r>
              <a:rPr lang="en-US" sz="2400" dirty="0">
                <a:effectLst/>
              </a:rPr>
              <a:t> SBC. </a:t>
            </a:r>
          </a:p>
        </p:txBody>
      </p:sp>
    </p:spTree>
    <p:extLst>
      <p:ext uri="{BB962C8B-B14F-4D97-AF65-F5344CB8AC3E}">
        <p14:creationId xmlns:p14="http://schemas.microsoft.com/office/powerpoint/2010/main" val="294608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1123356" y="1188637"/>
            <a:ext cx="9984615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46AB2-201F-40EC-92D0-F72092725F2E}"/>
              </a:ext>
            </a:extLst>
          </p:cNvPr>
          <p:cNvSpPr txBox="1"/>
          <p:nvPr/>
        </p:nvSpPr>
        <p:spPr>
          <a:xfrm>
            <a:off x="799916" y="899410"/>
            <a:ext cx="8213909" cy="5062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решению задания №14 не приступили 85,05% участников ЕГЭ. Поэтому типичных ошибок не наблюдается. Как и в прошлые годы, обучающиеся используют ложные геометрические утверждения. Традиционным распространенным недостатком в решении задачи 14 остается отсутствие теоретических ссылок и обоснований логических переходов, недостаточная доказательность рассуждений, отсутствие аргументации решений. Обучающиеся не всегда указывают используемую для вывода теорию: определения, теоремы, признаки, свойства и т.д.</a:t>
            </a: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/>
            <a:r>
              <a:rPr lang="ru-RU" sz="1800" kern="50" dirty="0">
                <a:effectLst/>
                <a:latin typeface="Times New Roman" panose="02020603050405020304" pitchFamily="18" charset="0"/>
                <a:ea typeface="Arial Unicode MS"/>
              </a:rPr>
              <a:t>Следует отметить, что в 2024 году не встречаются работы с нестандартными (для школьного курса геометрии) способами решения: векторный метод, координатный метод, координатно-векторный метод.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040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74815" y="798703"/>
            <a:ext cx="5221185" cy="3072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3CE351-0E6E-AF9C-F692-4CB1EF739FB4}"/>
                  </a:ext>
                </a:extLst>
              </p:cNvPr>
              <p:cNvSpPr txBox="1"/>
              <p:nvPr/>
            </p:nvSpPr>
            <p:spPr>
              <a:xfrm>
                <a:off x="870148" y="3962792"/>
                <a:ext cx="5221185" cy="210210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2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e>
                      <m: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lang="en-US" sz="24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−6−</m:t>
                    </m:r>
                    <m:f>
                      <m:f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24∙</m:t>
                        </m:r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−244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−16∙</m:t>
                        </m:r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+60</m:t>
                        </m:r>
                      </m:den>
                    </m:f>
                    <m:r>
                      <a:rPr lang="en-US" sz="24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f>
                      <m:f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3CE351-0E6E-AF9C-F692-4CB1EF739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8" y="3962792"/>
                <a:ext cx="5221185" cy="2102108"/>
              </a:xfrm>
              <a:prstGeom prst="rect">
                <a:avLst/>
              </a:prstGeom>
              <a:blipFill>
                <a:blip r:embed="rId2"/>
                <a:stretch>
                  <a:fillRect t="-4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74195-9E53-6A09-32B0-9ADE03D3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08" y="1758239"/>
            <a:ext cx="6462651" cy="3053603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1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Типичные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ошибки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решении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задания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6CB3B-8BCD-41F7-801D-32B0518AA859}"/>
              </a:ext>
            </a:extLst>
          </p:cNvPr>
          <p:cNvSpPr txBox="1"/>
          <p:nvPr/>
        </p:nvSpPr>
        <p:spPr>
          <a:xfrm>
            <a:off x="838200" y="2438400"/>
            <a:ext cx="10515600" cy="373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3A310-8198-7864-9B26-C5FFEB5A366F}"/>
              </a:ext>
            </a:extLst>
          </p:cNvPr>
          <p:cNvSpPr txBox="1"/>
          <p:nvPr/>
        </p:nvSpPr>
        <p:spPr>
          <a:xfrm>
            <a:off x="1214203" y="1855592"/>
            <a:ext cx="103881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Типичные ошибки:</a:t>
            </a:r>
          </a:p>
          <a:p>
            <a:r>
              <a:rPr lang="ru-RU" sz="2400" dirty="0"/>
              <a:t>В решении показательного неравенства задания 15 в 2024 году использовались метод замены переменной и переход к дробно-рациональному неравенству. Наблюдалось несколько типичных ошибок при решении данного неравенства:</a:t>
            </a:r>
          </a:p>
          <a:p>
            <a:r>
              <a:rPr lang="ru-RU" sz="2400" dirty="0"/>
              <a:t>Ошибки в приведении к общему знаменателю;</a:t>
            </a:r>
          </a:p>
          <a:p>
            <a:r>
              <a:rPr lang="ru-RU" sz="2400" dirty="0"/>
              <a:t>Ошибки при нахождении ОДЗ;</a:t>
            </a:r>
          </a:p>
          <a:p>
            <a:r>
              <a:rPr lang="ru-RU" sz="2400" dirty="0"/>
              <a:t>При применении метода интервалов не учитывают четность кратности корня, знак меняют на каждом интервале, получают неверные интервалы.</a:t>
            </a:r>
          </a:p>
        </p:txBody>
      </p:sp>
    </p:spTree>
    <p:extLst>
      <p:ext uri="{BB962C8B-B14F-4D97-AF65-F5344CB8AC3E}">
        <p14:creationId xmlns:p14="http://schemas.microsoft.com/office/powerpoint/2010/main" val="780558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74176D-630C-1C87-6CC3-EDA7E5D9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08" y="1805056"/>
            <a:ext cx="6910403" cy="32478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BB2D3-2025-0BE7-967A-EBF660B1B5F4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В июле 2026 года планируется взять кредит в банке на некоторую сумму. Условия его возврата таковы: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каждый январь долг увеличивается на 20 % по сравнению с концом предыдущего года;</a:t>
            </a: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с февраля по июнь каждого года необходимо выплатить одним платежом часть долга.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Сколько рублей планируется взять в банке, если известно, что кредит будет полностью погашен четырьмя равными платежами (то есть за четыре года) и общая сумма платежей составит 311 040 рублей?</a:t>
            </a:r>
          </a:p>
        </p:txBody>
      </p:sp>
    </p:spTree>
    <p:extLst>
      <p:ext uri="{BB962C8B-B14F-4D97-AF65-F5344CB8AC3E}">
        <p14:creationId xmlns:p14="http://schemas.microsoft.com/office/powerpoint/2010/main" val="32857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977CC-1BF6-9555-E5D8-5213A4EA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Количество участников ЕГЭ по типам  ОО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C94794D-5F60-C79B-0E62-92AE396DA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092354"/>
              </p:ext>
            </p:extLst>
          </p:nvPr>
        </p:nvGraphicFramePr>
        <p:xfrm>
          <a:off x="5466594" y="653693"/>
          <a:ext cx="5844578" cy="5560842"/>
        </p:xfrm>
        <a:graphic>
          <a:graphicData uri="http://schemas.openxmlformats.org/drawingml/2006/table">
            <a:tbl>
              <a:tblPr firstRow="1" firstCol="1" bandRow="1"/>
              <a:tblGrid>
                <a:gridCol w="5093803">
                  <a:extLst>
                    <a:ext uri="{9D8B030D-6E8A-4147-A177-3AD203B41FA5}">
                      <a16:colId xmlns:a16="http://schemas.microsoft.com/office/drawing/2014/main" val="943583748"/>
                    </a:ext>
                  </a:extLst>
                </a:gridCol>
                <a:gridCol w="750775">
                  <a:extLst>
                    <a:ext uri="{9D8B030D-6E8A-4147-A177-3AD203B41FA5}">
                      <a16:colId xmlns:a16="http://schemas.microsoft.com/office/drawing/2014/main" val="3936330321"/>
                    </a:ext>
                  </a:extLst>
                </a:gridCol>
              </a:tblGrid>
              <a:tr h="32311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ВТГ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608391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39060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выпускники СОШ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66715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СОШ с углубленным изучением отдельных предметов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53695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гимназий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05046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лицеев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3269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Лицей-интернат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342974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Кадетская школа-интернат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183457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Общеобразовательная школа-интернат с первоначальной летной подготовкой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392899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специальная (коррекционная) общеобразовательная школа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370238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специальная (коррекционная) школа-интернат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74033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открытая (сменная) общеобразовательная школа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76357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техникумов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51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81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5A733-8C2C-3AAD-C9E9-E1E9FBF3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703209"/>
            <a:ext cx="4777381" cy="52788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Типичные ошибки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 решении задания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B68FE-3830-A109-924C-5B12B6D93876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Одной из распространенной ошибкой при решении финансовой задачи является вычислительные ошибки, при этом модель составлена верно. Это вело к потери одного балла. Среди тех, кто приступил к решению данной задачи таких оказалось почти 14%. Приведем пример такого решения.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–	 Наблюдалась ошибка в составлении модели (вид платежа определен ошибочно).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46AB2-201F-40EC-92D0-F72092725F2E}"/>
              </a:ext>
            </a:extLst>
          </p:cNvPr>
          <p:cNvSpPr txBox="1"/>
          <p:nvPr/>
        </p:nvSpPr>
        <p:spPr>
          <a:xfrm>
            <a:off x="0" y="2599509"/>
            <a:ext cx="6095999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630555" algn="l"/>
                <a:tab pos="81026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3419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361AC-B13D-DBD5-7743-7AC2F779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17.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78E0B-65EE-7C24-CC00-957D3A83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37488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Окружность с центром в точке О касается сторон угла с вершиной N в точках А и В. Отрезок ВС – диаметр этой окружности.</a:t>
            </a:r>
          </a:p>
          <a:p>
            <a:r>
              <a:rPr lang="ru-RU" dirty="0"/>
              <a:t>а) Докажите, что ∠ANB=2∠ABC.</a:t>
            </a:r>
          </a:p>
          <a:p>
            <a:r>
              <a:rPr lang="ru-RU" dirty="0"/>
              <a:t>б) Найдите расстояние от точки </a:t>
            </a:r>
            <a:r>
              <a:rPr lang="ru-RU" dirty="0" err="1"/>
              <a:t>Nдо</a:t>
            </a:r>
            <a:r>
              <a:rPr lang="ru-RU" dirty="0"/>
              <a:t> прямой АВ, если известно, что АС=14 и АВ=36.</a:t>
            </a:r>
          </a:p>
          <a:p>
            <a:endParaRPr lang="ru-R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, снимок экрана, диаграмм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10AB12C-BA17-04F2-5826-24137D06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80" y="2297088"/>
            <a:ext cx="6269386" cy="2930939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040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0646E-3B39-1331-E0AE-E6EF53B5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marL="1143000" lvl="2" indent="-228600">
              <a:lnSpc>
                <a:spcPct val="90000"/>
              </a:lnSpc>
              <a:spcBef>
                <a:spcPts val="1000"/>
              </a:spcBef>
            </a:pPr>
            <a:r>
              <a:rPr lang="ru-RU" sz="2500" b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Анализ метапредметных результатов обучения, повлиявших на выполнение заданий КИМ</a:t>
            </a:r>
            <a:r>
              <a:rPr lang="ru-RU" sz="2500" b="1">
                <a:effectLst/>
                <a:latin typeface="Cambria" panose="02040503050406030204" pitchFamily="18" charset="0"/>
                <a:ea typeface="SimSun" panose="02010600030101010101" pitchFamily="2" charset="-122"/>
              </a:rPr>
              <a:t/>
            </a:r>
            <a:br>
              <a:rPr lang="ru-RU" sz="2500" b="1">
                <a:effectLst/>
                <a:latin typeface="Cambria" panose="02040503050406030204" pitchFamily="18" charset="0"/>
                <a:ea typeface="SimSun" panose="02010600030101010101" pitchFamily="2" charset="-122"/>
              </a:rPr>
            </a:br>
            <a:endParaRPr lang="ru-RU" sz="25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74A2C-B74E-4562-2295-722BE3A8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88762"/>
            <a:ext cx="12191999" cy="4969238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9.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98,53% участников экзамена. Верный ответ получили 60,76% участников ЕГЭ. Ошибки, допущенные при решении задачи, показывают, что выпускники, не справившиеся с решением данной задачи не овладели универсальным учебным познавательным действием: способность и готовность к самостоятельному поиску методов решения практических задач, применению различных методов познания, исследованию полученного решения и оцениванию правдоподобности результатов.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10.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96,71% участников экзамена. Верный ответ получили 59,39%. Ошибки, допущенные при решении задачи, показывают, что выпускники, не справившиеся с решением данной задачи не овладели универсальным учебным познавательным действием: способность и готовность к самостоятельному поиску методов решения практических задач, исследованию полученного решения и оцениванию правдоподобности результатов.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16.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44,09% участников экзамена. 1 балл получили 13,06% обучающихся, 2 балла получили 13,35% обучающихся. Ошибки, допущенные при решении задачи, показывают, что выпускники не овладели универсальными учебными познавательными действиями: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видами деятельности по получению нового знания, его интерпретации, преобразованию и применению в различных учебных ситуациях; 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переносить знания в познавательную и практическую области жизнедеятельности.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19.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45,67% участников экзамена. 1 балл получили 15,14% обучающихся, 2 балла получили 3,32% обучающихся, 3 балла 0,95% обучающихся, 4 балла 1,42% обучающихся. Ошибки, допущенные при решении задачи, показывают, что выпускники не овладели универсальными учебными познавательными действиями: 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готовность к самостоятельному поиску методов решения практических задач, применению различных методов познания;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 полученные в ходе решения задачи результаты, критически оценивать их достоверность, прогнозировать изменение в новых условиях.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10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E0EA3-8FA1-97FB-00D2-04FBCFA1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51BE0-E043-C719-4E0D-30353E14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/>
              <a:t>Благодарю за внимание!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C86D9-430B-9533-875E-686DC4A9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sz="3100" dirty="0"/>
              <a:t>Диаграмма распределения тестовых баллов участников ЕГЭ по предмету в 2024 г.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83E458-B291-8924-19B0-984BAA061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076153"/>
              </p:ext>
            </p:extLst>
          </p:nvPr>
        </p:nvGraphicFramePr>
        <p:xfrm>
          <a:off x="1048063" y="1907978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06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ABE46-6EFA-7455-D565-43BB6CE4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результатов ЕГЭ по предмету за последние 3 года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AD73BB-DF09-51FE-7559-20FFF6A49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39755"/>
              </p:ext>
            </p:extLst>
          </p:nvPr>
        </p:nvGraphicFramePr>
        <p:xfrm>
          <a:off x="1663908" y="2443399"/>
          <a:ext cx="8589363" cy="39782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23563">
                  <a:extLst>
                    <a:ext uri="{9D8B030D-6E8A-4147-A177-3AD203B41FA5}">
                      <a16:colId xmlns:a16="http://schemas.microsoft.com/office/drawing/2014/main" val="1912001816"/>
                    </a:ext>
                  </a:extLst>
                </a:gridCol>
                <a:gridCol w="1981670">
                  <a:extLst>
                    <a:ext uri="{9D8B030D-6E8A-4147-A177-3AD203B41FA5}">
                      <a16:colId xmlns:a16="http://schemas.microsoft.com/office/drawing/2014/main" val="325055386"/>
                    </a:ext>
                  </a:extLst>
                </a:gridCol>
                <a:gridCol w="1494710">
                  <a:extLst>
                    <a:ext uri="{9D8B030D-6E8A-4147-A177-3AD203B41FA5}">
                      <a16:colId xmlns:a16="http://schemas.microsoft.com/office/drawing/2014/main" val="3486202027"/>
                    </a:ext>
                  </a:extLst>
                </a:gridCol>
                <a:gridCol w="1494710">
                  <a:extLst>
                    <a:ext uri="{9D8B030D-6E8A-4147-A177-3AD203B41FA5}">
                      <a16:colId xmlns:a16="http://schemas.microsoft.com/office/drawing/2014/main" val="3544047907"/>
                    </a:ext>
                  </a:extLst>
                </a:gridCol>
                <a:gridCol w="1494710">
                  <a:extLst>
                    <a:ext uri="{9D8B030D-6E8A-4147-A177-3AD203B41FA5}">
                      <a16:colId xmlns:a16="http://schemas.microsoft.com/office/drawing/2014/main" val="1370986465"/>
                    </a:ext>
                  </a:extLst>
                </a:gridCol>
              </a:tblGrid>
              <a:tr h="3100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Участников, набравших 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Субъект Российской Федерации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42188"/>
                  </a:ext>
                </a:extLst>
              </a:tr>
              <a:tr h="310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064408"/>
                  </a:ext>
                </a:extLst>
              </a:tr>
              <a:tr h="8343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 ниже минимального балла («2»),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3,97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2,06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1,06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428284"/>
                  </a:ext>
                </a:extLst>
              </a:tr>
              <a:tr h="320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«3»,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22,37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25,58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19,88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51376"/>
                  </a:ext>
                </a:extLst>
              </a:tr>
              <a:tr h="324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«4»,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41,65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45,02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915878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«5»,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32,02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27,34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27,81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5369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B2AD0C9-4291-061C-328E-E3109FC7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84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E11F-36EC-B0C3-23CA-CAF51CC2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 sz="3100">
                <a:solidFill>
                  <a:srgbClr val="FFFFFF"/>
                </a:solidFill>
              </a:rPr>
              <a:t>Результаты ЕГЭ по предмету по группам участников экзамена с различным уровнем подготовки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0BFECB-2A64-7477-9B00-99A209D3E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73334"/>
              </p:ext>
            </p:extLst>
          </p:nvPr>
        </p:nvGraphicFramePr>
        <p:xfrm>
          <a:off x="838200" y="2210231"/>
          <a:ext cx="10515603" cy="3883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8952">
                  <a:extLst>
                    <a:ext uri="{9D8B030D-6E8A-4147-A177-3AD203B41FA5}">
                      <a16:colId xmlns:a16="http://schemas.microsoft.com/office/drawing/2014/main" val="574645095"/>
                    </a:ext>
                  </a:extLst>
                </a:gridCol>
                <a:gridCol w="1778615">
                  <a:extLst>
                    <a:ext uri="{9D8B030D-6E8A-4147-A177-3AD203B41FA5}">
                      <a16:colId xmlns:a16="http://schemas.microsoft.com/office/drawing/2014/main" val="2259398643"/>
                    </a:ext>
                  </a:extLst>
                </a:gridCol>
                <a:gridCol w="1663074">
                  <a:extLst>
                    <a:ext uri="{9D8B030D-6E8A-4147-A177-3AD203B41FA5}">
                      <a16:colId xmlns:a16="http://schemas.microsoft.com/office/drawing/2014/main" val="4084565479"/>
                    </a:ext>
                  </a:extLst>
                </a:gridCol>
                <a:gridCol w="1663074">
                  <a:extLst>
                    <a:ext uri="{9D8B030D-6E8A-4147-A177-3AD203B41FA5}">
                      <a16:colId xmlns:a16="http://schemas.microsoft.com/office/drawing/2014/main" val="2167320511"/>
                    </a:ext>
                  </a:extLst>
                </a:gridCol>
                <a:gridCol w="1765944">
                  <a:extLst>
                    <a:ext uri="{9D8B030D-6E8A-4147-A177-3AD203B41FA5}">
                      <a16:colId xmlns:a16="http://schemas.microsoft.com/office/drawing/2014/main" val="3023399195"/>
                    </a:ext>
                  </a:extLst>
                </a:gridCol>
                <a:gridCol w="1765944">
                  <a:extLst>
                    <a:ext uri="{9D8B030D-6E8A-4147-A177-3AD203B41FA5}">
                      <a16:colId xmlns:a16="http://schemas.microsoft.com/office/drawing/2014/main" val="3746559511"/>
                    </a:ext>
                  </a:extLst>
                </a:gridCol>
              </a:tblGrid>
              <a:tr h="60461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Количество участников экзамена,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Доля участников, получивших тестовый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6780"/>
                  </a:ext>
                </a:extLst>
              </a:tr>
              <a:tr h="604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«2»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«3»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«4»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«5»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extLst>
                  <a:ext uri="{0D108BD9-81ED-4DB2-BD59-A6C34878D82A}">
                    <a16:rowId xmlns:a16="http://schemas.microsoft.com/office/drawing/2014/main" val="3109694230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СОШ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21,10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6123402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СОШ с УИОП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16,23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49,43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066278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Гимназии, лицеи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12,03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52,26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830342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Интернаты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14,71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27,94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68338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Вечерние и открытые (сменные) 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38,46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4308731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Другие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19,61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56,86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21,57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1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5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6439-32D4-4EE8-0373-D42236E5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sz="3100"/>
              <a:t>Перечень ОО, продемонстрировавших наиболее высокие результаты ЕГЭ по предмету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BE2408-3DFB-1B7E-D5F9-C92B8C5B0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212452"/>
              </p:ext>
            </p:extLst>
          </p:nvPr>
        </p:nvGraphicFramePr>
        <p:xfrm>
          <a:off x="838200" y="2087857"/>
          <a:ext cx="10515603" cy="472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372">
                  <a:extLst>
                    <a:ext uri="{9D8B030D-6E8A-4147-A177-3AD203B41FA5}">
                      <a16:colId xmlns:a16="http://schemas.microsoft.com/office/drawing/2014/main" val="2045491998"/>
                    </a:ext>
                  </a:extLst>
                </a:gridCol>
                <a:gridCol w="4199262">
                  <a:extLst>
                    <a:ext uri="{9D8B030D-6E8A-4147-A177-3AD203B41FA5}">
                      <a16:colId xmlns:a16="http://schemas.microsoft.com/office/drawing/2014/main" val="1321072981"/>
                    </a:ext>
                  </a:extLst>
                </a:gridCol>
                <a:gridCol w="1564101">
                  <a:extLst>
                    <a:ext uri="{9D8B030D-6E8A-4147-A177-3AD203B41FA5}">
                      <a16:colId xmlns:a16="http://schemas.microsoft.com/office/drawing/2014/main" val="1144006140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3212021464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649378285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801007061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675897562"/>
                    </a:ext>
                  </a:extLst>
                </a:gridCol>
              </a:tblGrid>
              <a:tr h="73346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Наименование ОО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Количество участников, чел.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extLst>
                  <a:ext uri="{0D108BD9-81ED-4DB2-BD59-A6C34878D82A}">
                    <a16:rowId xmlns:a16="http://schemas.microsoft.com/office/drawing/2014/main" val="4259494166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"Лицей №124"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13,04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86,96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444921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"Хабарская СОШ №2" (Хабарский район)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7,69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76,92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4579469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БСОШ № 1 им. П.П. Корягина (Благовещенский район)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607024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МАОУ "СОШ №132" им. Н.М. Малахова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9836321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"СОШ №107"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740458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Кытмановская СОШ №1 (Кытмановский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348334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СОШ №19 (г. Яровое)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499132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"Шипуновская СОШ им. А.В. Луначарского" Шипуновск. р-на Алт. кр. (Шипуновский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42,11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57,89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3643986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"Михайловский лицей" (Михайловский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432100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КГБОУ "Алтайский краевой педагогический лицей" (краевые образовательные организации)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42,17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55,42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705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40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F4C21-AB01-847E-F478-302AEF6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sz="3100"/>
              <a:t>Перечень ОО, продемонстрировавших низкие результаты ЕГЭ по предмету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7D100A9-388E-BAED-A1FE-D52A77A9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6135"/>
              </p:ext>
            </p:extLst>
          </p:nvPr>
        </p:nvGraphicFramePr>
        <p:xfrm>
          <a:off x="1594846" y="1926266"/>
          <a:ext cx="9002310" cy="4749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121">
                  <a:extLst>
                    <a:ext uri="{9D8B030D-6E8A-4147-A177-3AD203B41FA5}">
                      <a16:colId xmlns:a16="http://schemas.microsoft.com/office/drawing/2014/main" val="3898201768"/>
                    </a:ext>
                  </a:extLst>
                </a:gridCol>
                <a:gridCol w="3320351">
                  <a:extLst>
                    <a:ext uri="{9D8B030D-6E8A-4147-A177-3AD203B41FA5}">
                      <a16:colId xmlns:a16="http://schemas.microsoft.com/office/drawing/2014/main" val="351333350"/>
                    </a:ext>
                  </a:extLst>
                </a:gridCol>
                <a:gridCol w="1393426">
                  <a:extLst>
                    <a:ext uri="{9D8B030D-6E8A-4147-A177-3AD203B41FA5}">
                      <a16:colId xmlns:a16="http://schemas.microsoft.com/office/drawing/2014/main" val="1882915886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1433680499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2526322963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1265970840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4121329942"/>
                    </a:ext>
                  </a:extLst>
                </a:gridCol>
              </a:tblGrid>
              <a:tr h="6832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№ п/п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Наименование 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Количество участников, чел.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«2»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«3»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«4»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«5»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extLst>
                  <a:ext uri="{0D108BD9-81ED-4DB2-BD59-A6C34878D82A}">
                    <a16:rowId xmlns:a16="http://schemas.microsoft.com/office/drawing/2014/main" val="738489260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"Крутишинская СОШ" (Шелаболихинский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77707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"О(С)ОШ №1" (г. Рубцовск)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41,46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21,95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370318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МКОУ "Волчихинская СШ №2" (Волчихинский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426255"/>
                  </a:ext>
                </a:extLst>
              </a:tr>
              <a:tr h="22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МАОУ "СОШ №134"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4571969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МБОУ" ХабарскаяСОШ №1" (Хабарский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38,46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294767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"Зеленодольская СОШ" (Петропавловский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810690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"Гимназия №3" (Локтевский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61,90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115852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"Чарышская СОШ" (Чарышский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42,86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8714505"/>
                  </a:ext>
                </a:extLst>
              </a:tr>
              <a:tr h="22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ГСОШ (Благовещенский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54,55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481790"/>
                  </a:ext>
                </a:extLst>
              </a:tr>
              <a:tr h="22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МКОУ Зональная СОШ (Зональный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17,65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57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51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18116</TotalTime>
  <Words>4112</Words>
  <Application>Microsoft Office PowerPoint</Application>
  <PresentationFormat>Широкоэкранный</PresentationFormat>
  <Paragraphs>681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SimSun</vt:lpstr>
      <vt:lpstr>Arial</vt:lpstr>
      <vt:lpstr>Arial Unicode MS</vt:lpstr>
      <vt:lpstr>Calibri</vt:lpstr>
      <vt:lpstr>Calibri Light</vt:lpstr>
      <vt:lpstr>Cambria</vt:lpstr>
      <vt:lpstr>Cambria Math</vt:lpstr>
      <vt:lpstr>MS Mincho</vt:lpstr>
      <vt:lpstr>Times New Roman</vt:lpstr>
      <vt:lpstr>Тема Office</vt:lpstr>
      <vt:lpstr>Анализ результатов ЕГЭ- 2024 по математике в Алтайском крае</vt:lpstr>
      <vt:lpstr>Базовый уровень</vt:lpstr>
      <vt:lpstr>Количество  участников ЕГЭ по учебному предмету</vt:lpstr>
      <vt:lpstr>Количество участников ЕГЭ по типам  ОО </vt:lpstr>
      <vt:lpstr>Диаграмма распределения тестовых баллов участников ЕГЭ по предмету в 2024 г.</vt:lpstr>
      <vt:lpstr>Динамика результатов ЕГЭ по предмету за последние 3 года</vt:lpstr>
      <vt:lpstr>Результаты ЕГЭ по предмету по группам участников экзамена с различным уровнем подготовки</vt:lpstr>
      <vt:lpstr>Перечень ОО, продемонстрировавших наиболее высокие результаты ЕГЭ по предмету</vt:lpstr>
      <vt:lpstr>Перечень ОО, продемонстрировавших низкие результаты ЕГЭ по предмету</vt:lpstr>
      <vt:lpstr>ВЫВОДЫ о характере изменения результатов ЕГЭ по предмету</vt:lpstr>
      <vt:lpstr>Задание 11. Деталь имеет форму изображённого на рисунке многогранника (все двугранные углы прямые). Числа на рисунке обозначают длины рёбер в сантиметрах. Найдите площадь поверхности этой детали. Ответ дайте в квадратных сантиметрах. </vt:lpstr>
      <vt:lpstr>Задание 13. Даны два шара с радиусами 7 и 1. Во сколько объём большего шара больше объёма меньшего? </vt:lpstr>
      <vt:lpstr>Задание 13. Найдите значение выражения 〖log〗_√11 〖11〗^2.</vt:lpstr>
      <vt:lpstr> </vt:lpstr>
      <vt:lpstr>Задание 21. В обменном пункте можно совершить одну из двух операций: за 2 золотые монеты получить 3 серебряные и одну медную; за 5 серебряных монет получить 3 золотые и одну медную. 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 </vt:lpstr>
      <vt:lpstr>Задание 19. Найдите четырёхзначное число, большее 7000, но меньшее 9000, которое делится на 50 и каждая следующая цифра которого меньше предыдущей. В ответе запишите какое-нибудь одно такое число.</vt:lpstr>
      <vt:lpstr>Задание 20. Из городов A и B, расстояние между которыми равно 320 км, навстречу друг другу одновременно выехали два автомобиля и встретились через 2 часа на расстоянии 170 км от города B. Найдите скорость автомобиля, выехавшего из города A. Ответ дайте в км/ч.</vt:lpstr>
      <vt:lpstr>Задание 21. В обменном пункте можно совершить одну из двух операций: за 2 золотые монеты получить 3 серебряные и одну медную; за 5 серебряных монет получить 3 золотые и одну медную. 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 </vt:lpstr>
      <vt:lpstr>Профильный уровень</vt:lpstr>
      <vt:lpstr>Количество  участников ЕГЭ по учебному предмету</vt:lpstr>
      <vt:lpstr>Количество участников ЕГЭ по типам  ОО </vt:lpstr>
      <vt:lpstr>Диаграмма распределения тестовых баллов участников ЕГЭ по предмету в 2024 г.</vt:lpstr>
      <vt:lpstr>Динамика результатов ЕГЭ по предмету за последние 3 года</vt:lpstr>
      <vt:lpstr>Результаты ЕГЭ по предмету по группам участников экзамена с различным уровнем подготовки</vt:lpstr>
      <vt:lpstr>Перечень ОО, продемонстрировавших наиболее высокие результаты ЕГЭ по предмету</vt:lpstr>
      <vt:lpstr>Перечень ОО, продемонстрировавших низкие результаты ЕГЭ по предмету</vt:lpstr>
      <vt:lpstr>ВЫВОДЫ о характере изменения результатов ЕГЭ по предмету</vt:lpstr>
      <vt:lpstr>Презентация PowerPoint</vt:lpstr>
      <vt:lpstr>Задание 5. Помещение освещается тремя лампами. Вероятность перегорания каждой лампы в течение года равна 0,2. Лампы перегорают независимо друг от друга. Найдите вероятность того, что в течение года хотя бы одна лампа не перегорит. </vt:lpstr>
      <vt:lpstr>Задание 7. Найдите значение выражения 2√3 〖cos〗^2  13π/12-√3. пы в течение года равна 0,2. </vt:lpstr>
      <vt:lpstr>Задание 8 На рисунке изображён график y = f ´(x) — производной функции f(x), определенной на интервале (-4;8). В какой точке отрезка [-2;3] функция f(x) принимает наибольшее значение? </vt:lpstr>
      <vt:lpstr>Задание 12. Найдите точку минимума функции y=10x-ln⁡(x-5)+3.</vt:lpstr>
      <vt:lpstr>Презентация PowerPoint</vt:lpstr>
      <vt:lpstr>Типичные ошибки: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17. </vt:lpstr>
      <vt:lpstr>Анализ метапредметных результатов обучения, повлиявших на выполнение заданий КИМ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ЕГЭ- 2023 по математике</dc:title>
  <dc:creator>Игорь Кисельников</dc:creator>
  <cp:lastModifiedBy>Асначев И.А.</cp:lastModifiedBy>
  <cp:revision>11</cp:revision>
  <dcterms:created xsi:type="dcterms:W3CDTF">2023-10-26T15:37:08Z</dcterms:created>
  <dcterms:modified xsi:type="dcterms:W3CDTF">2024-11-29T08:06:07Z</dcterms:modified>
</cp:coreProperties>
</file>