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72" r:id="rId3"/>
    <p:sldMasterId id="2147483673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9144000" cy="5143500" type="screen16x9"/>
  <p:notesSz cx="6858000" cy="9144000"/>
  <p:embeddedFontLst>
    <p:embeddedFont>
      <p:font typeface="Abhaya Libre" panose="020B060402020202020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Jost" panose="020B0604020202020204" charset="-52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77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1182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7762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4510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382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294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5760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173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226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6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2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rgbClr val="2C231A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>
            <a:off x="7296665" y="-2440"/>
            <a:ext cx="1847334" cy="1231936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>
              <a:gd name="adj" fmla="val 16667"/>
            </a:avLst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p2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2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subTitle" idx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subTitle" idx="2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ubTitle" idx="3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2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2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2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12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" name="Google Shape;103;p12"/>
          <p:cNvSpPr/>
          <p:nvPr/>
        </p:nvSpPr>
        <p:spPr>
          <a:xfrm flipH="1">
            <a:off x="7312200" y="0"/>
            <a:ext cx="1831800" cy="442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2"/>
          <p:cNvSpPr/>
          <p:nvPr/>
        </p:nvSpPr>
        <p:spPr>
          <a:xfrm flipH="1">
            <a:off x="355781" y="0"/>
            <a:ext cx="366600" cy="1639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" name="Google Shape;105;p12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4070125" y="539500"/>
            <a:ext cx="4351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body" idx="1"/>
          </p:nvPr>
        </p:nvSpPr>
        <p:spPr>
          <a:xfrm>
            <a:off x="4070125" y="1896000"/>
            <a:ext cx="4351500" cy="20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800">
                <a:solidFill>
                  <a:srgbClr val="2C231A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2pPr>
            <a:lvl3pPr marL="1371600" lvl="2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3pPr>
            <a:lvl4pPr marL="1828800" lvl="3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4pPr>
            <a:lvl5pPr marL="2286000" lvl="4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5pPr>
            <a:lvl6pPr marL="2743200" lvl="5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marL="3200400" lvl="6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7pPr>
            <a:lvl8pPr marL="3657600" lvl="7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8pPr>
            <a:lvl9pPr marL="4114800" lvl="8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14"/>
          <p:cNvSpPr>
            <a:spLocks noGrp="1"/>
          </p:cNvSpPr>
          <p:nvPr>
            <p:ph type="pic" idx="2"/>
          </p:nvPr>
        </p:nvSpPr>
        <p:spPr>
          <a:xfrm>
            <a:off x="722375" y="539500"/>
            <a:ext cx="2827200" cy="40644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16" name="Google Shape;116;p14"/>
          <p:cNvSpPr/>
          <p:nvPr/>
        </p:nvSpPr>
        <p:spPr>
          <a:xfrm>
            <a:off x="8421625" y="0"/>
            <a:ext cx="435300" cy="1639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4"/>
          <p:cNvSpPr/>
          <p:nvPr/>
        </p:nvSpPr>
        <p:spPr>
          <a:xfrm rot="-5400000">
            <a:off x="7352250" y="3353250"/>
            <a:ext cx="670200" cy="2913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" name="Google Shape;118;p14"/>
          <p:cNvCxnSpPr/>
          <p:nvPr/>
        </p:nvCxnSpPr>
        <p:spPr>
          <a:xfrm rot="10800000">
            <a:off x="6230700" y="4809900"/>
            <a:ext cx="2913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9" name="Google Shape;119;p14"/>
          <p:cNvCxnSpPr/>
          <p:nvPr/>
        </p:nvCxnSpPr>
        <p:spPr>
          <a:xfrm>
            <a:off x="8648125" y="0"/>
            <a:ext cx="0" cy="520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>
            <a:spLocks noGrp="1"/>
          </p:cNvSpPr>
          <p:nvPr>
            <p:ph type="body" idx="1"/>
          </p:nvPr>
        </p:nvSpPr>
        <p:spPr>
          <a:xfrm>
            <a:off x="842295" y="1997242"/>
            <a:ext cx="2538579" cy="2526716"/>
          </a:xfrm>
          <a:prstGeom prst="snip1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>
            <a:spLocks noGrp="1"/>
          </p:cNvSpPr>
          <p:nvPr>
            <p:ph type="body" idx="2"/>
          </p:nvPr>
        </p:nvSpPr>
        <p:spPr>
          <a:xfrm>
            <a:off x="3946443" y="252663"/>
            <a:ext cx="3777832" cy="4271295"/>
          </a:xfrm>
          <a:prstGeom prst="snip1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title"/>
          </p:nvPr>
        </p:nvSpPr>
        <p:spPr>
          <a:xfrm>
            <a:off x="842295" y="1080921"/>
            <a:ext cx="3378900" cy="5192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2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1"/>
          </p:nvPr>
        </p:nvSpPr>
        <p:spPr>
          <a:xfrm>
            <a:off x="722375" y="3569600"/>
            <a:ext cx="23796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231A"/>
              </a:buClr>
              <a:buSzPts val="1200"/>
              <a:buNone/>
              <a:defRPr sz="1800">
                <a:solidFill>
                  <a:srgbClr val="2C231A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>
            <a:spLocks noGrp="1"/>
          </p:cNvSpPr>
          <p:nvPr>
            <p:ph type="pic" idx="2"/>
          </p:nvPr>
        </p:nvSpPr>
        <p:spPr>
          <a:xfrm>
            <a:off x="3382212" y="1183100"/>
            <a:ext cx="2379600" cy="34209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8" name="Google Shape;128;p16"/>
          <p:cNvSpPr>
            <a:spLocks noGrp="1"/>
          </p:cNvSpPr>
          <p:nvPr>
            <p:ph type="pic" idx="3"/>
          </p:nvPr>
        </p:nvSpPr>
        <p:spPr>
          <a:xfrm>
            <a:off x="6042024" y="1183100"/>
            <a:ext cx="2379600" cy="34209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9" name="Google Shape;129;p16"/>
          <p:cNvSpPr/>
          <p:nvPr/>
        </p:nvSpPr>
        <p:spPr>
          <a:xfrm>
            <a:off x="0" y="2227700"/>
            <a:ext cx="438600" cy="2913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" name="Google Shape;130;p16"/>
          <p:cNvCxnSpPr/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Google Shape;131;p16"/>
          <p:cNvSpPr/>
          <p:nvPr/>
        </p:nvSpPr>
        <p:spPr>
          <a:xfrm rot="-5400000" flipH="1">
            <a:off x="8103050" y="0"/>
            <a:ext cx="1041000" cy="10410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 rot="-5400000">
            <a:off x="7779225" y="1579800"/>
            <a:ext cx="2367900" cy="366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" name="Google Shape;133;p16"/>
          <p:cNvCxnSpPr/>
          <p:nvPr/>
        </p:nvCxnSpPr>
        <p:spPr>
          <a:xfrm rot="10800000">
            <a:off x="8963175" y="5650"/>
            <a:ext cx="0" cy="4845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4" name="Google Shape;134;p16"/>
          <p:cNvSpPr>
            <a:spLocks noGrp="1"/>
          </p:cNvSpPr>
          <p:nvPr>
            <p:ph type="pic" idx="4"/>
          </p:nvPr>
        </p:nvSpPr>
        <p:spPr>
          <a:xfrm>
            <a:off x="760852" y="1383632"/>
            <a:ext cx="2341123" cy="1949343"/>
          </a:xfrm>
          <a:prstGeom prst="round1Rect">
            <a:avLst>
              <a:gd name="adj" fmla="val 4259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>
            <a:spLocks noGrp="1"/>
          </p:cNvSpPr>
          <p:nvPr>
            <p:ph type="pic" idx="2"/>
          </p:nvPr>
        </p:nvSpPr>
        <p:spPr>
          <a:xfrm>
            <a:off x="120316" y="108284"/>
            <a:ext cx="8867273" cy="4896853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5042725" y="539500"/>
            <a:ext cx="3378900" cy="5192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24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/>
          <p:nvPr/>
        </p:nvSpPr>
        <p:spPr>
          <a:xfrm rot="5400000">
            <a:off x="2500" y="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8705400" y="2221800"/>
            <a:ext cx="438600" cy="2913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p18"/>
          <p:cNvCxnSpPr/>
          <p:nvPr/>
        </p:nvCxnSpPr>
        <p:spPr>
          <a:xfrm>
            <a:off x="8924700" y="22218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3" name="Google Shape;143;p18"/>
          <p:cNvSpPr/>
          <p:nvPr/>
        </p:nvSpPr>
        <p:spPr>
          <a:xfrm>
            <a:off x="6078000" y="0"/>
            <a:ext cx="3066000" cy="319200"/>
          </a:xfrm>
          <a:prstGeom prst="roundRect">
            <a:avLst>
              <a:gd name="adj" fmla="val 16667"/>
            </a:avLst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0" y="4656900"/>
            <a:ext cx="1494300" cy="486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/>
          <p:cNvSpPr/>
          <p:nvPr/>
        </p:nvSpPr>
        <p:spPr>
          <a:xfrm rot="5400000" flipH="1">
            <a:off x="-558300" y="1143375"/>
            <a:ext cx="1483200" cy="366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p18"/>
          <p:cNvCxnSpPr/>
          <p:nvPr/>
        </p:nvCxnSpPr>
        <p:spPr>
          <a:xfrm rot="10800000" flipH="1">
            <a:off x="180474" y="5475"/>
            <a:ext cx="2826" cy="561327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" name="Google Shape;147;p18"/>
          <p:cNvSpPr>
            <a:spLocks noGrp="1"/>
          </p:cNvSpPr>
          <p:nvPr>
            <p:ph type="pic" idx="2"/>
          </p:nvPr>
        </p:nvSpPr>
        <p:spPr>
          <a:xfrm>
            <a:off x="722375" y="1455821"/>
            <a:ext cx="7699200" cy="3068054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bg>
      <p:bgPr>
        <a:solidFill>
          <a:srgbClr val="FFFFFF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231A"/>
              </a:buClr>
              <a:buSzPts val="1200"/>
              <a:buChar char="●"/>
              <a:defRPr sz="1800">
                <a:solidFill>
                  <a:srgbClr val="2C231A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2pPr>
            <a:lvl3pPr marL="1371600" lvl="2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3pPr>
            <a:lvl4pPr marL="1828800" lvl="3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4pPr>
            <a:lvl5pPr marL="2286000" lvl="4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5pPr>
            <a:lvl6pPr marL="2743200" lvl="5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marL="3200400" lvl="6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7pPr>
            <a:lvl8pPr marL="3657600" lvl="7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8pPr>
            <a:lvl9pPr marL="4114800" lvl="8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19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9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" name="Google Shape;153;p19"/>
          <p:cNvCxnSpPr>
            <a:stCxn id="152" idx="0"/>
            <a:endCxn id="152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" name="Google Shape;154;p19"/>
          <p:cNvSpPr>
            <a:spLocks noGrp="1"/>
          </p:cNvSpPr>
          <p:nvPr>
            <p:ph type="pic" idx="2"/>
          </p:nvPr>
        </p:nvSpPr>
        <p:spPr>
          <a:xfrm>
            <a:off x="722375" y="2683576"/>
            <a:ext cx="3630301" cy="2173288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19"/>
          <p:cNvSpPr>
            <a:spLocks noGrp="1"/>
          </p:cNvSpPr>
          <p:nvPr>
            <p:ph type="pic" idx="3"/>
          </p:nvPr>
        </p:nvSpPr>
        <p:spPr>
          <a:xfrm>
            <a:off x="4791274" y="2683576"/>
            <a:ext cx="3630301" cy="21732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 логотипом КУМО">
  <p:cSld name="с логотипом КУМО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dt" idx="10"/>
          </p:nvPr>
        </p:nvSpPr>
        <p:spPr>
          <a:xfrm>
            <a:off x="7455758" y="4767263"/>
            <a:ext cx="149053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ftr" idx="11"/>
          </p:nvPr>
        </p:nvSpPr>
        <p:spPr>
          <a:xfrm>
            <a:off x="2298357" y="4767263"/>
            <a:ext cx="4967416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sldNum" idx="12"/>
          </p:nvPr>
        </p:nvSpPr>
        <p:spPr>
          <a:xfrm>
            <a:off x="333632" y="4767263"/>
            <a:ext cx="1774739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Чтим традиции,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внедряем инновации</a:t>
            </a:r>
            <a:endParaRPr/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0346" y="195444"/>
            <a:ext cx="1293654" cy="97024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426446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3"/>
          <p:cNvSpPr/>
          <p:nvPr/>
        </p:nvSpPr>
        <p:spPr>
          <a:xfrm flipH="1">
            <a:off x="809625" y="4594550"/>
            <a:ext cx="2913300" cy="442200"/>
          </a:xfrm>
          <a:prstGeom prst="roundRect">
            <a:avLst>
              <a:gd name="adj" fmla="val 16667"/>
            </a:avLst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3"/>
          <p:cNvSpPr/>
          <p:nvPr/>
        </p:nvSpPr>
        <p:spPr>
          <a:xfrm flipH="1">
            <a:off x="8421625" y="442200"/>
            <a:ext cx="722400" cy="14331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" name="Google Shape;173;p23"/>
          <p:cNvCxnSpPr/>
          <p:nvPr/>
        </p:nvCxnSpPr>
        <p:spPr>
          <a:xfrm rot="10800000">
            <a:off x="-190275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4" name="Google Shape;174;p23"/>
          <p:cNvSpPr/>
          <p:nvPr/>
        </p:nvSpPr>
        <p:spPr>
          <a:xfrm flipH="1">
            <a:off x="7312200" y="4594550"/>
            <a:ext cx="1831800" cy="442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3"/>
          <p:cNvSpPr/>
          <p:nvPr/>
        </p:nvSpPr>
        <p:spPr>
          <a:xfrm flipH="1">
            <a:off x="355781" y="0"/>
            <a:ext cx="366600" cy="1639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Google Shape;176;p23"/>
          <p:cNvCxnSpPr/>
          <p:nvPr/>
        </p:nvCxnSpPr>
        <p:spPr>
          <a:xfrm rot="10800000">
            <a:off x="7312200" y="481565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265750" y="960600"/>
            <a:ext cx="4612500" cy="3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 flipH="1">
            <a:off x="7182852" y="2791325"/>
            <a:ext cx="1961147" cy="2349699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0" y="241450"/>
            <a:ext cx="1313225" cy="5961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390725" y="2227725"/>
            <a:ext cx="922500" cy="2913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3989250" y="4604000"/>
            <a:ext cx="2913300" cy="393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23;p3"/>
          <p:cNvCxnSpPr/>
          <p:nvPr/>
        </p:nvCxnSpPr>
        <p:spPr>
          <a:xfrm flipH="1">
            <a:off x="390725" y="4800500"/>
            <a:ext cx="8169925" cy="2416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3"/>
          <p:cNvSpPr/>
          <p:nvPr/>
        </p:nvSpPr>
        <p:spPr>
          <a:xfrm>
            <a:off x="8206925" y="1583508"/>
            <a:ext cx="707400" cy="1639500"/>
          </a:xfrm>
          <a:prstGeom prst="roundRect">
            <a:avLst>
              <a:gd name="adj" fmla="val 16667"/>
            </a:avLst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25;p3"/>
          <p:cNvCxnSpPr>
            <a:stCxn id="24" idx="0"/>
          </p:cNvCxnSpPr>
          <p:nvPr/>
        </p:nvCxnSpPr>
        <p:spPr>
          <a:xfrm>
            <a:off x="8560625" y="1583508"/>
            <a:ext cx="0" cy="3564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26;p3"/>
          <p:cNvCxnSpPr/>
          <p:nvPr/>
        </p:nvCxnSpPr>
        <p:spPr>
          <a:xfrm>
            <a:off x="830179" y="241450"/>
            <a:ext cx="2161" cy="501033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/>
          <p:nvPr/>
        </p:nvSpPr>
        <p:spPr>
          <a:xfrm rot="-5400000">
            <a:off x="8421625" y="44211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4"/>
          <p:cNvSpPr/>
          <p:nvPr/>
        </p:nvSpPr>
        <p:spPr>
          <a:xfrm>
            <a:off x="0" y="0"/>
            <a:ext cx="3000300" cy="539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4"/>
          <p:cNvSpPr/>
          <p:nvPr/>
        </p:nvSpPr>
        <p:spPr>
          <a:xfrm rot="-5400000" flipH="1">
            <a:off x="7779275" y="3197100"/>
            <a:ext cx="2367900" cy="366600"/>
          </a:xfrm>
          <a:prstGeom prst="roundRect">
            <a:avLst>
              <a:gd name="adj" fmla="val 16667"/>
            </a:avLst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1" name="Google Shape;181;p24"/>
          <p:cNvCxnSpPr/>
          <p:nvPr/>
        </p:nvCxnSpPr>
        <p:spPr>
          <a:xfrm>
            <a:off x="8963225" y="2196450"/>
            <a:ext cx="0" cy="2941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2" name="Google Shape;182;p24"/>
          <p:cNvSpPr/>
          <p:nvPr/>
        </p:nvSpPr>
        <p:spPr>
          <a:xfrm>
            <a:off x="0" y="2234504"/>
            <a:ext cx="438600" cy="2913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3" name="Google Shape;183;p24"/>
          <p:cNvCxnSpPr/>
          <p:nvPr/>
        </p:nvCxnSpPr>
        <p:spPr>
          <a:xfrm>
            <a:off x="219300" y="2234504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4" name="Google Shape;184;p24"/>
          <p:cNvSpPr/>
          <p:nvPr/>
        </p:nvSpPr>
        <p:spPr>
          <a:xfrm>
            <a:off x="7796900" y="0"/>
            <a:ext cx="1349700" cy="204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истый макет">
  <p:cSld name="Чистый макет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2408750" y="1202685"/>
            <a:ext cx="4326600" cy="2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2408663" y="3559536"/>
            <a:ext cx="43266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2C231A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38" name="Google Shape;38;p6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6"/>
          <p:cNvSpPr txBox="1"/>
          <p:nvPr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</a:pPr>
            <a:endParaRPr sz="3600" b="0" i="0" u="none" strike="noStrike" cap="none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1046163" y="1516063"/>
            <a:ext cx="7171405" cy="330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231A"/>
              </a:buClr>
              <a:buSzPts val="1800"/>
              <a:buChar char="•"/>
              <a:defRPr sz="1800">
                <a:solidFill>
                  <a:srgbClr val="2C231A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3260609" y="1731650"/>
            <a:ext cx="4703763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3527"/>
              </a:buClr>
              <a:buSzPts val="1800"/>
              <a:buChar char="•"/>
              <a:defRPr sz="1800">
                <a:solidFill>
                  <a:srgbClr val="42352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3260610" y="2786700"/>
            <a:ext cx="4703763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3527"/>
              </a:buClr>
              <a:buSzPts val="1800"/>
              <a:buChar char="•"/>
              <a:defRPr sz="1800">
                <a:solidFill>
                  <a:srgbClr val="42352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3260611" y="3866482"/>
            <a:ext cx="4703763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3527"/>
              </a:buClr>
              <a:buSzPts val="1800"/>
              <a:buChar char="•"/>
              <a:defRPr sz="1800">
                <a:solidFill>
                  <a:srgbClr val="42352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1458825" y="539500"/>
            <a:ext cx="61858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1445800" y="2749375"/>
            <a:ext cx="24429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2"/>
          </p:nvPr>
        </p:nvSpPr>
        <p:spPr>
          <a:xfrm>
            <a:off x="5201800" y="2743192"/>
            <a:ext cx="24429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3"/>
          </p:nvPr>
        </p:nvSpPr>
        <p:spPr>
          <a:xfrm>
            <a:off x="1458825" y="1651693"/>
            <a:ext cx="2442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ubTitle" idx="4"/>
          </p:nvPr>
        </p:nvSpPr>
        <p:spPr>
          <a:xfrm>
            <a:off x="5201800" y="1651693"/>
            <a:ext cx="2442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0" y="0"/>
            <a:ext cx="722400" cy="2913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8"/>
          <p:cNvSpPr/>
          <p:nvPr/>
        </p:nvSpPr>
        <p:spPr>
          <a:xfrm flipH="1">
            <a:off x="8102406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8"/>
          <p:cNvSpPr/>
          <p:nvPr/>
        </p:nvSpPr>
        <p:spPr>
          <a:xfrm>
            <a:off x="8606775" y="2715125"/>
            <a:ext cx="366600" cy="1639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" name="Google Shape;55;p8"/>
          <p:cNvCxnSpPr/>
          <p:nvPr/>
        </p:nvCxnSpPr>
        <p:spPr>
          <a:xfrm>
            <a:off x="496750" y="0"/>
            <a:ext cx="0" cy="318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" name="Google Shape;56;p8"/>
          <p:cNvCxnSpPr/>
          <p:nvPr/>
        </p:nvCxnSpPr>
        <p:spPr>
          <a:xfrm flipH="1">
            <a:off x="8790075" y="2526625"/>
            <a:ext cx="3000" cy="2602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" name="Google Shape;57;p8"/>
          <p:cNvSpPr/>
          <p:nvPr/>
        </p:nvSpPr>
        <p:spPr>
          <a:xfrm>
            <a:off x="0" y="4604000"/>
            <a:ext cx="1494300" cy="336600"/>
          </a:xfrm>
          <a:prstGeom prst="roundRect">
            <a:avLst>
              <a:gd name="adj" fmla="val 16667"/>
            </a:avLst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1229497" y="539500"/>
            <a:ext cx="633769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2664288" y="1337775"/>
            <a:ext cx="49029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2"/>
          </p:nvPr>
        </p:nvSpPr>
        <p:spPr>
          <a:xfrm>
            <a:off x="2664288" y="1866975"/>
            <a:ext cx="4902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3"/>
          </p:nvPr>
        </p:nvSpPr>
        <p:spPr>
          <a:xfrm>
            <a:off x="2664288" y="2462725"/>
            <a:ext cx="49029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4"/>
          </p:nvPr>
        </p:nvSpPr>
        <p:spPr>
          <a:xfrm>
            <a:off x="2664288" y="2991925"/>
            <a:ext cx="4902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5"/>
          </p:nvPr>
        </p:nvSpPr>
        <p:spPr>
          <a:xfrm>
            <a:off x="2664288" y="3587675"/>
            <a:ext cx="49029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ubTitle" idx="6"/>
          </p:nvPr>
        </p:nvSpPr>
        <p:spPr>
          <a:xfrm>
            <a:off x="2664288" y="4116875"/>
            <a:ext cx="4902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/>
          <p:nvPr/>
        </p:nvSpPr>
        <p:spPr>
          <a:xfrm rot="-5400000">
            <a:off x="8103050" y="4102500"/>
            <a:ext cx="1041000" cy="10410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1"/>
          </p:nvPr>
        </p:nvSpPr>
        <p:spPr>
          <a:xfrm>
            <a:off x="1164476" y="1882614"/>
            <a:ext cx="27759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ubTitle" idx="2"/>
          </p:nvPr>
        </p:nvSpPr>
        <p:spPr>
          <a:xfrm>
            <a:off x="1164460" y="2809589"/>
            <a:ext cx="27759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ubTitle" idx="3"/>
          </p:nvPr>
        </p:nvSpPr>
        <p:spPr>
          <a:xfrm>
            <a:off x="1164481" y="3736564"/>
            <a:ext cx="27759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ubTitle" idx="4"/>
          </p:nvPr>
        </p:nvSpPr>
        <p:spPr>
          <a:xfrm>
            <a:off x="5055065" y="1845050"/>
            <a:ext cx="27759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ubTitle" idx="5"/>
          </p:nvPr>
        </p:nvSpPr>
        <p:spPr>
          <a:xfrm>
            <a:off x="5055049" y="2772025"/>
            <a:ext cx="27759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ubTitle" idx="6"/>
          </p:nvPr>
        </p:nvSpPr>
        <p:spPr>
          <a:xfrm>
            <a:off x="5055070" y="3699000"/>
            <a:ext cx="27759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8392125" y="2227725"/>
            <a:ext cx="751800" cy="2913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0"/>
          <p:cNvSpPr/>
          <p:nvPr/>
        </p:nvSpPr>
        <p:spPr>
          <a:xfrm rot="10800000" flipH="1">
            <a:off x="-25" y="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0"/>
          <p:cNvSpPr/>
          <p:nvPr/>
        </p:nvSpPr>
        <p:spPr>
          <a:xfrm>
            <a:off x="6230700" y="0"/>
            <a:ext cx="2913300" cy="528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0"/>
          <p:cNvSpPr/>
          <p:nvPr/>
        </p:nvSpPr>
        <p:spPr>
          <a:xfrm>
            <a:off x="8627325" y="837550"/>
            <a:ext cx="366600" cy="1639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Google Shape;79;p10"/>
          <p:cNvCxnSpPr/>
          <p:nvPr/>
        </p:nvCxnSpPr>
        <p:spPr>
          <a:xfrm>
            <a:off x="8810625" y="837550"/>
            <a:ext cx="0" cy="4290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" name="Google Shape;80;p10"/>
          <p:cNvCxnSpPr/>
          <p:nvPr/>
        </p:nvCxnSpPr>
        <p:spPr>
          <a:xfrm rot="10800000">
            <a:off x="0" y="4772300"/>
            <a:ext cx="880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" name="Google Shape;81;p10"/>
          <p:cNvCxnSpPr/>
          <p:nvPr/>
        </p:nvCxnSpPr>
        <p:spPr>
          <a:xfrm rot="10800000">
            <a:off x="0" y="253050"/>
            <a:ext cx="6230700" cy="11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" name="Google Shape;82;p10"/>
          <p:cNvSpPr/>
          <p:nvPr/>
        </p:nvSpPr>
        <p:spPr>
          <a:xfrm>
            <a:off x="0" y="4604000"/>
            <a:ext cx="1494300" cy="336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/>
          <p:nvPr/>
        </p:nvSpPr>
        <p:spPr>
          <a:xfrm flipH="1">
            <a:off x="8421600" y="44186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1"/>
          <p:cNvSpPr/>
          <p:nvPr/>
        </p:nvSpPr>
        <p:spPr>
          <a:xfrm>
            <a:off x="0" y="0"/>
            <a:ext cx="438600" cy="2913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1"/>
          <p:cNvSpPr/>
          <p:nvPr/>
        </p:nvSpPr>
        <p:spPr>
          <a:xfrm>
            <a:off x="7649700" y="0"/>
            <a:ext cx="1494300" cy="486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" name="Google Shape;88;p11"/>
          <p:cNvCxnSpPr/>
          <p:nvPr/>
        </p:nvCxnSpPr>
        <p:spPr>
          <a:xfrm>
            <a:off x="219300" y="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" name="Google Shape;89;p11"/>
          <p:cNvSpPr/>
          <p:nvPr/>
        </p:nvSpPr>
        <p:spPr>
          <a:xfrm>
            <a:off x="6196950" y="4776900"/>
            <a:ext cx="2367900" cy="366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" name="Google Shape;90;p11"/>
          <p:cNvCxnSpPr/>
          <p:nvPr/>
        </p:nvCxnSpPr>
        <p:spPr>
          <a:xfrm>
            <a:off x="6196950" y="4960200"/>
            <a:ext cx="2941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FA3A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FA3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г. Барнаул, 2024 г.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>
            <a:spLocks noGrp="1"/>
          </p:cNvSpPr>
          <p:nvPr>
            <p:ph type="ctrTitle"/>
          </p:nvPr>
        </p:nvSpPr>
        <p:spPr>
          <a:xfrm>
            <a:off x="1187687" y="2952700"/>
            <a:ext cx="65577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820"/>
              </a:spcBef>
              <a:spcAft>
                <a:spcPts val="0"/>
              </a:spcAft>
              <a:buClr>
                <a:srgbClr val="0F6FC6"/>
              </a:buClr>
              <a:buSzPts val="4100"/>
              <a:buFont typeface="Arial"/>
              <a:buNone/>
            </a:pPr>
            <a:r>
              <a:rPr lang="ru-RU"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ПРЕЗЕНТАЦИЯ ОПЫТА РАБОТЫ</a:t>
            </a:r>
            <a:endParaRPr sz="2000" b="1" i="1" dirty="0"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1"/>
          </p:nvPr>
        </p:nvSpPr>
        <p:spPr>
          <a:xfrm>
            <a:off x="1461938" y="3874200"/>
            <a:ext cx="5867400" cy="12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1800" b="1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Коломникова Татьяна Анатольевна, </a:t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ru-RU" sz="1800" b="1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начальных классов </a:t>
            </a:r>
            <a:endParaRPr sz="1800" b="1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ru-RU" sz="1600" b="1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МБОУ «СОШ №102»</a:t>
            </a:r>
            <a:endParaRPr sz="1600" b="1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3" name="Google Shape;19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196" y="-127377"/>
            <a:ext cx="2256590" cy="12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9940" y="0"/>
            <a:ext cx="1319605" cy="98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49333" y="86188"/>
            <a:ext cx="983795" cy="71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2777" y="1336599"/>
            <a:ext cx="2667523" cy="150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75626" y="86188"/>
            <a:ext cx="1181816" cy="105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/>
              <a:t>Обо мне</a:t>
            </a:r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body" idx="1"/>
          </p:nvPr>
        </p:nvSpPr>
        <p:spPr>
          <a:xfrm>
            <a:off x="5333825" y="1682100"/>
            <a:ext cx="2818200" cy="28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336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90"/>
              <a:buChar char="•"/>
            </a:pPr>
            <a:r>
              <a:rPr lang="ru-RU" sz="399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102</a:t>
            </a:r>
            <a:endParaRPr sz="1779">
              <a:solidFill>
                <a:schemeClr val="dk1"/>
              </a:solidFill>
            </a:endParaRPr>
          </a:p>
          <a:p>
            <a:pPr marL="342900" lvl="0" indent="-253365" algn="l" rtl="0">
              <a:lnSpc>
                <a:spcPct val="7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3990"/>
              <a:buChar char="•"/>
            </a:pPr>
            <a:r>
              <a:rPr lang="ru-RU" sz="399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27</a:t>
            </a:r>
            <a:endParaRPr sz="1779">
              <a:solidFill>
                <a:schemeClr val="dk1"/>
              </a:solidFill>
            </a:endParaRPr>
          </a:p>
          <a:p>
            <a:pPr marL="342900" lvl="0" indent="-253365" algn="l" rtl="0">
              <a:lnSpc>
                <a:spcPct val="7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3990"/>
              <a:buChar char="•"/>
            </a:pPr>
            <a:r>
              <a:rPr lang="ru-RU" sz="399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25</a:t>
            </a:r>
            <a:endParaRPr sz="1779">
              <a:solidFill>
                <a:schemeClr val="dk1"/>
              </a:solidFill>
            </a:endParaRPr>
          </a:p>
          <a:p>
            <a:pPr marL="342900" lvl="0" indent="-253365" algn="l" rtl="0">
              <a:lnSpc>
                <a:spcPct val="7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3990"/>
              <a:buChar char="•"/>
            </a:pPr>
            <a:r>
              <a:rPr lang="ru-RU" sz="399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40</a:t>
            </a:r>
            <a:endParaRPr sz="1779">
              <a:solidFill>
                <a:schemeClr val="dk1"/>
              </a:solidFill>
            </a:endParaRPr>
          </a:p>
          <a:p>
            <a:pPr marL="342900" lvl="0" indent="-253365" algn="l" rtl="0">
              <a:lnSpc>
                <a:spcPct val="70000"/>
              </a:lnSpc>
              <a:spcBef>
                <a:spcPts val="1080"/>
              </a:spcBef>
              <a:spcAft>
                <a:spcPts val="0"/>
              </a:spcAft>
              <a:buClr>
                <a:schemeClr val="accent1"/>
              </a:buClr>
              <a:buSzPts val="3990"/>
              <a:buChar char="•"/>
            </a:pPr>
            <a:r>
              <a:rPr lang="ru-RU" sz="399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?</a:t>
            </a:r>
            <a:endParaRPr sz="1779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530"/>
          </a:p>
        </p:txBody>
      </p:sp>
      <p:pic>
        <p:nvPicPr>
          <p:cNvPr id="204" name="Google Shape;20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2750" y="74646"/>
            <a:ext cx="1067944" cy="125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492775" y="1427850"/>
            <a:ext cx="3174000" cy="338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title"/>
          </p:nvPr>
        </p:nvSpPr>
        <p:spPr>
          <a:xfrm>
            <a:off x="628650" y="471848"/>
            <a:ext cx="78867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6FC6"/>
              </a:buClr>
              <a:buSzPts val="4860"/>
              <a:buFont typeface="Arial"/>
              <a:buNone/>
            </a:pPr>
            <a:r>
              <a:rPr lang="ru-RU" sz="1960" b="1">
                <a:latin typeface="Times New Roman"/>
                <a:ea typeface="Times New Roman"/>
                <a:cs typeface="Times New Roman"/>
                <a:sym typeface="Times New Roman"/>
              </a:rPr>
              <a:t>Формирование</a:t>
            </a:r>
            <a:r>
              <a:rPr lang="ru-RU" sz="100" b="1"/>
              <a:t>   </a:t>
            </a:r>
            <a:r>
              <a:rPr lang="ru-RU" sz="1960" b="1">
                <a:latin typeface="Times New Roman"/>
                <a:ea typeface="Times New Roman"/>
                <a:cs typeface="Times New Roman"/>
                <a:sym typeface="Times New Roman"/>
              </a:rPr>
              <a:t>универсальных</a:t>
            </a:r>
            <a:r>
              <a:rPr lang="ru-RU" sz="100" b="1"/>
              <a:t>    </a:t>
            </a:r>
            <a:r>
              <a:rPr lang="ru-RU" sz="1960" b="1">
                <a:latin typeface="Times New Roman"/>
                <a:ea typeface="Times New Roman"/>
                <a:cs typeface="Times New Roman"/>
                <a:sym typeface="Times New Roman"/>
              </a:rPr>
              <a:t>учебных действий</a:t>
            </a:r>
            <a:endParaRPr sz="100" b="1"/>
          </a:p>
          <a:p>
            <a:pPr marL="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rgbClr val="0F6FC6"/>
              </a:buClr>
              <a:buSzPts val="4860"/>
              <a:buFont typeface="Arial"/>
              <a:buNone/>
            </a:pPr>
            <a:r>
              <a:rPr lang="ru-RU" sz="1960" b="1">
                <a:latin typeface="Times New Roman"/>
                <a:ea typeface="Times New Roman"/>
                <a:cs typeface="Times New Roman"/>
                <a:sym typeface="Times New Roman"/>
              </a:rPr>
              <a:t>на уроках математики</a:t>
            </a:r>
            <a:endParaRPr sz="1560" b="1"/>
          </a:p>
        </p:txBody>
      </p:sp>
      <p:sp>
        <p:nvSpPr>
          <p:cNvPr id="211" name="Google Shape;211;p29"/>
          <p:cNvSpPr txBox="1">
            <a:spLocks noGrp="1"/>
          </p:cNvSpPr>
          <p:nvPr>
            <p:ph type="body" idx="3"/>
          </p:nvPr>
        </p:nvSpPr>
        <p:spPr>
          <a:xfrm>
            <a:off x="3260611" y="3866482"/>
            <a:ext cx="4703763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3527"/>
              </a:buClr>
              <a:buSzPts val="1800"/>
              <a:buNone/>
            </a:pPr>
            <a:endParaRPr/>
          </a:p>
        </p:txBody>
      </p:sp>
      <p:cxnSp>
        <p:nvCxnSpPr>
          <p:cNvPr id="212" name="Google Shape;212;p29"/>
          <p:cNvCxnSpPr/>
          <p:nvPr/>
        </p:nvCxnSpPr>
        <p:spPr>
          <a:xfrm>
            <a:off x="1953207" y="1624947"/>
            <a:ext cx="6221" cy="89370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3" name="Google Shape;213;p29"/>
          <p:cNvCxnSpPr/>
          <p:nvPr/>
        </p:nvCxnSpPr>
        <p:spPr>
          <a:xfrm flipH="1">
            <a:off x="1013428" y="1783788"/>
            <a:ext cx="1245900" cy="1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4" name="Google Shape;214;p29"/>
          <p:cNvCxnSpPr/>
          <p:nvPr/>
        </p:nvCxnSpPr>
        <p:spPr>
          <a:xfrm>
            <a:off x="1953207" y="2685679"/>
            <a:ext cx="6221" cy="89370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5" name="Google Shape;215;p29"/>
          <p:cNvCxnSpPr/>
          <p:nvPr/>
        </p:nvCxnSpPr>
        <p:spPr>
          <a:xfrm>
            <a:off x="1953207" y="3746411"/>
            <a:ext cx="6221" cy="89370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6" name="Google Shape;216;p29"/>
          <p:cNvCxnSpPr/>
          <p:nvPr/>
        </p:nvCxnSpPr>
        <p:spPr>
          <a:xfrm flipH="1">
            <a:off x="1013428" y="2849476"/>
            <a:ext cx="1245900" cy="1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7" name="Google Shape;217;p29"/>
          <p:cNvCxnSpPr/>
          <p:nvPr/>
        </p:nvCxnSpPr>
        <p:spPr>
          <a:xfrm flipH="1">
            <a:off x="1013428" y="3955982"/>
            <a:ext cx="1245900" cy="1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8" name="Google Shape;21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2750" y="74646"/>
            <a:ext cx="1067944" cy="125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4">
            <a:alphaModFix/>
          </a:blip>
          <a:srcRect t="3016"/>
          <a:stretch/>
        </p:blipFill>
        <p:spPr>
          <a:xfrm>
            <a:off x="1619250" y="1504425"/>
            <a:ext cx="2642575" cy="336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 rotWithShape="1">
          <a:blip r:embed="rId5">
            <a:alphaModFix/>
          </a:blip>
          <a:srcRect r="2496" b="2987"/>
          <a:stretch/>
        </p:blipFill>
        <p:spPr>
          <a:xfrm>
            <a:off x="4679900" y="1504450"/>
            <a:ext cx="2642575" cy="336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>
            <a:spLocks noGrp="1"/>
          </p:cNvSpPr>
          <p:nvPr>
            <p:ph type="title"/>
          </p:nvPr>
        </p:nvSpPr>
        <p:spPr>
          <a:xfrm>
            <a:off x="1458825" y="539500"/>
            <a:ext cx="61858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ru-RU"/>
              <a:t>Заголовок слайда</a:t>
            </a:r>
            <a:br>
              <a:rPr lang="ru-RU"/>
            </a:br>
            <a:endParaRPr/>
          </a:p>
        </p:txBody>
      </p:sp>
      <p:pic>
        <p:nvPicPr>
          <p:cNvPr id="226" name="Google Shape;22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2750" y="74646"/>
            <a:ext cx="1067944" cy="125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9625" y="539500"/>
            <a:ext cx="4424274" cy="29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8100" y="3406000"/>
            <a:ext cx="1655825" cy="165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11025" y="3406000"/>
            <a:ext cx="1655825" cy="165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>
            <a:spLocks noGrp="1"/>
          </p:cNvSpPr>
          <p:nvPr>
            <p:ph type="title"/>
          </p:nvPr>
        </p:nvSpPr>
        <p:spPr>
          <a:xfrm>
            <a:off x="2242025" y="0"/>
            <a:ext cx="54102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ru-RU" sz="3000"/>
              <a:t>Содержание               Результаты</a:t>
            </a:r>
            <a:endParaRPr sz="3000"/>
          </a:p>
        </p:txBody>
      </p:sp>
      <p:sp>
        <p:nvSpPr>
          <p:cNvPr id="236" name="Google Shape;236;p31"/>
          <p:cNvSpPr/>
          <p:nvPr/>
        </p:nvSpPr>
        <p:spPr>
          <a:xfrm rot="5400000">
            <a:off x="-857625" y="3386325"/>
            <a:ext cx="2913300" cy="5961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1"/>
          <p:cNvSpPr/>
          <p:nvPr/>
        </p:nvSpPr>
        <p:spPr>
          <a:xfrm flipH="1">
            <a:off x="3168850" y="410190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1"/>
          <p:cNvSpPr/>
          <p:nvPr/>
        </p:nvSpPr>
        <p:spPr>
          <a:xfrm>
            <a:off x="0" y="261725"/>
            <a:ext cx="1494300" cy="486600"/>
          </a:xfrm>
          <a:prstGeom prst="roundRect">
            <a:avLst>
              <a:gd name="adj" fmla="val 16667"/>
            </a:avLst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" name="Google Shape;239;p31"/>
          <p:cNvCxnSpPr/>
          <p:nvPr/>
        </p:nvCxnSpPr>
        <p:spPr>
          <a:xfrm rot="10800000">
            <a:off x="0" y="505025"/>
            <a:ext cx="149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40" name="Google Shape;24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2750" y="74646"/>
            <a:ext cx="1067944" cy="125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 rotWithShape="1">
          <a:blip r:embed="rId4">
            <a:alphaModFix/>
          </a:blip>
          <a:srcRect l="10104" t="1928" b="1143"/>
          <a:stretch/>
        </p:blipFill>
        <p:spPr>
          <a:xfrm>
            <a:off x="722375" y="655924"/>
            <a:ext cx="3025299" cy="4231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 txBox="1"/>
          <p:nvPr/>
        </p:nvSpPr>
        <p:spPr>
          <a:xfrm>
            <a:off x="4685525" y="1314851"/>
            <a:ext cx="2966700" cy="29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7475" y="1314850"/>
            <a:ext cx="3666100" cy="34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1"/>
          <p:cNvSpPr/>
          <p:nvPr/>
        </p:nvSpPr>
        <p:spPr>
          <a:xfrm>
            <a:off x="4538975" y="275250"/>
            <a:ext cx="816300" cy="12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1"/>
          <p:cNvSpPr txBox="1"/>
          <p:nvPr/>
        </p:nvSpPr>
        <p:spPr>
          <a:xfrm>
            <a:off x="6082475" y="1674275"/>
            <a:ext cx="596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</a:t>
            </a:r>
            <a:endParaRPr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5223525" y="3412450"/>
            <a:ext cx="596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</a:t>
            </a:r>
            <a:endParaRPr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1"/>
          <p:cNvSpPr txBox="1"/>
          <p:nvPr/>
        </p:nvSpPr>
        <p:spPr>
          <a:xfrm>
            <a:off x="6987525" y="3412450"/>
            <a:ext cx="596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</a:t>
            </a:r>
            <a:endParaRPr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/>
          <p:nvPr/>
        </p:nvSpPr>
        <p:spPr>
          <a:xfrm>
            <a:off x="1342884" y="2398681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2"/>
          <p:cNvSpPr/>
          <p:nvPr/>
        </p:nvSpPr>
        <p:spPr>
          <a:xfrm>
            <a:off x="1342884" y="3535688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2"/>
          <p:cNvSpPr/>
          <p:nvPr/>
        </p:nvSpPr>
        <p:spPr>
          <a:xfrm>
            <a:off x="1342884" y="1240456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2"/>
          <p:cNvSpPr txBox="1">
            <a:spLocks noGrp="1"/>
          </p:cNvSpPr>
          <p:nvPr>
            <p:ph type="title"/>
          </p:nvPr>
        </p:nvSpPr>
        <p:spPr>
          <a:xfrm>
            <a:off x="1403097" y="336450"/>
            <a:ext cx="633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ru-RU"/>
              <a:t>Задания формируют</a:t>
            </a:r>
            <a:endParaRPr/>
          </a:p>
        </p:txBody>
      </p:sp>
      <p:sp>
        <p:nvSpPr>
          <p:cNvPr id="256" name="Google Shape;256;p32"/>
          <p:cNvSpPr txBox="1">
            <a:spLocks noGrp="1"/>
          </p:cNvSpPr>
          <p:nvPr>
            <p:ph type="subTitle" idx="1"/>
          </p:nvPr>
        </p:nvSpPr>
        <p:spPr>
          <a:xfrm>
            <a:off x="3313725" y="1324950"/>
            <a:ext cx="4902900" cy="17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4617B"/>
              </a:buClr>
              <a:buSzPts val="3200"/>
              <a:buFont typeface="Arial"/>
              <a:buNone/>
            </a:pPr>
            <a:r>
              <a:rPr lang="ru-RU" sz="2300">
                <a:latin typeface="Times New Roman"/>
                <a:ea typeface="Times New Roman"/>
                <a:cs typeface="Times New Roman"/>
                <a:sym typeface="Times New Roman"/>
              </a:rPr>
              <a:t>№8</a:t>
            </a:r>
            <a:r>
              <a:rPr lang="ru-RU" sz="2300">
                <a:solidFill>
                  <a:srgbClr val="04617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моделирование, критичность.</a:t>
            </a:r>
            <a:endParaRPr sz="1900">
              <a:solidFill>
                <a:schemeClr val="accent1"/>
              </a:solidFill>
            </a:endParaRPr>
          </a:p>
        </p:txBody>
      </p:sp>
      <p:sp>
        <p:nvSpPr>
          <p:cNvPr id="257" name="Google Shape;257;p32"/>
          <p:cNvSpPr txBox="1">
            <a:spLocks noGrp="1"/>
          </p:cNvSpPr>
          <p:nvPr>
            <p:ph type="subTitle" idx="3"/>
          </p:nvPr>
        </p:nvSpPr>
        <p:spPr>
          <a:xfrm>
            <a:off x="3406113" y="2399275"/>
            <a:ext cx="49029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04617B"/>
              </a:buClr>
              <a:buSzPts val="3200"/>
              <a:buFont typeface="Arial"/>
              <a:buNone/>
            </a:pPr>
            <a:r>
              <a:rPr lang="ru-RU" sz="2300">
                <a:latin typeface="Times New Roman"/>
                <a:ea typeface="Times New Roman"/>
                <a:cs typeface="Times New Roman"/>
                <a:sym typeface="Times New Roman"/>
              </a:rPr>
              <a:t>№9</a:t>
            </a:r>
            <a:r>
              <a:rPr lang="ru-RU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анализ, выбор наиболее эффективных способов решения задачи.</a:t>
            </a:r>
            <a:endParaRPr sz="2300">
              <a:solidFill>
                <a:schemeClr val="accen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2300">
              <a:solidFill>
                <a:schemeClr val="accent1"/>
              </a:solidFill>
            </a:endParaRPr>
          </a:p>
        </p:txBody>
      </p:sp>
      <p:sp>
        <p:nvSpPr>
          <p:cNvPr id="258" name="Google Shape;258;p32"/>
          <p:cNvSpPr txBox="1">
            <a:spLocks noGrp="1"/>
          </p:cNvSpPr>
          <p:nvPr>
            <p:ph type="subTitle" idx="5"/>
          </p:nvPr>
        </p:nvSpPr>
        <p:spPr>
          <a:xfrm>
            <a:off x="3406113" y="3590675"/>
            <a:ext cx="49029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04617B"/>
              </a:buClr>
              <a:buSzPts val="3200"/>
              <a:buFont typeface="Arial"/>
              <a:buNone/>
            </a:pPr>
            <a:r>
              <a:rPr lang="ru-RU" sz="2300">
                <a:latin typeface="Times New Roman"/>
                <a:ea typeface="Times New Roman"/>
                <a:cs typeface="Times New Roman"/>
                <a:sym typeface="Times New Roman"/>
              </a:rPr>
              <a:t>№10</a:t>
            </a:r>
            <a:r>
              <a:rPr lang="ru-RU" sz="2300">
                <a:solidFill>
                  <a:srgbClr val="04617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причинно-следственные связи.</a:t>
            </a:r>
            <a:r>
              <a:rPr lang="ru-RU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259" name="Google Shape;259;p32"/>
          <p:cNvSpPr/>
          <p:nvPr/>
        </p:nvSpPr>
        <p:spPr>
          <a:xfrm>
            <a:off x="1408635" y="1294835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2"/>
          <p:cNvSpPr/>
          <p:nvPr/>
        </p:nvSpPr>
        <p:spPr>
          <a:xfrm>
            <a:off x="1408635" y="2453060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2"/>
          <p:cNvSpPr/>
          <p:nvPr/>
        </p:nvSpPr>
        <p:spPr>
          <a:xfrm>
            <a:off x="1408635" y="3590067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2750" y="74646"/>
            <a:ext cx="1067944" cy="125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13824" t="2911" r="4228" b="2855"/>
          <a:stretch/>
        </p:blipFill>
        <p:spPr>
          <a:xfrm>
            <a:off x="590725" y="1112200"/>
            <a:ext cx="2723100" cy="37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>
            <a:spLocks noGrp="1"/>
          </p:cNvSpPr>
          <p:nvPr>
            <p:ph type="title"/>
          </p:nvPr>
        </p:nvSpPr>
        <p:spPr>
          <a:xfrm>
            <a:off x="2647000" y="347750"/>
            <a:ext cx="4527600" cy="5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ru-RU" sz="3600"/>
              <a:t>Задания помогают</a:t>
            </a:r>
            <a:endParaRPr sz="3600"/>
          </a:p>
        </p:txBody>
      </p:sp>
      <p:sp>
        <p:nvSpPr>
          <p:cNvPr id="269" name="Google Shape;269;p33"/>
          <p:cNvSpPr/>
          <p:nvPr/>
        </p:nvSpPr>
        <p:spPr>
          <a:xfrm rot="5400000">
            <a:off x="3365145" y="3078675"/>
            <a:ext cx="2913300" cy="596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2750" y="74646"/>
            <a:ext cx="1067944" cy="125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l="7471" t="1806" r="4623"/>
          <a:stretch/>
        </p:blipFill>
        <p:spPr>
          <a:xfrm>
            <a:off x="1037325" y="1058075"/>
            <a:ext cx="2885700" cy="39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/>
          <p:cNvPicPr preferRelativeResize="0"/>
          <p:nvPr/>
        </p:nvPicPr>
        <p:blipFill rotWithShape="1">
          <a:blip r:embed="rId5">
            <a:alphaModFix/>
          </a:blip>
          <a:srcRect l="5897" t="1171" r="8006" b="3544"/>
          <a:stretch/>
        </p:blipFill>
        <p:spPr>
          <a:xfrm>
            <a:off x="4808138" y="1058075"/>
            <a:ext cx="2885701" cy="398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/>
          <p:nvPr/>
        </p:nvSpPr>
        <p:spPr>
          <a:xfrm>
            <a:off x="0" y="2899000"/>
            <a:ext cx="2283532" cy="2315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4"/>
          <p:cNvSpPr txBox="1">
            <a:spLocks noGrp="1"/>
          </p:cNvSpPr>
          <p:nvPr>
            <p:ph type="subTitle" idx="4294967295"/>
          </p:nvPr>
        </p:nvSpPr>
        <p:spPr>
          <a:xfrm>
            <a:off x="2130166" y="2060496"/>
            <a:ext cx="4843800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1800" b="1" dirty="0" err="1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Коломникова</a:t>
            </a:r>
            <a:r>
              <a:rPr lang="ru-RU" sz="1800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Татьяна Анатольевна, </a:t>
            </a:r>
            <a:endParaRPr sz="1800" dirty="0">
              <a:solidFill>
                <a:schemeClr val="accent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1800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начальных классов </a:t>
            </a:r>
            <a:endParaRPr sz="18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МБОУ «СОШ №102»</a:t>
            </a:r>
            <a:endParaRPr sz="1800" dirty="0"/>
          </a:p>
        </p:txBody>
      </p:sp>
      <p:grpSp>
        <p:nvGrpSpPr>
          <p:cNvPr id="280" name="Google Shape;280;p34"/>
          <p:cNvGrpSpPr/>
          <p:nvPr/>
        </p:nvGrpSpPr>
        <p:grpSpPr>
          <a:xfrm>
            <a:off x="4840662" y="3384486"/>
            <a:ext cx="227164" cy="249837"/>
            <a:chOff x="1462169" y="1793977"/>
            <a:chExt cx="233156" cy="256427"/>
          </a:xfrm>
        </p:grpSpPr>
        <p:sp>
          <p:nvSpPr>
            <p:cNvPr id="281" name="Google Shape;281;p34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4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34"/>
          <p:cNvSpPr/>
          <p:nvPr/>
        </p:nvSpPr>
        <p:spPr>
          <a:xfrm>
            <a:off x="7790125" y="2230200"/>
            <a:ext cx="1357200" cy="29133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4"/>
          <p:cNvSpPr/>
          <p:nvPr/>
        </p:nvSpPr>
        <p:spPr>
          <a:xfrm>
            <a:off x="6652150" y="4403350"/>
            <a:ext cx="1494300" cy="486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" name="Google Shape;286;p34"/>
          <p:cNvCxnSpPr/>
          <p:nvPr/>
        </p:nvCxnSpPr>
        <p:spPr>
          <a:xfrm rot="10800000" flipH="1">
            <a:off x="8759651" y="-132347"/>
            <a:ext cx="23402" cy="544814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7" name="Google Shape;287;p34"/>
          <p:cNvCxnSpPr/>
          <p:nvPr/>
        </p:nvCxnSpPr>
        <p:spPr>
          <a:xfrm rot="10800000" flipH="1">
            <a:off x="0" y="4691917"/>
            <a:ext cx="9144000" cy="3609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8" name="Google Shape;28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2750" y="74646"/>
            <a:ext cx="1067944" cy="1250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Фон и пустой слайд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Microsoft Office PowerPoint</Application>
  <PresentationFormat>Экран (16:9)</PresentationFormat>
  <Paragraphs>26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Abhaya Libre</vt:lpstr>
      <vt:lpstr>Calibri</vt:lpstr>
      <vt:lpstr>Times New Roman</vt:lpstr>
      <vt:lpstr>Jost</vt:lpstr>
      <vt:lpstr>Arial</vt:lpstr>
      <vt:lpstr>Титульный лист</vt:lpstr>
      <vt:lpstr>Заголовок и текст</vt:lpstr>
      <vt:lpstr>Фото и текст</vt:lpstr>
      <vt:lpstr>Фон и пустой слайд</vt:lpstr>
      <vt:lpstr>ПРЕЗЕНТАЦИЯ ОПЫТА РАБОТЫ</vt:lpstr>
      <vt:lpstr>Обо мне</vt:lpstr>
      <vt:lpstr>Формирование   универсальных    учебных действий на уроках математики</vt:lpstr>
      <vt:lpstr>Заголовок слайда </vt:lpstr>
      <vt:lpstr>Содержание               Результаты</vt:lpstr>
      <vt:lpstr>Задания формируют</vt:lpstr>
      <vt:lpstr>Задания помогают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ОПЫТА РАБОТЫ</dc:title>
  <cp:lastModifiedBy>admin</cp:lastModifiedBy>
  <cp:revision>1</cp:revision>
  <dcterms:modified xsi:type="dcterms:W3CDTF">2024-11-01T00:24:36Z</dcterms:modified>
</cp:coreProperties>
</file>