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9" r:id="rId2"/>
    <p:sldMasterId id="2147483678" r:id="rId3"/>
  </p:sldMasterIdLst>
  <p:notesMasterIdLst>
    <p:notesMasterId r:id="rId20"/>
  </p:notesMasterIdLst>
  <p:sldIdLst>
    <p:sldId id="297" r:id="rId4"/>
    <p:sldId id="320" r:id="rId5"/>
    <p:sldId id="322" r:id="rId6"/>
    <p:sldId id="323" r:id="rId7"/>
    <p:sldId id="331" r:id="rId8"/>
    <p:sldId id="324" r:id="rId9"/>
    <p:sldId id="325" r:id="rId10"/>
    <p:sldId id="332" r:id="rId11"/>
    <p:sldId id="333" r:id="rId12"/>
    <p:sldId id="328" r:id="rId13"/>
    <p:sldId id="327" r:id="rId14"/>
    <p:sldId id="326" r:id="rId15"/>
    <p:sldId id="329" r:id="rId16"/>
    <p:sldId id="330" r:id="rId17"/>
    <p:sldId id="334" r:id="rId18"/>
    <p:sldId id="300" r:id="rId19"/>
  </p:sldIdLst>
  <p:sldSz cx="9144000" cy="5143500" type="screen16x9"/>
  <p:notesSz cx="6858000" cy="9144000"/>
  <p:embeddedFontLst>
    <p:embeddedFont>
      <p:font typeface="Abhaya Libre" panose="020B0604020202020204" charset="0"/>
      <p:regular r:id="rId21"/>
      <p:bold r:id="rId22"/>
    </p:embeddedFont>
    <p:embeddedFont>
      <p:font typeface="Jost" panose="020B0604020202020204" charset="-52"/>
      <p:regular r:id="rId23"/>
      <p:bold r:id="rId24"/>
      <p:italic r:id="rId25"/>
      <p:boldItalic r:id="rId26"/>
    </p:embeddedFon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716B"/>
    <a:srgbClr val="9CC0C0"/>
    <a:srgbClr val="619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F192B8-534E-4357-97EE-F4E1D07FE1A2}">
  <a:tblStyle styleId="{DBF192B8-534E-4357-97EE-F4E1D07FE1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BDED41-F783-433E-BBC6-BFF15690B51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1" autoAdjust="0"/>
    <p:restoredTop sz="94660"/>
  </p:normalViewPr>
  <p:slideViewPr>
    <p:cSldViewPr snapToGrid="0">
      <p:cViewPr varScale="1">
        <p:scale>
          <a:sx n="112" d="100"/>
          <a:sy n="112"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398448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userDrawn="1">
  <p:cSld name="2">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2549400" y="1631588"/>
            <a:ext cx="4045200" cy="645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2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68" name="Google Shape;68;p9"/>
          <p:cNvSpPr txBox="1">
            <a:spLocks noGrp="1"/>
          </p:cNvSpPr>
          <p:nvPr>
            <p:ph type="subTitle" idx="1"/>
          </p:nvPr>
        </p:nvSpPr>
        <p:spPr>
          <a:xfrm>
            <a:off x="2549400" y="2276813"/>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00">
                <a:solidFill>
                  <a:schemeClr val="accent1">
                    <a:lumMod val="50000"/>
                  </a:schemeClr>
                </a:solidFill>
              </a:defRPr>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dirty="0"/>
          </a:p>
        </p:txBody>
      </p:sp>
      <p:sp>
        <p:nvSpPr>
          <p:cNvPr id="69" name="Google Shape;69;p9"/>
          <p:cNvSpPr/>
          <p:nvPr/>
        </p:nvSpPr>
        <p:spPr>
          <a:xfrm rot="10800000" flipH="1">
            <a:off x="0" y="2166529"/>
            <a:ext cx="1422110" cy="1639500"/>
          </a:xfrm>
          <a:prstGeom prst="round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10800000">
            <a:off x="7296665" y="-2440"/>
            <a:ext cx="1847334" cy="1231936"/>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rot="10800000" flipH="1">
            <a:off x="0" y="4301036"/>
            <a:ext cx="2913300" cy="596100"/>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flipH="1">
            <a:off x="390725" y="-2450"/>
            <a:ext cx="677400" cy="2913300"/>
          </a:xfrm>
          <a:prstGeom prst="round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9"/>
          <p:cNvCxnSpPr/>
          <p:nvPr/>
        </p:nvCxnSpPr>
        <p:spPr>
          <a:xfrm rot="10800000">
            <a:off x="615230" y="-448851"/>
            <a:ext cx="0" cy="435090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9"/>
          <p:cNvCxnSpPr/>
          <p:nvPr/>
        </p:nvCxnSpPr>
        <p:spPr>
          <a:xfrm rot="10800000">
            <a:off x="0" y="4684323"/>
            <a:ext cx="34029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745375" y="298744"/>
            <a:ext cx="5629982" cy="893700"/>
          </a:xfrm>
          <a:prstGeom prst="rect">
            <a:avLst/>
          </a:prstGeom>
        </p:spPr>
        <p:txBody>
          <a:bodyPr spcFirstLastPara="1" wrap="square" lIns="91425" tIns="91425" rIns="91425" bIns="91425" anchor="t" anchorCtr="0">
            <a:noAutofit/>
          </a:bodyPr>
          <a:lstStyle>
            <a:lvl1pPr lvl="0" algn="ctr">
              <a:lnSpc>
                <a:spcPct val="95000"/>
              </a:lnSpc>
              <a:spcBef>
                <a:spcPts val="0"/>
              </a:spcBef>
              <a:spcAft>
                <a:spcPts val="0"/>
              </a:spcAft>
              <a:buSzPts val="3600"/>
              <a:buNone/>
              <a:defRPr sz="3600" b="0">
                <a:solidFill>
                  <a:schemeClr val="tx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cxnSp>
        <p:nvCxnSpPr>
          <p:cNvPr id="18" name="Google Shape;18;p3"/>
          <p:cNvCxnSpPr/>
          <p:nvPr/>
        </p:nvCxnSpPr>
        <p:spPr>
          <a:xfrm rot="10800000">
            <a:off x="-203124" y="539500"/>
            <a:ext cx="3129600" cy="0"/>
          </a:xfrm>
          <a:prstGeom prst="straightConnector1">
            <a:avLst/>
          </a:prstGeom>
          <a:noFill/>
          <a:ln w="9525" cap="flat" cmpd="sng">
            <a:solidFill>
              <a:schemeClr val="lt1"/>
            </a:solidFill>
            <a:prstDash val="solid"/>
            <a:round/>
            <a:headEnd type="none" w="med" len="med"/>
            <a:tailEnd type="none" w="med" len="med"/>
          </a:ln>
        </p:spPr>
      </p:cxnSp>
      <p:sp>
        <p:nvSpPr>
          <p:cNvPr id="9" name="Google Shape;15;p3"/>
          <p:cNvSpPr txBox="1">
            <a:spLocks/>
          </p:cNvSpPr>
          <p:nvPr userDrawn="1"/>
        </p:nvSpPr>
        <p:spPr>
          <a:xfrm>
            <a:off x="2587586" y="3922426"/>
            <a:ext cx="5629982" cy="8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5000"/>
              </a:lnSpc>
              <a:spcBef>
                <a:spcPts val="0"/>
              </a:spcBef>
              <a:spcAft>
                <a:spcPts val="0"/>
              </a:spcAft>
              <a:buClr>
                <a:schemeClr val="dk1"/>
              </a:buClr>
              <a:buSzPts val="3600"/>
              <a:buFont typeface="Abhaya Libre"/>
              <a:buNone/>
              <a:defRPr sz="3600" b="0" i="0" u="none" strike="noStrike" cap="none">
                <a:solidFill>
                  <a:schemeClr val="dk1"/>
                </a:solidFill>
                <a:latin typeface="Abhaya Libre"/>
                <a:ea typeface="Abhaya Libre"/>
                <a:cs typeface="Abhaya Libre"/>
                <a:sym typeface="Abhaya Libre"/>
              </a:defRPr>
            </a:lvl1pPr>
            <a:lvl2pPr marR="0" lvl="1"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2pPr>
            <a:lvl3pPr marR="0" lvl="2"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3pPr>
            <a:lvl4pPr marR="0" lvl="3"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4pPr>
            <a:lvl5pPr marR="0" lvl="4"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5pPr>
            <a:lvl6pPr marR="0" lvl="5"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6pPr>
            <a:lvl7pPr marR="0" lvl="6"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7pPr>
            <a:lvl8pPr marR="0" lvl="7"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8pPr>
            <a:lvl9pPr marR="0" lvl="8"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9pPr>
          </a:lstStyle>
          <a:p>
            <a:endParaRPr lang="ru-RU" dirty="0"/>
          </a:p>
        </p:txBody>
      </p:sp>
      <p:sp>
        <p:nvSpPr>
          <p:cNvPr id="3" name="Текст 2"/>
          <p:cNvSpPr>
            <a:spLocks noGrp="1"/>
          </p:cNvSpPr>
          <p:nvPr>
            <p:ph type="body" sz="quarter" idx="10" hasCustomPrompt="1"/>
          </p:nvPr>
        </p:nvSpPr>
        <p:spPr>
          <a:xfrm>
            <a:off x="1046163" y="1516063"/>
            <a:ext cx="7171405" cy="3300063"/>
          </a:xfrm>
        </p:spPr>
        <p:txBody>
          <a:bodyPr/>
          <a:lstStyle>
            <a:lvl1pPr>
              <a:defRPr sz="1800" baseline="0">
                <a:solidFill>
                  <a:schemeClr val="accent1">
                    <a:lumMod val="50000"/>
                  </a:schemeClr>
                </a:solidFill>
              </a:defRPr>
            </a:lvl1pPr>
          </a:lstStyle>
          <a:p>
            <a:pPr lvl="0"/>
            <a:r>
              <a:rPr lang="ru-RU" dirty="0"/>
              <a:t>Текст слайда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lgn="ctr">
              <a:defRPr sz="4000"/>
            </a:lvl1pPr>
          </a:lstStyle>
          <a:p>
            <a:r>
              <a:rPr lang="ru-RU" dirty="0"/>
              <a:t>Заголовок слайда</a:t>
            </a:r>
          </a:p>
        </p:txBody>
      </p:sp>
      <p:sp>
        <p:nvSpPr>
          <p:cNvPr id="6" name="Текст 5"/>
          <p:cNvSpPr>
            <a:spLocks noGrp="1"/>
          </p:cNvSpPr>
          <p:nvPr>
            <p:ph type="body" sz="quarter" idx="11" hasCustomPrompt="1"/>
          </p:nvPr>
        </p:nvSpPr>
        <p:spPr>
          <a:xfrm>
            <a:off x="3260609" y="1731650"/>
            <a:ext cx="4703763" cy="698500"/>
          </a:xfrm>
        </p:spPr>
        <p:txBody>
          <a:bodyPr/>
          <a:lstStyle>
            <a:lvl1pPr>
              <a:defRPr sz="1800">
                <a:solidFill>
                  <a:schemeClr val="accent1">
                    <a:lumMod val="75000"/>
                  </a:schemeClr>
                </a:solidFill>
              </a:defRPr>
            </a:lvl1pPr>
          </a:lstStyle>
          <a:p>
            <a:pPr lvl="0"/>
            <a:r>
              <a:rPr lang="ru-RU" dirty="0"/>
              <a:t>Текст</a:t>
            </a:r>
          </a:p>
        </p:txBody>
      </p:sp>
      <p:sp>
        <p:nvSpPr>
          <p:cNvPr id="7" name="Текст 5"/>
          <p:cNvSpPr>
            <a:spLocks noGrp="1"/>
          </p:cNvSpPr>
          <p:nvPr>
            <p:ph type="body" sz="quarter" idx="12" hasCustomPrompt="1"/>
          </p:nvPr>
        </p:nvSpPr>
        <p:spPr>
          <a:xfrm>
            <a:off x="3260610" y="2786700"/>
            <a:ext cx="4703763" cy="698500"/>
          </a:xfrm>
        </p:spPr>
        <p:txBody>
          <a:bodyPr/>
          <a:lstStyle>
            <a:lvl1pPr>
              <a:defRPr sz="1800">
                <a:solidFill>
                  <a:schemeClr val="accent1">
                    <a:lumMod val="75000"/>
                  </a:schemeClr>
                </a:solidFill>
              </a:defRPr>
            </a:lvl1pPr>
          </a:lstStyle>
          <a:p>
            <a:pPr lvl="0"/>
            <a:r>
              <a:rPr lang="ru-RU" dirty="0"/>
              <a:t>Текст</a:t>
            </a:r>
          </a:p>
        </p:txBody>
      </p:sp>
      <p:sp>
        <p:nvSpPr>
          <p:cNvPr id="8" name="Текст 5"/>
          <p:cNvSpPr>
            <a:spLocks noGrp="1"/>
          </p:cNvSpPr>
          <p:nvPr>
            <p:ph type="body" sz="quarter" idx="13" hasCustomPrompt="1"/>
          </p:nvPr>
        </p:nvSpPr>
        <p:spPr>
          <a:xfrm>
            <a:off x="3260611" y="3866482"/>
            <a:ext cx="4703763" cy="698500"/>
          </a:xfrm>
        </p:spPr>
        <p:txBody>
          <a:bodyPr/>
          <a:lstStyle>
            <a:lvl1pPr>
              <a:defRPr sz="1800">
                <a:solidFill>
                  <a:schemeClr val="accent1">
                    <a:lumMod val="75000"/>
                  </a:schemeClr>
                </a:solidFill>
              </a:defRPr>
            </a:lvl1pPr>
          </a:lstStyle>
          <a:p>
            <a:pPr lvl="0"/>
            <a:r>
              <a:rPr lang="ru-RU" dirty="0"/>
              <a:t>Текст</a:t>
            </a:r>
          </a:p>
        </p:txBody>
      </p:sp>
    </p:spTree>
    <p:extLst>
      <p:ext uri="{BB962C8B-B14F-4D97-AF65-F5344CB8AC3E}">
        <p14:creationId xmlns:p14="http://schemas.microsoft.com/office/powerpoint/2010/main" val="311925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36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dirty="0"/>
          </a:p>
        </p:txBody>
      </p:sp>
      <p:sp>
        <p:nvSpPr>
          <p:cNvPr id="142" name="Google Shape;142;p17"/>
          <p:cNvSpPr txBox="1">
            <a:spLocks noGrp="1"/>
          </p:cNvSpPr>
          <p:nvPr>
            <p:ph type="subTitle" idx="1" hasCustomPrompt="1"/>
          </p:nvPr>
        </p:nvSpPr>
        <p:spPr>
          <a:xfrm>
            <a:off x="802110" y="2887848"/>
            <a:ext cx="2441100" cy="89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ru-RU" dirty="0"/>
              <a:t>Текст слайда</a:t>
            </a:r>
            <a:endParaRPr dirty="0"/>
          </a:p>
        </p:txBody>
      </p:sp>
      <p:sp>
        <p:nvSpPr>
          <p:cNvPr id="143" name="Google Shape;143;p17"/>
          <p:cNvSpPr txBox="1">
            <a:spLocks noGrp="1"/>
          </p:cNvSpPr>
          <p:nvPr>
            <p:ph type="subTitle" idx="2" hasCustomPrompt="1"/>
          </p:nvPr>
        </p:nvSpPr>
        <p:spPr>
          <a:xfrm>
            <a:off x="3351450" y="2887848"/>
            <a:ext cx="2441100" cy="89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ru-RU" dirty="0"/>
              <a:t>Текст слайда</a:t>
            </a:r>
            <a:endParaRPr dirty="0"/>
          </a:p>
        </p:txBody>
      </p:sp>
      <p:sp>
        <p:nvSpPr>
          <p:cNvPr id="144" name="Google Shape;144;p17"/>
          <p:cNvSpPr txBox="1">
            <a:spLocks noGrp="1"/>
          </p:cNvSpPr>
          <p:nvPr>
            <p:ph type="subTitle" idx="3" hasCustomPrompt="1"/>
          </p:nvPr>
        </p:nvSpPr>
        <p:spPr>
          <a:xfrm>
            <a:off x="5900790" y="2887848"/>
            <a:ext cx="2441100" cy="89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r>
              <a:rPr lang="ru-RU" dirty="0"/>
              <a:t>Текст слайда</a:t>
            </a:r>
            <a:endParaRPr dirty="0"/>
          </a:p>
        </p:txBody>
      </p:sp>
      <p:sp>
        <p:nvSpPr>
          <p:cNvPr id="145" name="Google Shape;145;p17"/>
          <p:cNvSpPr txBox="1">
            <a:spLocks noGrp="1"/>
          </p:cNvSpPr>
          <p:nvPr>
            <p:ph type="subTitle" idx="4"/>
          </p:nvPr>
        </p:nvSpPr>
        <p:spPr>
          <a:xfrm>
            <a:off x="802110" y="1430599"/>
            <a:ext cx="2441100" cy="719303"/>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200"/>
              <a:buNone/>
              <a:defRPr sz="1800" b="1">
                <a:solidFill>
                  <a:schemeClr val="accent1"/>
                </a:solidFill>
                <a:latin typeface="Abhaya Libre"/>
                <a:ea typeface="Abhaya Libre"/>
                <a:cs typeface="Abhaya Libre"/>
                <a:sym typeface="Abhaya Libre"/>
              </a:defRPr>
            </a:lvl1pPr>
            <a:lvl2pPr lvl="1" algn="ctr" rtl="0">
              <a:spcBef>
                <a:spcPts val="0"/>
              </a:spcBef>
              <a:spcAft>
                <a:spcPts val="0"/>
              </a:spcAft>
              <a:buClr>
                <a:schemeClr val="accent1"/>
              </a:buClr>
              <a:buSzPts val="1200"/>
              <a:buNone/>
              <a:defRPr b="1">
                <a:solidFill>
                  <a:schemeClr val="accent1"/>
                </a:solidFill>
              </a:defRPr>
            </a:lvl2pPr>
            <a:lvl3pPr lvl="2" algn="ctr" rtl="0">
              <a:spcBef>
                <a:spcPts val="0"/>
              </a:spcBef>
              <a:spcAft>
                <a:spcPts val="0"/>
              </a:spcAft>
              <a:buClr>
                <a:schemeClr val="accent1"/>
              </a:buClr>
              <a:buSzPts val="1200"/>
              <a:buNone/>
              <a:defRPr b="1">
                <a:solidFill>
                  <a:schemeClr val="accent1"/>
                </a:solidFill>
              </a:defRPr>
            </a:lvl3pPr>
            <a:lvl4pPr lvl="3" algn="ctr" rtl="0">
              <a:spcBef>
                <a:spcPts val="0"/>
              </a:spcBef>
              <a:spcAft>
                <a:spcPts val="0"/>
              </a:spcAft>
              <a:buClr>
                <a:schemeClr val="accent1"/>
              </a:buClr>
              <a:buSzPts val="1200"/>
              <a:buNone/>
              <a:defRPr b="1">
                <a:solidFill>
                  <a:schemeClr val="accent1"/>
                </a:solidFill>
              </a:defRPr>
            </a:lvl4pPr>
            <a:lvl5pPr lvl="4" algn="ctr" rtl="0">
              <a:spcBef>
                <a:spcPts val="0"/>
              </a:spcBef>
              <a:spcAft>
                <a:spcPts val="0"/>
              </a:spcAft>
              <a:buClr>
                <a:schemeClr val="accent1"/>
              </a:buClr>
              <a:buSzPts val="1200"/>
              <a:buNone/>
              <a:defRPr b="1">
                <a:solidFill>
                  <a:schemeClr val="accent1"/>
                </a:solidFill>
              </a:defRPr>
            </a:lvl5pPr>
            <a:lvl6pPr lvl="5" algn="ctr" rtl="0">
              <a:spcBef>
                <a:spcPts val="0"/>
              </a:spcBef>
              <a:spcAft>
                <a:spcPts val="0"/>
              </a:spcAft>
              <a:buClr>
                <a:schemeClr val="accent1"/>
              </a:buClr>
              <a:buSzPts val="1200"/>
              <a:buNone/>
              <a:defRPr b="1">
                <a:solidFill>
                  <a:schemeClr val="accent1"/>
                </a:solidFill>
              </a:defRPr>
            </a:lvl6pPr>
            <a:lvl7pPr lvl="6" algn="ctr" rtl="0">
              <a:spcBef>
                <a:spcPts val="0"/>
              </a:spcBef>
              <a:spcAft>
                <a:spcPts val="0"/>
              </a:spcAft>
              <a:buClr>
                <a:schemeClr val="accent1"/>
              </a:buClr>
              <a:buSzPts val="1200"/>
              <a:buNone/>
              <a:defRPr b="1">
                <a:solidFill>
                  <a:schemeClr val="accent1"/>
                </a:solidFill>
              </a:defRPr>
            </a:lvl7pPr>
            <a:lvl8pPr lvl="7" algn="ctr" rtl="0">
              <a:spcBef>
                <a:spcPts val="0"/>
              </a:spcBef>
              <a:spcAft>
                <a:spcPts val="0"/>
              </a:spcAft>
              <a:buClr>
                <a:schemeClr val="accent1"/>
              </a:buClr>
              <a:buSzPts val="1200"/>
              <a:buNone/>
              <a:defRPr b="1">
                <a:solidFill>
                  <a:schemeClr val="accent1"/>
                </a:solidFill>
              </a:defRPr>
            </a:lvl8pPr>
            <a:lvl9pPr lvl="8" algn="ctr" rtl="0">
              <a:spcBef>
                <a:spcPts val="0"/>
              </a:spcBef>
              <a:spcAft>
                <a:spcPts val="0"/>
              </a:spcAft>
              <a:buClr>
                <a:schemeClr val="accent1"/>
              </a:buClr>
              <a:buSzPts val="1200"/>
              <a:buNone/>
              <a:defRPr b="1">
                <a:solidFill>
                  <a:schemeClr val="accent1"/>
                </a:solidFill>
              </a:defRPr>
            </a:lvl9pPr>
          </a:lstStyle>
          <a:p>
            <a:endParaRPr dirty="0"/>
          </a:p>
        </p:txBody>
      </p:sp>
      <p:sp>
        <p:nvSpPr>
          <p:cNvPr id="146" name="Google Shape;146;p17"/>
          <p:cNvSpPr txBox="1">
            <a:spLocks noGrp="1"/>
          </p:cNvSpPr>
          <p:nvPr>
            <p:ph type="subTitle" idx="5"/>
          </p:nvPr>
        </p:nvSpPr>
        <p:spPr>
          <a:xfrm>
            <a:off x="3322939" y="1407191"/>
            <a:ext cx="2441100" cy="742711"/>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200"/>
              <a:buNone/>
              <a:defRPr sz="1800" b="1">
                <a:solidFill>
                  <a:schemeClr val="accent1"/>
                </a:solidFill>
                <a:latin typeface="Abhaya Libre"/>
                <a:ea typeface="Abhaya Libre"/>
                <a:cs typeface="Abhaya Libre"/>
                <a:sym typeface="Abhaya Libre"/>
              </a:defRPr>
            </a:lvl1pPr>
            <a:lvl2pPr lvl="1" algn="ctr" rtl="0">
              <a:spcBef>
                <a:spcPts val="0"/>
              </a:spcBef>
              <a:spcAft>
                <a:spcPts val="0"/>
              </a:spcAft>
              <a:buClr>
                <a:schemeClr val="accent1"/>
              </a:buClr>
              <a:buSzPts val="1200"/>
              <a:buNone/>
              <a:defRPr b="1">
                <a:solidFill>
                  <a:schemeClr val="accent1"/>
                </a:solidFill>
              </a:defRPr>
            </a:lvl2pPr>
            <a:lvl3pPr lvl="2" algn="ctr" rtl="0">
              <a:spcBef>
                <a:spcPts val="0"/>
              </a:spcBef>
              <a:spcAft>
                <a:spcPts val="0"/>
              </a:spcAft>
              <a:buClr>
                <a:schemeClr val="accent1"/>
              </a:buClr>
              <a:buSzPts val="1200"/>
              <a:buNone/>
              <a:defRPr b="1">
                <a:solidFill>
                  <a:schemeClr val="accent1"/>
                </a:solidFill>
              </a:defRPr>
            </a:lvl3pPr>
            <a:lvl4pPr lvl="3" algn="ctr" rtl="0">
              <a:spcBef>
                <a:spcPts val="0"/>
              </a:spcBef>
              <a:spcAft>
                <a:spcPts val="0"/>
              </a:spcAft>
              <a:buClr>
                <a:schemeClr val="accent1"/>
              </a:buClr>
              <a:buSzPts val="1200"/>
              <a:buNone/>
              <a:defRPr b="1">
                <a:solidFill>
                  <a:schemeClr val="accent1"/>
                </a:solidFill>
              </a:defRPr>
            </a:lvl4pPr>
            <a:lvl5pPr lvl="4" algn="ctr" rtl="0">
              <a:spcBef>
                <a:spcPts val="0"/>
              </a:spcBef>
              <a:spcAft>
                <a:spcPts val="0"/>
              </a:spcAft>
              <a:buClr>
                <a:schemeClr val="accent1"/>
              </a:buClr>
              <a:buSzPts val="1200"/>
              <a:buNone/>
              <a:defRPr b="1">
                <a:solidFill>
                  <a:schemeClr val="accent1"/>
                </a:solidFill>
              </a:defRPr>
            </a:lvl5pPr>
            <a:lvl6pPr lvl="5" algn="ctr" rtl="0">
              <a:spcBef>
                <a:spcPts val="0"/>
              </a:spcBef>
              <a:spcAft>
                <a:spcPts val="0"/>
              </a:spcAft>
              <a:buClr>
                <a:schemeClr val="accent1"/>
              </a:buClr>
              <a:buSzPts val="1200"/>
              <a:buNone/>
              <a:defRPr b="1">
                <a:solidFill>
                  <a:schemeClr val="accent1"/>
                </a:solidFill>
              </a:defRPr>
            </a:lvl6pPr>
            <a:lvl7pPr lvl="6" algn="ctr" rtl="0">
              <a:spcBef>
                <a:spcPts val="0"/>
              </a:spcBef>
              <a:spcAft>
                <a:spcPts val="0"/>
              </a:spcAft>
              <a:buClr>
                <a:schemeClr val="accent1"/>
              </a:buClr>
              <a:buSzPts val="1200"/>
              <a:buNone/>
              <a:defRPr b="1">
                <a:solidFill>
                  <a:schemeClr val="accent1"/>
                </a:solidFill>
              </a:defRPr>
            </a:lvl7pPr>
            <a:lvl8pPr lvl="7" algn="ctr" rtl="0">
              <a:spcBef>
                <a:spcPts val="0"/>
              </a:spcBef>
              <a:spcAft>
                <a:spcPts val="0"/>
              </a:spcAft>
              <a:buClr>
                <a:schemeClr val="accent1"/>
              </a:buClr>
              <a:buSzPts val="1200"/>
              <a:buNone/>
              <a:defRPr b="1">
                <a:solidFill>
                  <a:schemeClr val="accent1"/>
                </a:solidFill>
              </a:defRPr>
            </a:lvl8pPr>
            <a:lvl9pPr lvl="8" algn="ctr" rtl="0">
              <a:spcBef>
                <a:spcPts val="0"/>
              </a:spcBef>
              <a:spcAft>
                <a:spcPts val="0"/>
              </a:spcAft>
              <a:buClr>
                <a:schemeClr val="accent1"/>
              </a:buClr>
              <a:buSzPts val="1200"/>
              <a:buNone/>
              <a:defRPr b="1">
                <a:solidFill>
                  <a:schemeClr val="accent1"/>
                </a:solidFill>
              </a:defRPr>
            </a:lvl9pPr>
          </a:lstStyle>
          <a:p>
            <a:endParaRPr dirty="0"/>
          </a:p>
        </p:txBody>
      </p:sp>
      <p:sp>
        <p:nvSpPr>
          <p:cNvPr id="147" name="Google Shape;147;p17"/>
          <p:cNvSpPr txBox="1">
            <a:spLocks noGrp="1"/>
          </p:cNvSpPr>
          <p:nvPr>
            <p:ph type="subTitle" idx="6"/>
          </p:nvPr>
        </p:nvSpPr>
        <p:spPr>
          <a:xfrm>
            <a:off x="5900790" y="1407191"/>
            <a:ext cx="2441100" cy="742711"/>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200"/>
              <a:buNone/>
              <a:defRPr sz="1800" b="1">
                <a:solidFill>
                  <a:schemeClr val="accent1"/>
                </a:solidFill>
                <a:latin typeface="Abhaya Libre"/>
                <a:ea typeface="Abhaya Libre"/>
                <a:cs typeface="Abhaya Libre"/>
                <a:sym typeface="Abhaya Libre"/>
              </a:defRPr>
            </a:lvl1pPr>
            <a:lvl2pPr lvl="1" algn="ctr" rtl="0">
              <a:spcBef>
                <a:spcPts val="0"/>
              </a:spcBef>
              <a:spcAft>
                <a:spcPts val="0"/>
              </a:spcAft>
              <a:buClr>
                <a:schemeClr val="accent1"/>
              </a:buClr>
              <a:buSzPts val="1200"/>
              <a:buNone/>
              <a:defRPr b="1">
                <a:solidFill>
                  <a:schemeClr val="accent1"/>
                </a:solidFill>
              </a:defRPr>
            </a:lvl2pPr>
            <a:lvl3pPr lvl="2" algn="ctr" rtl="0">
              <a:spcBef>
                <a:spcPts val="0"/>
              </a:spcBef>
              <a:spcAft>
                <a:spcPts val="0"/>
              </a:spcAft>
              <a:buClr>
                <a:schemeClr val="accent1"/>
              </a:buClr>
              <a:buSzPts val="1200"/>
              <a:buNone/>
              <a:defRPr b="1">
                <a:solidFill>
                  <a:schemeClr val="accent1"/>
                </a:solidFill>
              </a:defRPr>
            </a:lvl3pPr>
            <a:lvl4pPr lvl="3" algn="ctr" rtl="0">
              <a:spcBef>
                <a:spcPts val="0"/>
              </a:spcBef>
              <a:spcAft>
                <a:spcPts val="0"/>
              </a:spcAft>
              <a:buClr>
                <a:schemeClr val="accent1"/>
              </a:buClr>
              <a:buSzPts val="1200"/>
              <a:buNone/>
              <a:defRPr b="1">
                <a:solidFill>
                  <a:schemeClr val="accent1"/>
                </a:solidFill>
              </a:defRPr>
            </a:lvl4pPr>
            <a:lvl5pPr lvl="4" algn="ctr" rtl="0">
              <a:spcBef>
                <a:spcPts val="0"/>
              </a:spcBef>
              <a:spcAft>
                <a:spcPts val="0"/>
              </a:spcAft>
              <a:buClr>
                <a:schemeClr val="accent1"/>
              </a:buClr>
              <a:buSzPts val="1200"/>
              <a:buNone/>
              <a:defRPr b="1">
                <a:solidFill>
                  <a:schemeClr val="accent1"/>
                </a:solidFill>
              </a:defRPr>
            </a:lvl5pPr>
            <a:lvl6pPr lvl="5" algn="ctr" rtl="0">
              <a:spcBef>
                <a:spcPts val="0"/>
              </a:spcBef>
              <a:spcAft>
                <a:spcPts val="0"/>
              </a:spcAft>
              <a:buClr>
                <a:schemeClr val="accent1"/>
              </a:buClr>
              <a:buSzPts val="1200"/>
              <a:buNone/>
              <a:defRPr b="1">
                <a:solidFill>
                  <a:schemeClr val="accent1"/>
                </a:solidFill>
              </a:defRPr>
            </a:lvl6pPr>
            <a:lvl7pPr lvl="6" algn="ctr" rtl="0">
              <a:spcBef>
                <a:spcPts val="0"/>
              </a:spcBef>
              <a:spcAft>
                <a:spcPts val="0"/>
              </a:spcAft>
              <a:buClr>
                <a:schemeClr val="accent1"/>
              </a:buClr>
              <a:buSzPts val="1200"/>
              <a:buNone/>
              <a:defRPr b="1">
                <a:solidFill>
                  <a:schemeClr val="accent1"/>
                </a:solidFill>
              </a:defRPr>
            </a:lvl7pPr>
            <a:lvl8pPr lvl="7" algn="ctr" rtl="0">
              <a:spcBef>
                <a:spcPts val="0"/>
              </a:spcBef>
              <a:spcAft>
                <a:spcPts val="0"/>
              </a:spcAft>
              <a:buClr>
                <a:schemeClr val="accent1"/>
              </a:buClr>
              <a:buSzPts val="1200"/>
              <a:buNone/>
              <a:defRPr b="1">
                <a:solidFill>
                  <a:schemeClr val="accent1"/>
                </a:solidFill>
              </a:defRPr>
            </a:lvl8pPr>
            <a:lvl9pPr lvl="8" algn="ctr" rtl="0">
              <a:spcBef>
                <a:spcPts val="0"/>
              </a:spcBef>
              <a:spcAft>
                <a:spcPts val="0"/>
              </a:spcAft>
              <a:buClr>
                <a:schemeClr val="accent1"/>
              </a:buClr>
              <a:buSzPts val="1200"/>
              <a:buNone/>
              <a:defRPr b="1">
                <a:solidFill>
                  <a:schemeClr val="accent1"/>
                </a:solidFill>
              </a:defRPr>
            </a:lvl9pPr>
          </a:lstStyle>
          <a:p>
            <a:endParaRPr dirty="0"/>
          </a:p>
        </p:txBody>
      </p:sp>
      <p:sp>
        <p:nvSpPr>
          <p:cNvPr id="148" name="Google Shape;148;p17"/>
          <p:cNvSpPr/>
          <p:nvPr/>
        </p:nvSpPr>
        <p:spPr>
          <a:xfrm>
            <a:off x="0" y="4100035"/>
            <a:ext cx="1041600" cy="1041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flipH="1">
            <a:off x="959300" y="4594550"/>
            <a:ext cx="2913300" cy="442200"/>
          </a:xfrm>
          <a:prstGeom prst="round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flipH="1">
            <a:off x="8421600" y="3701150"/>
            <a:ext cx="722400" cy="1433100"/>
          </a:xfrm>
          <a:prstGeom prst="round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 name="Google Shape;151;p17"/>
          <p:cNvCxnSpPr/>
          <p:nvPr/>
        </p:nvCxnSpPr>
        <p:spPr>
          <a:xfrm rot="10800000">
            <a:off x="-40600" y="4815650"/>
            <a:ext cx="3913200" cy="0"/>
          </a:xfrm>
          <a:prstGeom prst="straightConnector1">
            <a:avLst/>
          </a:prstGeom>
          <a:noFill/>
          <a:ln w="9525" cap="flat" cmpd="sng">
            <a:solidFill>
              <a:schemeClr val="lt1"/>
            </a:solidFill>
            <a:prstDash val="solid"/>
            <a:round/>
            <a:headEnd type="none" w="med" len="med"/>
            <a:tailEnd type="none" w="med" len="med"/>
          </a:ln>
        </p:spPr>
      </p:cxnSp>
      <p:sp>
        <p:nvSpPr>
          <p:cNvPr id="152" name="Google Shape;152;p17"/>
          <p:cNvSpPr/>
          <p:nvPr/>
        </p:nvSpPr>
        <p:spPr>
          <a:xfrm flipH="1">
            <a:off x="7312200" y="0"/>
            <a:ext cx="1831800" cy="442200"/>
          </a:xfrm>
          <a:prstGeom prst="round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flipH="1">
            <a:off x="355781" y="0"/>
            <a:ext cx="366600" cy="1639500"/>
          </a:xfrm>
          <a:prstGeom prst="round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4" name="Google Shape;154;p17"/>
          <p:cNvCxnSpPr/>
          <p:nvPr/>
        </p:nvCxnSpPr>
        <p:spPr>
          <a:xfrm rot="10800000">
            <a:off x="7312200" y="221100"/>
            <a:ext cx="1831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070125" y="539500"/>
            <a:ext cx="4351500" cy="576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51" name="Google Shape;51;p7"/>
          <p:cNvSpPr txBox="1">
            <a:spLocks noGrp="1"/>
          </p:cNvSpPr>
          <p:nvPr>
            <p:ph type="body" idx="1"/>
          </p:nvPr>
        </p:nvSpPr>
        <p:spPr>
          <a:xfrm>
            <a:off x="4070125" y="1896000"/>
            <a:ext cx="4351500" cy="2003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Char char="●"/>
              <a:defRPr sz="1800">
                <a:solidFill>
                  <a:schemeClr val="accent1">
                    <a:lumMod val="50000"/>
                  </a:schemeClr>
                </a:solidFill>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dirty="0"/>
          </a:p>
        </p:txBody>
      </p:sp>
      <p:sp>
        <p:nvSpPr>
          <p:cNvPr id="52" name="Google Shape;52;p7"/>
          <p:cNvSpPr>
            <a:spLocks noGrp="1"/>
          </p:cNvSpPr>
          <p:nvPr>
            <p:ph type="pic" idx="2"/>
          </p:nvPr>
        </p:nvSpPr>
        <p:spPr>
          <a:xfrm>
            <a:off x="722375" y="539500"/>
            <a:ext cx="2827200" cy="4064400"/>
          </a:xfrm>
          <a:prstGeom prst="round1Rect">
            <a:avLst>
              <a:gd name="adj" fmla="val 16667"/>
            </a:avLst>
          </a:prstGeom>
          <a:noFill/>
          <a:ln>
            <a:noFill/>
          </a:ln>
        </p:spPr>
      </p:sp>
      <p:sp>
        <p:nvSpPr>
          <p:cNvPr id="53" name="Google Shape;53;p7"/>
          <p:cNvSpPr/>
          <p:nvPr/>
        </p:nvSpPr>
        <p:spPr>
          <a:xfrm>
            <a:off x="8421625" y="0"/>
            <a:ext cx="435300" cy="1639500"/>
          </a:xfrm>
          <a:prstGeom prst="round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5400000">
            <a:off x="7352250" y="3353250"/>
            <a:ext cx="670200" cy="2913300"/>
          </a:xfrm>
          <a:prstGeom prst="round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7"/>
          <p:cNvCxnSpPr/>
          <p:nvPr/>
        </p:nvCxnSpPr>
        <p:spPr>
          <a:xfrm rot="10800000">
            <a:off x="6230700" y="4809900"/>
            <a:ext cx="2913300" cy="0"/>
          </a:xfrm>
          <a:prstGeom prst="straightConnector1">
            <a:avLst/>
          </a:prstGeom>
          <a:noFill/>
          <a:ln w="9525" cap="flat" cmpd="sng">
            <a:solidFill>
              <a:schemeClr val="lt1"/>
            </a:solidFill>
            <a:prstDash val="solid"/>
            <a:round/>
            <a:headEnd type="none" w="med" len="med"/>
            <a:tailEnd type="none" w="med" len="med"/>
          </a:ln>
        </p:spPr>
      </p:cxnSp>
      <p:cxnSp>
        <p:nvCxnSpPr>
          <p:cNvPr id="56" name="Google Shape;56;p7"/>
          <p:cNvCxnSpPr/>
          <p:nvPr/>
        </p:nvCxnSpPr>
        <p:spPr>
          <a:xfrm>
            <a:off x="8648125" y="0"/>
            <a:ext cx="0" cy="5203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21486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blipFill dpi="0" rotWithShape="1">
          <a:blip r:embed="rId2">
            <a:lum/>
          </a:blip>
          <a:srcRect/>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1" name="Google Shape;21;p4"/>
          <p:cNvSpPr txBox="1">
            <a:spLocks noGrp="1"/>
          </p:cNvSpPr>
          <p:nvPr>
            <p:ph type="body" idx="1"/>
          </p:nvPr>
        </p:nvSpPr>
        <p:spPr>
          <a:xfrm>
            <a:off x="722375" y="1187600"/>
            <a:ext cx="7699200" cy="1323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800">
                <a:solidFill>
                  <a:schemeClr val="accent1">
                    <a:lumMod val="50000"/>
                  </a:schemeClr>
                </a:solidFill>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dirty="0"/>
          </a:p>
        </p:txBody>
      </p:sp>
      <p:sp>
        <p:nvSpPr>
          <p:cNvPr id="22" name="Google Shape;22;p4"/>
          <p:cNvSpPr/>
          <p:nvPr/>
        </p:nvSpPr>
        <p:spPr>
          <a:xfrm rot="10800000" flipH="1">
            <a:off x="0" y="2500"/>
            <a:ext cx="722400" cy="722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0" y="2227700"/>
            <a:ext cx="438600" cy="291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4"/>
          <p:cNvCxnSpPr>
            <a:stCxn id="26" idx="0"/>
            <a:endCxn id="26" idx="2"/>
          </p:cNvCxnSpPr>
          <p:nvPr/>
        </p:nvCxnSpPr>
        <p:spPr>
          <a:xfrm>
            <a:off x="219300" y="2227700"/>
            <a:ext cx="0" cy="2913300"/>
          </a:xfrm>
          <a:prstGeom prst="straightConnector1">
            <a:avLst/>
          </a:prstGeom>
          <a:noFill/>
          <a:ln w="9525" cap="flat" cmpd="sng">
            <a:solidFill>
              <a:schemeClr val="lt1"/>
            </a:solidFill>
            <a:prstDash val="solid"/>
            <a:round/>
            <a:headEnd type="none" w="med" len="med"/>
            <a:tailEnd type="none" w="med" len="med"/>
          </a:ln>
        </p:spPr>
      </p:cxnSp>
      <p:sp>
        <p:nvSpPr>
          <p:cNvPr id="3" name="Рисунок 2"/>
          <p:cNvSpPr>
            <a:spLocks noGrp="1"/>
          </p:cNvSpPr>
          <p:nvPr>
            <p:ph type="pic" sz="quarter" idx="10"/>
          </p:nvPr>
        </p:nvSpPr>
        <p:spPr>
          <a:xfrm>
            <a:off x="722375" y="2683576"/>
            <a:ext cx="3630301" cy="2173288"/>
          </a:xfrm>
        </p:spPr>
        <p:txBody>
          <a:bodyPr/>
          <a:lstStyle/>
          <a:p>
            <a:endParaRPr lang="ru-RU" dirty="0"/>
          </a:p>
        </p:txBody>
      </p:sp>
      <p:sp>
        <p:nvSpPr>
          <p:cNvPr id="11" name="Рисунок 2"/>
          <p:cNvSpPr>
            <a:spLocks noGrp="1"/>
          </p:cNvSpPr>
          <p:nvPr>
            <p:ph type="pic" sz="quarter" idx="11"/>
          </p:nvPr>
        </p:nvSpPr>
        <p:spPr>
          <a:xfrm>
            <a:off x="4791274" y="2683576"/>
            <a:ext cx="3630301" cy="2173288"/>
          </a:xfrm>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5" y="539500"/>
            <a:ext cx="76992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1pPr>
            <a:lvl2pPr lvl="1"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2pPr>
            <a:lvl3pPr lvl="2"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3pPr>
            <a:lvl4pPr lvl="3"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4pPr>
            <a:lvl5pPr lvl="4"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5pPr>
            <a:lvl6pPr lvl="5"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6pPr>
            <a:lvl7pPr lvl="6"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7pPr>
            <a:lvl8pPr lvl="7"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8pPr>
            <a:lvl9pPr lvl="8" algn="ctr">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9pPr>
          </a:lstStyle>
          <a:p>
            <a:endParaRPr dirty="0"/>
          </a:p>
        </p:txBody>
      </p:sp>
      <p:sp>
        <p:nvSpPr>
          <p:cNvPr id="7" name="Google Shape;7;p1"/>
          <p:cNvSpPr txBox="1">
            <a:spLocks noGrp="1"/>
          </p:cNvSpPr>
          <p:nvPr>
            <p:ph type="body" idx="1"/>
          </p:nvPr>
        </p:nvSpPr>
        <p:spPr>
          <a:xfrm>
            <a:off x="722375" y="1187600"/>
            <a:ext cx="76992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9pPr>
          </a:lstStyle>
          <a:p>
            <a:endParaRPr dirty="0"/>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BC474C0-00E4-4C9E-9CC8-7D7CEA9F6DB8}" type="datetimeFigureOut">
              <a:rPr lang="ru-RU" smtClean="0"/>
              <a:t>07.11.2024</a:t>
            </a:fld>
            <a:endParaRPr lang="ru-RU"/>
          </a:p>
        </p:txBody>
      </p:sp>
      <p:sp>
        <p:nvSpPr>
          <p:cNvPr id="5" name="Нижний колонтитул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3BCB4D2-0743-46FA-8C62-59E251002BFB}" type="slidenum">
              <a:rPr lang="ru-RU" smtClean="0"/>
              <a:t>‹#›</a:t>
            </a:fld>
            <a:endParaRPr lang="ru-RU"/>
          </a:p>
        </p:txBody>
      </p:sp>
    </p:spTree>
    <p:extLst>
      <p:ext uri="{BB962C8B-B14F-4D97-AF65-F5344CB8AC3E}">
        <p14:creationId xmlns:p14="http://schemas.microsoft.com/office/powerpoint/2010/main" val="181169543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3"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9037A00-81BF-4465-9742-F9E89D04E614}" type="datetimeFigureOut">
              <a:rPr lang="ru-RU" smtClean="0"/>
              <a:t>07.11.2024</a:t>
            </a:fld>
            <a:endParaRPr lang="ru-RU"/>
          </a:p>
        </p:txBody>
      </p:sp>
      <p:sp>
        <p:nvSpPr>
          <p:cNvPr id="5" name="Нижний колонтитул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D485BD3-FBA0-4092-9C91-163B42BE8530}" type="slidenum">
              <a:rPr lang="ru-RU" smtClean="0"/>
              <a:t>‹#›</a:t>
            </a:fld>
            <a:endParaRPr lang="ru-RU"/>
          </a:p>
        </p:txBody>
      </p:sp>
    </p:spTree>
    <p:extLst>
      <p:ext uri="{BB962C8B-B14F-4D97-AF65-F5344CB8AC3E}">
        <p14:creationId xmlns:p14="http://schemas.microsoft.com/office/powerpoint/2010/main" val="3309614828"/>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1053;&#1072;&#1074;&#1080;&#1075;&#1072;&#1090;&#1086;&#1088;%20&#1089;&#1072;&#1084;.%20&#1087;&#1086;&#1076;&#1075;&#1086;&#1090;&#1086;&#1074;&#1082;&#1080;%20&#1045;&#1043;&#1069;/ru-2-leksika-i-frazeologija.pdf" TargetMode="External"/><Relationship Id="rId2" Type="http://schemas.openxmlformats.org/officeDocument/2006/relationships/hyperlink" Target="https://fipi.ru/navigator-podgotovki/navigator-ege"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1053;&#1072;&#1074;&#1080;&#1075;&#1072;&#1090;&#1086;&#1088;%20&#1089;&#1072;&#1084;.%20&#1087;&#1086;&#1076;&#1075;&#1086;&#1090;&#1086;&#1074;&#1082;&#1080;%20&#1045;&#1043;&#1069;/ru-5-orfografija.pdf" TargetMode="External"/><Relationship Id="rId2" Type="http://schemas.openxmlformats.org/officeDocument/2006/relationships/hyperlink" Target="https://fipi.ru/navigator-podgotovki/navigator-ege"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6409805" y="1227307"/>
            <a:ext cx="2725234" cy="3911651"/>
          </a:xfrm>
          <a:prstGeom prst="rect">
            <a:avLst/>
          </a:prstGeom>
          <a:scene3d>
            <a:camera prst="orthographicFront">
              <a:rot lat="0" lon="11099976" rev="0"/>
            </a:camera>
            <a:lightRig rig="threePt" dir="t"/>
          </a:scene3d>
        </p:spPr>
      </p:pic>
      <p:sp>
        <p:nvSpPr>
          <p:cNvPr id="4" name="Заголовок 3"/>
          <p:cNvSpPr>
            <a:spLocks noGrp="1"/>
          </p:cNvSpPr>
          <p:nvPr>
            <p:ph type="title"/>
          </p:nvPr>
        </p:nvSpPr>
        <p:spPr>
          <a:xfrm>
            <a:off x="1638300" y="1227307"/>
            <a:ext cx="4578349" cy="2551457"/>
          </a:xfrm>
        </p:spPr>
        <p:txBody>
          <a:bodyPr/>
          <a:lstStyle/>
          <a:p>
            <a:r>
              <a:rPr lang="ru-RU" dirty="0"/>
              <a:t>Результаты ЕГЭ русскому языку в 2023 – 2024 учебном году. Задачи на 2024 – 2025 учебный </a:t>
            </a:r>
            <a:r>
              <a:rPr lang="ru-RU" dirty="0" smtClean="0"/>
              <a:t>год</a:t>
            </a:r>
            <a:endParaRPr lang="ru-RU" b="0" dirty="0"/>
          </a:p>
        </p:txBody>
      </p:sp>
      <p:sp>
        <p:nvSpPr>
          <p:cNvPr id="5" name="Подзаголовок 4"/>
          <p:cNvSpPr>
            <a:spLocks noGrp="1"/>
          </p:cNvSpPr>
          <p:nvPr>
            <p:ph type="subTitle" idx="1"/>
          </p:nvPr>
        </p:nvSpPr>
        <p:spPr>
          <a:xfrm>
            <a:off x="2927350" y="4089229"/>
            <a:ext cx="3289300" cy="717721"/>
          </a:xfrm>
        </p:spPr>
        <p:txBody>
          <a:bodyPr/>
          <a:lstStyle/>
          <a:p>
            <a:pPr algn="l"/>
            <a:r>
              <a:rPr lang="ru-RU" sz="1200" dirty="0"/>
              <a:t>Крайник О.М., канд. пед. наук, доцент </a:t>
            </a:r>
            <a:r>
              <a:rPr lang="ru-RU" sz="1200" dirty="0">
                <a:latin typeface="Arial" panose="020B0604020202020204" pitchFamily="34" charset="0"/>
                <a:cs typeface="Arial" panose="020B0604020202020204" pitchFamily="34" charset="0"/>
              </a:rPr>
              <a:t>ФГБОУ ВО </a:t>
            </a:r>
            <a:r>
              <a:rPr lang="ru-RU" sz="1200" dirty="0"/>
              <a:t>«Алтайский государственный университет»</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178" y="41024"/>
            <a:ext cx="1024495" cy="74533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36" y="-151461"/>
            <a:ext cx="2157735" cy="121372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436" y="-8582"/>
            <a:ext cx="1365216" cy="1023912"/>
          </a:xfrm>
          <a:prstGeom prst="rect">
            <a:avLst/>
          </a:prstGeom>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578" y="6466"/>
            <a:ext cx="2170836" cy="1220841"/>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653" y="41024"/>
            <a:ext cx="1181816" cy="1055799"/>
          </a:xfrm>
          <a:prstGeom prst="rect">
            <a:avLst/>
          </a:prstGeom>
        </p:spPr>
      </p:pic>
    </p:spTree>
    <p:extLst>
      <p:ext uri="{BB962C8B-B14F-4D97-AF65-F5344CB8AC3E}">
        <p14:creationId xmlns:p14="http://schemas.microsoft.com/office/powerpoint/2010/main" val="5241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E2BAD1-7AF7-B370-6816-FAC916C7991A}"/>
              </a:ext>
            </a:extLst>
          </p:cNvPr>
          <p:cNvSpPr>
            <a:spLocks noGrp="1"/>
          </p:cNvSpPr>
          <p:nvPr>
            <p:ph type="title"/>
          </p:nvPr>
        </p:nvSpPr>
        <p:spPr>
          <a:xfrm>
            <a:off x="1338180" y="115986"/>
            <a:ext cx="6605669" cy="422775"/>
          </a:xfrm>
        </p:spPr>
        <p:txBody>
          <a:bodyPr/>
          <a:lstStyle/>
          <a:p>
            <a:r>
              <a:rPr lang="ru-RU" sz="1600" b="1" dirty="0"/>
              <a:t>Решаем задачу. Работа с информацией о тексте: Текст В. Солоухина</a:t>
            </a:r>
          </a:p>
        </p:txBody>
      </p:sp>
      <p:graphicFrame>
        <p:nvGraphicFramePr>
          <p:cNvPr id="4" name="Таблица 2">
            <a:extLst>
              <a:ext uri="{FF2B5EF4-FFF2-40B4-BE49-F238E27FC236}">
                <a16:creationId xmlns:a16="http://schemas.microsoft.com/office/drawing/2014/main" xmlns="" id="{C24CFCF8-D058-CDD2-A2AB-653B5D1D61B7}"/>
              </a:ext>
            </a:extLst>
          </p:cNvPr>
          <p:cNvGraphicFramePr>
            <a:graphicFrameLocks noGrp="1"/>
          </p:cNvGraphicFramePr>
          <p:nvPr>
            <p:extLst>
              <p:ext uri="{D42A27DB-BD31-4B8C-83A1-F6EECF244321}">
                <p14:modId xmlns:p14="http://schemas.microsoft.com/office/powerpoint/2010/main" val="3162055905"/>
              </p:ext>
            </p:extLst>
          </p:nvPr>
        </p:nvGraphicFramePr>
        <p:xfrm>
          <a:off x="464343" y="525880"/>
          <a:ext cx="8589699" cy="4434744"/>
        </p:xfrm>
        <a:graphic>
          <a:graphicData uri="http://schemas.openxmlformats.org/drawingml/2006/table">
            <a:tbl>
              <a:tblPr firstRow="1" bandRow="1">
                <a:tableStyleId>{5940675A-B579-460E-94D1-54222C63F5DA}</a:tableStyleId>
              </a:tblPr>
              <a:tblGrid>
                <a:gridCol w="3305421">
                  <a:extLst>
                    <a:ext uri="{9D8B030D-6E8A-4147-A177-3AD203B41FA5}">
                      <a16:colId xmlns:a16="http://schemas.microsoft.com/office/drawing/2014/main" xmlns="" val="20000"/>
                    </a:ext>
                  </a:extLst>
                </a:gridCol>
                <a:gridCol w="5284278">
                  <a:extLst>
                    <a:ext uri="{9D8B030D-6E8A-4147-A177-3AD203B41FA5}">
                      <a16:colId xmlns:a16="http://schemas.microsoft.com/office/drawing/2014/main" xmlns="" val="20001"/>
                    </a:ext>
                  </a:extLst>
                </a:gridCol>
              </a:tblGrid>
              <a:tr h="202462">
                <a:tc>
                  <a:txBody>
                    <a:bodyPr/>
                    <a:lstStyle/>
                    <a:p>
                      <a:pPr algn="ctr"/>
                      <a:r>
                        <a:rPr lang="ru-RU" sz="1200" b="1" dirty="0"/>
                        <a:t>ПРОБЛЕМА</a:t>
                      </a:r>
                    </a:p>
                  </a:txBody>
                  <a:tcPr marL="68602" marR="68602" marT="34282" marB="34282"/>
                </a:tc>
                <a:tc>
                  <a:txBody>
                    <a:bodyPr/>
                    <a:lstStyle/>
                    <a:p>
                      <a:pPr algn="ctr"/>
                      <a:r>
                        <a:rPr lang="ru-RU" sz="1200" b="1" dirty="0"/>
                        <a:t>АВТОРСКАЯ ПОЗИЦИЯ ПО ПРОБЛЕМЕ</a:t>
                      </a:r>
                    </a:p>
                  </a:txBody>
                  <a:tcPr marL="68602" marR="68602" marT="34282" marB="34282"/>
                </a:tc>
                <a:extLst>
                  <a:ext uri="{0D108BD9-81ED-4DB2-BD59-A6C34878D82A}">
                    <a16:rowId xmlns:a16="http://schemas.microsoft.com/office/drawing/2014/main" xmlns="" val="10000"/>
                  </a:ext>
                </a:extLst>
              </a:tr>
              <a:tr h="708745">
                <a:tc>
                  <a:txBody>
                    <a:bodyPr/>
                    <a:lstStyle/>
                    <a:p>
                      <a:r>
                        <a:rPr lang="ru-RU" sz="1200" b="1" dirty="0">
                          <a:solidFill>
                            <a:srgbClr val="C00000"/>
                          </a:solidFill>
                        </a:rPr>
                        <a:t>1. Является ли любовь к природе неотъемлемой частью любви к Родине?</a:t>
                      </a:r>
                    </a:p>
                  </a:txBody>
                  <a:tcPr marL="68602" marR="68602" marT="34280" marB="342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1. Понятие «родина» многогранно. Это и родная культура, и родная история, всё прошлое и всё будущее народа, всё, что народ успел совершить на протяжении своей истории и что ему совершить ещё предстоит. На одном из первых мест в сложном чувстве любви к родине находится любовь к родной природе.</a:t>
                      </a:r>
                    </a:p>
                  </a:txBody>
                  <a:tcPr marL="68602" marR="68602" marT="34282" marB="34282"/>
                </a:tc>
                <a:extLst>
                  <a:ext uri="{0D108BD9-81ED-4DB2-BD59-A6C34878D82A}">
                    <a16:rowId xmlns:a16="http://schemas.microsoft.com/office/drawing/2014/main" xmlns="" val="10001"/>
                  </a:ext>
                </a:extLst>
              </a:tr>
              <a:tr h="577717">
                <a:tc>
                  <a:txBody>
                    <a:bodyPr/>
                    <a:lstStyle/>
                    <a:p>
                      <a:r>
                        <a:rPr lang="ru-RU" sz="1200" b="1" dirty="0">
                          <a:solidFill>
                            <a:srgbClr val="C00000"/>
                          </a:solidFill>
                        </a:rPr>
                        <a:t>2. Что для человека значит родная природа?</a:t>
                      </a:r>
                    </a:p>
                  </a:txBody>
                  <a:tcPr marL="68602" marR="68602" marT="34280" marB="342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2. Любовь к родной природе формирует в человеке любовь к родине. Из тысяч примет и признаков окружающего мира складывается то общее, что мы зовём нашей родной природой и что мы любим сильнее, чем что-либо иное на свете. </a:t>
                      </a:r>
                    </a:p>
                  </a:txBody>
                  <a:tcPr marL="68602" marR="68602" marT="34282" marB="34282"/>
                </a:tc>
                <a:extLst>
                  <a:ext uri="{0D108BD9-81ED-4DB2-BD59-A6C34878D82A}">
                    <a16:rowId xmlns:a16="http://schemas.microsoft.com/office/drawing/2014/main" xmlns="" val="10002"/>
                  </a:ext>
                </a:extLst>
              </a:tr>
              <a:tr h="526616">
                <a:tc>
                  <a:txBody>
                    <a:bodyPr/>
                    <a:lstStyle/>
                    <a:p>
                      <a:r>
                        <a:rPr lang="ru-RU" sz="1200" b="1" dirty="0">
                          <a:solidFill>
                            <a:srgbClr val="C00000"/>
                          </a:solidFill>
                        </a:rPr>
                        <a:t>3. Как искусство выражает отношение людей к родной природе?</a:t>
                      </a:r>
                    </a:p>
                  </a:txBody>
                  <a:tcPr marL="68602" marR="68602" marT="34280" marB="342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3. Искусство воспитывает в нас любовь к природе, родине. Писатели, поэты, художники передали нам любовь к родной земле, научили нас любить родную природу и родину.</a:t>
                      </a:r>
                    </a:p>
                  </a:txBody>
                  <a:tcPr marL="68602" marR="68602" marT="34282" marB="34282"/>
                </a:tc>
                <a:extLst>
                  <a:ext uri="{0D108BD9-81ED-4DB2-BD59-A6C34878D82A}">
                    <a16:rowId xmlns:a16="http://schemas.microsoft.com/office/drawing/2014/main" xmlns="" val="10003"/>
                  </a:ext>
                </a:extLst>
              </a:tr>
              <a:tr h="839772">
                <a:tc>
                  <a:txBody>
                    <a:bodyPr/>
                    <a:lstStyle/>
                    <a:p>
                      <a:r>
                        <a:rPr lang="ru-RU" sz="1200" b="1" dirty="0">
                          <a:solidFill>
                            <a:srgbClr val="C00000"/>
                          </a:solidFill>
                        </a:rPr>
                        <a:t>4. Как писатели выражают в своём творчестве отношение к родной природе?</a:t>
                      </a:r>
                    </a:p>
                  </a:txBody>
                  <a:tcPr marL="68602" marR="68602" marT="34280" marB="34280"/>
                </a:tc>
                <a:tc>
                  <a:txBody>
                    <a:bodyPr/>
                    <a:lstStyle/>
                    <a:p>
                      <a:r>
                        <a:rPr lang="ru-RU" sz="1200" dirty="0"/>
                        <a:t>4. Для писателей, таких как И. С. Соколов-Микитов, характерно бережное, любовное, воистину сыновнее отношение к русской природе. Творчество писателя помогает понять, что природа есть не только материальное, но в первую очередь духовное богатство; знание природы и любовь к ней воспитывают чувство патриотизма, человечности, доброты, развивают чувство прекрасного.</a:t>
                      </a:r>
                    </a:p>
                  </a:txBody>
                  <a:tcPr marL="68602" marR="68602" marT="34282" marB="34282"/>
                </a:tc>
                <a:extLst>
                  <a:ext uri="{0D108BD9-81ED-4DB2-BD59-A6C34878D82A}">
                    <a16:rowId xmlns:a16="http://schemas.microsoft.com/office/drawing/2014/main" xmlns="" val="10004"/>
                  </a:ext>
                </a:extLst>
              </a:tr>
              <a:tr h="446689">
                <a:tc>
                  <a:txBody>
                    <a:bodyPr/>
                    <a:lstStyle/>
                    <a:p>
                      <a:r>
                        <a:rPr lang="ru-RU" sz="1200" b="1" dirty="0">
                          <a:solidFill>
                            <a:srgbClr val="C00000"/>
                          </a:solidFill>
                        </a:rPr>
                        <a:t>5. Как природа влияет на творчество писателей?</a:t>
                      </a:r>
                    </a:p>
                  </a:txBody>
                  <a:tcPr marL="68602" marR="68602" marT="34280" marB="342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5. Родная природа пробуждает в художнике бережное, любовное, сыновнее отношение к родине, к окружающему миру; превращает его из охотника во внимательного наблюдателя.</a:t>
                      </a:r>
                    </a:p>
                  </a:txBody>
                  <a:tcPr marL="68602" marR="68602" marT="34282" marB="34282"/>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659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FF899A-7C7F-036B-E186-69CE04884A5D}"/>
              </a:ext>
            </a:extLst>
          </p:cNvPr>
          <p:cNvSpPr>
            <a:spLocks noGrp="1"/>
          </p:cNvSpPr>
          <p:nvPr>
            <p:ph type="title"/>
          </p:nvPr>
        </p:nvSpPr>
        <p:spPr>
          <a:xfrm>
            <a:off x="1152897" y="156072"/>
            <a:ext cx="7627937" cy="356691"/>
          </a:xfrm>
        </p:spPr>
        <p:txBody>
          <a:bodyPr/>
          <a:lstStyle/>
          <a:p>
            <a:r>
              <a:rPr lang="ru-RU" sz="1800" b="1" dirty="0"/>
              <a:t>СМЫСЛОВАЯ СВЯЗЬ МЕЖДУ ПРИМЕРАМИ-ИЛЛЮСТРАЦИЯМИ</a:t>
            </a:r>
            <a:br>
              <a:rPr lang="ru-RU" sz="1800" b="1" dirty="0"/>
            </a:br>
            <a:endParaRPr lang="ru-RU" sz="1800" b="1" dirty="0"/>
          </a:p>
        </p:txBody>
      </p:sp>
      <p:sp>
        <p:nvSpPr>
          <p:cNvPr id="4" name="Овал 3">
            <a:extLst>
              <a:ext uri="{FF2B5EF4-FFF2-40B4-BE49-F238E27FC236}">
                <a16:creationId xmlns:a16="http://schemas.microsoft.com/office/drawing/2014/main" xmlns="" id="{06FF83DE-B03E-E0E2-BC5D-7079E26BFD0F}"/>
              </a:ext>
            </a:extLst>
          </p:cNvPr>
          <p:cNvSpPr/>
          <p:nvPr/>
        </p:nvSpPr>
        <p:spPr>
          <a:xfrm>
            <a:off x="60834" y="688975"/>
            <a:ext cx="7627937" cy="10731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ru-RU" sz="1600" b="1" dirty="0">
                <a:solidFill>
                  <a:srgbClr val="000000"/>
                </a:solidFill>
              </a:rPr>
              <a:t>ПРОТИВОПОСТАВЛЕНИЕ: </a:t>
            </a:r>
            <a:r>
              <a:rPr lang="ru-RU" sz="1600" i="1" dirty="0">
                <a:solidFill>
                  <a:srgbClr val="000000"/>
                </a:solidFill>
              </a:rPr>
              <a:t>найти два примера в тексте – показывают </a:t>
            </a:r>
            <a:r>
              <a:rPr lang="ru-RU" sz="1600" b="1" i="1" dirty="0">
                <a:solidFill>
                  <a:srgbClr val="000000"/>
                </a:solidFill>
              </a:rPr>
              <a:t>разное</a:t>
            </a:r>
            <a:r>
              <a:rPr lang="ru-RU" sz="1600" i="1" dirty="0">
                <a:solidFill>
                  <a:srgbClr val="000000"/>
                </a:solidFill>
              </a:rPr>
              <a:t> отношение / взгляды / убеждения / поступки …</a:t>
            </a:r>
            <a:endParaRPr lang="ru-RU" sz="1600" b="1" dirty="0">
              <a:solidFill>
                <a:srgbClr val="000000"/>
              </a:solidFill>
            </a:endParaRPr>
          </a:p>
        </p:txBody>
      </p:sp>
      <p:sp>
        <p:nvSpPr>
          <p:cNvPr id="5" name="Овал 4">
            <a:extLst>
              <a:ext uri="{FF2B5EF4-FFF2-40B4-BE49-F238E27FC236}">
                <a16:creationId xmlns:a16="http://schemas.microsoft.com/office/drawing/2014/main" xmlns="" id="{895B54BA-45FA-2EA1-2D2D-86F0CA5EB7BF}"/>
              </a:ext>
            </a:extLst>
          </p:cNvPr>
          <p:cNvSpPr/>
          <p:nvPr/>
        </p:nvSpPr>
        <p:spPr>
          <a:xfrm>
            <a:off x="1507616" y="1639448"/>
            <a:ext cx="7575550" cy="1265238"/>
          </a:xfrm>
          <a:prstGeom prst="ellipse">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ru-RU" sz="1600" b="1" dirty="0">
                <a:solidFill>
                  <a:srgbClr val="000000"/>
                </a:solidFill>
              </a:rPr>
              <a:t>СРАВНЕНИЕ: </a:t>
            </a:r>
            <a:r>
              <a:rPr lang="ru-RU" sz="1600" i="1" dirty="0">
                <a:solidFill>
                  <a:srgbClr val="000000"/>
                </a:solidFill>
              </a:rPr>
              <a:t>найти два примера в тексте – позволяют </a:t>
            </a:r>
            <a:r>
              <a:rPr lang="ru-RU" sz="1600" b="1" i="1" dirty="0">
                <a:solidFill>
                  <a:srgbClr val="000000"/>
                </a:solidFill>
              </a:rPr>
              <a:t>сравнить</a:t>
            </a:r>
            <a:r>
              <a:rPr lang="ru-RU" sz="1600" i="1" dirty="0">
                <a:solidFill>
                  <a:srgbClr val="000000"/>
                </a:solidFill>
              </a:rPr>
              <a:t> … </a:t>
            </a:r>
            <a:r>
              <a:rPr lang="ru-RU" sz="1600" b="1" i="1" dirty="0">
                <a:solidFill>
                  <a:srgbClr val="000000"/>
                </a:solidFill>
              </a:rPr>
              <a:t>и прийти к выводу</a:t>
            </a:r>
            <a:endParaRPr lang="ru-RU" sz="1600" b="1" dirty="0">
              <a:solidFill>
                <a:srgbClr val="000000"/>
              </a:solidFill>
            </a:endParaRPr>
          </a:p>
        </p:txBody>
      </p:sp>
      <p:sp>
        <p:nvSpPr>
          <p:cNvPr id="6" name="Овал 5">
            <a:extLst>
              <a:ext uri="{FF2B5EF4-FFF2-40B4-BE49-F238E27FC236}">
                <a16:creationId xmlns:a16="http://schemas.microsoft.com/office/drawing/2014/main" xmlns="" id="{6673A19C-2DC6-5D7F-5C30-47D239A80614}"/>
              </a:ext>
            </a:extLst>
          </p:cNvPr>
          <p:cNvSpPr/>
          <p:nvPr/>
        </p:nvSpPr>
        <p:spPr>
          <a:xfrm>
            <a:off x="324256" y="2740362"/>
            <a:ext cx="7939088" cy="1179411"/>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ru-RU" sz="1600" b="1" dirty="0">
                <a:solidFill>
                  <a:srgbClr val="000000"/>
                </a:solidFill>
              </a:rPr>
              <a:t>ПОДТВЕРЖДЕНИЕ / ОБЪЯСНЕНИЕ: </a:t>
            </a:r>
            <a:r>
              <a:rPr lang="ru-RU" sz="1600" i="1" dirty="0">
                <a:solidFill>
                  <a:srgbClr val="000000"/>
                </a:solidFill>
              </a:rPr>
              <a:t>найти два примера в тексте. </a:t>
            </a:r>
            <a:r>
              <a:rPr lang="ru-RU" sz="1600" b="1" i="1" dirty="0">
                <a:solidFill>
                  <a:srgbClr val="000000"/>
                </a:solidFill>
              </a:rPr>
              <a:t>Первый</a:t>
            </a:r>
            <a:r>
              <a:rPr lang="ru-RU" sz="1600" i="1" dirty="0">
                <a:solidFill>
                  <a:srgbClr val="000000"/>
                </a:solidFill>
              </a:rPr>
              <a:t> – высказывание / мнение. </a:t>
            </a:r>
            <a:r>
              <a:rPr lang="ru-RU" sz="1600" b="1" i="1" dirty="0">
                <a:solidFill>
                  <a:srgbClr val="000000"/>
                </a:solidFill>
              </a:rPr>
              <a:t>Второй</a:t>
            </a:r>
            <a:r>
              <a:rPr lang="ru-RU" sz="1600" i="1" dirty="0">
                <a:solidFill>
                  <a:srgbClr val="000000"/>
                </a:solidFill>
              </a:rPr>
              <a:t> – пример / иллюстрация / детализация …</a:t>
            </a:r>
            <a:endParaRPr lang="ru-RU" sz="1600" b="1" dirty="0">
              <a:solidFill>
                <a:srgbClr val="000000"/>
              </a:solidFill>
            </a:endParaRPr>
          </a:p>
        </p:txBody>
      </p:sp>
      <p:sp>
        <p:nvSpPr>
          <p:cNvPr id="7" name="Овал 6">
            <a:extLst>
              <a:ext uri="{FF2B5EF4-FFF2-40B4-BE49-F238E27FC236}">
                <a16:creationId xmlns:a16="http://schemas.microsoft.com/office/drawing/2014/main" xmlns="" id="{1CD4741F-0321-4A60-9184-36C139FC8CF5}"/>
              </a:ext>
            </a:extLst>
          </p:cNvPr>
          <p:cNvSpPr/>
          <p:nvPr/>
        </p:nvSpPr>
        <p:spPr>
          <a:xfrm>
            <a:off x="1068930" y="3786981"/>
            <a:ext cx="7940675" cy="13350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ru-RU" sz="1600" b="1" dirty="0">
                <a:solidFill>
                  <a:srgbClr val="000000"/>
                </a:solidFill>
              </a:rPr>
              <a:t>СЛЕДСТВИЕ: </a:t>
            </a:r>
            <a:r>
              <a:rPr lang="ru-RU" sz="1600" i="1" dirty="0">
                <a:solidFill>
                  <a:srgbClr val="000000"/>
                </a:solidFill>
              </a:rPr>
              <a:t>найти два примера в тексте. </a:t>
            </a:r>
            <a:r>
              <a:rPr lang="ru-RU" sz="1600" b="1" i="1" dirty="0">
                <a:solidFill>
                  <a:srgbClr val="000000"/>
                </a:solidFill>
              </a:rPr>
              <a:t>Второй</a:t>
            </a:r>
            <a:r>
              <a:rPr lang="ru-RU" sz="1600" i="1" dirty="0">
                <a:solidFill>
                  <a:srgbClr val="000000"/>
                </a:solidFill>
              </a:rPr>
              <a:t> - Как это может сказаться на…? Что из … получилось? Что с … связано? …</a:t>
            </a:r>
            <a:endParaRPr lang="ru-RU" sz="1600" b="1" dirty="0">
              <a:solidFill>
                <a:srgbClr val="000000"/>
              </a:solidFill>
            </a:endParaRPr>
          </a:p>
        </p:txBody>
      </p:sp>
    </p:spTree>
    <p:extLst>
      <p:ext uri="{BB962C8B-B14F-4D97-AF65-F5344CB8AC3E}">
        <p14:creationId xmlns:p14="http://schemas.microsoft.com/office/powerpoint/2010/main" val="213457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2A9E36-9241-048A-A8AC-CDA22F5B92A6}"/>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4097B919-1AA5-490E-80B9-AB444577EB53}"/>
              </a:ext>
            </a:extLst>
          </p:cNvPr>
          <p:cNvSpPr>
            <a:spLocks noGrp="1"/>
          </p:cNvSpPr>
          <p:nvPr>
            <p:ph type="title"/>
          </p:nvPr>
        </p:nvSpPr>
        <p:spPr>
          <a:xfrm>
            <a:off x="1427874" y="74646"/>
            <a:ext cx="6179425" cy="409079"/>
          </a:xfrm>
        </p:spPr>
        <p:txBody>
          <a:bodyPr/>
          <a:lstStyle/>
          <a:p>
            <a:r>
              <a:rPr lang="ru-RU" sz="2400" b="1" dirty="0"/>
              <a:t>ИЗМЕНЕНИЯ 2025</a:t>
            </a:r>
          </a:p>
        </p:txBody>
      </p:sp>
      <p:sp>
        <p:nvSpPr>
          <p:cNvPr id="5" name="Текст 4">
            <a:extLst>
              <a:ext uri="{FF2B5EF4-FFF2-40B4-BE49-F238E27FC236}">
                <a16:creationId xmlns:a16="http://schemas.microsoft.com/office/drawing/2014/main" xmlns="" id="{975C0EC4-793B-1407-223B-82B178258F06}"/>
              </a:ext>
            </a:extLst>
          </p:cNvPr>
          <p:cNvSpPr>
            <a:spLocks noGrp="1"/>
          </p:cNvSpPr>
          <p:nvPr>
            <p:ph type="body" sz="quarter" idx="10"/>
          </p:nvPr>
        </p:nvSpPr>
        <p:spPr>
          <a:xfrm>
            <a:off x="425450" y="699797"/>
            <a:ext cx="8382794" cy="4354974"/>
          </a:xfrm>
        </p:spPr>
        <p:txBody>
          <a:bodyPr>
            <a:noAutofit/>
          </a:bodyPr>
          <a:lstStyle/>
          <a:p>
            <a:pPr marL="0" indent="0">
              <a:buNone/>
            </a:pPr>
            <a:r>
              <a:rPr lang="ru-RU" dirty="0">
                <a:cs typeface="Arial" panose="020B0604020202020204" pitchFamily="34" charset="0"/>
              </a:rPr>
              <a:t>Изменение </a:t>
            </a:r>
            <a:r>
              <a:rPr lang="ru-RU" b="1" dirty="0">
                <a:solidFill>
                  <a:srgbClr val="C00000"/>
                </a:solidFill>
                <a:cs typeface="Arial" panose="020B0604020202020204" pitchFamily="34" charset="0"/>
              </a:rPr>
              <a:t>критериев задания 27.</a:t>
            </a:r>
          </a:p>
          <a:p>
            <a:pPr marL="0" indent="0">
              <a:buNone/>
            </a:pPr>
            <a:r>
              <a:rPr lang="ru-RU" dirty="0">
                <a:cs typeface="Arial" panose="020B0604020202020204" pitchFamily="34" charset="0"/>
              </a:rPr>
              <a:t>В соответствии с видоизменённой формулировкой задания 27 скорректирована система оценивания развёрнутого ответа. Осуществлён переход с </a:t>
            </a:r>
            <a:r>
              <a:rPr lang="ru-RU" dirty="0" err="1">
                <a:cs typeface="Arial" panose="020B0604020202020204" pitchFamily="34" charset="0"/>
              </a:rPr>
              <a:t>двенадцатикритериальной</a:t>
            </a:r>
            <a:r>
              <a:rPr lang="ru-RU" dirty="0">
                <a:cs typeface="Arial" panose="020B0604020202020204" pitchFamily="34" charset="0"/>
              </a:rPr>
              <a:t> на </a:t>
            </a:r>
            <a:r>
              <a:rPr lang="ru-RU" b="1" dirty="0">
                <a:solidFill>
                  <a:srgbClr val="000000"/>
                </a:solidFill>
                <a:cs typeface="Arial" panose="020B0604020202020204" pitchFamily="34" charset="0"/>
              </a:rPr>
              <a:t>десятикритериальную систему оценивания сочинения-рассуждения</a:t>
            </a:r>
            <a:r>
              <a:rPr lang="ru-RU" dirty="0">
                <a:cs typeface="Arial" panose="020B0604020202020204" pitchFamily="34" charset="0"/>
              </a:rPr>
              <a:t>.</a:t>
            </a:r>
          </a:p>
          <a:p>
            <a:pPr marL="0" indent="0">
              <a:buNone/>
            </a:pPr>
            <a:r>
              <a:rPr lang="ru-RU" dirty="0">
                <a:cs typeface="Arial" panose="020B0604020202020204" pitchFamily="34" charset="0"/>
              </a:rPr>
              <a:t>Подходы, ранее связанные с оцениванием речевых повторов в рамках исключённого критерия «Богатство речи», сохранены при оценивании соблюдения речевых норм (критерий К10).</a:t>
            </a:r>
          </a:p>
          <a:p>
            <a:pPr marL="0" indent="0">
              <a:buNone/>
            </a:pPr>
            <a:r>
              <a:rPr lang="ru-RU" dirty="0">
                <a:cs typeface="Arial" panose="020B0604020202020204" pitchFamily="34" charset="0"/>
              </a:rPr>
              <a:t>Критерий «Фактическая точность речи» перенесён в часть речевого оформления сочинения (с позиции К12 на позицию К4).</a:t>
            </a:r>
          </a:p>
          <a:p>
            <a:pPr marL="0" indent="0">
              <a:buNone/>
            </a:pPr>
            <a:r>
              <a:rPr lang="ru-RU" dirty="0">
                <a:cs typeface="Arial" panose="020B0604020202020204" pitchFamily="34" charset="0"/>
              </a:rPr>
              <a:t>Критерий «Соблюдение этических норм» также перенесён в часть речевого оформления сочинения (с позиции К11 на позицию К6).</a:t>
            </a:r>
          </a:p>
          <a:p>
            <a:pPr marL="0" indent="0">
              <a:buNone/>
            </a:pPr>
            <a:r>
              <a:rPr lang="ru-RU" dirty="0">
                <a:cs typeface="Arial" panose="020B0604020202020204" pitchFamily="34" charset="0"/>
              </a:rPr>
              <a:t>Увеличен с 69 до </a:t>
            </a:r>
            <a:r>
              <a:rPr lang="ru-RU" b="1" dirty="0">
                <a:cs typeface="Arial" panose="020B0604020202020204" pitchFamily="34" charset="0"/>
              </a:rPr>
              <a:t>99 слов порог</a:t>
            </a:r>
            <a:r>
              <a:rPr lang="ru-RU" dirty="0">
                <a:cs typeface="Arial" panose="020B0604020202020204" pitchFamily="34" charset="0"/>
              </a:rPr>
              <a:t>, при котором экзаменационное сочинение не проверяется (по всем критериям ставится 0 баллов).</a:t>
            </a:r>
          </a:p>
        </p:txBody>
      </p:sp>
      <p:pic>
        <p:nvPicPr>
          <p:cNvPr id="3" name="Рисунок 2">
            <a:extLst>
              <a:ext uri="{FF2B5EF4-FFF2-40B4-BE49-F238E27FC236}">
                <a16:creationId xmlns:a16="http://schemas.microsoft.com/office/drawing/2014/main" xmlns="" id="{F3C9295B-D7B0-E4D7-F6BB-2E25B291E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spTree>
    <p:extLst>
      <p:ext uri="{BB962C8B-B14F-4D97-AF65-F5344CB8AC3E}">
        <p14:creationId xmlns:p14="http://schemas.microsoft.com/office/powerpoint/2010/main" val="255368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2BD0F3-C2DE-DE54-18A3-FB8B6108F120}"/>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02D4C3C3-5B8C-E128-FA9C-2C1090D24002}"/>
              </a:ext>
            </a:extLst>
          </p:cNvPr>
          <p:cNvSpPr>
            <a:spLocks noGrp="1"/>
          </p:cNvSpPr>
          <p:nvPr>
            <p:ph type="title"/>
          </p:nvPr>
        </p:nvSpPr>
        <p:spPr>
          <a:xfrm>
            <a:off x="1171575" y="74646"/>
            <a:ext cx="6586537" cy="804035"/>
          </a:xfrm>
        </p:spPr>
        <p:txBody>
          <a:bodyPr/>
          <a:lstStyle/>
          <a:p>
            <a:r>
              <a:rPr lang="ru-RU" sz="1600" b="1" dirty="0"/>
              <a:t>Навигатор самостоятельной подготовки к ЕГЭ по русскому языку на официальном сайте ФГБУ «ФИПИ» (</a:t>
            </a:r>
            <a:r>
              <a:rPr lang="ru-RU" sz="1600" b="1" dirty="0">
                <a:hlinkClick r:id="rId2"/>
              </a:rPr>
              <a:t>https://fipi.ru/navigator-podgotovki/navigator-ege</a:t>
            </a:r>
            <a:r>
              <a:rPr lang="ru-RU" sz="1600" b="1" dirty="0"/>
              <a:t>) </a:t>
            </a:r>
          </a:p>
        </p:txBody>
      </p:sp>
      <p:sp>
        <p:nvSpPr>
          <p:cNvPr id="5" name="Текст 4">
            <a:extLst>
              <a:ext uri="{FF2B5EF4-FFF2-40B4-BE49-F238E27FC236}">
                <a16:creationId xmlns:a16="http://schemas.microsoft.com/office/drawing/2014/main" xmlns="" id="{4CA68F59-E11C-51CA-AE60-6F2BF1C6BB84}"/>
              </a:ext>
            </a:extLst>
          </p:cNvPr>
          <p:cNvSpPr>
            <a:spLocks noGrp="1"/>
          </p:cNvSpPr>
          <p:nvPr>
            <p:ph type="body" sz="quarter" idx="10"/>
          </p:nvPr>
        </p:nvSpPr>
        <p:spPr>
          <a:xfrm>
            <a:off x="380603" y="965908"/>
            <a:ext cx="3861197" cy="3956136"/>
          </a:xfrm>
        </p:spPr>
        <p:txBody>
          <a:bodyPr>
            <a:noAutofit/>
          </a:bodyPr>
          <a:lstStyle/>
          <a:p>
            <a:pPr marL="285750" indent="-285750" defTabSz="914400" eaLnBrk="0" fontAlgn="base" hangingPunct="0">
              <a:spcBef>
                <a:spcPct val="0"/>
              </a:spcBef>
              <a:spcAft>
                <a:spcPct val="0"/>
              </a:spcAft>
              <a:buClrTx/>
              <a:buSzTx/>
              <a:buFont typeface="Arial" panose="020B0604020202020204" pitchFamily="34" charset="0"/>
              <a:buChar char="•"/>
            </a:pPr>
            <a:r>
              <a:rPr lang="ru-RU" altLang="ru-RU" sz="1600" b="1" u="sng" dirty="0">
                <a:solidFill>
                  <a:srgbClr val="000000"/>
                </a:solidFill>
                <a:hlinkClick r:id="rId3" action="ppaction://hlinkfile"/>
              </a:rPr>
              <a:t>Лексика и фразеология</a:t>
            </a:r>
            <a:r>
              <a:rPr lang="ru-RU" altLang="ru-RU" sz="1600" b="1" u="sng" dirty="0">
                <a:solidFill>
                  <a:srgbClr val="000000"/>
                </a:solidFill>
              </a:rPr>
              <a:t>:</a:t>
            </a:r>
            <a:r>
              <a:rPr lang="ru-RU" altLang="ru-RU" sz="1600" dirty="0">
                <a:solidFill>
                  <a:srgbClr val="000000"/>
                </a:solidFill>
              </a:rPr>
              <a:t> </a:t>
            </a:r>
            <a:r>
              <a:rPr lang="ru-RU" altLang="ru-RU" sz="1600" b="1" dirty="0">
                <a:solidFill>
                  <a:srgbClr val="000000"/>
                </a:solidFill>
              </a:rPr>
              <a:t>примерный  список фразеологизмов, используемых на едином государственном экзамене по русскому языку</a:t>
            </a:r>
            <a:r>
              <a:rPr lang="ru-RU" altLang="ru-RU" sz="1600" dirty="0">
                <a:solidFill>
                  <a:srgbClr val="000000"/>
                </a:solidFill>
              </a:rPr>
              <a:t>; Уроки «Российской электронной школы»; задания открытого банка</a:t>
            </a:r>
          </a:p>
          <a:p>
            <a:pPr marL="0" indent="0" defTabSz="914400" eaLnBrk="0" fontAlgn="base" hangingPunct="0">
              <a:spcBef>
                <a:spcPct val="0"/>
              </a:spcBef>
              <a:spcAft>
                <a:spcPct val="0"/>
              </a:spcAft>
              <a:buClrTx/>
              <a:buSzTx/>
              <a:buNone/>
            </a:pPr>
            <a:endParaRPr lang="ru-RU" altLang="ru-RU" sz="1600" dirty="0">
              <a:solidFill>
                <a:srgbClr val="000000"/>
              </a:solidFill>
            </a:endParaRPr>
          </a:p>
          <a:p>
            <a:pPr marL="0" indent="0" defTabSz="914400" eaLnBrk="0" fontAlgn="base" hangingPunct="0">
              <a:spcBef>
                <a:spcPct val="0"/>
              </a:spcBef>
              <a:spcAft>
                <a:spcPct val="0"/>
              </a:spcAft>
              <a:buClrTx/>
              <a:buSzTx/>
              <a:buNone/>
            </a:pPr>
            <a:endParaRPr lang="en-US" altLang="ru-RU" sz="1600" dirty="0">
              <a:solidFill>
                <a:srgbClr val="000000"/>
              </a:solidFill>
            </a:endParaRPr>
          </a:p>
          <a:p>
            <a:pPr eaLnBrk="0" fontAlgn="base" hangingPunct="0">
              <a:spcBef>
                <a:spcPct val="0"/>
              </a:spcBef>
              <a:spcAft>
                <a:spcPct val="0"/>
              </a:spcAft>
            </a:pPr>
            <a:r>
              <a:rPr lang="ru-RU" altLang="ru-RU" sz="1600" b="1" u="sng" dirty="0">
                <a:solidFill>
                  <a:srgbClr val="000000"/>
                </a:solidFill>
              </a:rPr>
              <a:t>Пунктуация</a:t>
            </a:r>
            <a:r>
              <a:rPr lang="ru-RU" altLang="ru-RU" sz="1600" dirty="0">
                <a:solidFill>
                  <a:srgbClr val="000000"/>
                </a:solidFill>
              </a:rPr>
              <a:t>:</a:t>
            </a:r>
          </a:p>
          <a:p>
            <a:pPr marL="285750" indent="-285750" defTabSz="914400" eaLnBrk="0" fontAlgn="base" hangingPunct="0">
              <a:spcBef>
                <a:spcPct val="0"/>
              </a:spcBef>
              <a:spcAft>
                <a:spcPct val="0"/>
              </a:spcAft>
              <a:buClrTx/>
              <a:buSzTx/>
              <a:buFontTx/>
              <a:buChar char="-"/>
            </a:pPr>
            <a:r>
              <a:rPr lang="ru-RU" altLang="ru-RU" sz="1600" dirty="0">
                <a:solidFill>
                  <a:srgbClr val="000000"/>
                </a:solidFill>
              </a:rPr>
              <a:t>При выполнении </a:t>
            </a:r>
            <a:r>
              <a:rPr lang="ru-RU" altLang="ru-RU" sz="1600" b="1" dirty="0">
                <a:solidFill>
                  <a:srgbClr val="000000"/>
                </a:solidFill>
              </a:rPr>
              <a:t>задания 21</a:t>
            </a:r>
            <a:r>
              <a:rPr lang="ru-RU" altLang="ru-RU" sz="1600" dirty="0">
                <a:solidFill>
                  <a:srgbClr val="000000"/>
                </a:solidFill>
              </a:rPr>
              <a:t> ЕГЭ по русскому языку пунктуационный анализ предложений осуществляется в соответствии со следующими видами пунктуационных правил</a:t>
            </a:r>
          </a:p>
          <a:p>
            <a:pPr marL="285750" indent="-285750" defTabSz="914400" eaLnBrk="0" fontAlgn="base" hangingPunct="0">
              <a:spcBef>
                <a:spcPct val="0"/>
              </a:spcBef>
              <a:spcAft>
                <a:spcPct val="0"/>
              </a:spcAft>
              <a:buClrTx/>
              <a:buSzTx/>
              <a:buFontTx/>
              <a:buChar char="-"/>
            </a:pPr>
            <a:endParaRPr lang="ru-RU" altLang="ru-RU" sz="1600" dirty="0">
              <a:solidFill>
                <a:srgbClr val="000000"/>
              </a:solidFill>
            </a:endParaRPr>
          </a:p>
        </p:txBody>
      </p:sp>
      <p:pic>
        <p:nvPicPr>
          <p:cNvPr id="3" name="Рисунок 2">
            <a:extLst>
              <a:ext uri="{FF2B5EF4-FFF2-40B4-BE49-F238E27FC236}">
                <a16:creationId xmlns:a16="http://schemas.microsoft.com/office/drawing/2014/main" xmlns="" id="{96BDBC38-F4AB-4479-51AD-111742BB4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pic>
        <p:nvPicPr>
          <p:cNvPr id="2" name="Рисунок 1">
            <a:extLst>
              <a:ext uri="{FF2B5EF4-FFF2-40B4-BE49-F238E27FC236}">
                <a16:creationId xmlns:a16="http://schemas.microsoft.com/office/drawing/2014/main" xmlns="" id="{C134EE2D-0183-36BF-2ECD-60D7643AD80F}"/>
              </a:ext>
            </a:extLst>
          </p:cNvPr>
          <p:cNvPicPr>
            <a:picLocks noChangeAspect="1"/>
          </p:cNvPicPr>
          <p:nvPr/>
        </p:nvPicPr>
        <p:blipFill>
          <a:blip r:embed="rId5"/>
          <a:srcRect l="11413" t="33201" r="52362" b="30400"/>
          <a:stretch>
            <a:fillRect/>
          </a:stretch>
        </p:blipFill>
        <p:spPr>
          <a:xfrm>
            <a:off x="4241800" y="1412175"/>
            <a:ext cx="4064426" cy="2297284"/>
          </a:xfrm>
          <a:prstGeom prst="rect">
            <a:avLst/>
          </a:prstGeom>
        </p:spPr>
      </p:pic>
    </p:spTree>
    <p:extLst>
      <p:ext uri="{BB962C8B-B14F-4D97-AF65-F5344CB8AC3E}">
        <p14:creationId xmlns:p14="http://schemas.microsoft.com/office/powerpoint/2010/main" val="221009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D42263-937B-D79D-067C-F724AAE8226F}"/>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7614F9C-9DC1-9497-B920-C69EE4429952}"/>
              </a:ext>
            </a:extLst>
          </p:cNvPr>
          <p:cNvSpPr>
            <a:spLocks noGrp="1"/>
          </p:cNvSpPr>
          <p:nvPr>
            <p:ph type="title"/>
          </p:nvPr>
        </p:nvSpPr>
        <p:spPr>
          <a:xfrm>
            <a:off x="1171575" y="74646"/>
            <a:ext cx="6586537" cy="804035"/>
          </a:xfrm>
        </p:spPr>
        <p:txBody>
          <a:bodyPr/>
          <a:lstStyle/>
          <a:p>
            <a:r>
              <a:rPr lang="ru-RU" sz="1600" b="1" dirty="0"/>
              <a:t>Навигатор самостоятельной подготовки к ЕГЭ по русскому языку на официальном сайте ФГБУ «ФИПИ» (</a:t>
            </a:r>
            <a:r>
              <a:rPr lang="ru-RU" sz="1600" b="1" dirty="0">
                <a:hlinkClick r:id="rId2"/>
              </a:rPr>
              <a:t>https://fipi.ru/navigator-podgotovki/navigator-ege</a:t>
            </a:r>
            <a:r>
              <a:rPr lang="ru-RU" sz="1600" b="1" dirty="0"/>
              <a:t>) </a:t>
            </a:r>
          </a:p>
        </p:txBody>
      </p:sp>
      <p:sp>
        <p:nvSpPr>
          <p:cNvPr id="5" name="Текст 4">
            <a:extLst>
              <a:ext uri="{FF2B5EF4-FFF2-40B4-BE49-F238E27FC236}">
                <a16:creationId xmlns:a16="http://schemas.microsoft.com/office/drawing/2014/main" xmlns="" id="{A83FA82C-B6B0-4129-FCD1-C91F97A58D9E}"/>
              </a:ext>
            </a:extLst>
          </p:cNvPr>
          <p:cNvSpPr>
            <a:spLocks noGrp="1"/>
          </p:cNvSpPr>
          <p:nvPr>
            <p:ph type="body" sz="quarter" idx="10"/>
          </p:nvPr>
        </p:nvSpPr>
        <p:spPr>
          <a:xfrm>
            <a:off x="380603" y="965908"/>
            <a:ext cx="4686697" cy="3956136"/>
          </a:xfrm>
        </p:spPr>
        <p:txBody>
          <a:bodyPr>
            <a:noAutofit/>
          </a:bodyPr>
          <a:lstStyle/>
          <a:p>
            <a:pPr marL="0" indent="0" defTabSz="914400" eaLnBrk="0" fontAlgn="base" hangingPunct="0">
              <a:spcBef>
                <a:spcPct val="0"/>
              </a:spcBef>
              <a:spcAft>
                <a:spcPct val="0"/>
              </a:spcAft>
              <a:buClrTx/>
              <a:buSzTx/>
              <a:buNone/>
            </a:pPr>
            <a:r>
              <a:rPr lang="ru-RU" altLang="ru-RU" sz="1600" b="1" u="sng" dirty="0">
                <a:solidFill>
                  <a:srgbClr val="000000"/>
                </a:solidFill>
                <a:hlinkClick r:id="rId3" action="ppaction://hlinkfile"/>
              </a:rPr>
              <a:t>Орфография:</a:t>
            </a:r>
            <a:endParaRPr lang="ru-RU" altLang="ru-RU" sz="1600" dirty="0">
              <a:solidFill>
                <a:srgbClr val="000000"/>
              </a:solidFill>
            </a:endParaRPr>
          </a:p>
          <a:p>
            <a:pPr marL="285750" indent="-285750" defTabSz="914400" eaLnBrk="0" fontAlgn="base" hangingPunct="0">
              <a:spcBef>
                <a:spcPct val="0"/>
              </a:spcBef>
              <a:spcAft>
                <a:spcPct val="0"/>
              </a:spcAft>
              <a:buClrTx/>
              <a:buSzTx/>
              <a:buFontTx/>
              <a:buChar char="-"/>
            </a:pPr>
            <a:r>
              <a:rPr lang="ru-RU" altLang="ru-RU" sz="1600" dirty="0">
                <a:solidFill>
                  <a:srgbClr val="000000"/>
                </a:solidFill>
              </a:rPr>
              <a:t>Для успешного выполнения </a:t>
            </a:r>
            <a:r>
              <a:rPr lang="ru-RU" altLang="ru-RU" sz="1600" b="1" dirty="0">
                <a:solidFill>
                  <a:srgbClr val="000000"/>
                </a:solidFill>
              </a:rPr>
              <a:t>задания 9</a:t>
            </a:r>
            <a:r>
              <a:rPr lang="ru-RU" altLang="ru-RU" sz="1600" dirty="0">
                <a:solidFill>
                  <a:srgbClr val="000000"/>
                </a:solidFill>
              </a:rPr>
              <a:t> («Правописание гласных в корне») рекомендуем воспользоваться примерами слов с непроверяемыми безударными гласными в корне</a:t>
            </a:r>
          </a:p>
          <a:p>
            <a:pPr marL="285750" indent="-285750" defTabSz="914400" eaLnBrk="0" fontAlgn="base" hangingPunct="0">
              <a:spcBef>
                <a:spcPct val="0"/>
              </a:spcBef>
              <a:spcAft>
                <a:spcPct val="0"/>
              </a:spcAft>
              <a:buClrTx/>
              <a:buSzTx/>
              <a:buFontTx/>
              <a:buChar char="-"/>
            </a:pPr>
            <a:r>
              <a:rPr lang="ru-RU" altLang="ru-RU" sz="1600" dirty="0">
                <a:solidFill>
                  <a:srgbClr val="000000"/>
                </a:solidFill>
              </a:rPr>
              <a:t>Для успешного выполнения </a:t>
            </a:r>
            <a:r>
              <a:rPr lang="ru-RU" altLang="ru-RU" sz="1600" b="1" dirty="0">
                <a:solidFill>
                  <a:srgbClr val="000000"/>
                </a:solidFill>
              </a:rPr>
              <a:t>задания 11 </a:t>
            </a:r>
            <a:r>
              <a:rPr lang="ru-RU" altLang="ru-RU" sz="1600" dirty="0">
                <a:solidFill>
                  <a:srgbClr val="000000"/>
                </a:solidFill>
              </a:rPr>
              <a:t>(«Правописание суффиксов») рекомендуется подробно изучить перечень правил, применение которых требует указанное задание (далее приводятся не сами правила, а только отсылки к ним)</a:t>
            </a:r>
          </a:p>
          <a:p>
            <a:pPr marL="285750" indent="-285750" defTabSz="914400" eaLnBrk="0" fontAlgn="base" hangingPunct="0">
              <a:spcBef>
                <a:spcPct val="0"/>
              </a:spcBef>
              <a:spcAft>
                <a:spcPct val="0"/>
              </a:spcAft>
              <a:buClrTx/>
              <a:buSzTx/>
              <a:buFontTx/>
              <a:buChar char="-"/>
            </a:pPr>
            <a:r>
              <a:rPr lang="ru-RU" altLang="ru-RU" sz="1600" dirty="0">
                <a:solidFill>
                  <a:srgbClr val="000000"/>
                </a:solidFill>
              </a:rPr>
              <a:t>Для успешного выполнения </a:t>
            </a:r>
            <a:r>
              <a:rPr lang="ru-RU" altLang="ru-RU" sz="1600" b="1" dirty="0">
                <a:solidFill>
                  <a:srgbClr val="000000"/>
                </a:solidFill>
              </a:rPr>
              <a:t>задания 14 </a:t>
            </a:r>
            <a:r>
              <a:rPr lang="ru-RU" altLang="ru-RU" sz="1600" dirty="0">
                <a:solidFill>
                  <a:srgbClr val="000000"/>
                </a:solidFill>
              </a:rPr>
              <a:t>(«Слитное, дефисное и раздельное написание слов разных частей речи») рекомендуем воспользоваться примерами наречий, которые могут вызвать трудности в написании</a:t>
            </a:r>
          </a:p>
          <a:p>
            <a:pPr marL="0" indent="0" defTabSz="914400" eaLnBrk="0" fontAlgn="base" hangingPunct="0">
              <a:spcBef>
                <a:spcPct val="0"/>
              </a:spcBef>
              <a:spcAft>
                <a:spcPct val="0"/>
              </a:spcAft>
              <a:buClrTx/>
              <a:buSzTx/>
              <a:buNone/>
            </a:pPr>
            <a:endParaRPr lang="ru-RU" altLang="ru-RU" sz="1600" dirty="0">
              <a:solidFill>
                <a:srgbClr val="000000"/>
              </a:solidFill>
            </a:endParaRPr>
          </a:p>
        </p:txBody>
      </p:sp>
      <p:pic>
        <p:nvPicPr>
          <p:cNvPr id="3" name="Рисунок 2">
            <a:extLst>
              <a:ext uri="{FF2B5EF4-FFF2-40B4-BE49-F238E27FC236}">
                <a16:creationId xmlns:a16="http://schemas.microsoft.com/office/drawing/2014/main" xmlns="" id="{B6664280-89CA-E425-25FD-9BC57E8F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pic>
        <p:nvPicPr>
          <p:cNvPr id="2" name="Рисунок 1">
            <a:extLst>
              <a:ext uri="{FF2B5EF4-FFF2-40B4-BE49-F238E27FC236}">
                <a16:creationId xmlns:a16="http://schemas.microsoft.com/office/drawing/2014/main" xmlns="" id="{7E3309CF-B6A9-4E73-4771-953720338FAF}"/>
              </a:ext>
            </a:extLst>
          </p:cNvPr>
          <p:cNvPicPr>
            <a:picLocks noChangeAspect="1"/>
          </p:cNvPicPr>
          <p:nvPr/>
        </p:nvPicPr>
        <p:blipFill>
          <a:blip r:embed="rId5"/>
          <a:srcRect l="11413" t="42898" r="51575" b="23400"/>
          <a:stretch>
            <a:fillRect/>
          </a:stretch>
        </p:blipFill>
        <p:spPr>
          <a:xfrm>
            <a:off x="4928101" y="965908"/>
            <a:ext cx="3835296" cy="1964369"/>
          </a:xfrm>
          <a:prstGeom prst="rect">
            <a:avLst/>
          </a:prstGeom>
        </p:spPr>
      </p:pic>
      <p:sp>
        <p:nvSpPr>
          <p:cNvPr id="6" name="Прямоугольник 5">
            <a:extLst>
              <a:ext uri="{FF2B5EF4-FFF2-40B4-BE49-F238E27FC236}">
                <a16:creationId xmlns:a16="http://schemas.microsoft.com/office/drawing/2014/main" xmlns="" id="{0A40E31D-E8BA-FF74-C6A3-09914F156501}"/>
              </a:ext>
            </a:extLst>
          </p:cNvPr>
          <p:cNvSpPr/>
          <p:nvPr/>
        </p:nvSpPr>
        <p:spPr>
          <a:xfrm>
            <a:off x="6318646" y="2035601"/>
            <a:ext cx="2533253" cy="600164"/>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ClrTx/>
              <a:buSzTx/>
              <a:defRPr/>
            </a:pPr>
            <a:r>
              <a:rPr lang="ru-RU" sz="1100" dirty="0">
                <a:solidFill>
                  <a:srgbClr val="FF3300"/>
                </a:solidFill>
                <a:latin typeface="+mn-lt"/>
              </a:rPr>
              <a:t>+ формы слова и однокоренные слова (</a:t>
            </a:r>
            <a:r>
              <a:rPr lang="ru-RU" sz="1100" i="1" dirty="0">
                <a:solidFill>
                  <a:srgbClr val="FF3300"/>
                </a:solidFill>
                <a:latin typeface="+mn-lt"/>
              </a:rPr>
              <a:t>б..</a:t>
            </a:r>
            <a:r>
              <a:rPr lang="ru-RU" sz="1100" i="1" dirty="0" err="1">
                <a:solidFill>
                  <a:srgbClr val="FF3300"/>
                </a:solidFill>
                <a:latin typeface="+mn-lt"/>
              </a:rPr>
              <a:t>гатство</a:t>
            </a:r>
            <a:r>
              <a:rPr lang="ru-RU" sz="1100" i="1" dirty="0">
                <a:solidFill>
                  <a:srgbClr val="FF3300"/>
                </a:solidFill>
                <a:latin typeface="+mn-lt"/>
              </a:rPr>
              <a:t> – б..</a:t>
            </a:r>
            <a:r>
              <a:rPr lang="ru-RU" sz="1100" i="1" dirty="0" err="1">
                <a:solidFill>
                  <a:srgbClr val="FF3300"/>
                </a:solidFill>
                <a:latin typeface="+mn-lt"/>
              </a:rPr>
              <a:t>гатству</a:t>
            </a:r>
            <a:r>
              <a:rPr lang="ru-RU" sz="1100" i="1" dirty="0">
                <a:solidFill>
                  <a:srgbClr val="FF3300"/>
                </a:solidFill>
                <a:latin typeface="+mn-lt"/>
              </a:rPr>
              <a:t> –</a:t>
            </a:r>
            <a:r>
              <a:rPr lang="ru-RU" sz="1100" i="1" dirty="0" err="1">
                <a:solidFill>
                  <a:srgbClr val="FF3300"/>
                </a:solidFill>
                <a:latin typeface="+mn-lt"/>
              </a:rPr>
              <a:t>разб</a:t>
            </a:r>
            <a:r>
              <a:rPr lang="ru-RU" sz="1100" i="1" dirty="0">
                <a:solidFill>
                  <a:srgbClr val="FF3300"/>
                </a:solidFill>
                <a:latin typeface="+mn-lt"/>
              </a:rPr>
              <a:t>..</a:t>
            </a:r>
            <a:r>
              <a:rPr lang="ru-RU" sz="1100" i="1" dirty="0" err="1">
                <a:solidFill>
                  <a:srgbClr val="FF3300"/>
                </a:solidFill>
                <a:latin typeface="+mn-lt"/>
              </a:rPr>
              <a:t>гатеть</a:t>
            </a:r>
            <a:r>
              <a:rPr lang="ru-RU" sz="1100" dirty="0">
                <a:solidFill>
                  <a:srgbClr val="FF3300"/>
                </a:solidFill>
                <a:latin typeface="+mn-lt"/>
              </a:rPr>
              <a:t>)</a:t>
            </a:r>
            <a:endParaRPr kumimoji="0" lang="ru-RU" sz="1100" b="0" i="0" u="none" strike="noStrike" kern="1200" cap="none" spc="0" normalizeH="0" baseline="0" noProof="0" dirty="0">
              <a:ln>
                <a:noFill/>
              </a:ln>
              <a:solidFill>
                <a:srgbClr val="FF3300"/>
              </a:solidFill>
              <a:effectLst/>
              <a:uLnTx/>
              <a:uFillTx/>
              <a:latin typeface="+mn-lt"/>
              <a:ea typeface="+mn-ea"/>
              <a:cs typeface="Arial" panose="020B0604020202020204" pitchFamily="34" charset="0"/>
            </a:endParaRPr>
          </a:p>
        </p:txBody>
      </p:sp>
      <p:pic>
        <p:nvPicPr>
          <p:cNvPr id="7" name="Рисунок 6">
            <a:extLst>
              <a:ext uri="{FF2B5EF4-FFF2-40B4-BE49-F238E27FC236}">
                <a16:creationId xmlns:a16="http://schemas.microsoft.com/office/drawing/2014/main" xmlns="" id="{E61FC5B9-3AF0-E789-534B-776CBE3DA9B8}"/>
              </a:ext>
            </a:extLst>
          </p:cNvPr>
          <p:cNvPicPr>
            <a:picLocks noChangeAspect="1"/>
          </p:cNvPicPr>
          <p:nvPr/>
        </p:nvPicPr>
        <p:blipFill>
          <a:blip r:embed="rId6"/>
          <a:srcRect l="11413" t="31800" r="51575" b="24800"/>
          <a:stretch>
            <a:fillRect/>
          </a:stretch>
        </p:blipFill>
        <p:spPr>
          <a:xfrm>
            <a:off x="5067300" y="2974705"/>
            <a:ext cx="3175000" cy="2094149"/>
          </a:xfrm>
          <a:prstGeom prst="rect">
            <a:avLst/>
          </a:prstGeom>
        </p:spPr>
      </p:pic>
    </p:spTree>
    <p:extLst>
      <p:ext uri="{BB962C8B-B14F-4D97-AF65-F5344CB8AC3E}">
        <p14:creationId xmlns:p14="http://schemas.microsoft.com/office/powerpoint/2010/main" val="100528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398" y="393907"/>
            <a:ext cx="7886700" cy="533745"/>
          </a:xfrm>
        </p:spPr>
        <p:txBody>
          <a:bodyPr>
            <a:normAutofit fontScale="90000"/>
          </a:bodyPr>
          <a:lstStyle/>
          <a:p>
            <a:r>
              <a:rPr lang="ru-RU" sz="3600" b="1" dirty="0" smtClean="0"/>
              <a:t>«КНИЖКИ» ДЛЯ РАБОТЫ</a:t>
            </a:r>
            <a:endParaRPr lang="ru-RU" sz="3600" b="1" dirty="0"/>
          </a:p>
        </p:txBody>
      </p:sp>
      <p:sp>
        <p:nvSpPr>
          <p:cNvPr id="3" name="Текст 2"/>
          <p:cNvSpPr>
            <a:spLocks noGrp="1"/>
          </p:cNvSpPr>
          <p:nvPr>
            <p:ph type="body" sz="quarter" idx="11"/>
          </p:nvPr>
        </p:nvSpPr>
        <p:spPr>
          <a:xfrm>
            <a:off x="482877" y="1119808"/>
            <a:ext cx="7886699" cy="3803374"/>
          </a:xfrm>
        </p:spPr>
        <p:txBody>
          <a:bodyPr>
            <a:noAutofit/>
          </a:bodyPr>
          <a:lstStyle/>
          <a:p>
            <a:pPr marL="0" indent="0">
              <a:buNone/>
            </a:pPr>
            <a:r>
              <a:rPr lang="ru-RU" sz="2400" b="1" dirty="0"/>
              <a:t>И ОГЭ, и ЕГЭ. </a:t>
            </a:r>
            <a:endParaRPr lang="ru-RU" sz="2400" b="1" dirty="0" smtClean="0"/>
          </a:p>
          <a:p>
            <a:pPr marL="0" indent="0">
              <a:buNone/>
            </a:pPr>
            <a:r>
              <a:rPr lang="ru-RU" sz="2400" dirty="0" smtClean="0"/>
              <a:t>Три издательства</a:t>
            </a:r>
            <a:r>
              <a:rPr lang="ru-RU" sz="2400" dirty="0"/>
              <a:t>, которые прошли экспертизу в </a:t>
            </a:r>
            <a:r>
              <a:rPr lang="ru-RU" sz="2400" dirty="0" smtClean="0"/>
              <a:t>ФИПИ:</a:t>
            </a:r>
          </a:p>
          <a:p>
            <a:r>
              <a:rPr lang="ru-RU" sz="2400" dirty="0" smtClean="0"/>
              <a:t>Нац</a:t>
            </a:r>
            <a:r>
              <a:rPr lang="ru-RU" sz="2400" dirty="0"/>
              <a:t>. образование (</a:t>
            </a:r>
            <a:r>
              <a:rPr lang="ru-RU" sz="2400" dirty="0" err="1"/>
              <a:t>Цыбулько</a:t>
            </a:r>
            <a:r>
              <a:rPr lang="ru-RU" sz="2400" dirty="0"/>
              <a:t>, но там в сравнении с 2024 минимальные правки, особенно в ОГЭ😕</a:t>
            </a:r>
            <a:r>
              <a:rPr lang="ru-RU" sz="2400" dirty="0" smtClean="0"/>
              <a:t>),</a:t>
            </a:r>
          </a:p>
          <a:p>
            <a:r>
              <a:rPr lang="ru-RU" sz="2400" dirty="0" smtClean="0"/>
              <a:t>Экзамен</a:t>
            </a:r>
          </a:p>
          <a:p>
            <a:r>
              <a:rPr lang="ru-RU" sz="2400" dirty="0" smtClean="0"/>
              <a:t>АСТ</a:t>
            </a:r>
            <a:r>
              <a:rPr lang="ru-RU" sz="2400" dirty="0"/>
              <a:t>. </a:t>
            </a:r>
            <a:r>
              <a:rPr lang="ru-RU" sz="2400" b="1" dirty="0"/>
              <a:t>У АСТ только то, что под ред. </a:t>
            </a:r>
            <a:r>
              <a:rPr lang="ru-RU" sz="2400" b="1" dirty="0" err="1"/>
              <a:t>Дощинского</a:t>
            </a:r>
            <a:r>
              <a:rPr lang="ru-RU" sz="2400" b="1" dirty="0"/>
              <a:t> </a:t>
            </a:r>
            <a:r>
              <a:rPr lang="ru-RU" sz="2400" dirty="0"/>
              <a:t>(только там ФИПИ рекомендовал). Но это абсолютно новые варианты, уникальные и интересные!!!</a:t>
            </a:r>
          </a:p>
        </p:txBody>
      </p:sp>
    </p:spTree>
    <p:extLst>
      <p:ext uri="{BB962C8B-B14F-4D97-AF65-F5344CB8AC3E}">
        <p14:creationId xmlns:p14="http://schemas.microsoft.com/office/powerpoint/2010/main" val="191748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rot="20309678">
            <a:off x="3786593" y="2218094"/>
            <a:ext cx="4698210" cy="576000"/>
          </a:xfrm>
        </p:spPr>
        <p:txBody>
          <a:bodyPr/>
          <a:lstStyle/>
          <a:p>
            <a:pPr algn="ctr"/>
            <a:r>
              <a:rPr lang="ru-RU" b="1" dirty="0">
                <a:ln w="22225">
                  <a:solidFill>
                    <a:schemeClr val="accent2"/>
                  </a:solidFill>
                  <a:prstDash val="solid"/>
                </a:ln>
                <a:solidFill>
                  <a:schemeClr val="accent2">
                    <a:lumMod val="40000"/>
                    <a:lumOff val="60000"/>
                  </a:schemeClr>
                </a:solidFill>
              </a:rPr>
              <a:t>У нас ВСЁ получится!!!</a:t>
            </a:r>
          </a:p>
        </p:txBody>
      </p:sp>
      <p:sp>
        <p:nvSpPr>
          <p:cNvPr id="15" name="Рисунок 14"/>
          <p:cNvSpPr>
            <a:spLocks noGrp="1"/>
          </p:cNvSpPr>
          <p:nvPr>
            <p:ph type="pic" idx="2"/>
          </p:nvPr>
        </p:nvSpPr>
        <p:spPr/>
      </p:sp>
      <p:pic>
        <p:nvPicPr>
          <p:cNvPr id="16" name="Рисунок 15"/>
          <p:cNvPicPr>
            <a:picLocks noChangeAspect="1"/>
          </p:cNvPicPr>
          <p:nvPr/>
        </p:nvPicPr>
        <p:blipFill>
          <a:blip r:embed="rId2"/>
          <a:stretch>
            <a:fillRect/>
          </a:stretch>
        </p:blipFill>
        <p:spPr>
          <a:xfrm>
            <a:off x="722375" y="539500"/>
            <a:ext cx="2828789" cy="4060288"/>
          </a:xfrm>
          <a:prstGeom prst="rect">
            <a:avLst/>
          </a:prstGeom>
        </p:spPr>
      </p:pic>
      <p:sp>
        <p:nvSpPr>
          <p:cNvPr id="17" name="Google Shape;292;p32"/>
          <p:cNvSpPr/>
          <p:nvPr/>
        </p:nvSpPr>
        <p:spPr>
          <a:xfrm rot="5400000">
            <a:off x="-857625" y="3386325"/>
            <a:ext cx="2913300" cy="596100"/>
          </a:xfrm>
          <a:prstGeom prst="round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p32"/>
          <p:cNvSpPr/>
          <p:nvPr/>
        </p:nvSpPr>
        <p:spPr>
          <a:xfrm flipH="1">
            <a:off x="3168850" y="4101900"/>
            <a:ext cx="1041600" cy="1041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32"/>
          <p:cNvSpPr/>
          <p:nvPr/>
        </p:nvSpPr>
        <p:spPr>
          <a:xfrm>
            <a:off x="0" y="261725"/>
            <a:ext cx="1494300" cy="486600"/>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95;p32"/>
          <p:cNvCxnSpPr/>
          <p:nvPr/>
        </p:nvCxnSpPr>
        <p:spPr>
          <a:xfrm rot="10800000">
            <a:off x="0" y="505025"/>
            <a:ext cx="1494300" cy="0"/>
          </a:xfrm>
          <a:prstGeom prst="straightConnector1">
            <a:avLst/>
          </a:prstGeom>
          <a:noFill/>
          <a:ln w="9525" cap="flat" cmpd="sng">
            <a:solidFill>
              <a:schemeClr val="lt1"/>
            </a:solidFill>
            <a:prstDash val="solid"/>
            <a:round/>
            <a:headEnd type="none" w="med" len="med"/>
            <a:tailEnd type="none" w="med" len="med"/>
          </a:ln>
        </p:spPr>
      </p:cxn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spTree>
    <p:extLst>
      <p:ext uri="{BB962C8B-B14F-4D97-AF65-F5344CB8AC3E}">
        <p14:creationId xmlns:p14="http://schemas.microsoft.com/office/powerpoint/2010/main" val="129244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27873" y="29851"/>
            <a:ext cx="6179425" cy="409079"/>
          </a:xfrm>
        </p:spPr>
        <p:txBody>
          <a:bodyPr/>
          <a:lstStyle/>
          <a:p>
            <a:r>
              <a:rPr lang="ru-RU" sz="2400" b="1" dirty="0"/>
              <a:t>ИТОГИ-2024</a:t>
            </a:r>
          </a:p>
        </p:txBody>
      </p:sp>
      <p:sp>
        <p:nvSpPr>
          <p:cNvPr id="5" name="Текст 4"/>
          <p:cNvSpPr>
            <a:spLocks noGrp="1"/>
          </p:cNvSpPr>
          <p:nvPr>
            <p:ph type="body" sz="quarter" idx="10"/>
          </p:nvPr>
        </p:nvSpPr>
        <p:spPr>
          <a:xfrm>
            <a:off x="482600" y="1733550"/>
            <a:ext cx="8261350" cy="3166009"/>
          </a:xfrm>
        </p:spPr>
        <p:txBody>
          <a:bodyPr>
            <a:normAutofit/>
          </a:bodyPr>
          <a:lstStyle/>
          <a:p>
            <a:pPr marL="0" indent="0">
              <a:buNone/>
            </a:pPr>
            <a:r>
              <a:rPr lang="ru-RU" sz="1600" dirty="0">
                <a:cs typeface="Arial" panose="020B0604020202020204" pitchFamily="34" charset="0"/>
              </a:rPr>
              <a:t>Выделение перечня ОО, продемонстрировавших НИЗКИЕ результаты ЕГЭ по русскому языку (выборка ОО </a:t>
            </a:r>
            <a:r>
              <a:rPr lang="ru-RU" sz="1600" b="1" u="sng" dirty="0">
                <a:cs typeface="Arial" panose="020B0604020202020204" pitchFamily="34" charset="0"/>
              </a:rPr>
              <a:t>более 25 выпускников</a:t>
            </a:r>
            <a:r>
              <a:rPr lang="ru-RU" sz="1600" dirty="0">
                <a:cs typeface="Arial" panose="020B0604020202020204" pitchFamily="34" charset="0"/>
              </a:rPr>
              <a:t>):</a:t>
            </a:r>
          </a:p>
          <a:p>
            <a:pPr marL="0" indent="0">
              <a:buNone/>
            </a:pPr>
            <a:r>
              <a:rPr lang="ru-RU" sz="1600" dirty="0">
                <a:solidFill>
                  <a:srgbClr val="C00000"/>
                </a:solidFill>
                <a:cs typeface="Arial" panose="020B0604020202020204" pitchFamily="34" charset="0"/>
              </a:rPr>
              <a:t>МБОУ "О(С)ОШ № 1" (г. Рубцовск); МБОУ "СОШ № 48" (г. Барнаул); МБОУ "Первомайская СОШ" (Павловский район); МБОУ СОШ № 2 г. Алейска (г. Алейск); </a:t>
            </a:r>
          </a:p>
          <a:p>
            <a:pPr marL="0" indent="0">
              <a:buNone/>
            </a:pPr>
            <a:endParaRPr lang="ru-RU" sz="1600" dirty="0">
              <a:solidFill>
                <a:srgbClr val="C00000"/>
              </a:solidFill>
              <a:cs typeface="Arial" panose="020B0604020202020204" pitchFamily="34" charset="0"/>
            </a:endParaRPr>
          </a:p>
          <a:p>
            <a:pPr marL="0" indent="0">
              <a:buNone/>
            </a:pP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graphicFrame>
        <p:nvGraphicFramePr>
          <p:cNvPr id="8" name="Таблица 7">
            <a:extLst>
              <a:ext uri="{FF2B5EF4-FFF2-40B4-BE49-F238E27FC236}">
                <a16:creationId xmlns:a16="http://schemas.microsoft.com/office/drawing/2014/main" xmlns="" id="{4274525B-9328-E83A-3246-A946CBDDA71A}"/>
              </a:ext>
            </a:extLst>
          </p:cNvPr>
          <p:cNvGraphicFramePr>
            <a:graphicFrameLocks noGrp="1"/>
          </p:cNvGraphicFramePr>
          <p:nvPr>
            <p:extLst>
              <p:ext uri="{D42A27DB-BD31-4B8C-83A1-F6EECF244321}">
                <p14:modId xmlns:p14="http://schemas.microsoft.com/office/powerpoint/2010/main" val="3779572914"/>
              </p:ext>
            </p:extLst>
          </p:nvPr>
        </p:nvGraphicFramePr>
        <p:xfrm>
          <a:off x="960334" y="438930"/>
          <a:ext cx="6412016" cy="1097280"/>
        </p:xfrm>
        <a:graphic>
          <a:graphicData uri="http://schemas.openxmlformats.org/drawingml/2006/table">
            <a:tbl>
              <a:tblPr firstRow="1" firstCol="1" bandRow="1" bandCol="1"/>
              <a:tblGrid>
                <a:gridCol w="2132116">
                  <a:extLst>
                    <a:ext uri="{9D8B030D-6E8A-4147-A177-3AD203B41FA5}">
                      <a16:colId xmlns:a16="http://schemas.microsoft.com/office/drawing/2014/main" xmlns="" val="3433197951"/>
                    </a:ext>
                  </a:extLst>
                </a:gridCol>
                <a:gridCol w="1238250">
                  <a:extLst>
                    <a:ext uri="{9D8B030D-6E8A-4147-A177-3AD203B41FA5}">
                      <a16:colId xmlns:a16="http://schemas.microsoft.com/office/drawing/2014/main" xmlns="" val="923659976"/>
                    </a:ext>
                  </a:extLst>
                </a:gridCol>
                <a:gridCol w="1390650">
                  <a:extLst>
                    <a:ext uri="{9D8B030D-6E8A-4147-A177-3AD203B41FA5}">
                      <a16:colId xmlns:a16="http://schemas.microsoft.com/office/drawing/2014/main" xmlns="" val="3694898537"/>
                    </a:ext>
                  </a:extLst>
                </a:gridCol>
                <a:gridCol w="1651000">
                  <a:extLst>
                    <a:ext uri="{9D8B030D-6E8A-4147-A177-3AD203B41FA5}">
                      <a16:colId xmlns:a16="http://schemas.microsoft.com/office/drawing/2014/main" xmlns="" val="352631629"/>
                    </a:ext>
                  </a:extLst>
                </a:gridCol>
              </a:tblGrid>
              <a:tr h="255945">
                <a:tc>
                  <a:txBody>
                    <a:bodyPr/>
                    <a:lstStyle/>
                    <a:p>
                      <a:pPr algn="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dirty="0">
                          <a:effectLst/>
                          <a:latin typeface="Arial" panose="020B0604020202020204" pitchFamily="34" charset="0"/>
                          <a:ea typeface="Calibri" panose="020F0502020204030204" pitchFamily="34" charset="0"/>
                          <a:cs typeface="Arial" panose="020B0604020202020204" pitchFamily="34" charset="0"/>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a:effectLst/>
                          <a:latin typeface="Arial" panose="020B0604020202020204" pitchFamily="34" charset="0"/>
                          <a:ea typeface="Calibri" panose="020F0502020204030204" pitchFamily="34" charset="0"/>
                          <a:cs typeface="Arial" panose="020B0604020202020204" pitchFamily="34" charset="0"/>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b="1" dirty="0">
                          <a:latin typeface="Arial" panose="020B0604020202020204" pitchFamily="34" charset="0"/>
                          <a:cs typeface="Arial" panose="020B0604020202020204" pitchFamily="34" charset="0"/>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2038546"/>
                  </a:ext>
                </a:extLst>
              </a:tr>
              <a:tr h="511890">
                <a:tc>
                  <a:txBody>
                    <a:bodyPr/>
                    <a:lstStyle/>
                    <a:p>
                      <a:pPr algn="r"/>
                      <a:r>
                        <a:rPr lang="ru-RU" sz="1600" b="1" dirty="0">
                          <a:effectLst/>
                          <a:latin typeface="Arial" panose="020B0604020202020204" pitchFamily="34" charset="0"/>
                          <a:ea typeface="MS Mincho" panose="02020609040205080304" pitchFamily="49" charset="-128"/>
                          <a:cs typeface="Arial" panose="020B0604020202020204" pitchFamily="34" charset="0"/>
                        </a:rPr>
                        <a:t>Средний тестовый балл</a:t>
                      </a:r>
                      <a:endParaRPr lang="ru-RU"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65,93</a:t>
                      </a:r>
                      <a:endParaRPr lang="ru-RU"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65,35</a:t>
                      </a:r>
                      <a:endParaRPr lang="ru-RU"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b="1" dirty="0">
                          <a:latin typeface="Arial" panose="020B0604020202020204" pitchFamily="34" charset="0"/>
                          <a:cs typeface="Arial" panose="020B0604020202020204" pitchFamily="34" charset="0"/>
                        </a:rPr>
                        <a:t>61,51</a:t>
                      </a:r>
                    </a:p>
                    <a:p>
                      <a:pPr algn="ctr"/>
                      <a:r>
                        <a:rPr lang="ru-RU" b="1" dirty="0">
                          <a:solidFill>
                            <a:srgbClr val="C00000"/>
                          </a:solidFill>
                          <a:latin typeface="Arial" panose="020B0604020202020204" pitchFamily="34" charset="0"/>
                          <a:cs typeface="Arial" panose="020B0604020202020204" pitchFamily="34" charset="0"/>
                        </a:rPr>
                        <a:t>(63,88 – по стране)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2123653"/>
                  </a:ext>
                </a:extLst>
              </a:tr>
            </a:tbl>
          </a:graphicData>
        </a:graphic>
      </p:graphicFrame>
      <p:graphicFrame>
        <p:nvGraphicFramePr>
          <p:cNvPr id="9" name="Таблица 8">
            <a:extLst>
              <a:ext uri="{FF2B5EF4-FFF2-40B4-BE49-F238E27FC236}">
                <a16:creationId xmlns:a16="http://schemas.microsoft.com/office/drawing/2014/main" xmlns="" id="{0B2894E6-B5E2-4F16-0884-F8498E56D49F}"/>
              </a:ext>
            </a:extLst>
          </p:cNvPr>
          <p:cNvGraphicFramePr>
            <a:graphicFrameLocks noGrp="1"/>
          </p:cNvGraphicFramePr>
          <p:nvPr>
            <p:extLst>
              <p:ext uri="{D42A27DB-BD31-4B8C-83A1-F6EECF244321}">
                <p14:modId xmlns:p14="http://schemas.microsoft.com/office/powerpoint/2010/main" val="1000133746"/>
              </p:ext>
            </p:extLst>
          </p:nvPr>
        </p:nvGraphicFramePr>
        <p:xfrm>
          <a:off x="574236" y="2800149"/>
          <a:ext cx="7886700" cy="2014939"/>
        </p:xfrm>
        <a:graphic>
          <a:graphicData uri="http://schemas.openxmlformats.org/drawingml/2006/table">
            <a:tbl>
              <a:tblPr firstRow="1" firstCol="1" bandRow="1">
                <a:tableStyleId>{DBF192B8-534E-4357-97EE-F4E1D07FE1A2}</a:tableStyleId>
              </a:tblPr>
              <a:tblGrid>
                <a:gridCol w="7886700">
                  <a:extLst>
                    <a:ext uri="{9D8B030D-6E8A-4147-A177-3AD203B41FA5}">
                      <a16:colId xmlns:a16="http://schemas.microsoft.com/office/drawing/2014/main" xmlns="" val="3854274866"/>
                    </a:ext>
                  </a:extLst>
                </a:gridCol>
              </a:tblGrid>
              <a:tr h="159731">
                <a:tc>
                  <a:txBody>
                    <a:bodyPr/>
                    <a:lstStyle/>
                    <a:p>
                      <a:r>
                        <a:rPr lang="ru-RU" sz="1000" dirty="0">
                          <a:solidFill>
                            <a:srgbClr val="C00000"/>
                          </a:solidFill>
                          <a:effectLst/>
                        </a:rPr>
                        <a:t>МБОУ "Баевская СОШ" (Баевский район)</a:t>
                      </a:r>
                      <a:endParaRPr lang="ru-RU" sz="1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2375720039"/>
                  </a:ext>
                </a:extLst>
              </a:tr>
              <a:tr h="159731">
                <a:tc>
                  <a:txBody>
                    <a:bodyPr/>
                    <a:lstStyle/>
                    <a:p>
                      <a:r>
                        <a:rPr lang="ru-RU" sz="1000">
                          <a:solidFill>
                            <a:srgbClr val="C00000"/>
                          </a:solidFill>
                          <a:effectLst/>
                        </a:rPr>
                        <a:t>МБОУ "Лицей № 24" им. П.С. Приходько (г. Рубцовск)</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1882242542"/>
                  </a:ext>
                </a:extLst>
              </a:tr>
              <a:tr h="257898">
                <a:tc>
                  <a:txBody>
                    <a:bodyPr/>
                    <a:lstStyle/>
                    <a:p>
                      <a:r>
                        <a:rPr lang="ru-RU" sz="1000">
                          <a:solidFill>
                            <a:srgbClr val="C00000"/>
                          </a:solidFill>
                          <a:effectLst/>
                        </a:rPr>
                        <a:t>МБОУ "Курьинская средняя общеобразовательная школа" им. М.Т. Калашникова (Курьинский район)</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2839313377"/>
                  </a:ext>
                </a:extLst>
              </a:tr>
              <a:tr h="159731">
                <a:tc>
                  <a:txBody>
                    <a:bodyPr/>
                    <a:lstStyle/>
                    <a:p>
                      <a:r>
                        <a:rPr lang="ru-RU" sz="1000">
                          <a:solidFill>
                            <a:srgbClr val="C00000"/>
                          </a:solidFill>
                          <a:effectLst/>
                        </a:rPr>
                        <a:t>МКОУ "Ребрихинская СОШ" (Ребрихинский район)</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1214800567"/>
                  </a:ext>
                </a:extLst>
              </a:tr>
              <a:tr h="159731">
                <a:tc>
                  <a:txBody>
                    <a:bodyPr/>
                    <a:lstStyle/>
                    <a:p>
                      <a:r>
                        <a:rPr lang="ru-RU" sz="1000">
                          <a:solidFill>
                            <a:srgbClr val="C00000"/>
                          </a:solidFill>
                          <a:effectLst/>
                        </a:rPr>
                        <a:t>МБОУ "СОШ № 4 им. В.В. Бианки" (г. Бийск)</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385888848"/>
                  </a:ext>
                </a:extLst>
              </a:tr>
              <a:tr h="159731">
                <a:tc>
                  <a:txBody>
                    <a:bodyPr/>
                    <a:lstStyle/>
                    <a:p>
                      <a:r>
                        <a:rPr lang="ru-RU" sz="1000" dirty="0">
                          <a:solidFill>
                            <a:srgbClr val="C00000"/>
                          </a:solidFill>
                          <a:effectLst/>
                        </a:rPr>
                        <a:t>МКОУ "Тальменская СОШ №1" (Тальменский район)</a:t>
                      </a:r>
                      <a:endParaRPr lang="ru-RU" sz="1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3001769829"/>
                  </a:ext>
                </a:extLst>
              </a:tr>
              <a:tr h="159731">
                <a:tc>
                  <a:txBody>
                    <a:bodyPr/>
                    <a:lstStyle/>
                    <a:p>
                      <a:r>
                        <a:rPr lang="ru-RU" sz="1000">
                          <a:solidFill>
                            <a:srgbClr val="C00000"/>
                          </a:solidFill>
                          <a:effectLst/>
                        </a:rPr>
                        <a:t>МБОУ "СОШ № 68" (г. Барнаул)</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3409356342"/>
                  </a:ext>
                </a:extLst>
              </a:tr>
              <a:tr h="159731">
                <a:tc>
                  <a:txBody>
                    <a:bodyPr/>
                    <a:lstStyle/>
                    <a:p>
                      <a:r>
                        <a:rPr lang="ru-RU" sz="1000">
                          <a:solidFill>
                            <a:srgbClr val="C00000"/>
                          </a:solidFill>
                          <a:effectLst/>
                        </a:rPr>
                        <a:t>МБОУ "Романовская СОШ" (Романовский район)</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1003944314"/>
                  </a:ext>
                </a:extLst>
              </a:tr>
              <a:tr h="159731">
                <a:tc>
                  <a:txBody>
                    <a:bodyPr/>
                    <a:lstStyle/>
                    <a:p>
                      <a:r>
                        <a:rPr lang="ru-RU" sz="1000">
                          <a:solidFill>
                            <a:srgbClr val="C00000"/>
                          </a:solidFill>
                          <a:effectLst/>
                        </a:rPr>
                        <a:t>МБОУ "СОШ № 114" (г. Барнаул)</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1143371908"/>
                  </a:ext>
                </a:extLst>
              </a:tr>
              <a:tr h="159731">
                <a:tc>
                  <a:txBody>
                    <a:bodyPr/>
                    <a:lstStyle/>
                    <a:p>
                      <a:r>
                        <a:rPr lang="ru-RU" sz="1000">
                          <a:solidFill>
                            <a:srgbClr val="C00000"/>
                          </a:solidFill>
                          <a:effectLst/>
                        </a:rPr>
                        <a:t>МБОУ "Лицей № 73" (г. Барнаул)</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1449386037"/>
                  </a:ext>
                </a:extLst>
              </a:tr>
              <a:tr h="159731">
                <a:tc>
                  <a:txBody>
                    <a:bodyPr/>
                    <a:lstStyle/>
                    <a:p>
                      <a:r>
                        <a:rPr lang="ru-RU" sz="1000">
                          <a:solidFill>
                            <a:srgbClr val="C00000"/>
                          </a:solidFill>
                          <a:effectLst/>
                        </a:rPr>
                        <a:t>МБОУ "СОШ № 98" (г. Барнаул)</a:t>
                      </a:r>
                      <a:endParaRPr lang="ru-RU" sz="1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836394867"/>
                  </a:ext>
                </a:extLst>
              </a:tr>
              <a:tr h="159731">
                <a:tc>
                  <a:txBody>
                    <a:bodyPr/>
                    <a:lstStyle/>
                    <a:p>
                      <a:r>
                        <a:rPr lang="ru-RU" sz="1000" dirty="0">
                          <a:solidFill>
                            <a:srgbClr val="C00000"/>
                          </a:solidFill>
                          <a:effectLst/>
                        </a:rPr>
                        <a:t>МБОУ "О(С)ОШ № 6" (г. Барнаул)</a:t>
                      </a:r>
                      <a:endParaRPr lang="ru-RU" sz="1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899" marR="59899" marT="0" marB="0" anchor="ctr"/>
                </a:tc>
                <a:extLst>
                  <a:ext uri="{0D108BD9-81ED-4DB2-BD59-A6C34878D82A}">
                    <a16:rowId xmlns:a16="http://schemas.microsoft.com/office/drawing/2014/main" xmlns="" val="1637881611"/>
                  </a:ext>
                </a:extLst>
              </a:tr>
            </a:tbl>
          </a:graphicData>
        </a:graphic>
      </p:graphicFrame>
    </p:spTree>
    <p:extLst>
      <p:ext uri="{BB962C8B-B14F-4D97-AF65-F5344CB8AC3E}">
        <p14:creationId xmlns:p14="http://schemas.microsoft.com/office/powerpoint/2010/main" val="178270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AF7E7B-6BD9-CF77-7E67-5D1DB0D67812}"/>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89F514B3-EF34-2F1F-3824-F0C0657F03B4}"/>
              </a:ext>
            </a:extLst>
          </p:cNvPr>
          <p:cNvSpPr>
            <a:spLocks noGrp="1"/>
          </p:cNvSpPr>
          <p:nvPr>
            <p:ph type="title"/>
          </p:nvPr>
        </p:nvSpPr>
        <p:spPr>
          <a:xfrm>
            <a:off x="1136650" y="74646"/>
            <a:ext cx="6991350" cy="409079"/>
          </a:xfrm>
        </p:spPr>
        <p:txBody>
          <a:bodyPr/>
          <a:lstStyle/>
          <a:p>
            <a:r>
              <a:rPr lang="ru-RU" sz="1600" b="1" dirty="0"/>
              <a:t>Основные статистические характеристики выполнения заданий КИМ в 2024 году</a:t>
            </a:r>
          </a:p>
        </p:txBody>
      </p:sp>
      <p:pic>
        <p:nvPicPr>
          <p:cNvPr id="3" name="Рисунок 2">
            <a:extLst>
              <a:ext uri="{FF2B5EF4-FFF2-40B4-BE49-F238E27FC236}">
                <a16:creationId xmlns:a16="http://schemas.microsoft.com/office/drawing/2014/main" xmlns="" id="{9D180990-1C1B-3DDF-B7D0-02A494731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graphicFrame>
        <p:nvGraphicFramePr>
          <p:cNvPr id="9" name="Таблица 8">
            <a:extLst>
              <a:ext uri="{FF2B5EF4-FFF2-40B4-BE49-F238E27FC236}">
                <a16:creationId xmlns:a16="http://schemas.microsoft.com/office/drawing/2014/main" xmlns="" id="{DF055820-8280-DCFD-2764-B49580AFCD64}"/>
              </a:ext>
            </a:extLst>
          </p:cNvPr>
          <p:cNvGraphicFramePr>
            <a:graphicFrameLocks noGrp="1"/>
          </p:cNvGraphicFramePr>
          <p:nvPr>
            <p:extLst>
              <p:ext uri="{D42A27DB-BD31-4B8C-83A1-F6EECF244321}">
                <p14:modId xmlns:p14="http://schemas.microsoft.com/office/powerpoint/2010/main" val="3514707700"/>
              </p:ext>
            </p:extLst>
          </p:nvPr>
        </p:nvGraphicFramePr>
        <p:xfrm>
          <a:off x="342900" y="699797"/>
          <a:ext cx="8299451" cy="4114800"/>
        </p:xfrm>
        <a:graphic>
          <a:graphicData uri="http://schemas.openxmlformats.org/drawingml/2006/table">
            <a:tbl>
              <a:tblPr>
                <a:tableStyleId>{5940675A-B579-460E-94D1-54222C63F5DA}</a:tableStyleId>
              </a:tblPr>
              <a:tblGrid>
                <a:gridCol w="552849">
                  <a:extLst>
                    <a:ext uri="{9D8B030D-6E8A-4147-A177-3AD203B41FA5}">
                      <a16:colId xmlns:a16="http://schemas.microsoft.com/office/drawing/2014/main" xmlns="" val="3060287944"/>
                    </a:ext>
                  </a:extLst>
                </a:gridCol>
                <a:gridCol w="3310476">
                  <a:extLst>
                    <a:ext uri="{9D8B030D-6E8A-4147-A177-3AD203B41FA5}">
                      <a16:colId xmlns:a16="http://schemas.microsoft.com/office/drawing/2014/main" xmlns="" val="1050507792"/>
                    </a:ext>
                  </a:extLst>
                </a:gridCol>
                <a:gridCol w="797452">
                  <a:extLst>
                    <a:ext uri="{9D8B030D-6E8A-4147-A177-3AD203B41FA5}">
                      <a16:colId xmlns:a16="http://schemas.microsoft.com/office/drawing/2014/main" xmlns="" val="1805468827"/>
                    </a:ext>
                  </a:extLst>
                </a:gridCol>
                <a:gridCol w="790266">
                  <a:extLst>
                    <a:ext uri="{9D8B030D-6E8A-4147-A177-3AD203B41FA5}">
                      <a16:colId xmlns:a16="http://schemas.microsoft.com/office/drawing/2014/main" xmlns="" val="1284524890"/>
                    </a:ext>
                  </a:extLst>
                </a:gridCol>
                <a:gridCol w="790266">
                  <a:extLst>
                    <a:ext uri="{9D8B030D-6E8A-4147-A177-3AD203B41FA5}">
                      <a16:colId xmlns:a16="http://schemas.microsoft.com/office/drawing/2014/main" xmlns="" val="2235209417"/>
                    </a:ext>
                  </a:extLst>
                </a:gridCol>
                <a:gridCol w="710570">
                  <a:extLst>
                    <a:ext uri="{9D8B030D-6E8A-4147-A177-3AD203B41FA5}">
                      <a16:colId xmlns:a16="http://schemas.microsoft.com/office/drawing/2014/main" xmlns="" val="3807852866"/>
                    </a:ext>
                  </a:extLst>
                </a:gridCol>
                <a:gridCol w="673786">
                  <a:extLst>
                    <a:ext uri="{9D8B030D-6E8A-4147-A177-3AD203B41FA5}">
                      <a16:colId xmlns:a16="http://schemas.microsoft.com/office/drawing/2014/main" xmlns="" val="3075072649"/>
                    </a:ext>
                  </a:extLst>
                </a:gridCol>
                <a:gridCol w="673786">
                  <a:extLst>
                    <a:ext uri="{9D8B030D-6E8A-4147-A177-3AD203B41FA5}">
                      <a16:colId xmlns:a16="http://schemas.microsoft.com/office/drawing/2014/main" xmlns="" val="2424120649"/>
                    </a:ext>
                  </a:extLst>
                </a:gridCol>
              </a:tblGrid>
              <a:tr h="201222">
                <a:tc rowSpan="2">
                  <a:txBody>
                    <a:bodyPr/>
                    <a:lstStyle/>
                    <a:p>
                      <a:pPr algn="ctr">
                        <a:spcAft>
                          <a:spcPts val="0"/>
                        </a:spcAft>
                      </a:pPr>
                      <a:r>
                        <a:rPr lang="ru-RU" sz="1000" dirty="0">
                          <a:solidFill>
                            <a:srgbClr val="000000"/>
                          </a:solidFill>
                          <a:effectLst/>
                          <a:latin typeface="+mn-lt"/>
                          <a:cs typeface="Arial" panose="020B0604020202020204" pitchFamily="34" charset="0"/>
                        </a:rPr>
                        <a:t>Номер</a:t>
                      </a:r>
                    </a:p>
                    <a:p>
                      <a:pPr algn="ctr">
                        <a:spcAft>
                          <a:spcPts val="0"/>
                        </a:spcAft>
                      </a:pPr>
                      <a:r>
                        <a:rPr lang="ru-RU" sz="1000" dirty="0">
                          <a:solidFill>
                            <a:srgbClr val="000000"/>
                          </a:solidFill>
                          <a:effectLst/>
                          <a:latin typeface="+mn-lt"/>
                          <a:cs typeface="Arial" panose="020B0604020202020204" pitchFamily="34" charset="0"/>
                        </a:rPr>
                        <a:t>задания в КИМ</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rowSpan="2">
                  <a:txBody>
                    <a:bodyPr/>
                    <a:lstStyle/>
                    <a:p>
                      <a:pPr algn="ctr">
                        <a:spcAft>
                          <a:spcPts val="0"/>
                        </a:spcAft>
                      </a:pPr>
                      <a:r>
                        <a:rPr lang="ru-RU" sz="1000" dirty="0">
                          <a:solidFill>
                            <a:srgbClr val="000000"/>
                          </a:solidFill>
                          <a:effectLst/>
                          <a:latin typeface="+mn-lt"/>
                          <a:cs typeface="Arial" panose="020B0604020202020204" pitchFamily="34" charset="0"/>
                        </a:rPr>
                        <a:t>Проверяемые элементы содержания / умения</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rowSpan="2">
                  <a:txBody>
                    <a:bodyPr/>
                    <a:lstStyle/>
                    <a:p>
                      <a:pPr algn="ctr">
                        <a:spcAft>
                          <a:spcPts val="0"/>
                        </a:spcAft>
                      </a:pPr>
                      <a:r>
                        <a:rPr lang="ru-RU" sz="1000" dirty="0">
                          <a:solidFill>
                            <a:srgbClr val="000000"/>
                          </a:solidFill>
                          <a:effectLst/>
                          <a:latin typeface="+mn-lt"/>
                          <a:cs typeface="Arial" panose="020B0604020202020204" pitchFamily="34" charset="0"/>
                        </a:rPr>
                        <a:t>Уровень сложности задания</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gridSpan="5">
                  <a:txBody>
                    <a:bodyPr/>
                    <a:lstStyle/>
                    <a:p>
                      <a:pPr algn="ctr">
                        <a:spcAft>
                          <a:spcPts val="0"/>
                        </a:spcAft>
                      </a:pPr>
                      <a:r>
                        <a:rPr lang="ru-RU" sz="1000" dirty="0">
                          <a:solidFill>
                            <a:srgbClr val="000000"/>
                          </a:solidFill>
                          <a:effectLst/>
                          <a:latin typeface="+mn-lt"/>
                          <a:cs typeface="Arial" panose="020B0604020202020204" pitchFamily="34" charset="0"/>
                        </a:rPr>
                        <a:t>Процент выполнения задания в Алтайском крае в группах участников экзамена с разными уровнями подготовки</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634776641"/>
                  </a:ext>
                </a:extLst>
              </a:tr>
              <a:tr h="402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a:solidFill>
                            <a:srgbClr val="000000"/>
                          </a:solidFill>
                          <a:effectLst/>
                          <a:latin typeface="+mn-lt"/>
                          <a:cs typeface="Arial" panose="020B0604020202020204" pitchFamily="34" charset="0"/>
                        </a:rPr>
                        <a:t>средний, %</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в группе не преодолевших минимальный балл, %</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tc>
                <a:tc>
                  <a:txBody>
                    <a:bodyPr/>
                    <a:lstStyle/>
                    <a:p>
                      <a:pPr algn="ctr">
                        <a:spcAft>
                          <a:spcPts val="0"/>
                        </a:spcAft>
                      </a:pPr>
                      <a:r>
                        <a:rPr lang="ru-RU" sz="1000" dirty="0">
                          <a:solidFill>
                            <a:srgbClr val="000000"/>
                          </a:solidFill>
                          <a:effectLst/>
                          <a:latin typeface="+mn-lt"/>
                          <a:cs typeface="Arial" panose="020B0604020202020204" pitchFamily="34" charset="0"/>
                        </a:rPr>
                        <a:t>в группе от минимального до 60 </a:t>
                      </a:r>
                      <a:r>
                        <a:rPr lang="ru-RU" sz="1000" dirty="0" err="1">
                          <a:solidFill>
                            <a:srgbClr val="000000"/>
                          </a:solidFill>
                          <a:effectLst/>
                          <a:latin typeface="+mn-lt"/>
                          <a:cs typeface="Arial" panose="020B0604020202020204" pitchFamily="34" charset="0"/>
                        </a:rPr>
                        <a:t>т.б</a:t>
                      </a:r>
                      <a:r>
                        <a:rPr lang="ru-RU" sz="1000" dirty="0">
                          <a:solidFill>
                            <a:srgbClr val="000000"/>
                          </a:solidFill>
                          <a:effectLst/>
                          <a:latin typeface="+mn-lt"/>
                          <a:cs typeface="Arial" panose="020B0604020202020204" pitchFamily="34" charset="0"/>
                        </a:rPr>
                        <a:t>.</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в группе от 61 до 80 </a:t>
                      </a:r>
                      <a:r>
                        <a:rPr lang="ru-RU" sz="1000" dirty="0" err="1">
                          <a:solidFill>
                            <a:srgbClr val="000000"/>
                          </a:solidFill>
                          <a:effectLst/>
                          <a:latin typeface="+mn-lt"/>
                          <a:cs typeface="Arial" panose="020B0604020202020204" pitchFamily="34" charset="0"/>
                        </a:rPr>
                        <a:t>т.б</a:t>
                      </a:r>
                      <a:r>
                        <a:rPr lang="ru-RU" sz="1000" dirty="0">
                          <a:solidFill>
                            <a:srgbClr val="000000"/>
                          </a:solidFill>
                          <a:effectLst/>
                          <a:latin typeface="+mn-lt"/>
                          <a:cs typeface="Arial" panose="020B0604020202020204" pitchFamily="34" charset="0"/>
                        </a:rPr>
                        <a:t>.</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в группе от 81 до 100 </a:t>
                      </a:r>
                      <a:r>
                        <a:rPr lang="ru-RU" sz="1000" dirty="0" err="1">
                          <a:solidFill>
                            <a:srgbClr val="000000"/>
                          </a:solidFill>
                          <a:effectLst/>
                          <a:latin typeface="+mn-lt"/>
                          <a:cs typeface="Arial" panose="020B0604020202020204" pitchFamily="34" charset="0"/>
                        </a:rPr>
                        <a:t>т.б</a:t>
                      </a:r>
                      <a:r>
                        <a:rPr lang="ru-RU" sz="1000" dirty="0">
                          <a:solidFill>
                            <a:srgbClr val="000000"/>
                          </a:solidFill>
                          <a:effectLst/>
                          <a:latin typeface="+mn-lt"/>
                          <a:cs typeface="Arial" panose="020B0604020202020204" pitchFamily="34" charset="0"/>
                        </a:rPr>
                        <a:t>.</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959165479"/>
                  </a:ext>
                </a:extLst>
              </a:tr>
              <a:tr h="100611">
                <a:tc>
                  <a:txBody>
                    <a:bodyPr/>
                    <a:lstStyle/>
                    <a:p>
                      <a:pPr algn="ctr">
                        <a:spcAft>
                          <a:spcPts val="0"/>
                        </a:spcAft>
                      </a:pPr>
                      <a:r>
                        <a:rPr lang="ru-RU" sz="1000" dirty="0">
                          <a:solidFill>
                            <a:srgbClr val="000000"/>
                          </a:solidFill>
                          <a:effectLst/>
                          <a:latin typeface="+mn-lt"/>
                          <a:cs typeface="Arial" panose="020B0604020202020204" pitchFamily="34" charset="0"/>
                        </a:rPr>
                        <a:t>3</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a:solidFill>
                            <a:srgbClr val="000000"/>
                          </a:solidFill>
                          <a:effectLst/>
                          <a:latin typeface="+mn-lt"/>
                          <a:cs typeface="Arial" panose="020B0604020202020204" pitchFamily="34" charset="0"/>
                        </a:rPr>
                        <a:t>Функциональная стилистика. Культура речи 2.1–2.5</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Повышенный</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31,14</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4,71</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16,78</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36,98</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65,88</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779661643"/>
                  </a:ext>
                </a:extLst>
              </a:tr>
              <a:tr h="201222">
                <a:tc>
                  <a:txBody>
                    <a:bodyPr/>
                    <a:lstStyle/>
                    <a:p>
                      <a:pPr algn="ctr">
                        <a:spcAft>
                          <a:spcPts val="0"/>
                        </a:spcAft>
                      </a:pPr>
                      <a:r>
                        <a:rPr lang="ru-RU" sz="1000">
                          <a:solidFill>
                            <a:srgbClr val="000000"/>
                          </a:solidFill>
                          <a:effectLst/>
                          <a:latin typeface="+mn-lt"/>
                          <a:cs typeface="Arial" panose="020B0604020202020204" pitchFamily="34" charset="0"/>
                        </a:rPr>
                        <a:t>4</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dirty="0">
                          <a:solidFill>
                            <a:srgbClr val="000000"/>
                          </a:solidFill>
                          <a:effectLst/>
                          <a:latin typeface="+mn-lt"/>
                          <a:cs typeface="Arial" panose="020B0604020202020204" pitchFamily="34" charset="0"/>
                        </a:rPr>
                        <a:t>Нормы ударения в современном литературном русском языке 3.2.3</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Базовый</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43,97</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10,59</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22,79</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55,53</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86,67</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369031393"/>
                  </a:ext>
                </a:extLst>
              </a:tr>
              <a:tr h="301833">
                <a:tc>
                  <a:txBody>
                    <a:bodyPr/>
                    <a:lstStyle/>
                    <a:p>
                      <a:pPr algn="ctr">
                        <a:spcAft>
                          <a:spcPts val="0"/>
                        </a:spcAft>
                      </a:pPr>
                      <a:r>
                        <a:rPr lang="ru-RU" sz="1000" dirty="0">
                          <a:solidFill>
                            <a:srgbClr val="000000"/>
                          </a:solidFill>
                          <a:effectLst/>
                          <a:latin typeface="+mn-lt"/>
                          <a:cs typeface="Arial" panose="020B0604020202020204" pitchFamily="34" charset="0"/>
                        </a:rPr>
                        <a:t>10</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dirty="0">
                          <a:solidFill>
                            <a:srgbClr val="000000"/>
                          </a:solidFill>
                          <a:effectLst/>
                          <a:latin typeface="+mn-lt"/>
                          <a:cs typeface="Arial" panose="020B0604020202020204" pitchFamily="34" charset="0"/>
                        </a:rPr>
                        <a:t>Употребление ъ и ь (в том числе разделительных). Правописание приставок. Буквы ы – и после приставок 3.7.3, 3.7.4</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Базовый</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49,47</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10,59</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31,48</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59,31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86,35</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88306661"/>
                  </a:ext>
                </a:extLst>
              </a:tr>
              <a:tr h="201222">
                <a:tc>
                  <a:txBody>
                    <a:bodyPr/>
                    <a:lstStyle/>
                    <a:p>
                      <a:pPr algn="ctr">
                        <a:spcAft>
                          <a:spcPts val="0"/>
                        </a:spcAft>
                      </a:pPr>
                      <a:r>
                        <a:rPr lang="ru-RU" sz="1000">
                          <a:solidFill>
                            <a:srgbClr val="000000"/>
                          </a:solidFill>
                          <a:effectLst/>
                          <a:latin typeface="+mn-lt"/>
                          <a:cs typeface="Arial" panose="020B0604020202020204" pitchFamily="34" charset="0"/>
                        </a:rPr>
                        <a:t>11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dirty="0">
                          <a:solidFill>
                            <a:srgbClr val="000000"/>
                          </a:solidFill>
                          <a:effectLst/>
                          <a:latin typeface="+mn-lt"/>
                          <a:cs typeface="Arial" panose="020B0604020202020204" pitchFamily="34" charset="0"/>
                        </a:rPr>
                        <a:t>Правописание суффиксов (кроме суффиксов причастий, деепричастий) 3.7.5</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Базовый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37,15</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9,41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19,41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45,45</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76,71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2953161126"/>
                  </a:ext>
                </a:extLst>
              </a:tr>
              <a:tr h="201222">
                <a:tc>
                  <a:txBody>
                    <a:bodyPr/>
                    <a:lstStyle/>
                    <a:p>
                      <a:pPr algn="ctr">
                        <a:spcAft>
                          <a:spcPts val="0"/>
                        </a:spcAft>
                      </a:pPr>
                      <a:r>
                        <a:rPr lang="ru-RU" sz="1000">
                          <a:solidFill>
                            <a:srgbClr val="000000"/>
                          </a:solidFill>
                          <a:effectLst/>
                          <a:latin typeface="+mn-lt"/>
                          <a:cs typeface="Arial" panose="020B0604020202020204" pitchFamily="34" charset="0"/>
                        </a:rPr>
                        <a:t>12</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a:solidFill>
                            <a:srgbClr val="000000"/>
                          </a:solidFill>
                          <a:effectLst/>
                          <a:latin typeface="+mn-lt"/>
                          <a:cs typeface="Arial" panose="020B0604020202020204" pitchFamily="34" charset="0"/>
                        </a:rPr>
                        <a:t>Правописание личных окончаний глаголов и суффиксов причастий, деепричастий 3.7.5, 3.7.8</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Базовый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38,09</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4,71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19,82</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45,79</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81,57</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2936833175"/>
                  </a:ext>
                </a:extLst>
              </a:tr>
              <a:tr h="201222">
                <a:tc>
                  <a:txBody>
                    <a:bodyPr/>
                    <a:lstStyle/>
                    <a:p>
                      <a:pPr algn="ctr">
                        <a:spcAft>
                          <a:spcPts val="0"/>
                        </a:spcAft>
                      </a:pPr>
                      <a:r>
                        <a:rPr lang="ru-RU" sz="1000" dirty="0">
                          <a:solidFill>
                            <a:srgbClr val="000000"/>
                          </a:solidFill>
                          <a:effectLst/>
                          <a:latin typeface="+mn-lt"/>
                          <a:cs typeface="Arial" panose="020B0604020202020204" pitchFamily="34" charset="0"/>
                        </a:rPr>
                        <a:t>14</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dirty="0">
                          <a:solidFill>
                            <a:srgbClr val="000000"/>
                          </a:solidFill>
                          <a:effectLst/>
                          <a:latin typeface="+mn-lt"/>
                          <a:cs typeface="Arial" panose="020B0604020202020204" pitchFamily="34" charset="0"/>
                        </a:rPr>
                        <a:t>Слитное, дефисное и раздельное написание слов разных частей речи 3.7.9</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Базовый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30,83</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1,18</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12,64</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38,86</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72,86</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2831881432"/>
                  </a:ext>
                </a:extLst>
              </a:tr>
              <a:tr h="100611">
                <a:tc>
                  <a:txBody>
                    <a:bodyPr/>
                    <a:lstStyle/>
                    <a:p>
                      <a:pPr algn="ctr">
                        <a:spcAft>
                          <a:spcPts val="0"/>
                        </a:spcAft>
                      </a:pPr>
                      <a:r>
                        <a:rPr lang="ru-RU" sz="1000">
                          <a:solidFill>
                            <a:srgbClr val="000000"/>
                          </a:solidFill>
                          <a:effectLst/>
                          <a:latin typeface="+mn-lt"/>
                          <a:cs typeface="Arial" panose="020B0604020202020204" pitchFamily="34" charset="0"/>
                        </a:rPr>
                        <a:t>15</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a:solidFill>
                            <a:srgbClr val="000000"/>
                          </a:solidFill>
                          <a:effectLst/>
                          <a:latin typeface="+mn-lt"/>
                          <a:cs typeface="Arial" panose="020B0604020202020204" pitchFamily="34" charset="0"/>
                        </a:rPr>
                        <a:t>Правописание -н- и -нн- в словах различных частей речи 3.7.6</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Базовый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44,81</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16,47</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28,24</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52,38</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82,51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1710435858"/>
                  </a:ext>
                </a:extLst>
              </a:tr>
              <a:tr h="201222">
                <a:tc>
                  <a:txBody>
                    <a:bodyPr/>
                    <a:lstStyle/>
                    <a:p>
                      <a:pPr algn="ctr">
                        <a:spcAft>
                          <a:spcPts val="0"/>
                        </a:spcAft>
                      </a:pPr>
                      <a:r>
                        <a:rPr lang="ru-RU" sz="1000">
                          <a:solidFill>
                            <a:srgbClr val="000000"/>
                          </a:solidFill>
                          <a:effectLst/>
                          <a:latin typeface="+mn-lt"/>
                          <a:cs typeface="Arial" panose="020B0604020202020204" pitchFamily="34" charset="0"/>
                        </a:rPr>
                        <a:t>16</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a:solidFill>
                            <a:srgbClr val="000000"/>
                          </a:solidFill>
                          <a:effectLst/>
                          <a:latin typeface="+mn-lt"/>
                          <a:cs typeface="Arial" panose="020B0604020202020204" pitchFamily="34" charset="0"/>
                        </a:rPr>
                        <a:t>Знаки препинания в предложениях с однородными членами. Знаки препинания в сложном предложении 3.8.4, 3.8.7</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Базовый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38,5</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3,53</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16,44</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51,31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80,86</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60488430"/>
                  </a:ext>
                </a:extLst>
              </a:tr>
              <a:tr h="201222">
                <a:tc>
                  <a:txBody>
                    <a:bodyPr/>
                    <a:lstStyle/>
                    <a:p>
                      <a:pPr algn="ctr">
                        <a:spcAft>
                          <a:spcPts val="0"/>
                        </a:spcAft>
                      </a:pPr>
                      <a:r>
                        <a:rPr lang="ru-RU" sz="1000" dirty="0">
                          <a:solidFill>
                            <a:srgbClr val="000000"/>
                          </a:solidFill>
                          <a:effectLst/>
                          <a:latin typeface="+mn-lt"/>
                          <a:cs typeface="Arial" panose="020B0604020202020204" pitchFamily="34" charset="0"/>
                        </a:rPr>
                        <a:t>20</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dirty="0">
                          <a:solidFill>
                            <a:srgbClr val="000000"/>
                          </a:solidFill>
                          <a:effectLst/>
                          <a:latin typeface="+mn-lt"/>
                          <a:cs typeface="Arial" panose="020B0604020202020204" pitchFamily="34" charset="0"/>
                        </a:rPr>
                        <a:t>Знаки препинания в сложном предложении с разными видами связи 3.8.8</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Базовый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45,88</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5,88</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23,94</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57,9</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90,35</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3532464054"/>
                  </a:ext>
                </a:extLst>
              </a:tr>
              <a:tr h="100611">
                <a:tc>
                  <a:txBody>
                    <a:bodyPr/>
                    <a:lstStyle/>
                    <a:p>
                      <a:pPr algn="ctr">
                        <a:spcAft>
                          <a:spcPts val="0"/>
                        </a:spcAft>
                      </a:pPr>
                      <a:r>
                        <a:rPr lang="ru-RU" sz="1000">
                          <a:solidFill>
                            <a:srgbClr val="000000"/>
                          </a:solidFill>
                          <a:effectLst/>
                          <a:latin typeface="+mn-lt"/>
                          <a:cs typeface="Arial" panose="020B0604020202020204" pitchFamily="34" charset="0"/>
                        </a:rPr>
                        <a:t>21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indent="42545" algn="ctr">
                        <a:spcAft>
                          <a:spcPts val="0"/>
                        </a:spcAft>
                      </a:pPr>
                      <a:r>
                        <a:rPr lang="ru-RU" sz="1000">
                          <a:solidFill>
                            <a:srgbClr val="000000"/>
                          </a:solidFill>
                          <a:effectLst/>
                          <a:latin typeface="+mn-lt"/>
                          <a:cs typeface="Arial" panose="020B0604020202020204" pitchFamily="34" charset="0"/>
                        </a:rPr>
                        <a:t>Пунктуационный анализ предложения 3.8.1</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Повышенный</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b="1" dirty="0">
                          <a:solidFill>
                            <a:srgbClr val="FF0000"/>
                          </a:solidFill>
                          <a:effectLst/>
                          <a:latin typeface="+mn-lt"/>
                          <a:cs typeface="Arial" panose="020B0604020202020204" pitchFamily="34" charset="0"/>
                        </a:rPr>
                        <a:t>45,79</a:t>
                      </a:r>
                      <a:endParaRPr lang="ru-RU" sz="1000" b="1" dirty="0">
                        <a:solidFill>
                          <a:srgbClr val="FF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5,88</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27,25</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a:solidFill>
                            <a:srgbClr val="000000"/>
                          </a:solidFill>
                          <a:effectLst/>
                          <a:latin typeface="+mn-lt"/>
                          <a:cs typeface="Arial" panose="020B0604020202020204" pitchFamily="34" charset="0"/>
                        </a:rPr>
                        <a:t>56,32</a:t>
                      </a:r>
                      <a:endParaRPr lang="ru-RU" sz="100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tc>
                  <a:txBody>
                    <a:bodyPr/>
                    <a:lstStyle/>
                    <a:p>
                      <a:pPr algn="ctr">
                        <a:spcAft>
                          <a:spcPts val="0"/>
                        </a:spcAft>
                      </a:pPr>
                      <a:r>
                        <a:rPr lang="ru-RU" sz="1000" dirty="0">
                          <a:solidFill>
                            <a:srgbClr val="000000"/>
                          </a:solidFill>
                          <a:effectLst/>
                          <a:latin typeface="+mn-lt"/>
                          <a:cs typeface="Arial" panose="020B0604020202020204" pitchFamily="34" charset="0"/>
                        </a:rPr>
                        <a:t>82,75</a:t>
                      </a:r>
                      <a:endParaRPr lang="ru-RU" sz="1000" dirty="0">
                        <a:solidFill>
                          <a:srgbClr val="000000"/>
                        </a:solidFill>
                        <a:effectLst/>
                        <a:latin typeface="+mn-lt"/>
                        <a:ea typeface="Calibri" panose="020F0502020204030204" pitchFamily="34" charset="0"/>
                        <a:cs typeface="Arial" panose="020B0604020202020204" pitchFamily="34" charset="0"/>
                      </a:endParaRPr>
                    </a:p>
                  </a:txBody>
                  <a:tcPr marL="18483" marR="18483" marT="0" marB="0" anchor="ctr"/>
                </a:tc>
                <a:extLst>
                  <a:ext uri="{0D108BD9-81ED-4DB2-BD59-A6C34878D82A}">
                    <a16:rowId xmlns:a16="http://schemas.microsoft.com/office/drawing/2014/main" xmlns="" val="2606349534"/>
                  </a:ext>
                </a:extLst>
              </a:tr>
            </a:tbl>
          </a:graphicData>
        </a:graphic>
      </p:graphicFrame>
    </p:spTree>
    <p:extLst>
      <p:ext uri="{BB962C8B-B14F-4D97-AF65-F5344CB8AC3E}">
        <p14:creationId xmlns:p14="http://schemas.microsoft.com/office/powerpoint/2010/main" val="188352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F1099C-F503-7A27-C67A-2C8FDEBE4C55}"/>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4F4DA3D4-9685-9589-786B-FBB7CD25CFC7}"/>
              </a:ext>
            </a:extLst>
          </p:cNvPr>
          <p:cNvSpPr>
            <a:spLocks noGrp="1"/>
          </p:cNvSpPr>
          <p:nvPr>
            <p:ph type="title"/>
          </p:nvPr>
        </p:nvSpPr>
        <p:spPr>
          <a:xfrm>
            <a:off x="1427874" y="74646"/>
            <a:ext cx="6179425" cy="409079"/>
          </a:xfrm>
        </p:spPr>
        <p:txBody>
          <a:bodyPr/>
          <a:lstStyle/>
          <a:p>
            <a:r>
              <a:rPr lang="ru-RU" sz="2400" b="1" dirty="0"/>
              <a:t>ИЗМЕНЕНИЯ 2025</a:t>
            </a:r>
          </a:p>
        </p:txBody>
      </p:sp>
      <p:sp>
        <p:nvSpPr>
          <p:cNvPr id="5" name="Текст 4">
            <a:extLst>
              <a:ext uri="{FF2B5EF4-FFF2-40B4-BE49-F238E27FC236}">
                <a16:creationId xmlns:a16="http://schemas.microsoft.com/office/drawing/2014/main" xmlns="" id="{68889E71-951A-0F4D-AE42-60A400CAFFE4}"/>
              </a:ext>
            </a:extLst>
          </p:cNvPr>
          <p:cNvSpPr>
            <a:spLocks noGrp="1"/>
          </p:cNvSpPr>
          <p:nvPr>
            <p:ph type="body" sz="quarter" idx="10"/>
          </p:nvPr>
        </p:nvSpPr>
        <p:spPr>
          <a:xfrm>
            <a:off x="527050" y="699796"/>
            <a:ext cx="7804150" cy="3732503"/>
          </a:xfrm>
        </p:spPr>
        <p:txBody>
          <a:bodyPr>
            <a:noAutofit/>
          </a:bodyPr>
          <a:lstStyle/>
          <a:p>
            <a:pPr marL="0" indent="0">
              <a:buNone/>
            </a:pPr>
            <a:r>
              <a:rPr lang="ru-RU" dirty="0">
                <a:cs typeface="Arial" panose="020B0604020202020204" pitchFamily="34" charset="0"/>
              </a:rPr>
              <a:t>Участникам экзамена разрешается пользоваться орфографическими словарями,  выдаваемыми организаторами в аудитории.</a:t>
            </a:r>
          </a:p>
          <a:p>
            <a:pPr marL="0" indent="0">
              <a:buNone/>
            </a:pPr>
            <a:r>
              <a:rPr lang="ru-RU" dirty="0">
                <a:cs typeface="Arial" panose="020B0604020202020204" pitchFamily="34" charset="0"/>
              </a:rPr>
              <a:t>Словари предоставляются образовательной организацией, на базе которой организован ППЭ, либо образовательными  организациями, обучающиеся которых сдают экзамен в ППЭ. </a:t>
            </a:r>
            <a:r>
              <a:rPr lang="ru-RU" b="1" dirty="0">
                <a:cs typeface="Arial" panose="020B0604020202020204" pitchFamily="34" charset="0"/>
              </a:rPr>
              <a:t>Пользование личными орфографическими словарями участникам ОГЭ запрещено</a:t>
            </a:r>
            <a:r>
              <a:rPr lang="ru-RU" dirty="0">
                <a:cs typeface="Arial" panose="020B0604020202020204" pitchFamily="34" charset="0"/>
              </a:rPr>
              <a:t>.</a:t>
            </a:r>
          </a:p>
          <a:p>
            <a:pPr marL="0" indent="0">
              <a:buNone/>
            </a:pPr>
            <a:r>
              <a:rPr lang="ru-RU" dirty="0">
                <a:cs typeface="Arial" panose="020B0604020202020204" pitchFamily="34" charset="0"/>
              </a:rPr>
              <a:t>Требования к орфографическому словарю, используемому на экзамене:</a:t>
            </a:r>
          </a:p>
          <a:p>
            <a:pPr marL="0" indent="0">
              <a:buNone/>
            </a:pPr>
            <a:r>
              <a:rPr lang="ru-RU" dirty="0">
                <a:cs typeface="Arial" panose="020B0604020202020204" pitchFamily="34" charset="0"/>
              </a:rPr>
              <a:t>– позволяет устанавливать нормативное написание слов;</a:t>
            </a:r>
          </a:p>
          <a:p>
            <a:pPr marL="0" indent="0">
              <a:buNone/>
            </a:pPr>
            <a:r>
              <a:rPr lang="ru-RU" dirty="0">
                <a:cs typeface="Arial" panose="020B0604020202020204" pitchFamily="34" charset="0"/>
              </a:rPr>
              <a:t>– включает не менее 15 000 слов;</a:t>
            </a:r>
          </a:p>
          <a:p>
            <a:pPr marL="0" indent="0">
              <a:buNone/>
            </a:pPr>
            <a:r>
              <a:rPr lang="ru-RU" dirty="0">
                <a:cs typeface="Arial" panose="020B0604020202020204" pitchFamily="34" charset="0"/>
              </a:rPr>
              <a:t>– издан не ранее 2009 года;</a:t>
            </a:r>
          </a:p>
          <a:p>
            <a:pPr marL="0" indent="0">
              <a:buNone/>
            </a:pPr>
            <a:r>
              <a:rPr lang="ru-RU" dirty="0">
                <a:cs typeface="Arial" panose="020B0604020202020204" pitchFamily="34" charset="0"/>
              </a:rPr>
              <a:t>– может содержать список имён, важнейшие орфографические правила.</a:t>
            </a:r>
          </a:p>
          <a:p>
            <a:pPr marL="0" indent="0">
              <a:buNone/>
            </a:pPr>
            <a:endParaRPr lang="ru-RU" dirty="0"/>
          </a:p>
        </p:txBody>
      </p:sp>
      <p:pic>
        <p:nvPicPr>
          <p:cNvPr id="3" name="Рисунок 2">
            <a:extLst>
              <a:ext uri="{FF2B5EF4-FFF2-40B4-BE49-F238E27FC236}">
                <a16:creationId xmlns:a16="http://schemas.microsoft.com/office/drawing/2014/main" xmlns="" id="{BE0394F1-D58D-1FBE-CE6E-B5C84E24A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spTree>
    <p:extLst>
      <p:ext uri="{BB962C8B-B14F-4D97-AF65-F5344CB8AC3E}">
        <p14:creationId xmlns:p14="http://schemas.microsoft.com/office/powerpoint/2010/main" val="138195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2BA3AC-C839-A272-24E0-4F6C4D1ECF8B}"/>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81DFB0BA-52ED-928F-11C5-49943F4C41C9}"/>
              </a:ext>
            </a:extLst>
          </p:cNvPr>
          <p:cNvSpPr>
            <a:spLocks noGrp="1"/>
          </p:cNvSpPr>
          <p:nvPr>
            <p:ph type="title"/>
          </p:nvPr>
        </p:nvSpPr>
        <p:spPr>
          <a:xfrm>
            <a:off x="1427874" y="74646"/>
            <a:ext cx="6179425" cy="409079"/>
          </a:xfrm>
        </p:spPr>
        <p:txBody>
          <a:bodyPr/>
          <a:lstStyle/>
          <a:p>
            <a:r>
              <a:rPr lang="ru-RU" sz="2400" b="1" dirty="0"/>
              <a:t>ИЗМЕНЕНИЯ 2025</a:t>
            </a:r>
          </a:p>
        </p:txBody>
      </p:sp>
      <p:sp>
        <p:nvSpPr>
          <p:cNvPr id="5" name="Текст 4">
            <a:extLst>
              <a:ext uri="{FF2B5EF4-FFF2-40B4-BE49-F238E27FC236}">
                <a16:creationId xmlns:a16="http://schemas.microsoft.com/office/drawing/2014/main" xmlns="" id="{CB1C65A9-16F6-5A35-601A-1CCC8EE2C3C5}"/>
              </a:ext>
            </a:extLst>
          </p:cNvPr>
          <p:cNvSpPr>
            <a:spLocks noGrp="1"/>
          </p:cNvSpPr>
          <p:nvPr>
            <p:ph type="body" sz="quarter" idx="10"/>
          </p:nvPr>
        </p:nvSpPr>
        <p:spPr>
          <a:xfrm>
            <a:off x="425450" y="699797"/>
            <a:ext cx="8382794" cy="4354974"/>
          </a:xfrm>
        </p:spPr>
        <p:txBody>
          <a:bodyPr>
            <a:noAutofit/>
          </a:bodyPr>
          <a:lstStyle/>
          <a:p>
            <a:pPr marL="0" indent="0">
              <a:lnSpc>
                <a:spcPct val="100000"/>
              </a:lnSpc>
              <a:spcBef>
                <a:spcPts val="0"/>
              </a:spcBef>
              <a:buNone/>
            </a:pPr>
            <a:r>
              <a:rPr lang="ru-RU" sz="1600" dirty="0">
                <a:cs typeface="Arial" panose="020B0604020202020204" pitchFamily="34" charset="0"/>
              </a:rPr>
              <a:t>В задании 8 такой вид грамматической ошибки, как неправильное употребление падежной формы существительного с предлогом, представлен в новой, обобщённой формулировке «</a:t>
            </a:r>
            <a:r>
              <a:rPr lang="ru-RU" sz="1600" b="1" dirty="0">
                <a:cs typeface="Arial" panose="020B0604020202020204" pitchFamily="34" charset="0"/>
              </a:rPr>
              <a:t>неправильное употребление падежной (предложно-падежной) формы управляемого слова</a:t>
            </a:r>
            <a:r>
              <a:rPr lang="ru-RU" sz="1600" dirty="0">
                <a:cs typeface="Arial" panose="020B0604020202020204" pitchFamily="34" charset="0"/>
              </a:rPr>
              <a:t>», соответствующей требованиям ФОП СОО и предполагающей более широкий охват языковых явлений. </a:t>
            </a:r>
            <a:r>
              <a:rPr lang="ru-RU" sz="1600" i="1" dirty="0">
                <a:cs typeface="Arial" panose="020B0604020202020204" pitchFamily="34" charset="0"/>
              </a:rPr>
              <a:t>Согласно договора, по приезду; заведующий библиотеки, характерный мне, свойственный для нас, отзыв на книгу, рецензия о статье …</a:t>
            </a:r>
          </a:p>
          <a:p>
            <a:pPr marL="0" indent="0">
              <a:lnSpc>
                <a:spcPct val="100000"/>
              </a:lnSpc>
              <a:spcBef>
                <a:spcPts val="0"/>
              </a:spcBef>
              <a:buNone/>
            </a:pPr>
            <a:endParaRPr lang="ru-RU" sz="1600" i="1" dirty="0">
              <a:cs typeface="Arial" panose="020B0604020202020204" pitchFamily="34" charset="0"/>
            </a:endParaRPr>
          </a:p>
          <a:p>
            <a:pPr marL="0" indent="0">
              <a:lnSpc>
                <a:spcPct val="100000"/>
              </a:lnSpc>
              <a:spcBef>
                <a:spcPts val="0"/>
              </a:spcBef>
              <a:buNone/>
            </a:pPr>
            <a:r>
              <a:rPr lang="ru-RU" sz="1600" b="1" dirty="0">
                <a:cs typeface="Arial" panose="020B0604020202020204" pitchFamily="34" charset="0"/>
              </a:rPr>
              <a:t>Задания 5 и 6: добавлено как обязательное требование при записи ответа соблюдать нормы современного русского литературного языка</a:t>
            </a:r>
          </a:p>
        </p:txBody>
      </p:sp>
      <p:pic>
        <p:nvPicPr>
          <p:cNvPr id="3" name="Рисунок 2">
            <a:extLst>
              <a:ext uri="{FF2B5EF4-FFF2-40B4-BE49-F238E27FC236}">
                <a16:creationId xmlns:a16="http://schemas.microsoft.com/office/drawing/2014/main" xmlns="" id="{49BA3F79-FB15-9401-CFB7-734A8BCB7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pic>
        <p:nvPicPr>
          <p:cNvPr id="2" name="Рисунок 1">
            <a:extLst>
              <a:ext uri="{FF2B5EF4-FFF2-40B4-BE49-F238E27FC236}">
                <a16:creationId xmlns:a16="http://schemas.microsoft.com/office/drawing/2014/main" xmlns="" id="{F69F6AA8-EA9B-6B53-36DE-6D8314DA7CEE}"/>
              </a:ext>
            </a:extLst>
          </p:cNvPr>
          <p:cNvPicPr>
            <a:picLocks noChangeAspect="1"/>
          </p:cNvPicPr>
          <p:nvPr/>
        </p:nvPicPr>
        <p:blipFill>
          <a:blip r:embed="rId3"/>
          <a:srcRect l="54725" t="45800" r="10626" b="33200"/>
          <a:stretch>
            <a:fillRect/>
          </a:stretch>
        </p:blipFill>
        <p:spPr>
          <a:xfrm>
            <a:off x="533400" y="2917587"/>
            <a:ext cx="6209808" cy="2116980"/>
          </a:xfrm>
          <a:prstGeom prst="rect">
            <a:avLst/>
          </a:prstGeom>
        </p:spPr>
      </p:pic>
    </p:spTree>
    <p:extLst>
      <p:ext uri="{BB962C8B-B14F-4D97-AF65-F5344CB8AC3E}">
        <p14:creationId xmlns:p14="http://schemas.microsoft.com/office/powerpoint/2010/main" val="34688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715CAE-52F7-DAD3-19C3-D5629A08E630}"/>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E378F992-80F5-BB88-D989-CA5E2131F7A4}"/>
              </a:ext>
            </a:extLst>
          </p:cNvPr>
          <p:cNvSpPr>
            <a:spLocks noGrp="1"/>
          </p:cNvSpPr>
          <p:nvPr>
            <p:ph type="title"/>
          </p:nvPr>
        </p:nvSpPr>
        <p:spPr>
          <a:xfrm>
            <a:off x="1383424" y="0"/>
            <a:ext cx="6179425" cy="413875"/>
          </a:xfrm>
        </p:spPr>
        <p:txBody>
          <a:bodyPr/>
          <a:lstStyle/>
          <a:p>
            <a:r>
              <a:rPr lang="ru-RU" sz="2400" b="1" dirty="0"/>
              <a:t>ИЗМЕНЕНИЯ 2025</a:t>
            </a:r>
          </a:p>
        </p:txBody>
      </p:sp>
      <p:pic>
        <p:nvPicPr>
          <p:cNvPr id="3" name="Рисунок 2">
            <a:extLst>
              <a:ext uri="{FF2B5EF4-FFF2-40B4-BE49-F238E27FC236}">
                <a16:creationId xmlns:a16="http://schemas.microsoft.com/office/drawing/2014/main" xmlns="" id="{85C32E81-F9A6-F82C-6319-04288A2A2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sp>
        <p:nvSpPr>
          <p:cNvPr id="7" name="Текст 6">
            <a:extLst>
              <a:ext uri="{FF2B5EF4-FFF2-40B4-BE49-F238E27FC236}">
                <a16:creationId xmlns:a16="http://schemas.microsoft.com/office/drawing/2014/main" xmlns="" id="{0380EE76-79FF-793D-F788-D8B67271FA7E}"/>
              </a:ext>
            </a:extLst>
          </p:cNvPr>
          <p:cNvSpPr>
            <a:spLocks noGrp="1"/>
          </p:cNvSpPr>
          <p:nvPr>
            <p:ph type="body" sz="quarter" idx="10"/>
          </p:nvPr>
        </p:nvSpPr>
        <p:spPr>
          <a:xfrm>
            <a:off x="5334000" y="840001"/>
            <a:ext cx="3346450" cy="4228853"/>
          </a:xfrm>
        </p:spPr>
        <p:txBody>
          <a:bodyPr>
            <a:no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200" b="1" i="0" u="none" strike="noStrike" kern="1200" cap="none" spc="0" normalizeH="0" baseline="0" noProof="0" dirty="0">
                <a:ln>
                  <a:noFill/>
                </a:ln>
                <a:solidFill>
                  <a:prstClr val="black"/>
                </a:solidFill>
                <a:effectLst/>
                <a:uLnTx/>
                <a:uFillTx/>
                <a:cs typeface="Arial" panose="020B0604020202020204" pitchFamily="34" charset="0"/>
              </a:rPr>
              <a:t>СПИСОК ТЕРМИНОВ – ЗАДАНИЕ 22 (2025 г.)</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12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prstClr val="black"/>
                </a:solidFill>
                <a:effectLst/>
                <a:uLnTx/>
                <a:uFillTx/>
                <a:cs typeface="Arial" panose="020B0604020202020204" pitchFamily="34" charset="0"/>
              </a:rPr>
              <a:t>аллитерация, ассонанс</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12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prstClr val="black"/>
                </a:solidFill>
                <a:effectLst/>
                <a:uLnTx/>
                <a:uFillTx/>
                <a:cs typeface="Arial" panose="020B0604020202020204" pitchFamily="34" charset="0"/>
              </a:rPr>
              <a:t>эпитет, метафора, метонимия, олицетворение, гипербола, литота, сравнение</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12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prstClr val="black"/>
                </a:solidFill>
                <a:effectLst/>
                <a:uLnTx/>
                <a:uFillTx/>
                <a:cs typeface="Arial" panose="020B0604020202020204" pitchFamily="34" charset="0"/>
              </a:rPr>
              <a:t>синтаксический параллелизм, парцелляция, вопросно-ответная форма изложения, многосоюзие, бессоюзие</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12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prstClr val="black"/>
                </a:solidFill>
                <a:effectLst/>
                <a:uLnTx/>
                <a:uFillTx/>
                <a:cs typeface="Arial" panose="020B0604020202020204" pitchFamily="34" charset="0"/>
              </a:rPr>
              <a:t>градация, инверсия, анафора, эпифора, антитеза</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12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prstClr val="black"/>
                </a:solidFill>
                <a:effectLst/>
                <a:uLnTx/>
                <a:uFillTx/>
                <a:cs typeface="Arial" panose="020B0604020202020204" pitchFamily="34" charset="0"/>
              </a:rPr>
              <a:t>лексический повтор, риторический вопрос, риторическое восклицание, риторическое обращение</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ru-RU" sz="1200" dirty="0">
              <a:solidFill>
                <a:prstClr val="black"/>
              </a:solidFill>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1" i="0" u="none" strike="noStrike" kern="1200" cap="none" spc="0" normalizeH="0" baseline="0" noProof="0" dirty="0">
                <a:ln>
                  <a:noFill/>
                </a:ln>
                <a:solidFill>
                  <a:prstClr val="black"/>
                </a:solidFill>
                <a:effectLst/>
                <a:uLnTx/>
                <a:uFillTx/>
                <a:cs typeface="Arial" panose="020B0604020202020204" pitchFamily="34" charset="0"/>
              </a:rPr>
              <a:t>ИТОГО: 23 средства</a:t>
            </a:r>
          </a:p>
          <a:p>
            <a:pPr marL="0" indent="0">
              <a:buNone/>
            </a:pPr>
            <a:endParaRPr lang="ru-RU" sz="1200" dirty="0"/>
          </a:p>
        </p:txBody>
      </p:sp>
      <p:pic>
        <p:nvPicPr>
          <p:cNvPr id="8" name="Рисунок 7">
            <a:extLst>
              <a:ext uri="{FF2B5EF4-FFF2-40B4-BE49-F238E27FC236}">
                <a16:creationId xmlns:a16="http://schemas.microsoft.com/office/drawing/2014/main" xmlns="" id="{8AA754A5-76EF-9632-A70B-3AC0694C36D2}"/>
              </a:ext>
            </a:extLst>
          </p:cNvPr>
          <p:cNvPicPr>
            <a:picLocks noChangeAspect="1"/>
          </p:cNvPicPr>
          <p:nvPr/>
        </p:nvPicPr>
        <p:blipFill>
          <a:blip r:embed="rId3"/>
          <a:stretch>
            <a:fillRect/>
          </a:stretch>
        </p:blipFill>
        <p:spPr>
          <a:xfrm>
            <a:off x="374783" y="629947"/>
            <a:ext cx="4866387" cy="3720172"/>
          </a:xfrm>
          <a:prstGeom prst="rect">
            <a:avLst/>
          </a:prstGeom>
        </p:spPr>
      </p:pic>
    </p:spTree>
    <p:extLst>
      <p:ext uri="{BB962C8B-B14F-4D97-AF65-F5344CB8AC3E}">
        <p14:creationId xmlns:p14="http://schemas.microsoft.com/office/powerpoint/2010/main" val="5761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down)">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down)">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wipe(down)">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wipe(down)">
                                      <p:cBhvr>
                                        <p:cTn id="4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0E3E6B-E6A2-AD41-468D-B5F899AC6F70}"/>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D44D4C08-84C8-E286-6427-CCFFD2A2BF0A}"/>
              </a:ext>
            </a:extLst>
          </p:cNvPr>
          <p:cNvSpPr>
            <a:spLocks noGrp="1"/>
          </p:cNvSpPr>
          <p:nvPr>
            <p:ph type="title"/>
          </p:nvPr>
        </p:nvSpPr>
        <p:spPr>
          <a:xfrm>
            <a:off x="1427874" y="74646"/>
            <a:ext cx="6179425" cy="409079"/>
          </a:xfrm>
        </p:spPr>
        <p:txBody>
          <a:bodyPr/>
          <a:lstStyle/>
          <a:p>
            <a:r>
              <a:rPr lang="ru-RU" sz="2400" b="1" dirty="0"/>
              <a:t>ИЗМЕНЕНИЯ 2025</a:t>
            </a:r>
          </a:p>
        </p:txBody>
      </p:sp>
      <p:sp>
        <p:nvSpPr>
          <p:cNvPr id="5" name="Текст 4">
            <a:extLst>
              <a:ext uri="{FF2B5EF4-FFF2-40B4-BE49-F238E27FC236}">
                <a16:creationId xmlns:a16="http://schemas.microsoft.com/office/drawing/2014/main" xmlns="" id="{EAB5316F-2300-3750-862E-E0D0650C4E2D}"/>
              </a:ext>
            </a:extLst>
          </p:cNvPr>
          <p:cNvSpPr>
            <a:spLocks noGrp="1"/>
          </p:cNvSpPr>
          <p:nvPr>
            <p:ph type="body" sz="quarter" idx="10"/>
          </p:nvPr>
        </p:nvSpPr>
        <p:spPr>
          <a:xfrm>
            <a:off x="425450" y="699797"/>
            <a:ext cx="8451850" cy="4354974"/>
          </a:xfrm>
        </p:spPr>
        <p:txBody>
          <a:bodyPr>
            <a:noAutofit/>
          </a:bodyPr>
          <a:lstStyle/>
          <a:p>
            <a:pPr marL="0" indent="0">
              <a:buNone/>
            </a:pPr>
            <a:r>
              <a:rPr lang="ru-RU" sz="1400" dirty="0">
                <a:cs typeface="Arial" panose="020B0604020202020204" pitchFamily="34" charset="0"/>
              </a:rPr>
              <a:t>Изменение формулировки </a:t>
            </a:r>
            <a:r>
              <a:rPr lang="ru-RU" sz="1400" b="1" dirty="0">
                <a:solidFill>
                  <a:srgbClr val="C00000"/>
                </a:solidFill>
                <a:cs typeface="Arial" panose="020B0604020202020204" pitchFamily="34" charset="0"/>
              </a:rPr>
              <a:t>задания 27</a:t>
            </a:r>
            <a:r>
              <a:rPr lang="ru-RU" sz="1400" dirty="0">
                <a:cs typeface="Arial" panose="020B0604020202020204" pitchFamily="34" charset="0"/>
              </a:rPr>
              <a:t>.</a:t>
            </a:r>
          </a:p>
          <a:p>
            <a:pPr marL="0" indent="0">
              <a:buNone/>
            </a:pPr>
            <a:r>
              <a:rPr lang="ru-RU" sz="1400" dirty="0">
                <a:cs typeface="Arial" panose="020B0604020202020204" pitchFamily="34" charset="0"/>
              </a:rPr>
              <a:t>Напишите сочинение-рассуждение по проблеме исходного текста «</a:t>
            </a:r>
            <a:r>
              <a:rPr lang="ru-RU" sz="1400" b="1" dirty="0">
                <a:cs typeface="Arial" panose="020B0604020202020204" pitchFamily="34" charset="0"/>
              </a:rPr>
              <a:t>Почему первое впечатление о человеке может быть обманчивым?</a:t>
            </a:r>
            <a:r>
              <a:rPr lang="ru-RU" sz="1400" dirty="0">
                <a:cs typeface="Arial" panose="020B0604020202020204" pitchFamily="34" charset="0"/>
              </a:rPr>
              <a:t>». </a:t>
            </a:r>
          </a:p>
          <a:p>
            <a:pPr marL="0" indent="0">
              <a:buNone/>
            </a:pPr>
            <a:r>
              <a:rPr lang="ru-RU" sz="1400" b="1" dirty="0">
                <a:solidFill>
                  <a:srgbClr val="C00000"/>
                </a:solidFill>
                <a:cs typeface="Arial" panose="020B0604020202020204" pitchFamily="34" charset="0"/>
              </a:rPr>
              <a:t>Сформулируйте позицию автора (рассказчика) по указанной проблеме.</a:t>
            </a:r>
            <a:r>
              <a:rPr lang="ru-RU" sz="1400" dirty="0">
                <a:cs typeface="Arial" panose="020B0604020202020204" pitchFamily="34" charset="0"/>
              </a:rPr>
              <a:t> </a:t>
            </a:r>
          </a:p>
          <a:p>
            <a:pPr marL="0" indent="0">
              <a:buNone/>
            </a:pPr>
            <a:r>
              <a:rPr lang="ru-RU" sz="1400" b="1" dirty="0">
                <a:solidFill>
                  <a:srgbClr val="C00000"/>
                </a:solidFill>
                <a:cs typeface="Arial" panose="020B0604020202020204" pitchFamily="34" charset="0"/>
              </a:rPr>
              <a:t>Прокомментируйте, как в тексте раскрывается эта позиция</a:t>
            </a:r>
            <a:r>
              <a:rPr lang="ru-RU" sz="1400" dirty="0">
                <a:cs typeface="Arial" panose="020B0604020202020204" pitchFamily="34" charset="0"/>
              </a:rPr>
              <a:t>. Включите в комментарий два примера-иллюстрации из прочитанного текста, </a:t>
            </a:r>
            <a:r>
              <a:rPr lang="ru-RU" sz="1400" u="sng" dirty="0">
                <a:cs typeface="Arial" panose="020B0604020202020204" pitchFamily="34" charset="0"/>
              </a:rPr>
              <a:t>важные для понимания позиции автора </a:t>
            </a:r>
            <a:r>
              <a:rPr lang="ru-RU" sz="1400" dirty="0">
                <a:cs typeface="Arial" panose="020B0604020202020204" pitchFamily="34" charset="0"/>
              </a:rPr>
              <a:t>(рассказчика), и поясните их. Укажите и </a:t>
            </a:r>
            <a:r>
              <a:rPr lang="ru-RU" sz="1400" b="1" dirty="0">
                <a:solidFill>
                  <a:srgbClr val="C00000"/>
                </a:solidFill>
                <a:cs typeface="Arial" panose="020B0604020202020204" pitchFamily="34" charset="0"/>
              </a:rPr>
              <a:t>поясните</a:t>
            </a:r>
            <a:r>
              <a:rPr lang="ru-RU" sz="1400" dirty="0">
                <a:cs typeface="Arial" panose="020B0604020202020204" pitchFamily="34" charset="0"/>
              </a:rPr>
              <a:t> смысловую связь между приведёнными примерами-иллюстрациями.</a:t>
            </a:r>
          </a:p>
          <a:p>
            <a:pPr marL="0" indent="0">
              <a:buNone/>
            </a:pPr>
            <a:r>
              <a:rPr lang="ru-RU" sz="1400" dirty="0">
                <a:cs typeface="Arial" panose="020B0604020202020204" pitchFamily="34" charset="0"/>
              </a:rPr>
              <a:t>Сформулируйте и обоснуйте своё отношение к позиции автора (рассказчика) по проблеме исходного текста. Включите в обоснование пример-аргумент, опираясь на читательский, историко-культурный или жизненный опыт. (</a:t>
            </a:r>
            <a:r>
              <a:rPr lang="ru-RU" sz="1400" i="1" u="sng" dirty="0">
                <a:cs typeface="Arial" panose="020B0604020202020204" pitchFamily="34" charset="0"/>
              </a:rPr>
              <a:t>Не допускается обращение к таким жанрам, как комикс, аниме, манга, фанфик, графический роман, компьютерная игра</a:t>
            </a:r>
            <a:r>
              <a:rPr lang="ru-RU" sz="1400" dirty="0">
                <a:cs typeface="Arial" panose="020B0604020202020204" pitchFamily="34" charset="0"/>
              </a:rPr>
              <a:t>.)</a:t>
            </a:r>
          </a:p>
          <a:p>
            <a:pPr marL="0" indent="0">
              <a:buNone/>
            </a:pPr>
            <a:r>
              <a:rPr lang="ru-RU" sz="1400" dirty="0">
                <a:cs typeface="Arial" panose="020B0604020202020204" pitchFamily="34" charset="0"/>
              </a:rPr>
              <a:t>Объём сочинения – </a:t>
            </a:r>
            <a:r>
              <a:rPr lang="ru-RU" sz="1400" b="1" dirty="0">
                <a:solidFill>
                  <a:srgbClr val="C00000"/>
                </a:solidFill>
                <a:cs typeface="Arial" panose="020B0604020202020204" pitchFamily="34" charset="0"/>
              </a:rPr>
              <a:t>не менее 150 слов</a:t>
            </a:r>
            <a:r>
              <a:rPr lang="ru-RU" sz="1400" dirty="0">
                <a:cs typeface="Arial" panose="020B0604020202020204" pitchFamily="34" charset="0"/>
              </a:rPr>
              <a:t>.</a:t>
            </a:r>
          </a:p>
          <a:p>
            <a:pPr marL="0" indent="0">
              <a:buNone/>
            </a:pPr>
            <a:r>
              <a:rPr lang="ru-RU" sz="1400" dirty="0">
                <a:cs typeface="Arial" panose="020B0604020202020204" pitchFamily="34" charset="0"/>
              </a:rPr>
              <a:t>Работа, написанная без опоры на прочитанный текст (не по данному тексту) или не самостоятельно, не оценивается. Если сочинение представляет собой полностью переписанный или пересказанный исходный текст без каких бы то ни было комментариев, такая работа оценивается 0 баллов.</a:t>
            </a:r>
          </a:p>
          <a:p>
            <a:pPr marL="0" indent="0">
              <a:buNone/>
            </a:pPr>
            <a:r>
              <a:rPr lang="ru-RU" sz="1400" dirty="0">
                <a:cs typeface="Arial" panose="020B0604020202020204" pitchFamily="34" charset="0"/>
              </a:rPr>
              <a:t>Сочинение пишите аккуратно и разборчиво, соблюдая нормы современного русского литературного языка.</a:t>
            </a:r>
          </a:p>
        </p:txBody>
      </p:sp>
      <p:pic>
        <p:nvPicPr>
          <p:cNvPr id="3" name="Рисунок 2">
            <a:extLst>
              <a:ext uri="{FF2B5EF4-FFF2-40B4-BE49-F238E27FC236}">
                <a16:creationId xmlns:a16="http://schemas.microsoft.com/office/drawing/2014/main" xmlns="" id="{D54C29BA-59F2-FFA7-ECD8-5D7913253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spTree>
    <p:extLst>
      <p:ext uri="{BB962C8B-B14F-4D97-AF65-F5344CB8AC3E}">
        <p14:creationId xmlns:p14="http://schemas.microsoft.com/office/powerpoint/2010/main" val="132296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B56EAA-9BB5-B0DF-D057-88B68A6B3371}"/>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05AE0EE9-0803-2E8C-6241-043F5FA44254}"/>
              </a:ext>
            </a:extLst>
          </p:cNvPr>
          <p:cNvSpPr>
            <a:spLocks noGrp="1"/>
          </p:cNvSpPr>
          <p:nvPr>
            <p:ph type="title"/>
          </p:nvPr>
        </p:nvSpPr>
        <p:spPr>
          <a:xfrm>
            <a:off x="1427874" y="74646"/>
            <a:ext cx="6179425" cy="409079"/>
          </a:xfrm>
        </p:spPr>
        <p:txBody>
          <a:bodyPr/>
          <a:lstStyle/>
          <a:p>
            <a:r>
              <a:rPr lang="ru-RU" sz="2400" b="1" dirty="0"/>
              <a:t>Формулировки проблем</a:t>
            </a:r>
          </a:p>
        </p:txBody>
      </p:sp>
      <p:sp>
        <p:nvSpPr>
          <p:cNvPr id="5" name="Текст 4">
            <a:extLst>
              <a:ext uri="{FF2B5EF4-FFF2-40B4-BE49-F238E27FC236}">
                <a16:creationId xmlns:a16="http://schemas.microsoft.com/office/drawing/2014/main" xmlns="" id="{AA969016-10E5-36EB-7F3C-25D9BE69A75B}"/>
              </a:ext>
            </a:extLst>
          </p:cNvPr>
          <p:cNvSpPr>
            <a:spLocks noGrp="1"/>
          </p:cNvSpPr>
          <p:nvPr>
            <p:ph type="body" sz="quarter" idx="10"/>
          </p:nvPr>
        </p:nvSpPr>
        <p:spPr>
          <a:xfrm>
            <a:off x="425450" y="699797"/>
            <a:ext cx="8242300" cy="4354974"/>
          </a:xfrm>
        </p:spPr>
        <p:txBody>
          <a:bodyPr>
            <a:noAutofit/>
          </a:bodyPr>
          <a:lstStyle/>
          <a:p>
            <a:pPr marL="342900" lvl="0" indent="-342900" algn="just">
              <a:lnSpc>
                <a:spcPct val="107000"/>
              </a:lnSpc>
              <a:buFont typeface="Symbol" panose="05050102010706020507" pitchFamily="18" charset="2"/>
              <a:buChar char=""/>
            </a:pPr>
            <a:r>
              <a:rPr lang="ru-RU" sz="1400" b="1" kern="100" dirty="0">
                <a:solidFill>
                  <a:schemeClr val="tx1">
                    <a:lumMod val="50000"/>
                  </a:schemeClr>
                </a:solidFill>
                <a:effectLst/>
                <a:latin typeface="+mn-lt"/>
                <a:ea typeface="Calibri" panose="020F0502020204030204" charset="0"/>
                <a:cs typeface="Times New Roman" panose="02020603050405020304" pitchFamily="18" charset="0"/>
              </a:rPr>
              <a:t>общие вопросы</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(подразумевают положительный или отрицательный ответ):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«Всегда ли испытываемое чувство стыда становится началом нравственного исправления?»</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«Могут ли другие люди сформировать мировоззрение человека?»</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a:t>
            </a:r>
          </a:p>
          <a:p>
            <a:pPr marL="342900" lvl="0" indent="-342900" algn="just">
              <a:lnSpc>
                <a:spcPct val="107000"/>
              </a:lnSpc>
              <a:buFont typeface="Symbol" panose="05050102010706020507" pitchFamily="18" charset="2"/>
              <a:buChar char=""/>
            </a:pPr>
            <a:r>
              <a:rPr lang="ru-RU" sz="1400" b="1" kern="100" dirty="0">
                <a:solidFill>
                  <a:schemeClr val="tx1">
                    <a:lumMod val="50000"/>
                  </a:schemeClr>
                </a:solidFill>
                <a:effectLst/>
                <a:latin typeface="+mn-lt"/>
                <a:ea typeface="Calibri" panose="020F0502020204030204" charset="0"/>
                <a:cs typeface="Times New Roman" panose="02020603050405020304" pitchFamily="18" charset="0"/>
              </a:rPr>
              <a:t>специальные вопросы </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(начинаются с вопросительного слова и требуют развёрнутого ответа):</a:t>
            </a:r>
          </a:p>
          <a:p>
            <a:pPr marL="612140" lvl="0" indent="-342900" algn="just">
              <a:lnSpc>
                <a:spcPct val="107000"/>
              </a:lnSpc>
              <a:buFont typeface="Wingdings" panose="05000000000000000000" pitchFamily="2" charset="2"/>
              <a:buChar char=""/>
            </a:pPr>
            <a:r>
              <a:rPr lang="ru-RU" sz="1400" u="sng" kern="100" dirty="0">
                <a:solidFill>
                  <a:schemeClr val="tx1">
                    <a:lumMod val="50000"/>
                  </a:schemeClr>
                </a:solidFill>
                <a:effectLst/>
                <a:latin typeface="+mn-lt"/>
                <a:ea typeface="Calibri" panose="020F0502020204030204" charset="0"/>
                <a:cs typeface="Times New Roman" panose="02020603050405020304" pitchFamily="18" charset="0"/>
              </a:rPr>
              <a:t>«тонкие» вопросы</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(требуют привлечения конкретного фактического материала):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«Для кого пишутся книги?»</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«От чего зависит состояние солдат на войне?»</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a:t>
            </a:r>
          </a:p>
          <a:p>
            <a:pPr marL="612140" lvl="0" indent="-342900" algn="just">
              <a:lnSpc>
                <a:spcPct val="107000"/>
              </a:lnSpc>
              <a:buFont typeface="Wingdings" panose="05000000000000000000" pitchFamily="2" charset="2"/>
              <a:buChar char=""/>
            </a:pPr>
            <a:r>
              <a:rPr lang="ru-RU" sz="1400" u="sng" kern="100" dirty="0">
                <a:solidFill>
                  <a:schemeClr val="tx1">
                    <a:lumMod val="50000"/>
                  </a:schemeClr>
                </a:solidFill>
                <a:effectLst/>
                <a:latin typeface="+mn-lt"/>
                <a:ea typeface="Calibri" panose="020F0502020204030204" charset="0"/>
                <a:cs typeface="Times New Roman" panose="02020603050405020304" pitchFamily="18" charset="0"/>
              </a:rPr>
              <a:t>«тонко-толстые» вопросы</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(требуют привлечения конкретного фактического материала и расстановки акцентов):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«Как обстоятельства влияют на настроение, эмоциональное состояние человека?»</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«Какова роль учителя в жизни человека?»</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a:t>
            </a:r>
          </a:p>
          <a:p>
            <a:pPr marL="612140" lvl="0" indent="-342900" algn="just">
              <a:lnSpc>
                <a:spcPct val="107000"/>
              </a:lnSpc>
              <a:buFont typeface="Wingdings" panose="05000000000000000000" pitchFamily="2" charset="2"/>
              <a:buChar char=""/>
            </a:pPr>
            <a:r>
              <a:rPr lang="ru-RU" sz="1400" u="sng" kern="100" dirty="0">
                <a:solidFill>
                  <a:schemeClr val="tx1">
                    <a:lumMod val="50000"/>
                  </a:schemeClr>
                </a:solidFill>
                <a:effectLst/>
                <a:latin typeface="+mn-lt"/>
                <a:ea typeface="Calibri" panose="020F0502020204030204" charset="0"/>
                <a:cs typeface="Times New Roman" panose="02020603050405020304" pitchFamily="18" charset="0"/>
              </a:rPr>
              <a:t>«толстые» вопросы</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(требуют глубокого обобщения и установления причинно-следственных связей):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«Почему меняется отношение                           к бытовым вещам?»</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«Что может быть причиной душевных страданий?»</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«Каковы причины успешности в жизни человека?»</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«К чему может привести нарушение тишины в концертном зале?»</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ru-RU" sz="1400" b="1" kern="100" dirty="0">
                <a:solidFill>
                  <a:schemeClr val="tx1">
                    <a:lumMod val="50000"/>
                  </a:schemeClr>
                </a:solidFill>
                <a:effectLst/>
                <a:latin typeface="+mn-lt"/>
                <a:ea typeface="Calibri" panose="020F0502020204030204" charset="0"/>
                <a:cs typeface="Times New Roman" panose="02020603050405020304" pitchFamily="18" charset="0"/>
              </a:rPr>
              <a:t>вопросы с использованием приёма именительного темы</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например: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«Профессиональный долг врача… В чём он заключается?»</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r>
              <a:rPr lang="ru-RU" sz="1400" i="1" kern="100" dirty="0">
                <a:solidFill>
                  <a:schemeClr val="tx1">
                    <a:lumMod val="50000"/>
                  </a:schemeClr>
                </a:solidFill>
                <a:effectLst/>
                <a:latin typeface="+mn-lt"/>
                <a:ea typeface="Calibri" panose="020F0502020204030204" charset="0"/>
                <a:cs typeface="Times New Roman" panose="02020603050405020304" pitchFamily="18" charset="0"/>
              </a:rPr>
              <a:t>«Память о войне… Почему её важно хранить?»</a:t>
            </a:r>
            <a:r>
              <a:rPr lang="ru-RU" sz="1400" kern="100" dirty="0">
                <a:solidFill>
                  <a:schemeClr val="tx1">
                    <a:lumMod val="50000"/>
                  </a:schemeClr>
                </a:solidFill>
                <a:effectLst/>
                <a:latin typeface="+mn-lt"/>
                <a:ea typeface="Calibri" panose="020F0502020204030204" charset="0"/>
                <a:cs typeface="Times New Roman" panose="02020603050405020304" pitchFamily="18" charset="0"/>
              </a:rPr>
              <a:t>. </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Рисунок 2">
            <a:extLst>
              <a:ext uri="{FF2B5EF4-FFF2-40B4-BE49-F238E27FC236}">
                <a16:creationId xmlns:a16="http://schemas.microsoft.com/office/drawing/2014/main" xmlns="" id="{FD222D70-4292-D9C7-5EE6-710AFD49A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spTree>
    <p:extLst>
      <p:ext uri="{BB962C8B-B14F-4D97-AF65-F5344CB8AC3E}">
        <p14:creationId xmlns:p14="http://schemas.microsoft.com/office/powerpoint/2010/main" val="7975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E678A9-A43B-766E-0CE5-A34085BD8647}"/>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9F23F28-C25E-818C-1C79-63313417A8A1}"/>
              </a:ext>
            </a:extLst>
          </p:cNvPr>
          <p:cNvSpPr>
            <a:spLocks noGrp="1"/>
          </p:cNvSpPr>
          <p:nvPr>
            <p:ph type="title"/>
          </p:nvPr>
        </p:nvSpPr>
        <p:spPr>
          <a:xfrm>
            <a:off x="1427874" y="74646"/>
            <a:ext cx="6179425" cy="409079"/>
          </a:xfrm>
        </p:spPr>
        <p:txBody>
          <a:bodyPr/>
          <a:lstStyle/>
          <a:p>
            <a:r>
              <a:rPr lang="ru-RU" sz="2400" b="1" dirty="0"/>
              <a:t>Как комментировать по-новому?</a:t>
            </a:r>
          </a:p>
        </p:txBody>
      </p:sp>
      <p:sp>
        <p:nvSpPr>
          <p:cNvPr id="5" name="Текст 4">
            <a:extLst>
              <a:ext uri="{FF2B5EF4-FFF2-40B4-BE49-F238E27FC236}">
                <a16:creationId xmlns:a16="http://schemas.microsoft.com/office/drawing/2014/main" xmlns="" id="{22DD47C1-EE35-4276-8D07-27C2360025EA}"/>
              </a:ext>
            </a:extLst>
          </p:cNvPr>
          <p:cNvSpPr>
            <a:spLocks noGrp="1"/>
          </p:cNvSpPr>
          <p:nvPr>
            <p:ph type="body" sz="quarter" idx="10"/>
          </p:nvPr>
        </p:nvSpPr>
        <p:spPr>
          <a:xfrm>
            <a:off x="488950" y="699797"/>
            <a:ext cx="4737100" cy="4354974"/>
          </a:xfrm>
        </p:spPr>
        <p:txBody>
          <a:bodyPr>
            <a:noAutofit/>
          </a:bodyPr>
          <a:lstStyle/>
          <a:p>
            <a:pPr marL="342900" lvl="0" indent="-342900" algn="just">
              <a:lnSpc>
                <a:spcPct val="107000"/>
              </a:lnSpc>
              <a:buFont typeface="Symbol" panose="05050102010706020507" pitchFamily="18" charset="2"/>
              <a:buChar char=""/>
            </a:pPr>
            <a:r>
              <a:rPr kumimoji="0" lang="ru-RU" sz="1600" b="0" i="0" u="none" strike="noStrike" kern="100" cap="none" spc="0" normalizeH="0" baseline="0" noProof="0" dirty="0">
                <a:ln>
                  <a:noFill/>
                </a:ln>
                <a:solidFill>
                  <a:srgbClr val="003366">
                    <a:lumMod val="50000"/>
                  </a:srgbClr>
                </a:solidFill>
                <a:effectLst/>
                <a:uLnTx/>
                <a:uFillTx/>
                <a:ea typeface="Calibri" panose="020F0502020204030204" charset="0"/>
                <a:cs typeface="Times New Roman" panose="02020603050405020304" pitchFamily="18" charset="0"/>
              </a:rPr>
              <a:t>Ранее комментарий был нацелен на проблему, сегодня – на </a:t>
            </a:r>
            <a:r>
              <a:rPr kumimoji="0" lang="ru-RU" sz="1600" b="0" i="0" u="none" strike="noStrike" kern="100" cap="none" spc="0" normalizeH="0" baseline="0" noProof="0" dirty="0">
                <a:ln>
                  <a:noFill/>
                </a:ln>
                <a:solidFill>
                  <a:srgbClr val="003366">
                    <a:lumMod val="50000"/>
                  </a:srgbClr>
                </a:solidFill>
                <a:effectLst/>
                <a:highlight>
                  <a:srgbClr val="FFFF00"/>
                </a:highlight>
                <a:uLnTx/>
                <a:uFillTx/>
                <a:ea typeface="Calibri" panose="020F0502020204030204" charset="0"/>
                <a:cs typeface="Times New Roman" panose="02020603050405020304" pitchFamily="18" charset="0"/>
              </a:rPr>
              <a:t>авторскую позицию</a:t>
            </a:r>
          </a:p>
          <a:p>
            <a:pPr marL="342900" lvl="0" indent="-342900" algn="just">
              <a:lnSpc>
                <a:spcPct val="107000"/>
              </a:lnSpc>
              <a:buFont typeface="Symbol" panose="05050102010706020507" pitchFamily="18" charset="2"/>
              <a:buChar char=""/>
            </a:pPr>
            <a:r>
              <a:rPr kumimoji="0" lang="ru-RU" sz="1600" b="0" i="0" u="none" strike="noStrike" kern="1200" cap="none" spc="0" normalizeH="0" baseline="0" noProof="0" dirty="0">
                <a:ln>
                  <a:noFill/>
                </a:ln>
                <a:solidFill>
                  <a:srgbClr val="000000"/>
                </a:solidFill>
                <a:effectLst/>
                <a:uLnTx/>
                <a:uFillTx/>
                <a:ea typeface="+mn-ea"/>
                <a:cs typeface="Arial" panose="020B0604020202020204" pitchFamily="34" charset="0"/>
              </a:rPr>
              <a:t>Переход к комментарию авторской позиции означает более аналитическую, </a:t>
            </a:r>
            <a:r>
              <a:rPr kumimoji="0" lang="ru-RU" sz="1600" b="0" i="0" u="none" strike="noStrike" kern="1200" cap="none" spc="0" normalizeH="0" baseline="0" noProof="0" dirty="0" err="1">
                <a:ln>
                  <a:noFill/>
                </a:ln>
                <a:solidFill>
                  <a:srgbClr val="000000"/>
                </a:solidFill>
                <a:effectLst/>
                <a:uLnTx/>
                <a:uFillTx/>
                <a:ea typeface="+mn-ea"/>
                <a:cs typeface="Arial" panose="020B0604020202020204" pitchFamily="34" charset="0"/>
              </a:rPr>
              <a:t>интерпретационно</a:t>
            </a:r>
            <a:r>
              <a:rPr kumimoji="0" lang="ru-RU" sz="1600" b="0" i="0" u="none" strike="noStrike" kern="1200" cap="none" spc="0" normalizeH="0" baseline="0" noProof="0" dirty="0">
                <a:ln>
                  <a:noFill/>
                </a:ln>
                <a:solidFill>
                  <a:srgbClr val="000000"/>
                </a:solidFill>
                <a:effectLst/>
                <a:uLnTx/>
                <a:uFillTx/>
                <a:ea typeface="+mn-ea"/>
                <a:cs typeface="Arial" panose="020B0604020202020204" pitchFamily="34" charset="0"/>
              </a:rPr>
              <a:t> направленную работу с исходным текстом, целью которой становится выявление авторских намерений.</a:t>
            </a:r>
          </a:p>
          <a:p>
            <a:pPr marL="342900" lvl="0" indent="-342900" algn="just">
              <a:lnSpc>
                <a:spcPct val="107000"/>
              </a:lnSpc>
              <a:buFont typeface="Symbol" panose="05050102010706020507" pitchFamily="18" charset="2"/>
              <a:buChar char=""/>
            </a:pPr>
            <a:r>
              <a:rPr kumimoji="0" lang="ru-RU" sz="1600" b="0" i="0" u="none" strike="noStrike" kern="1200" cap="none" spc="0" normalizeH="0" baseline="0" noProof="0" dirty="0">
                <a:ln>
                  <a:noFill/>
                </a:ln>
                <a:solidFill>
                  <a:srgbClr val="000000"/>
                </a:solidFill>
                <a:effectLst/>
                <a:uLnTx/>
                <a:uFillTx/>
                <a:ea typeface="+mn-ea"/>
                <a:cs typeface="Arial" panose="020B0604020202020204" pitchFamily="34" charset="0"/>
              </a:rPr>
              <a:t>Важно не спутать два понятия: идея текста (то, что в целом «остаётся в голове» после прочтения текста, его «сухой остаток») и </a:t>
            </a:r>
            <a:r>
              <a:rPr kumimoji="0" lang="ru-RU" sz="1600" b="0" i="0" u="sng" strike="noStrike" kern="1200" cap="none" spc="0" normalizeH="0" baseline="0" noProof="0" dirty="0">
                <a:ln>
                  <a:noFill/>
                </a:ln>
                <a:solidFill>
                  <a:srgbClr val="000000"/>
                </a:solidFill>
                <a:effectLst/>
                <a:uLnTx/>
                <a:uFillTx/>
                <a:ea typeface="+mn-ea"/>
                <a:cs typeface="Arial" panose="020B0604020202020204" pitchFamily="34" charset="0"/>
              </a:rPr>
              <a:t>авторская позиция</a:t>
            </a:r>
            <a:r>
              <a:rPr kumimoji="0" lang="ru-RU" sz="1600" b="0" i="0" u="none" strike="noStrike" kern="1200" cap="none" spc="0" normalizeH="0" baseline="0" noProof="0" dirty="0">
                <a:ln>
                  <a:noFill/>
                </a:ln>
                <a:solidFill>
                  <a:srgbClr val="000000"/>
                </a:solidFill>
                <a:effectLst/>
                <a:uLnTx/>
                <a:uFillTx/>
                <a:ea typeface="+mn-ea"/>
                <a:cs typeface="Arial" panose="020B0604020202020204" pitchFamily="34" charset="0"/>
              </a:rPr>
              <a:t> по проблеме (</a:t>
            </a:r>
            <a:r>
              <a:rPr kumimoji="0" lang="ru-RU" sz="1600" b="0" i="0" u="sng" strike="noStrike" kern="1200" cap="none" spc="0" normalizeH="0" baseline="0" noProof="0" dirty="0">
                <a:ln>
                  <a:noFill/>
                </a:ln>
                <a:solidFill>
                  <a:srgbClr val="000000"/>
                </a:solidFill>
                <a:effectLst/>
                <a:uLnTx/>
                <a:uFillTx/>
                <a:ea typeface="+mn-ea"/>
                <a:cs typeface="Arial" panose="020B0604020202020204" pitchFamily="34" charset="0"/>
              </a:rPr>
              <a:t>ответ на заданный вопрос, который можем найти в тексте</a:t>
            </a:r>
            <a:r>
              <a:rPr kumimoji="0" lang="ru-RU" sz="1600" b="0" i="0" u="none" strike="noStrike" kern="1200" cap="none" spc="0" normalizeH="0" baseline="0" noProof="0" dirty="0">
                <a:ln>
                  <a:noFill/>
                </a:ln>
                <a:solidFill>
                  <a:srgbClr val="000000"/>
                </a:solidFill>
                <a:effectLst/>
                <a:uLnTx/>
                <a:uFillTx/>
                <a:ea typeface="+mn-ea"/>
                <a:cs typeface="Arial" panose="020B0604020202020204" pitchFamily="34" charset="0"/>
              </a:rPr>
              <a:t>). </a:t>
            </a:r>
          </a:p>
          <a:p>
            <a:pPr marL="342900" lvl="0" indent="-342900" algn="just">
              <a:lnSpc>
                <a:spcPct val="107000"/>
              </a:lnSpc>
              <a:buFont typeface="Symbol" panose="05050102010706020507" pitchFamily="18" charset="2"/>
              <a:buChar char=""/>
            </a:pPr>
            <a:endParaRPr kumimoji="0" lang="ru-RU" sz="16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pic>
        <p:nvPicPr>
          <p:cNvPr id="3" name="Рисунок 2">
            <a:extLst>
              <a:ext uri="{FF2B5EF4-FFF2-40B4-BE49-F238E27FC236}">
                <a16:creationId xmlns:a16="http://schemas.microsoft.com/office/drawing/2014/main" xmlns="" id="{82F60CEF-541C-0E6E-7BD8-01FECCF52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50" y="74646"/>
            <a:ext cx="1067944" cy="1250302"/>
          </a:xfrm>
          <a:prstGeom prst="rect">
            <a:avLst/>
          </a:prstGeom>
        </p:spPr>
      </p:pic>
      <p:pic>
        <p:nvPicPr>
          <p:cNvPr id="2" name="Рисунок 1">
            <a:extLst>
              <a:ext uri="{FF2B5EF4-FFF2-40B4-BE49-F238E27FC236}">
                <a16:creationId xmlns:a16="http://schemas.microsoft.com/office/drawing/2014/main" xmlns="" id="{A0B38A13-CF4C-3FBE-CBF8-AC5ECCC29DB1}"/>
              </a:ext>
            </a:extLst>
          </p:cNvPr>
          <p:cNvPicPr>
            <a:picLocks noChangeAspect="1"/>
          </p:cNvPicPr>
          <p:nvPr/>
        </p:nvPicPr>
        <p:blipFill>
          <a:blip r:embed="rId3">
            <a:extLst>
              <a:ext uri="{28A0092B-C50C-407E-A947-70E740481C1C}">
                <a14:useLocalDpi xmlns:a14="http://schemas.microsoft.com/office/drawing/2010/main" val="0"/>
              </a:ext>
            </a:extLst>
          </a:blip>
          <a:srcRect l="18500" t="10100" r="13250" b="11151"/>
          <a:stretch>
            <a:fillRect/>
          </a:stretch>
        </p:blipFill>
        <p:spPr>
          <a:xfrm>
            <a:off x="5601501" y="1125364"/>
            <a:ext cx="2888449" cy="3332826"/>
          </a:xfrm>
          <a:prstGeom prst="rect">
            <a:avLst/>
          </a:prstGeom>
        </p:spPr>
      </p:pic>
    </p:spTree>
    <p:extLst>
      <p:ext uri="{BB962C8B-B14F-4D97-AF65-F5344CB8AC3E}">
        <p14:creationId xmlns:p14="http://schemas.microsoft.com/office/powerpoint/2010/main" val="785181452"/>
      </p:ext>
    </p:extLst>
  </p:cSld>
  <p:clrMapOvr>
    <a:masterClrMapping/>
  </p:clrMapOvr>
</p:sld>
</file>

<file path=ppt/theme/theme1.xml><?xml version="1.0" encoding="utf-8"?>
<a:theme xmlns:a="http://schemas.openxmlformats.org/drawingml/2006/main" name="Титульный лист">
  <a:themeElements>
    <a:clrScheme name="Другая 1">
      <a:dk1>
        <a:srgbClr val="3D716C"/>
      </a:dk1>
      <a:lt1>
        <a:srgbClr val="FEFAF4"/>
      </a:lt1>
      <a:dk2>
        <a:srgbClr val="9A7A63"/>
      </a:dk2>
      <a:lt2>
        <a:srgbClr val="CEC4BA"/>
      </a:lt2>
      <a:accent1>
        <a:srgbClr val="594735"/>
      </a:accent1>
      <a:accent2>
        <a:srgbClr val="61948F"/>
      </a:accent2>
      <a:accent3>
        <a:srgbClr val="9CC0C0"/>
      </a:accent3>
      <a:accent4>
        <a:srgbClr val="FFFFFF"/>
      </a:accent4>
      <a:accent5>
        <a:srgbClr val="FFFFFF"/>
      </a:accent5>
      <a:accent6>
        <a:srgbClr val="FFFFFF"/>
      </a:accent6>
      <a:hlink>
        <a:srgbClr val="3A3730"/>
      </a:hlink>
      <a:folHlink>
        <a:srgbClr val="0097A7"/>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Заголовок и текст">
  <a:themeElements>
    <a:clrScheme name="Другая 1">
      <a:dk1>
        <a:srgbClr val="3D716C"/>
      </a:dk1>
      <a:lt1>
        <a:srgbClr val="FEFAF4"/>
      </a:lt1>
      <a:dk2>
        <a:srgbClr val="9A7A63"/>
      </a:dk2>
      <a:lt2>
        <a:srgbClr val="CEC4BA"/>
      </a:lt2>
      <a:accent1>
        <a:srgbClr val="594735"/>
      </a:accent1>
      <a:accent2>
        <a:srgbClr val="61948F"/>
      </a:accent2>
      <a:accent3>
        <a:srgbClr val="9CC0C0"/>
      </a:accent3>
      <a:accent4>
        <a:srgbClr val="FFFFFF"/>
      </a:accent4>
      <a:accent5>
        <a:srgbClr val="FFFFFF"/>
      </a:accent5>
      <a:accent6>
        <a:srgbClr val="FFFFFF"/>
      </a:accent6>
      <a:hlink>
        <a:srgbClr val="3A3730"/>
      </a:hlink>
      <a:folHlink>
        <a:srgbClr val="0097A7"/>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Фото и текст">
  <a:themeElements>
    <a:clrScheme name="Другая 1">
      <a:dk1>
        <a:srgbClr val="3D716C"/>
      </a:dk1>
      <a:lt1>
        <a:srgbClr val="FEFAF4"/>
      </a:lt1>
      <a:dk2>
        <a:srgbClr val="9A7A63"/>
      </a:dk2>
      <a:lt2>
        <a:srgbClr val="CEC4BA"/>
      </a:lt2>
      <a:accent1>
        <a:srgbClr val="594735"/>
      </a:accent1>
      <a:accent2>
        <a:srgbClr val="61948F"/>
      </a:accent2>
      <a:accent3>
        <a:srgbClr val="9CC0C0"/>
      </a:accent3>
      <a:accent4>
        <a:srgbClr val="FFFFFF"/>
      </a:accent4>
      <a:accent5>
        <a:srgbClr val="FFFFFF"/>
      </a:accent5>
      <a:accent6>
        <a:srgbClr val="FFFFFF"/>
      </a:accent6>
      <a:hlink>
        <a:srgbClr val="3A3730"/>
      </a:hlink>
      <a:folHlink>
        <a:srgbClr val="0097A7"/>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2142</TotalTime>
  <Words>1794</Words>
  <Application>Microsoft Office PowerPoint</Application>
  <PresentationFormat>Экран (16:9)</PresentationFormat>
  <Paragraphs>206</Paragraphs>
  <Slides>16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16</vt:i4>
      </vt:variant>
    </vt:vector>
  </HeadingPairs>
  <TitlesOfParts>
    <vt:vector size="28" baseType="lpstr">
      <vt:lpstr>Times New Roman</vt:lpstr>
      <vt:lpstr>Abhaya Libre</vt:lpstr>
      <vt:lpstr>Symbol</vt:lpstr>
      <vt:lpstr>Arial</vt:lpstr>
      <vt:lpstr>Jost</vt:lpstr>
      <vt:lpstr>Calibri Light</vt:lpstr>
      <vt:lpstr>Wingdings</vt:lpstr>
      <vt:lpstr>Calibri</vt:lpstr>
      <vt:lpstr>MS Mincho</vt:lpstr>
      <vt:lpstr>Титульный лист</vt:lpstr>
      <vt:lpstr>Заголовок и текст</vt:lpstr>
      <vt:lpstr>Фото и текст</vt:lpstr>
      <vt:lpstr>Результаты ЕГЭ русскому языку в 2023 – 2024 учебном году. Задачи на 2024 – 2025 учебный год</vt:lpstr>
      <vt:lpstr>ИТОГИ-2024</vt:lpstr>
      <vt:lpstr>Основные статистические характеристики выполнения заданий КИМ в 2024 году</vt:lpstr>
      <vt:lpstr>ИЗМЕНЕНИЯ 2025</vt:lpstr>
      <vt:lpstr>ИЗМЕНЕНИЯ 2025</vt:lpstr>
      <vt:lpstr>ИЗМЕНЕНИЯ 2025</vt:lpstr>
      <vt:lpstr>ИЗМЕНЕНИЯ 2025</vt:lpstr>
      <vt:lpstr>Формулировки проблем</vt:lpstr>
      <vt:lpstr>Как комментировать по-новому?</vt:lpstr>
      <vt:lpstr>Решаем задачу. Работа с информацией о тексте: Текст В. Солоухина</vt:lpstr>
      <vt:lpstr>СМЫСЛОВАЯ СВЯЗЬ МЕЖДУ ПРИМЕРАМИ-ИЛЛЮСТРАЦИЯМИ </vt:lpstr>
      <vt:lpstr>ИЗМЕНЕНИЯ 2025</vt:lpstr>
      <vt:lpstr>Навигатор самостоятельной подготовки к ЕГЭ по русскому языку на официальном сайте ФГБУ «ФИПИ» (https://fipi.ru/navigator-podgotovki/navigator-ege) </vt:lpstr>
      <vt:lpstr>Навигатор самостоятельной подготовки к ЕГЭ по русскому языку на официальном сайте ФГБУ «ФИПИ» (https://fipi.ru/navigator-podgotovki/navigator-ege) </vt:lpstr>
      <vt:lpstr>«КНИЖКИ» ДЛЯ РАБОТЫ</vt:lpstr>
      <vt:lpstr>У нас ВСЁ получится!!!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And Classy Style Agency</dc:title>
  <dc:creator>Таратун Е.В.</dc:creator>
  <cp:lastModifiedBy>Черных А.С.</cp:lastModifiedBy>
  <cp:revision>136</cp:revision>
  <dcterms:modified xsi:type="dcterms:W3CDTF">2024-11-07T08:57:52Z</dcterms:modified>
</cp:coreProperties>
</file>