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6" r:id="rId1"/>
    <p:sldMasterId id="2147483837" r:id="rId2"/>
    <p:sldMasterId id="2147483917" r:id="rId3"/>
    <p:sldMasterId id="2147483930" r:id="rId4"/>
    <p:sldMasterId id="2147483942" r:id="rId5"/>
    <p:sldMasterId id="2147483945" r:id="rId6"/>
    <p:sldMasterId id="2147484022" r:id="rId7"/>
    <p:sldMasterId id="2147484074" r:id="rId8"/>
  </p:sldMasterIdLst>
  <p:notesMasterIdLst>
    <p:notesMasterId r:id="rId20"/>
  </p:notesMasterIdLst>
  <p:sldIdLst>
    <p:sldId id="506" r:id="rId9"/>
    <p:sldId id="433" r:id="rId10"/>
    <p:sldId id="507" r:id="rId11"/>
    <p:sldId id="406" r:id="rId12"/>
    <p:sldId id="498" r:id="rId13"/>
    <p:sldId id="408" r:id="rId14"/>
    <p:sldId id="436" r:id="rId15"/>
    <p:sldId id="434" r:id="rId16"/>
    <p:sldId id="404" r:id="rId17"/>
    <p:sldId id="470" r:id="rId18"/>
    <p:sldId id="50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ontserrat Bold" panose="020B0604020202020204" charset="0"/>
      <p:regular r:id="rId27"/>
    </p:embeddedFont>
    <p:embeddedFont>
      <p:font typeface="Open Sans 1 Bold" panose="020B0604020202020204" charset="0"/>
      <p:regular r:id="rId28"/>
    </p:embeddedFont>
    <p:embeddedFont>
      <p:font typeface="Open Sans Bold" panose="020B0604020202020204" charset="0"/>
      <p:regular r:id="rId29"/>
    </p:embeddedFont>
    <p:embeddedFont>
      <p:font typeface="PT Sans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214"/>
    <a:srgbClr val="F18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383" autoAdjust="0"/>
  </p:normalViewPr>
  <p:slideViewPr>
    <p:cSldViewPr snapToGrid="0">
      <p:cViewPr varScale="1">
        <p:scale>
          <a:sx n="63" d="100"/>
          <a:sy n="63" d="100"/>
        </p:scale>
        <p:origin x="84" y="6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7195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7362391" y="1545219"/>
            <a:ext cx="4829700" cy="37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409363" y="6332537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944883" y="2485786"/>
            <a:ext cx="3617100" cy="3118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409047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9791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839791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6678639" y="365760"/>
            <a:ext cx="3871500" cy="3337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4313227" y="2528394"/>
            <a:ext cx="2803500" cy="2417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865620" y="3797913"/>
            <a:ext cx="3063600" cy="26409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409047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1409047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759921"/>
            <a:ext cx="62031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ubTitle" idx="1"/>
          </p:nvPr>
        </p:nvSpPr>
        <p:spPr>
          <a:xfrm>
            <a:off x="415603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415603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354002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subTitle" idx="1"/>
          </p:nvPr>
        </p:nvSpPr>
        <p:spPr>
          <a:xfrm>
            <a:off x="354002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body" idx="2"/>
          </p:nvPr>
        </p:nvSpPr>
        <p:spPr>
          <a:xfrm>
            <a:off x="6586003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body" idx="1"/>
          </p:nvPr>
        </p:nvSpPr>
        <p:spPr>
          <a:xfrm>
            <a:off x="415603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title" hasCustomPrompt="1"/>
          </p:nvPr>
        </p:nvSpPr>
        <p:spPr>
          <a:xfrm>
            <a:off x="415603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4" name="Google Shape;134;p33"/>
          <p:cNvSpPr txBox="1">
            <a:spLocks noGrp="1"/>
          </p:cNvSpPr>
          <p:nvPr>
            <p:ph type="body" idx="1"/>
          </p:nvPr>
        </p:nvSpPr>
        <p:spPr>
          <a:xfrm>
            <a:off x="415603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5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477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910"/>
            </a:lvl1pPr>
            <a:lvl2pPr marL="363755" indent="0" algn="ctr">
              <a:buNone/>
              <a:defRPr sz="1591"/>
            </a:lvl2pPr>
            <a:lvl3pPr marL="727510" indent="0" algn="ctr">
              <a:buNone/>
              <a:defRPr sz="1432"/>
            </a:lvl3pPr>
            <a:lvl4pPr marL="1091265" indent="0" algn="ctr">
              <a:buNone/>
              <a:defRPr sz="1273"/>
            </a:lvl4pPr>
            <a:lvl5pPr marL="1455020" indent="0" algn="ctr">
              <a:buNone/>
              <a:defRPr sz="1273"/>
            </a:lvl5pPr>
            <a:lvl6pPr marL="1818775" indent="0" algn="ctr">
              <a:buNone/>
              <a:defRPr sz="1273"/>
            </a:lvl6pPr>
            <a:lvl7pPr marL="2182529" indent="0" algn="ctr">
              <a:buNone/>
              <a:defRPr sz="1273"/>
            </a:lvl7pPr>
            <a:lvl8pPr marL="2546285" indent="0" algn="ctr">
              <a:buNone/>
              <a:defRPr sz="1273"/>
            </a:lvl8pPr>
            <a:lvl9pPr marL="2910039" indent="0" algn="ctr">
              <a:buNone/>
              <a:defRPr sz="127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3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08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77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910">
                <a:solidFill>
                  <a:schemeClr val="tx1">
                    <a:tint val="75000"/>
                  </a:schemeClr>
                </a:solidFill>
              </a:defRPr>
            </a:lvl1pPr>
            <a:lvl2pPr marL="363755" indent="0">
              <a:buNone/>
              <a:defRPr sz="1591">
                <a:solidFill>
                  <a:schemeClr val="tx1">
                    <a:tint val="75000"/>
                  </a:schemeClr>
                </a:solidFill>
              </a:defRPr>
            </a:lvl2pPr>
            <a:lvl3pPr marL="727510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3pPr>
            <a:lvl4pPr marL="1091265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4pPr>
            <a:lvl5pPr marL="1455020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5pPr>
            <a:lvl6pPr marL="1818775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6pPr>
            <a:lvl7pPr marL="2182529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7pPr>
            <a:lvl8pPr marL="2546285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8pPr>
            <a:lvl9pPr marL="2910039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94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91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10" b="1"/>
            </a:lvl1pPr>
            <a:lvl2pPr marL="363755" indent="0">
              <a:buNone/>
              <a:defRPr sz="1591" b="1"/>
            </a:lvl2pPr>
            <a:lvl3pPr marL="727510" indent="0">
              <a:buNone/>
              <a:defRPr sz="1432" b="1"/>
            </a:lvl3pPr>
            <a:lvl4pPr marL="1091265" indent="0">
              <a:buNone/>
              <a:defRPr sz="1273" b="1"/>
            </a:lvl4pPr>
            <a:lvl5pPr marL="1455020" indent="0">
              <a:buNone/>
              <a:defRPr sz="1273" b="1"/>
            </a:lvl5pPr>
            <a:lvl6pPr marL="1818775" indent="0">
              <a:buNone/>
              <a:defRPr sz="1273" b="1"/>
            </a:lvl6pPr>
            <a:lvl7pPr marL="2182529" indent="0">
              <a:buNone/>
              <a:defRPr sz="1273" b="1"/>
            </a:lvl7pPr>
            <a:lvl8pPr marL="2546285" indent="0">
              <a:buNone/>
              <a:defRPr sz="1273" b="1"/>
            </a:lvl8pPr>
            <a:lvl9pPr marL="2910039" indent="0">
              <a:buNone/>
              <a:defRPr sz="127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10" b="1"/>
            </a:lvl1pPr>
            <a:lvl2pPr marL="363755" indent="0">
              <a:buNone/>
              <a:defRPr sz="1591" b="1"/>
            </a:lvl2pPr>
            <a:lvl3pPr marL="727510" indent="0">
              <a:buNone/>
              <a:defRPr sz="1432" b="1"/>
            </a:lvl3pPr>
            <a:lvl4pPr marL="1091265" indent="0">
              <a:buNone/>
              <a:defRPr sz="1273" b="1"/>
            </a:lvl4pPr>
            <a:lvl5pPr marL="1455020" indent="0">
              <a:buNone/>
              <a:defRPr sz="1273" b="1"/>
            </a:lvl5pPr>
            <a:lvl6pPr marL="1818775" indent="0">
              <a:buNone/>
              <a:defRPr sz="1273" b="1"/>
            </a:lvl6pPr>
            <a:lvl7pPr marL="2182529" indent="0">
              <a:buNone/>
              <a:defRPr sz="1273" b="1"/>
            </a:lvl7pPr>
            <a:lvl8pPr marL="2546285" indent="0">
              <a:buNone/>
              <a:defRPr sz="1273" b="1"/>
            </a:lvl8pPr>
            <a:lvl9pPr marL="2910039" indent="0">
              <a:buNone/>
              <a:defRPr sz="127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48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37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93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54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546"/>
            </a:lvl1pPr>
            <a:lvl2pPr>
              <a:defRPr sz="2228"/>
            </a:lvl2pPr>
            <a:lvl3pPr>
              <a:defRPr sz="1910"/>
            </a:lvl3pPr>
            <a:lvl4pPr>
              <a:defRPr sz="1591"/>
            </a:lvl4pPr>
            <a:lvl5pPr>
              <a:defRPr sz="1591"/>
            </a:lvl5pPr>
            <a:lvl6pPr>
              <a:defRPr sz="1591"/>
            </a:lvl6pPr>
            <a:lvl7pPr>
              <a:defRPr sz="1591"/>
            </a:lvl7pPr>
            <a:lvl8pPr>
              <a:defRPr sz="1591"/>
            </a:lvl8pPr>
            <a:lvl9pPr>
              <a:defRPr sz="159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73"/>
            </a:lvl1pPr>
            <a:lvl2pPr marL="363755" indent="0">
              <a:buNone/>
              <a:defRPr sz="1114"/>
            </a:lvl2pPr>
            <a:lvl3pPr marL="727510" indent="0">
              <a:buNone/>
              <a:defRPr sz="954"/>
            </a:lvl3pPr>
            <a:lvl4pPr marL="1091265" indent="0">
              <a:buNone/>
              <a:defRPr sz="796"/>
            </a:lvl4pPr>
            <a:lvl5pPr marL="1455020" indent="0">
              <a:buNone/>
              <a:defRPr sz="796"/>
            </a:lvl5pPr>
            <a:lvl6pPr marL="1818775" indent="0">
              <a:buNone/>
              <a:defRPr sz="796"/>
            </a:lvl6pPr>
            <a:lvl7pPr marL="2182529" indent="0">
              <a:buNone/>
              <a:defRPr sz="796"/>
            </a:lvl7pPr>
            <a:lvl8pPr marL="2546285" indent="0">
              <a:buNone/>
              <a:defRPr sz="796"/>
            </a:lvl8pPr>
            <a:lvl9pPr marL="2910039" indent="0">
              <a:buNone/>
              <a:defRPr sz="79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37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54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546"/>
            </a:lvl1pPr>
            <a:lvl2pPr marL="363755" indent="0">
              <a:buNone/>
              <a:defRPr sz="2228"/>
            </a:lvl2pPr>
            <a:lvl3pPr marL="727510" indent="0">
              <a:buNone/>
              <a:defRPr sz="1910"/>
            </a:lvl3pPr>
            <a:lvl4pPr marL="1091265" indent="0">
              <a:buNone/>
              <a:defRPr sz="1591"/>
            </a:lvl4pPr>
            <a:lvl5pPr marL="1455020" indent="0">
              <a:buNone/>
              <a:defRPr sz="1591"/>
            </a:lvl5pPr>
            <a:lvl6pPr marL="1818775" indent="0">
              <a:buNone/>
              <a:defRPr sz="1591"/>
            </a:lvl6pPr>
            <a:lvl7pPr marL="2182529" indent="0">
              <a:buNone/>
              <a:defRPr sz="1591"/>
            </a:lvl7pPr>
            <a:lvl8pPr marL="2546285" indent="0">
              <a:buNone/>
              <a:defRPr sz="1591"/>
            </a:lvl8pPr>
            <a:lvl9pPr marL="2910039" indent="0">
              <a:buNone/>
              <a:defRPr sz="159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73"/>
            </a:lvl1pPr>
            <a:lvl2pPr marL="363755" indent="0">
              <a:buNone/>
              <a:defRPr sz="1114"/>
            </a:lvl2pPr>
            <a:lvl3pPr marL="727510" indent="0">
              <a:buNone/>
              <a:defRPr sz="954"/>
            </a:lvl3pPr>
            <a:lvl4pPr marL="1091265" indent="0">
              <a:buNone/>
              <a:defRPr sz="796"/>
            </a:lvl4pPr>
            <a:lvl5pPr marL="1455020" indent="0">
              <a:buNone/>
              <a:defRPr sz="796"/>
            </a:lvl5pPr>
            <a:lvl6pPr marL="1818775" indent="0">
              <a:buNone/>
              <a:defRPr sz="796"/>
            </a:lvl6pPr>
            <a:lvl7pPr marL="2182529" indent="0">
              <a:buNone/>
              <a:defRPr sz="796"/>
            </a:lvl7pPr>
            <a:lvl8pPr marL="2546285" indent="0">
              <a:buNone/>
              <a:defRPr sz="796"/>
            </a:lvl8pPr>
            <a:lvl9pPr marL="2910039" indent="0">
              <a:buNone/>
              <a:defRPr sz="79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86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675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03398-3131-4E99-AD57-173895AD5A6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D3ECE-B0F1-470B-842D-9611223BEC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11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67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02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58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82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46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88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14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36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43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2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2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3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223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947" y="0"/>
            <a:ext cx="1219105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399929">
              <a:buClrTx/>
              <a:buFontTx/>
              <a:buNone/>
            </a:pPr>
            <a:endParaRPr lang="ru-RU" sz="1600" kern="12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0" y="211558"/>
            <a:ext cx="12192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399929">
              <a:buClrTx/>
              <a:buFontTx/>
              <a:buNone/>
            </a:pPr>
            <a:endParaRPr lang="ru-RU" sz="1600" kern="12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7877683" y="15"/>
            <a:ext cx="4313368" cy="204320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40285" y="3506967"/>
            <a:ext cx="1202753" cy="3319137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99929">
                <a:buClrTx/>
                <a:buFontTx/>
                <a:buNone/>
              </a:pPr>
              <a:endParaRPr lang="ru-RU" sz="1300" kern="120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98984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947" y="0"/>
            <a:ext cx="1219105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399929">
              <a:buClrTx/>
              <a:buFontTx/>
              <a:buNone/>
            </a:pPr>
            <a:endParaRPr lang="ru-RU" sz="1600" kern="12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0" y="211558"/>
            <a:ext cx="12192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399929">
              <a:buClrTx/>
              <a:buFontTx/>
              <a:buNone/>
            </a:pPr>
            <a:endParaRPr lang="ru-RU" sz="1600" kern="12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9643884" y="0"/>
            <a:ext cx="2547169" cy="176913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218303" y="6298115"/>
            <a:ext cx="3908272" cy="418358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929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2191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947" y="0"/>
            <a:ext cx="1219105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856" tIns="39928" rIns="79856" bIns="39928" rtlCol="0" anchor="ctr"/>
          <a:lstStyle/>
          <a:p>
            <a:pPr algn="ctr" defTabSz="399282">
              <a:buClrTx/>
              <a:buFontTx/>
              <a:buNone/>
            </a:pPr>
            <a:endParaRPr lang="ru-RU" sz="1600" kern="12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3" y="211558"/>
            <a:ext cx="12192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856" tIns="39928" rIns="79856" bIns="39928" rtlCol="0" anchor="ctr"/>
          <a:lstStyle/>
          <a:p>
            <a:pPr algn="ctr" defTabSz="399282">
              <a:buClrTx/>
              <a:buFontTx/>
              <a:buNone/>
            </a:pPr>
            <a:endParaRPr lang="ru-RU" sz="1600" kern="12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/>
          <a:stretch/>
        </p:blipFill>
        <p:spPr>
          <a:xfrm flipV="1">
            <a:off x="7877683" y="30"/>
            <a:ext cx="4313368" cy="204320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6DB5F5F-A079-E9CE-10AA-F21CD002416B}"/>
              </a:ext>
            </a:extLst>
          </p:cNvPr>
          <p:cNvGrpSpPr/>
          <p:nvPr userDrawn="1"/>
        </p:nvGrpSpPr>
        <p:grpSpPr>
          <a:xfrm>
            <a:off x="-140285" y="3506967"/>
            <a:ext cx="1202753" cy="3319137"/>
            <a:chOff x="-500051" y="987373"/>
            <a:chExt cx="1884558" cy="6537138"/>
          </a:xfrm>
        </p:grpSpPr>
        <p:sp>
          <p:nvSpPr>
            <p:cNvPr id="3" name="Параллелограмм 2">
              <a:extLst>
                <a:ext uri="{FF2B5EF4-FFF2-40B4-BE49-F238E27FC236}">
                  <a16:creationId xmlns:a16="http://schemas.microsoft.com/office/drawing/2014/main" id="{EC6141EB-BA27-A3FE-A13E-84280BFDD738}"/>
                </a:ext>
              </a:extLst>
            </p:cNvPr>
            <p:cNvSpPr/>
            <p:nvPr userDrawn="1"/>
          </p:nvSpPr>
          <p:spPr>
            <a:xfrm rot="16200000">
              <a:off x="-1155629" y="1642951"/>
              <a:ext cx="2226186" cy="915030"/>
            </a:xfrm>
            <a:prstGeom prst="parallelogram">
              <a:avLst>
                <a:gd name="adj" fmla="val 102443"/>
              </a:avLst>
            </a:prstGeom>
            <a:solidFill>
              <a:srgbClr val="ED1C24">
                <a:alpha val="45204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99282">
                <a:buClrTx/>
                <a:buFontTx/>
                <a:buNone/>
              </a:pPr>
              <a:endParaRPr lang="ru-RU" sz="1300" kern="1200">
                <a:solidFill>
                  <a:prstClr val="white"/>
                </a:solidFill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>
              <a:off x="-456494" y="2407726"/>
              <a:ext cx="1841001" cy="5116785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9050">
                <a:solidFill>
                  <a:srgbClr val="ED1C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04767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05345D-402B-43CD-99B0-C269DF06C760}"/>
              </a:ext>
            </a:extLst>
          </p:cNvPr>
          <p:cNvSpPr/>
          <p:nvPr userDrawn="1"/>
        </p:nvSpPr>
        <p:spPr>
          <a:xfrm rot="10800000" flipH="1">
            <a:off x="947" y="0"/>
            <a:ext cx="1219105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A88C54"/>
              </a:gs>
            </a:gsLst>
            <a:lin ang="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856" tIns="39928" rIns="79856" bIns="39928" rtlCol="0" anchor="ctr"/>
          <a:lstStyle/>
          <a:p>
            <a:pPr algn="ctr" defTabSz="399282">
              <a:buClrTx/>
              <a:buFontTx/>
              <a:buNone/>
            </a:pPr>
            <a:endParaRPr lang="ru-RU" sz="1600" kern="12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138146-3D2A-4772-B255-C3C79A5AEFD2}"/>
              </a:ext>
            </a:extLst>
          </p:cNvPr>
          <p:cNvSpPr/>
          <p:nvPr userDrawn="1"/>
        </p:nvSpPr>
        <p:spPr>
          <a:xfrm>
            <a:off x="3" y="211558"/>
            <a:ext cx="12192000" cy="6434884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rgbClr val="F2F2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856" tIns="39928" rIns="79856" bIns="39928" rtlCol="0" anchor="ctr"/>
          <a:lstStyle/>
          <a:p>
            <a:pPr algn="ctr" defTabSz="399282">
              <a:buClrTx/>
              <a:buFontTx/>
              <a:buNone/>
            </a:pPr>
            <a:endParaRPr lang="ru-RU" sz="1600" kern="1200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C16F3E-9F3A-446F-9E5E-C138197E3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t="71898" r="13397"/>
          <a:stretch/>
        </p:blipFill>
        <p:spPr>
          <a:xfrm flipV="1">
            <a:off x="9643884" y="0"/>
            <a:ext cx="2547169" cy="176913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DB02F70-3DE9-DACE-2838-F5E9E8F78238}"/>
              </a:ext>
            </a:extLst>
          </p:cNvPr>
          <p:cNvGrpSpPr/>
          <p:nvPr userDrawn="1"/>
        </p:nvGrpSpPr>
        <p:grpSpPr>
          <a:xfrm>
            <a:off x="218303" y="6298115"/>
            <a:ext cx="3908272" cy="418358"/>
            <a:chOff x="191440" y="6635239"/>
            <a:chExt cx="5710991" cy="768429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C1239130-7F7F-B8C6-F5FB-75070C595137}"/>
                </a:ext>
              </a:extLst>
            </p:cNvPr>
            <p:cNvGrpSpPr/>
            <p:nvPr userDrawn="1"/>
          </p:nvGrpSpPr>
          <p:grpSpPr>
            <a:xfrm rot="5400000">
              <a:off x="875091" y="5951588"/>
              <a:ext cx="768428" cy="2135729"/>
              <a:chOff x="7838129" y="-1874544"/>
              <a:chExt cx="3447658" cy="9582239"/>
            </a:xfrm>
          </p:grpSpPr>
          <p:sp>
            <p:nvSpPr>
              <p:cNvPr id="5" name="Параллелограмм 4">
                <a:extLst>
                  <a:ext uri="{FF2B5EF4-FFF2-40B4-BE49-F238E27FC236}">
                    <a16:creationId xmlns:a16="http://schemas.microsoft.com/office/drawing/2014/main" id="{FE8AC744-32A0-5D14-7B15-21C8F1C7FF12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D6C14571-C361-68E7-0A0E-BD8BE029A435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араллелограмм 8">
                <a:extLst>
                  <a:ext uri="{FF2B5EF4-FFF2-40B4-BE49-F238E27FC236}">
                    <a16:creationId xmlns:a16="http://schemas.microsoft.com/office/drawing/2014/main" id="{FFF37BE4-3CC0-E46C-EDDA-33A04FC673EE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9F4939D-E420-8B38-C5BA-F2FB76ABD2CF}"/>
                </a:ext>
              </a:extLst>
            </p:cNvPr>
            <p:cNvGrpSpPr/>
            <p:nvPr userDrawn="1"/>
          </p:nvGrpSpPr>
          <p:grpSpPr>
            <a:xfrm rot="16200000" flipV="1">
              <a:off x="2651889" y="5951589"/>
              <a:ext cx="768428" cy="2135729"/>
              <a:chOff x="7838129" y="-1874544"/>
              <a:chExt cx="3447658" cy="9582239"/>
            </a:xfrm>
          </p:grpSpPr>
          <p:sp>
            <p:nvSpPr>
              <p:cNvPr id="12" name="Параллелограмм 11">
                <a:extLst>
                  <a:ext uri="{FF2B5EF4-FFF2-40B4-BE49-F238E27FC236}">
                    <a16:creationId xmlns:a16="http://schemas.microsoft.com/office/drawing/2014/main" id="{88EC117B-1E0E-0E27-9445-77E14D2571CD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араллелограмм 12">
                <a:extLst>
                  <a:ext uri="{FF2B5EF4-FFF2-40B4-BE49-F238E27FC236}">
                    <a16:creationId xmlns:a16="http://schemas.microsoft.com/office/drawing/2014/main" id="{7D877B99-7B2B-A2FC-01E4-C52749AA11E9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146A4273-3E09-5902-6774-18E3DFC5FEE0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0CE2A15-E8CA-63D5-ABEE-7A5F33D4D264}"/>
                </a:ext>
              </a:extLst>
            </p:cNvPr>
            <p:cNvGrpSpPr/>
            <p:nvPr userDrawn="1"/>
          </p:nvGrpSpPr>
          <p:grpSpPr>
            <a:xfrm rot="5400000">
              <a:off x="4450353" y="5951589"/>
              <a:ext cx="768428" cy="2135729"/>
              <a:chOff x="7838129" y="-1874544"/>
              <a:chExt cx="3447658" cy="9582239"/>
            </a:xfrm>
          </p:grpSpPr>
          <p:sp>
            <p:nvSpPr>
              <p:cNvPr id="16" name="Параллелограмм 15">
                <a:extLst>
                  <a:ext uri="{FF2B5EF4-FFF2-40B4-BE49-F238E27FC236}">
                    <a16:creationId xmlns:a16="http://schemas.microsoft.com/office/drawing/2014/main" id="{B96FE849-19F2-38E8-6792-EEA67AB94D14}"/>
                  </a:ext>
                </a:extLst>
              </p:cNvPr>
              <p:cNvSpPr/>
              <p:nvPr/>
            </p:nvSpPr>
            <p:spPr>
              <a:xfrm rot="5400000" flipH="1">
                <a:off x="8344500" y="4766408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араллелограмм 16">
                <a:extLst>
                  <a:ext uri="{FF2B5EF4-FFF2-40B4-BE49-F238E27FC236}">
                    <a16:creationId xmlns:a16="http://schemas.microsoft.com/office/drawing/2014/main" id="{51692609-1D08-263C-6E38-0A3E8DB0D5C2}"/>
                  </a:ext>
                </a:extLst>
              </p:cNvPr>
              <p:cNvSpPr/>
              <p:nvPr/>
            </p:nvSpPr>
            <p:spPr>
              <a:xfrm rot="16200000">
                <a:off x="6610425" y="2100829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араллелограмм 17">
                <a:extLst>
                  <a:ext uri="{FF2B5EF4-FFF2-40B4-BE49-F238E27FC236}">
                    <a16:creationId xmlns:a16="http://schemas.microsoft.com/office/drawing/2014/main" id="{1B8579AE-4C71-E869-7D09-4E6E2B5D240C}"/>
                  </a:ext>
                </a:extLst>
              </p:cNvPr>
              <p:cNvSpPr/>
              <p:nvPr/>
            </p:nvSpPr>
            <p:spPr>
              <a:xfrm rot="5400000" flipH="1">
                <a:off x="8344500" y="-646840"/>
                <a:ext cx="4168991" cy="1713583"/>
              </a:xfrm>
              <a:prstGeom prst="parallelogram">
                <a:avLst>
                  <a:gd name="adj" fmla="val 102443"/>
                </a:avLst>
              </a:prstGeom>
              <a:noFill/>
              <a:ln w="15875">
                <a:solidFill>
                  <a:srgbClr val="ED1C24">
                    <a:alpha val="3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99282">
                  <a:buClrTx/>
                  <a:buFontTx/>
                  <a:buNone/>
                </a:pPr>
                <a:endParaRPr lang="ru-RU" sz="1300" kern="12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94361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74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522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58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1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7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3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39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270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966641" y="2453054"/>
            <a:ext cx="6752400" cy="4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8406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6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7362388" y="1545219"/>
            <a:ext cx="4829700" cy="37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409362" y="6332537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sz="13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1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944880" y="2485786"/>
            <a:ext cx="3617100" cy="3118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557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1292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6678636" y="365760"/>
            <a:ext cx="3871500" cy="3337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4313224" y="2528394"/>
            <a:ext cx="2803500" cy="2417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865620" y="3797913"/>
            <a:ext cx="3063600" cy="26409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5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140904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6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0" y="759921"/>
            <a:ext cx="62031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251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3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3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20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29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873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7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3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3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3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430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3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28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3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3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347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6256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966641" y="2453054"/>
            <a:ext cx="6752400" cy="4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752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Титульный слайд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743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7362391" y="1545219"/>
            <a:ext cx="4829700" cy="376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409363" y="6332537"/>
            <a:ext cx="731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17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sz="13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78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944883" y="2485786"/>
            <a:ext cx="3617100" cy="3118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409047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405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9791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839791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8382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4038600" y="63563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610600" y="63563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8565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6678639" y="365760"/>
            <a:ext cx="3871500" cy="33375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4313227" y="2528394"/>
            <a:ext cx="2803500" cy="2417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6865620" y="3797913"/>
            <a:ext cx="3063600" cy="26409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409047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999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1409047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971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3" y="759921"/>
            <a:ext cx="6203100" cy="5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86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4966641" y="2453054"/>
            <a:ext cx="6752400" cy="4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7510">
              <a:buClrTx/>
            </a:pPr>
            <a:fld id="{31C03398-3131-4E99-AD57-173895AD5A61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727510">
                <a:buClrTx/>
              </a:pPr>
              <a:t>05.11.2024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7510"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7510">
              <a:buClrTx/>
            </a:pPr>
            <a:fld id="{1E6D3ECE-B0F1-470B-842D-9611223BEC72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727510"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57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727510" rtl="0" eaLnBrk="1" latinLnBrk="0" hangingPunct="1">
        <a:lnSpc>
          <a:spcPct val="90000"/>
        </a:lnSpc>
        <a:spcBef>
          <a:spcPct val="0"/>
        </a:spcBef>
        <a:buNone/>
        <a:defRPr sz="3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77" indent="-181877" algn="l" defTabSz="727510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28" kern="1200">
          <a:solidFill>
            <a:schemeClr val="tx1"/>
          </a:solidFill>
          <a:latin typeface="+mn-lt"/>
          <a:ea typeface="+mn-ea"/>
          <a:cs typeface="+mn-cs"/>
        </a:defRPr>
      </a:lvl1pPr>
      <a:lvl2pPr marL="545633" indent="-181877" algn="l" defTabSz="727510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10" kern="1200">
          <a:solidFill>
            <a:schemeClr val="tx1"/>
          </a:solidFill>
          <a:latin typeface="+mn-lt"/>
          <a:ea typeface="+mn-ea"/>
          <a:cs typeface="+mn-cs"/>
        </a:defRPr>
      </a:lvl2pPr>
      <a:lvl3pPr marL="909387" indent="-181877" algn="l" defTabSz="727510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591" kern="1200">
          <a:solidFill>
            <a:schemeClr val="tx1"/>
          </a:solidFill>
          <a:latin typeface="+mn-lt"/>
          <a:ea typeface="+mn-ea"/>
          <a:cs typeface="+mn-cs"/>
        </a:defRPr>
      </a:lvl3pPr>
      <a:lvl4pPr marL="1273142" indent="-181877" algn="l" defTabSz="727510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636897" indent="-181877" algn="l" defTabSz="727510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2000652" indent="-181877" algn="l" defTabSz="727510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364407" indent="-181877" algn="l" defTabSz="727510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728162" indent="-181877" algn="l" defTabSz="727510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3091916" indent="-181877" algn="l" defTabSz="727510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27510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1pPr>
      <a:lvl2pPr marL="363755" algn="l" defTabSz="727510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2pPr>
      <a:lvl3pPr marL="727510" algn="l" defTabSz="727510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3pPr>
      <a:lvl4pPr marL="1091265" algn="l" defTabSz="727510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455020" algn="l" defTabSz="727510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818775" algn="l" defTabSz="727510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182529" algn="l" defTabSz="727510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546285" algn="l" defTabSz="727510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2910039" algn="l" defTabSz="727510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5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79986" tIns="39993" rIns="79986" bIns="39993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79986" tIns="39993" rIns="79986" bIns="3999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1"/>
            <a:ext cx="2743200" cy="365125"/>
          </a:xfrm>
          <a:prstGeom prst="rect">
            <a:avLst/>
          </a:prstGeom>
        </p:spPr>
        <p:txBody>
          <a:bodyPr vert="horz" lIns="79986" tIns="39993" rIns="79986" bIns="3999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99929">
              <a:buClrTx/>
            </a:pPr>
            <a:fld id="{98200406-15B7-4093-A69D-2D1FF74F0C53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99929">
                <a:buClrTx/>
              </a:pPr>
              <a:t>05.11.2024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1"/>
            <a:ext cx="4114800" cy="365125"/>
          </a:xfrm>
          <a:prstGeom prst="rect">
            <a:avLst/>
          </a:prstGeom>
        </p:spPr>
        <p:txBody>
          <a:bodyPr vert="horz" lIns="79986" tIns="39993" rIns="79986" bIns="3999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99929"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1"/>
            <a:ext cx="2743200" cy="365125"/>
          </a:xfrm>
          <a:prstGeom prst="rect">
            <a:avLst/>
          </a:prstGeom>
        </p:spPr>
        <p:txBody>
          <a:bodyPr vert="horz" lIns="79986" tIns="39993" rIns="79986" bIns="399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99929">
              <a:buClrTx/>
            </a:pPr>
            <a:fld id="{486ACB58-715D-40CA-BF92-946E3E18D915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399929"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576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</p:sldLayoutIdLst>
  <p:txStyles>
    <p:titleStyle>
      <a:lvl1pPr algn="l" defTabSz="88170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423" indent="-220423" algn="l" defTabSz="881700" rtl="0" eaLnBrk="1" latinLnBrk="0" hangingPunct="1">
        <a:lnSpc>
          <a:spcPct val="90000"/>
        </a:lnSpc>
        <a:spcBef>
          <a:spcPts val="96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1272" indent="-220423" algn="l" defTabSz="881700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02125" indent="-220423" algn="l" defTabSz="881700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42974" indent="-220423" algn="l" defTabSz="881700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83824" indent="-220423" algn="l" defTabSz="881700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674" indent="-220423" algn="l" defTabSz="881700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65520" indent="-220423" algn="l" defTabSz="881700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06373" indent="-220423" algn="l" defTabSz="881700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47222" indent="-220423" algn="l" defTabSz="881700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17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0849" algn="l" defTabSz="8817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81700" algn="l" defTabSz="8817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2548" algn="l" defTabSz="8817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63396" algn="l" defTabSz="8817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04249" algn="l" defTabSz="8817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45099" algn="l" defTabSz="8817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85947" algn="l" defTabSz="8817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26796" algn="l" defTabSz="8817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7"/>
            <a:ext cx="10515600" cy="1325563"/>
          </a:xfrm>
          <a:prstGeom prst="rect">
            <a:avLst/>
          </a:prstGeom>
        </p:spPr>
        <p:txBody>
          <a:bodyPr vert="horz" lIns="79856" tIns="39928" rIns="79856" bIns="39928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79856" tIns="39928" rIns="79856" bIns="3992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 vert="horz" lIns="79856" tIns="39928" rIns="79856" bIns="39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99282">
              <a:buClrTx/>
            </a:pPr>
            <a:fld id="{98200406-15B7-4093-A69D-2D1FF74F0C53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99282">
                <a:buClrTx/>
              </a:pPr>
              <a:t>05.11.2024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86"/>
            <a:ext cx="4114800" cy="365125"/>
          </a:xfrm>
          <a:prstGeom prst="rect">
            <a:avLst/>
          </a:prstGeom>
        </p:spPr>
        <p:txBody>
          <a:bodyPr vert="horz" lIns="79856" tIns="39928" rIns="79856" bIns="39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99282"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79856" tIns="39928" rIns="79856" bIns="39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99282">
              <a:buClrTx/>
            </a:pPr>
            <a:fld id="{486ACB58-715D-40CA-BF92-946E3E18D915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99282"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4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</p:sldLayoutIdLst>
  <p:txStyles>
    <p:titleStyle>
      <a:lvl1pPr algn="l" defTabSz="880283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067" indent="-220067" algn="l" defTabSz="880283" rtl="0" eaLnBrk="1" latinLnBrk="0" hangingPunct="1">
        <a:lnSpc>
          <a:spcPct val="90000"/>
        </a:lnSpc>
        <a:spcBef>
          <a:spcPts val="96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60209" indent="-220067" algn="l" defTabSz="880283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00355" indent="-220067" algn="l" defTabSz="880283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40494" indent="-220067" algn="l" defTabSz="880283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80636" indent="-220067" algn="l" defTabSz="880283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20782" indent="-220067" algn="l" defTabSz="880283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60918" indent="-220067" algn="l" defTabSz="880283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01062" indent="-220067" algn="l" defTabSz="880283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41202" indent="-220067" algn="l" defTabSz="880283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02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0140" algn="l" defTabSz="8802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80283" algn="l" defTabSz="8802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0422" algn="l" defTabSz="8802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60563" algn="l" defTabSz="8802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00708" algn="l" defTabSz="8802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40848" algn="l" defTabSz="8802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80990" algn="l" defTabSz="8802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21131" algn="l" defTabSz="88028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5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9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23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8.png"/><Relationship Id="rId11" Type="http://schemas.openxmlformats.org/officeDocument/2006/relationships/hyperlink" Target="https://apkpro.ru/efs/" TargetMode="External"/><Relationship Id="rId5" Type="http://schemas.openxmlformats.org/officeDocument/2006/relationships/image" Target="../media/image47.svg"/><Relationship Id="rId10" Type="http://schemas.openxmlformats.org/officeDocument/2006/relationships/image" Target="../media/image66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0.sv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sv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5" Type="http://schemas.openxmlformats.org/officeDocument/2006/relationships/image" Target="../media/image28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openxmlformats.org/officeDocument/2006/relationships/image" Target="../media/image42.sv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4.png"/><Relationship Id="rId5" Type="http://schemas.openxmlformats.org/officeDocument/2006/relationships/image" Target="../media/image47.sv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82251" y="-375797"/>
            <a:ext cx="3847376" cy="7536369"/>
            <a:chOff x="0" y="0"/>
            <a:chExt cx="7694751" cy="150727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94751" cy="15072738"/>
            </a:xfrm>
            <a:custGeom>
              <a:avLst/>
              <a:gdLst/>
              <a:ahLst/>
              <a:cxnLst/>
              <a:rect l="l" t="t" r="r" b="b"/>
              <a:pathLst>
                <a:path w="7694751" h="15072738">
                  <a:moveTo>
                    <a:pt x="0" y="0"/>
                  </a:moveTo>
                  <a:lnTo>
                    <a:pt x="7694751" y="0"/>
                  </a:lnTo>
                  <a:lnTo>
                    <a:pt x="7694751" y="15072738"/>
                  </a:lnTo>
                  <a:lnTo>
                    <a:pt x="0" y="15072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3642374" y="8864960"/>
              <a:ext cx="945294" cy="945294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5E0D7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748094" y="4133636"/>
              <a:ext cx="935104" cy="9351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5E0D7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671128" y="6729819"/>
              <a:ext cx="900556" cy="900556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5E0D7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314622" y="4653075"/>
              <a:ext cx="1953233" cy="1953233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75D9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495722" y="4309060"/>
              <a:ext cx="998065" cy="99806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C300"/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2174805" y="3341589"/>
            <a:ext cx="7831135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02"/>
              </a:lnSpc>
            </a:pPr>
            <a:r>
              <a:rPr lang="en-US" sz="3789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ДНИ ОБРАЗОВАНИЯ </a:t>
            </a:r>
          </a:p>
          <a:p>
            <a:pPr>
              <a:lnSpc>
                <a:spcPts val="5002"/>
              </a:lnSpc>
            </a:pPr>
            <a:r>
              <a:rPr lang="en-US" sz="3789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И НАУКИ НА АЛТАЕ 2024: </a:t>
            </a:r>
          </a:p>
          <a:p>
            <a:pPr>
              <a:lnSpc>
                <a:spcPts val="3262"/>
              </a:lnSpc>
            </a:pPr>
            <a:r>
              <a:rPr lang="en-US" sz="2471" b="1" dirty="0" err="1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научно-технологический</a:t>
            </a:r>
            <a:r>
              <a:rPr lang="en-US" sz="2471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</a:t>
            </a:r>
            <a:r>
              <a:rPr lang="en-US" sz="2471" b="1" dirty="0" err="1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суверенитет</a:t>
            </a:r>
            <a:r>
              <a:rPr lang="en-US" sz="2471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</a:t>
            </a:r>
            <a:r>
              <a:rPr lang="en-US" sz="2471" b="1" dirty="0" err="1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России</a:t>
            </a:r>
            <a:r>
              <a:rPr lang="en-US" sz="2471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</a:t>
            </a:r>
            <a:r>
              <a:rPr lang="en-US" sz="2471" b="1" dirty="0" err="1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начинается</a:t>
            </a:r>
            <a:r>
              <a:rPr lang="en-US" sz="2471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в </a:t>
            </a:r>
            <a:r>
              <a:rPr lang="en-US" sz="2471" b="1" dirty="0" err="1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школе</a:t>
            </a:r>
            <a:endParaRPr lang="en-US" sz="2471" b="1" dirty="0">
              <a:solidFill>
                <a:srgbClr val="00002E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1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74805" y="2441978"/>
            <a:ext cx="508430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7"/>
              </a:lnSpc>
            </a:pPr>
            <a:r>
              <a:rPr lang="en-US" sz="3534" b="1">
                <a:solidFill>
                  <a:srgbClr val="000E0F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28 октября - 1 ноября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174805" y="845315"/>
            <a:ext cx="6169623" cy="729559"/>
            <a:chOff x="0" y="0"/>
            <a:chExt cx="12339245" cy="1459117"/>
          </a:xfrm>
        </p:grpSpPr>
        <p:sp>
          <p:nvSpPr>
            <p:cNvPr id="17" name="Freeform 17"/>
            <p:cNvSpPr/>
            <p:nvPr/>
          </p:nvSpPr>
          <p:spPr>
            <a:xfrm>
              <a:off x="10336568" y="0"/>
              <a:ext cx="2002677" cy="1459117"/>
            </a:xfrm>
            <a:custGeom>
              <a:avLst/>
              <a:gdLst/>
              <a:ahLst/>
              <a:cxnLst/>
              <a:rect l="l" t="t" r="r" b="b"/>
              <a:pathLst>
                <a:path w="2002677" h="1459117">
                  <a:moveTo>
                    <a:pt x="0" y="0"/>
                  </a:moveTo>
                  <a:lnTo>
                    <a:pt x="2002677" y="0"/>
                  </a:lnTo>
                  <a:lnTo>
                    <a:pt x="2002677" y="1459117"/>
                  </a:lnTo>
                  <a:lnTo>
                    <a:pt x="0" y="1459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2123612" cy="1459117"/>
            </a:xfrm>
            <a:custGeom>
              <a:avLst/>
              <a:gdLst/>
              <a:ahLst/>
              <a:cxnLst/>
              <a:rect l="l" t="t" r="r" b="b"/>
              <a:pathLst>
                <a:path w="2123612" h="1459117">
                  <a:moveTo>
                    <a:pt x="0" y="0"/>
                  </a:moveTo>
                  <a:lnTo>
                    <a:pt x="2123612" y="0"/>
                  </a:lnTo>
                  <a:lnTo>
                    <a:pt x="2123612" y="1459117"/>
                  </a:lnTo>
                  <a:lnTo>
                    <a:pt x="0" y="1459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6864" t="-48415" r="-67927" b="-43801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044841" y="0"/>
              <a:ext cx="6370497" cy="1459117"/>
            </a:xfrm>
            <a:custGeom>
              <a:avLst/>
              <a:gdLst/>
              <a:ahLst/>
              <a:cxnLst/>
              <a:rect l="l" t="t" r="r" b="b"/>
              <a:pathLst>
                <a:path w="6370497" h="1459117">
                  <a:moveTo>
                    <a:pt x="0" y="0"/>
                  </a:moveTo>
                  <a:lnTo>
                    <a:pt x="6370497" y="0"/>
                  </a:lnTo>
                  <a:lnTo>
                    <a:pt x="6370497" y="1459117"/>
                  </a:lnTo>
                  <a:lnTo>
                    <a:pt x="0" y="1459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906" t="-38495" r="-3110" b="-45991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0" y="0"/>
            <a:ext cx="1496684" cy="6858000"/>
            <a:chOff x="0" y="0"/>
            <a:chExt cx="895937" cy="410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5937" cy="4105300"/>
            </a:xfrm>
            <a:custGeom>
              <a:avLst/>
              <a:gdLst/>
              <a:ahLst/>
              <a:cxnLst/>
              <a:rect l="l" t="t" r="r" b="b"/>
              <a:pathLst>
                <a:path w="895937" h="4105300">
                  <a:moveTo>
                    <a:pt x="0" y="0"/>
                  </a:moveTo>
                  <a:lnTo>
                    <a:pt x="895937" y="0"/>
                  </a:lnTo>
                  <a:lnTo>
                    <a:pt x="895937" y="4105300"/>
                  </a:lnTo>
                  <a:lnTo>
                    <a:pt x="0" y="4105300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895937" cy="4076725"/>
            </a:xfrm>
            <a:prstGeom prst="rect">
              <a:avLst/>
            </a:prstGeom>
          </p:spPr>
          <p:txBody>
            <a:bodyPr lIns="22351" tIns="22351" rIns="22351" bIns="22351" rtlCol="0" anchor="ctr"/>
            <a:lstStyle/>
            <a:p>
              <a:pPr algn="ctr">
                <a:lnSpc>
                  <a:spcPts val="791"/>
                </a:lnSpc>
              </a:pPr>
              <a:endParaRPr sz="933"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792" y="0"/>
            <a:ext cx="1365102" cy="6858000"/>
            <a:chOff x="0" y="0"/>
            <a:chExt cx="2730203" cy="13716000"/>
          </a:xfrm>
        </p:grpSpPr>
        <p:sp>
          <p:nvSpPr>
            <p:cNvPr id="24" name="Freeform 24"/>
            <p:cNvSpPr/>
            <p:nvPr/>
          </p:nvSpPr>
          <p:spPr>
            <a:xfrm>
              <a:off x="0" y="9413387"/>
              <a:ext cx="2730203" cy="4302613"/>
            </a:xfrm>
            <a:custGeom>
              <a:avLst/>
              <a:gdLst/>
              <a:ahLst/>
              <a:cxnLst/>
              <a:rect l="l" t="t" r="r" b="b"/>
              <a:pathLst>
                <a:path w="2730203" h="4302613">
                  <a:moveTo>
                    <a:pt x="0" y="0"/>
                  </a:moveTo>
                  <a:lnTo>
                    <a:pt x="2730203" y="0"/>
                  </a:lnTo>
                  <a:lnTo>
                    <a:pt x="2730203" y="4302613"/>
                  </a:lnTo>
                  <a:lnTo>
                    <a:pt x="0" y="4302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19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4401004"/>
              <a:ext cx="2730203" cy="2730203"/>
            </a:xfrm>
            <a:custGeom>
              <a:avLst/>
              <a:gdLst/>
              <a:ahLst/>
              <a:cxnLst/>
              <a:rect l="l" t="t" r="r" b="b"/>
              <a:pathLst>
                <a:path w="2730203" h="2730203">
                  <a:moveTo>
                    <a:pt x="0" y="0"/>
                  </a:moveTo>
                  <a:lnTo>
                    <a:pt x="2730203" y="0"/>
                  </a:lnTo>
                  <a:lnTo>
                    <a:pt x="2730203" y="2730204"/>
                  </a:lnTo>
                  <a:lnTo>
                    <a:pt x="0" y="27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19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7229856"/>
              <a:ext cx="2730203" cy="2084883"/>
            </a:xfrm>
            <a:custGeom>
              <a:avLst/>
              <a:gdLst/>
              <a:ahLst/>
              <a:cxnLst/>
              <a:rect l="l" t="t" r="r" b="b"/>
              <a:pathLst>
                <a:path w="2730203" h="2084883">
                  <a:moveTo>
                    <a:pt x="0" y="0"/>
                  </a:moveTo>
                  <a:lnTo>
                    <a:pt x="2730203" y="0"/>
                  </a:lnTo>
                  <a:lnTo>
                    <a:pt x="2730203" y="2084883"/>
                  </a:lnTo>
                  <a:lnTo>
                    <a:pt x="0" y="208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19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10800000">
              <a:off x="0" y="0"/>
              <a:ext cx="2730203" cy="4302356"/>
            </a:xfrm>
            <a:custGeom>
              <a:avLst/>
              <a:gdLst/>
              <a:ahLst/>
              <a:cxnLst/>
              <a:rect l="l" t="t" r="r" b="b"/>
              <a:pathLst>
                <a:path w="2730203" h="4302356">
                  <a:moveTo>
                    <a:pt x="0" y="0"/>
                  </a:moveTo>
                  <a:lnTo>
                    <a:pt x="2730203" y="0"/>
                  </a:lnTo>
                  <a:lnTo>
                    <a:pt x="2730203" y="4302356"/>
                  </a:lnTo>
                  <a:lnTo>
                    <a:pt x="0" y="430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19999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 rot="-5400000">
            <a:off x="-3055681" y="3249464"/>
            <a:ext cx="685800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sz="1995" spc="159" dirty="0">
                <a:solidFill>
                  <a:srgbClr val="F7FFFE"/>
                </a:solidFill>
                <a:latin typeface="PT Sans" panose="020B0503020203020204" pitchFamily="34" charset="-52"/>
                <a:ea typeface="Montserrat 1"/>
                <a:cs typeface="Montserrat 1"/>
                <a:sym typeface="Montserrat 1"/>
              </a:rPr>
              <a:t>VI МЕЖРЕГИОНАЛЬНЫЙ</a:t>
            </a:r>
          </a:p>
        </p:txBody>
      </p:sp>
      <p:sp>
        <p:nvSpPr>
          <p:cNvPr id="29" name="TextBox 29"/>
          <p:cNvSpPr txBox="1"/>
          <p:nvPr/>
        </p:nvSpPr>
        <p:spPr>
          <a:xfrm rot="-5400000">
            <a:off x="-1118030" y="2858332"/>
            <a:ext cx="4146795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90"/>
              </a:lnSpc>
            </a:pPr>
            <a:r>
              <a:rPr lang="en-US" sz="6350" b="1" spc="507" dirty="0">
                <a:solidFill>
                  <a:srgbClr val="F7FFFE"/>
                </a:solidFill>
                <a:latin typeface="PT Sans" panose="020B0503020203020204" pitchFamily="34" charset="-52"/>
                <a:ea typeface="Montserrat 1 Heavy"/>
                <a:cs typeface="Montserrat 1 Heavy"/>
                <a:sym typeface="Montserrat 1 Heavy"/>
              </a:rPr>
              <a:t>ФОРУМ</a:t>
            </a:r>
          </a:p>
        </p:txBody>
      </p:sp>
    </p:spTree>
    <p:extLst>
      <p:ext uri="{BB962C8B-B14F-4D97-AF65-F5344CB8AC3E}">
        <p14:creationId xmlns:p14="http://schemas.microsoft.com/office/powerpoint/2010/main" val="22694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5">
            <a:extLst>
              <a:ext uri="{FF2B5EF4-FFF2-40B4-BE49-F238E27FC236}">
                <a16:creationId xmlns:a16="http://schemas.microsoft.com/office/drawing/2014/main" id="{118CB318-40AB-41B9-B955-391506297138}"/>
              </a:ext>
            </a:extLst>
          </p:cNvPr>
          <p:cNvSpPr/>
          <p:nvPr/>
        </p:nvSpPr>
        <p:spPr>
          <a:xfrm>
            <a:off x="604829" y="6088575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4BBDB62E-A72B-4D68-8D77-9E7DFAEAE0C2}"/>
              </a:ext>
            </a:extLst>
          </p:cNvPr>
          <p:cNvSpPr/>
          <p:nvPr/>
        </p:nvSpPr>
        <p:spPr>
          <a:xfrm>
            <a:off x="1561423" y="5879381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3810B41B-8874-48B1-AF5C-542047F36D8C}"/>
              </a:ext>
            </a:extLst>
          </p:cNvPr>
          <p:cNvSpPr/>
          <p:nvPr/>
        </p:nvSpPr>
        <p:spPr>
          <a:xfrm>
            <a:off x="-648148" y="5991166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1404FC7A-4266-4983-AAD3-C6DD4A9D26A8}"/>
              </a:ext>
            </a:extLst>
          </p:cNvPr>
          <p:cNvSpPr/>
          <p:nvPr/>
        </p:nvSpPr>
        <p:spPr>
          <a:xfrm rot="-10800000">
            <a:off x="0" y="-110836"/>
            <a:ext cx="1263211" cy="1255816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4" name="Прямоугольник 3"/>
          <p:cNvSpPr/>
          <p:nvPr/>
        </p:nvSpPr>
        <p:spPr>
          <a:xfrm>
            <a:off x="255639" y="257508"/>
            <a:ext cx="117298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>
                <a:solidFill>
                  <a:srgbClr val="232C77"/>
                </a:solidFill>
                <a:latin typeface="Phenomena"/>
              </a:rPr>
              <a:t>Единая федеральная система научно-методического сопровождения </a:t>
            </a:r>
          </a:p>
          <a:p>
            <a:pPr algn="ctr" fontAlgn="base"/>
            <a:r>
              <a:rPr lang="ru-RU" sz="2000" b="1" dirty="0">
                <a:solidFill>
                  <a:srgbClr val="232C77"/>
                </a:solidFill>
                <a:latin typeface="Phenomena"/>
              </a:rPr>
              <a:t>педагогических работников и управленческих кадров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7148" y="1500669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1600" b="1" dirty="0">
                <a:solidFill>
                  <a:srgbClr val="333333"/>
                </a:solidFill>
                <a:latin typeface="inherit"/>
              </a:rPr>
              <a:t>Координатор ЕФС</a:t>
            </a:r>
            <a:r>
              <a:rPr lang="ru-RU" sz="1600" dirty="0">
                <a:solidFill>
                  <a:srgbClr val="333333"/>
                </a:solidFill>
                <a:latin typeface="Montserrat"/>
              </a:rPr>
              <a:t> – ФГАОУ ДПО «Академия </a:t>
            </a:r>
            <a:r>
              <a:rPr lang="ru-RU" sz="1600" dirty="0" err="1">
                <a:solidFill>
                  <a:srgbClr val="333333"/>
                </a:solidFill>
                <a:latin typeface="Montserrat"/>
              </a:rPr>
              <a:t>Минпросвещения</a:t>
            </a:r>
            <a:r>
              <a:rPr lang="ru-RU" sz="1600" dirty="0">
                <a:solidFill>
                  <a:srgbClr val="333333"/>
                </a:solidFill>
                <a:latin typeface="Montserrat"/>
              </a:rPr>
              <a:t> России»</a:t>
            </a:r>
          </a:p>
          <a:p>
            <a:pPr fontAlgn="base"/>
            <a:endParaRPr lang="ru-RU" sz="1600" dirty="0">
              <a:solidFill>
                <a:srgbClr val="333333"/>
              </a:solidFill>
              <a:latin typeface="Montserrat"/>
            </a:endParaRPr>
          </a:p>
          <a:p>
            <a:pPr fontAlgn="base"/>
            <a:r>
              <a:rPr lang="ru-RU" sz="1600" b="1" dirty="0">
                <a:solidFill>
                  <a:srgbClr val="333333"/>
                </a:solidFill>
                <a:latin typeface="inherit"/>
              </a:rPr>
              <a:t>Задачи координатора ЕФС:</a:t>
            </a:r>
            <a:endParaRPr lang="ru-RU" sz="1600" dirty="0">
              <a:solidFill>
                <a:srgbClr val="333333"/>
              </a:solidFill>
              <a:latin typeface="Montserra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333"/>
                </a:solidFill>
                <a:latin typeface="Montserrat"/>
              </a:rPr>
              <a:t>взаимодействие с субъектами региональной системы научно-методического сопровождения педагогических работников и управленческих кадров;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  <a:latin typeface="Montserrat"/>
              </a:rPr>
              <a:t>координация деятельности научно-методических центров сопровождения педагогических работников;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333"/>
                </a:solidFill>
                <a:latin typeface="Montserrat"/>
              </a:rPr>
              <a:t>координация деятельности сети ЦНППМ;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333"/>
                </a:solidFill>
                <a:latin typeface="Montserrat"/>
              </a:rPr>
              <a:t>координация деятельности региональных методических активов;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333"/>
                </a:solidFill>
                <a:latin typeface="Montserrat"/>
              </a:rPr>
              <a:t>ведение Федерального реестра дополнительных профессиональных программ;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333"/>
                </a:solidFill>
                <a:latin typeface="Montserrat"/>
              </a:rPr>
              <a:t>управление цифровой экосистемой ДППО.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/>
          <a:srcRect t="7598" b="6811"/>
          <a:stretch/>
        </p:blipFill>
        <p:spPr>
          <a:xfrm>
            <a:off x="6027174" y="1772768"/>
            <a:ext cx="5958349" cy="28686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15761" y="4773168"/>
            <a:ext cx="1814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https://apkpro.ru/efs/</a:t>
            </a:r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827221" y="5286321"/>
            <a:ext cx="5875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Единое образовательное пространство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A1AA14E-77A0-4155-8FB4-1A432A8FB76D}"/>
              </a:ext>
            </a:extLst>
          </p:cNvPr>
          <p:cNvSpPr/>
          <p:nvPr/>
        </p:nvSpPr>
        <p:spPr>
          <a:xfrm>
            <a:off x="10297184" y="4974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</p:spTree>
    <p:extLst>
      <p:ext uri="{BB962C8B-B14F-4D97-AF65-F5344CB8AC3E}">
        <p14:creationId xmlns:p14="http://schemas.microsoft.com/office/powerpoint/2010/main" val="766283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95831" y="1480777"/>
            <a:ext cx="3333169" cy="333316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68733" y="-87991"/>
            <a:ext cx="5327267" cy="7033982"/>
            <a:chOff x="0" y="0"/>
            <a:chExt cx="1449507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9507" cy="1913890"/>
            </a:xfrm>
            <a:custGeom>
              <a:avLst/>
              <a:gdLst/>
              <a:ahLst/>
              <a:cxnLst/>
              <a:rect l="l" t="t" r="r" b="b"/>
              <a:pathLst>
                <a:path w="1449507" h="1913890">
                  <a:moveTo>
                    <a:pt x="0" y="0"/>
                  </a:moveTo>
                  <a:lnTo>
                    <a:pt x="1449507" y="0"/>
                  </a:lnTo>
                  <a:lnTo>
                    <a:pt x="144950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23008" y="4544747"/>
            <a:ext cx="4012895" cy="401289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43288" y="2254202"/>
            <a:ext cx="4978157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4"/>
              </a:lnSpc>
            </a:pPr>
            <a:r>
              <a:rPr lang="en-US" sz="5334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Спасибо</a:t>
            </a:r>
            <a:r>
              <a:rPr lang="en-US" sz="5334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</a:p>
          <a:p>
            <a:pPr>
              <a:lnSpc>
                <a:spcPts val="6934"/>
              </a:lnSpc>
            </a:pPr>
            <a:r>
              <a:rPr lang="en-US" sz="5334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за</a:t>
            </a:r>
            <a:r>
              <a:rPr lang="en-US" sz="5334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  <a:r>
              <a:rPr lang="en-US" sz="5334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внимание</a:t>
            </a:r>
            <a:r>
              <a:rPr lang="en-US" sz="5334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469318" y="6366104"/>
            <a:ext cx="3333169" cy="333316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528614" y="-1446132"/>
            <a:ext cx="4977586" cy="9750263"/>
            <a:chOff x="0" y="0"/>
            <a:chExt cx="9955173" cy="195005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955173" cy="19500527"/>
            </a:xfrm>
            <a:custGeom>
              <a:avLst/>
              <a:gdLst/>
              <a:ahLst/>
              <a:cxnLst/>
              <a:rect l="l" t="t" r="r" b="b"/>
              <a:pathLst>
                <a:path w="9955173" h="19500527">
                  <a:moveTo>
                    <a:pt x="0" y="0"/>
                  </a:moveTo>
                  <a:lnTo>
                    <a:pt x="9955173" y="0"/>
                  </a:lnTo>
                  <a:lnTo>
                    <a:pt x="9955173" y="19500527"/>
                  </a:lnTo>
                  <a:lnTo>
                    <a:pt x="0" y="19500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4712363" y="11469143"/>
              <a:ext cx="1222985" cy="122298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4849140" y="5347939"/>
              <a:ext cx="1209802" cy="120980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868280" y="8706781"/>
              <a:ext cx="1165104" cy="116510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1700807" y="6019969"/>
              <a:ext cx="2527017" cy="252701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75D9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641347" y="5574896"/>
              <a:ext cx="1291258" cy="12912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C300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11506200" y="-273946"/>
            <a:ext cx="1535149" cy="1535149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6465066" y="-423409"/>
            <a:ext cx="670836" cy="67083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1657599" y="5581181"/>
            <a:ext cx="1940027" cy="194002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970754" y="4981269"/>
            <a:ext cx="404438" cy="400026"/>
          </a:xfrm>
          <a:custGeom>
            <a:avLst/>
            <a:gdLst/>
            <a:ahLst/>
            <a:cxnLst/>
            <a:rect l="l" t="t" r="r" b="b"/>
            <a:pathLst>
              <a:path w="606657" h="600039">
                <a:moveTo>
                  <a:pt x="0" y="0"/>
                </a:moveTo>
                <a:lnTo>
                  <a:pt x="606657" y="0"/>
                </a:lnTo>
                <a:lnTo>
                  <a:pt x="606657" y="600039"/>
                </a:lnTo>
                <a:lnTo>
                  <a:pt x="0" y="600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585176" y="4920285"/>
            <a:ext cx="409937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99" b="1" spc="27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www.dayseducaltai.ru</a:t>
            </a:r>
          </a:p>
        </p:txBody>
      </p:sp>
      <p:sp>
        <p:nvSpPr>
          <p:cNvPr id="31" name="Freeform 31"/>
          <p:cNvSpPr/>
          <p:nvPr/>
        </p:nvSpPr>
        <p:spPr>
          <a:xfrm flipH="1">
            <a:off x="-435546" y="-791140"/>
            <a:ext cx="1406299" cy="1406299"/>
          </a:xfrm>
          <a:custGeom>
            <a:avLst/>
            <a:gdLst/>
            <a:ahLst/>
            <a:cxnLst/>
            <a:rect l="l" t="t" r="r" b="b"/>
            <a:pathLst>
              <a:path w="2109449" h="2109449">
                <a:moveTo>
                  <a:pt x="2109449" y="0"/>
                </a:moveTo>
                <a:lnTo>
                  <a:pt x="0" y="0"/>
                </a:lnTo>
                <a:lnTo>
                  <a:pt x="0" y="2109449"/>
                </a:lnTo>
                <a:lnTo>
                  <a:pt x="2109449" y="2109449"/>
                </a:lnTo>
                <a:lnTo>
                  <a:pt x="21094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371055" y="6020288"/>
            <a:ext cx="1056855" cy="1061813"/>
            <a:chOff x="0" y="0"/>
            <a:chExt cx="2113711" cy="2123627"/>
          </a:xfrm>
        </p:grpSpPr>
        <p:sp>
          <p:nvSpPr>
            <p:cNvPr id="33" name="Freeform 33"/>
            <p:cNvSpPr/>
            <p:nvPr/>
          </p:nvSpPr>
          <p:spPr>
            <a:xfrm rot="-10800000">
              <a:off x="1061814" y="0"/>
              <a:ext cx="1051898" cy="2123627"/>
            </a:xfrm>
            <a:custGeom>
              <a:avLst/>
              <a:gdLst/>
              <a:ahLst/>
              <a:cxnLst/>
              <a:rect l="l" t="t" r="r" b="b"/>
              <a:pathLst>
                <a:path w="1051898" h="2123627">
                  <a:moveTo>
                    <a:pt x="0" y="0"/>
                  </a:moveTo>
                  <a:lnTo>
                    <a:pt x="1051897" y="0"/>
                  </a:lnTo>
                  <a:lnTo>
                    <a:pt x="1051897" y="2123627"/>
                  </a:lnTo>
                  <a:lnTo>
                    <a:pt x="0" y="2123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101885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5400000">
              <a:off x="-530907" y="530907"/>
              <a:ext cx="2123627" cy="1061814"/>
            </a:xfrm>
            <a:custGeom>
              <a:avLst/>
              <a:gdLst/>
              <a:ahLst/>
              <a:cxnLst/>
              <a:rect l="l" t="t" r="r" b="b"/>
              <a:pathLst>
                <a:path w="2123627" h="1061814">
                  <a:moveTo>
                    <a:pt x="0" y="0"/>
                  </a:moveTo>
                  <a:lnTo>
                    <a:pt x="2123627" y="0"/>
                  </a:lnTo>
                  <a:lnTo>
                    <a:pt x="2123627" y="1061813"/>
                  </a:lnTo>
                  <a:lnTo>
                    <a:pt x="0" y="1061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Freeform 35"/>
          <p:cNvSpPr/>
          <p:nvPr/>
        </p:nvSpPr>
        <p:spPr>
          <a:xfrm>
            <a:off x="10720576" y="1501712"/>
            <a:ext cx="2104874" cy="2104874"/>
          </a:xfrm>
          <a:custGeom>
            <a:avLst/>
            <a:gdLst/>
            <a:ahLst/>
            <a:cxnLst/>
            <a:rect l="l" t="t" r="r" b="b"/>
            <a:pathLst>
              <a:path w="3157311" h="3157311">
                <a:moveTo>
                  <a:pt x="0" y="0"/>
                </a:moveTo>
                <a:lnTo>
                  <a:pt x="3157310" y="0"/>
                </a:lnTo>
                <a:lnTo>
                  <a:pt x="3157310" y="3157311"/>
                </a:lnTo>
                <a:lnTo>
                  <a:pt x="0" y="3157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0233512" y="2067085"/>
            <a:ext cx="974129" cy="974129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</p:spTree>
    <p:extLst>
      <p:ext uri="{BB962C8B-B14F-4D97-AF65-F5344CB8AC3E}">
        <p14:creationId xmlns:p14="http://schemas.microsoft.com/office/powerpoint/2010/main" val="258952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3218" y="0"/>
            <a:ext cx="12695218" cy="2438400"/>
            <a:chOff x="0" y="0"/>
            <a:chExt cx="59196199" cy="11369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196201" cy="11369951"/>
            </a:xfrm>
            <a:custGeom>
              <a:avLst/>
              <a:gdLst/>
              <a:ahLst/>
              <a:cxnLst/>
              <a:rect l="l" t="t" r="r" b="b"/>
              <a:pathLst>
                <a:path w="59196201" h="11369951">
                  <a:moveTo>
                    <a:pt x="0" y="0"/>
                  </a:moveTo>
                  <a:lnTo>
                    <a:pt x="59196201" y="0"/>
                  </a:lnTo>
                  <a:lnTo>
                    <a:pt x="59196201" y="11369951"/>
                  </a:lnTo>
                  <a:lnTo>
                    <a:pt x="0" y="11369951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9196199" cy="1138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168803" y="-57311"/>
            <a:ext cx="1269597" cy="1269597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0" y="0"/>
                </a:moveTo>
                <a:lnTo>
                  <a:pt x="1828800" y="0"/>
                </a:ln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11279E3-BEA7-4F87-A53E-37B6ABE39FB8}"/>
              </a:ext>
            </a:extLst>
          </p:cNvPr>
          <p:cNvGrpSpPr/>
          <p:nvPr/>
        </p:nvGrpSpPr>
        <p:grpSpPr>
          <a:xfrm>
            <a:off x="2388004" y="0"/>
            <a:ext cx="1238433" cy="1233789"/>
            <a:chOff x="3660387" y="14287"/>
            <a:chExt cx="1835684" cy="1828800"/>
          </a:xfrm>
        </p:grpSpPr>
        <p:grpSp>
          <p:nvGrpSpPr>
            <p:cNvPr id="5" name="Group 5"/>
            <p:cNvGrpSpPr/>
            <p:nvPr/>
          </p:nvGrpSpPr>
          <p:grpSpPr>
            <a:xfrm>
              <a:off x="3663829" y="14287"/>
              <a:ext cx="1828800" cy="1828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5E0D7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73"/>
                  </a:lnSpc>
                  <a:spcBef>
                    <a:spcPct val="0"/>
                  </a:spcBef>
                  <a:buClrTx/>
                </a:pPr>
                <a:endParaRPr sz="12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660387" y="14287"/>
              <a:ext cx="1835684" cy="1828800"/>
            </a:xfrm>
            <a:custGeom>
              <a:avLst/>
              <a:gdLst/>
              <a:ahLst/>
              <a:cxnLst/>
              <a:rect l="l" t="t" r="r" b="b"/>
              <a:pathLst>
                <a:path w="1835684" h="1828800">
                  <a:moveTo>
                    <a:pt x="0" y="0"/>
                  </a:moveTo>
                  <a:lnTo>
                    <a:pt x="1835684" y="0"/>
                  </a:lnTo>
                  <a:lnTo>
                    <a:pt x="1835684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" y="1219201"/>
            <a:ext cx="1175687" cy="1219199"/>
            <a:chOff x="0" y="0"/>
            <a:chExt cx="723176" cy="7231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3176" cy="723176"/>
            </a:xfrm>
            <a:custGeom>
              <a:avLst/>
              <a:gdLst/>
              <a:ahLst/>
              <a:cxnLst/>
              <a:rect l="l" t="t" r="r" b="b"/>
              <a:pathLst>
                <a:path w="723176" h="723176">
                  <a:moveTo>
                    <a:pt x="0" y="0"/>
                  </a:moveTo>
                  <a:lnTo>
                    <a:pt x="723176" y="0"/>
                  </a:lnTo>
                  <a:lnTo>
                    <a:pt x="723176" y="723176"/>
                  </a:lnTo>
                  <a:lnTo>
                    <a:pt x="0" y="723176"/>
                  </a:lnTo>
                  <a:close/>
                </a:path>
              </a:pathLst>
            </a:custGeom>
            <a:solidFill>
              <a:srgbClr val="E7F1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723176" cy="742226"/>
            </a:xfrm>
            <a:prstGeom prst="rect">
              <a:avLst/>
            </a:prstGeom>
          </p:spPr>
          <p:txBody>
            <a:bodyPr lIns="38064" tIns="38064" rIns="38064" bIns="38064" rtlCol="0" anchor="ctr"/>
            <a:lstStyle/>
            <a:p>
              <a:pPr algn="ctr">
                <a:lnSpc>
                  <a:spcPts val="13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7413" y="1219200"/>
            <a:ext cx="924375" cy="1219200"/>
          </a:xfrm>
          <a:custGeom>
            <a:avLst/>
            <a:gdLst/>
            <a:ahLst/>
            <a:cxnLst/>
            <a:rect l="l" t="t" r="r" b="b"/>
            <a:pathLst>
              <a:path w="1386563" h="1828800">
                <a:moveTo>
                  <a:pt x="0" y="0"/>
                </a:moveTo>
                <a:lnTo>
                  <a:pt x="1386562" y="0"/>
                </a:lnTo>
                <a:lnTo>
                  <a:pt x="1386562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616148" y="622300"/>
            <a:ext cx="689005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6"/>
              </a:lnSpc>
              <a:buClrTx/>
            </a:pPr>
            <a:r>
              <a:rPr lang="en-US" sz="3333" b="1" kern="1200" dirty="0">
                <a:solidFill>
                  <a:srgbClr val="F7FF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ДНИ ОБРАЗОВАНИЯ И НАУКИ </a:t>
            </a:r>
          </a:p>
          <a:p>
            <a:pPr>
              <a:lnSpc>
                <a:spcPts val="4666"/>
              </a:lnSpc>
              <a:buClrTx/>
            </a:pPr>
            <a:r>
              <a:rPr lang="en-US" sz="3333" b="1" kern="1200" dirty="0">
                <a:solidFill>
                  <a:srgbClr val="F7FF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 АЛТАЕ 2024</a:t>
            </a:r>
          </a:p>
        </p:txBody>
      </p:sp>
      <p:sp>
        <p:nvSpPr>
          <p:cNvPr id="15" name="Freeform 15"/>
          <p:cNvSpPr/>
          <p:nvPr/>
        </p:nvSpPr>
        <p:spPr>
          <a:xfrm flipH="1" flipV="1">
            <a:off x="2394888" y="1219199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828800" h="1828800">
                <a:moveTo>
                  <a:pt x="1828800" y="1828800"/>
                </a:moveTo>
                <a:lnTo>
                  <a:pt x="0" y="1828800"/>
                </a:lnTo>
                <a:lnTo>
                  <a:pt x="0" y="0"/>
                </a:lnTo>
                <a:lnTo>
                  <a:pt x="1828800" y="0"/>
                </a:lnTo>
                <a:lnTo>
                  <a:pt x="1828800" y="1828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34276" y="5791206"/>
            <a:ext cx="2921029" cy="410369"/>
            <a:chOff x="0" y="-45113"/>
            <a:chExt cx="5842059" cy="82073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28120" cy="728120"/>
            </a:xfrm>
            <a:custGeom>
              <a:avLst/>
              <a:gdLst/>
              <a:ahLst/>
              <a:cxnLst/>
              <a:rect l="l" t="t" r="r" b="b"/>
              <a:pathLst>
                <a:path w="728120" h="728120">
                  <a:moveTo>
                    <a:pt x="0" y="0"/>
                  </a:moveTo>
                  <a:lnTo>
                    <a:pt x="728120" y="0"/>
                  </a:lnTo>
                  <a:lnTo>
                    <a:pt x="728120" y="728120"/>
                  </a:lnTo>
                  <a:lnTo>
                    <a:pt x="0" y="728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007508" y="-45113"/>
              <a:ext cx="4834551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73"/>
                </a:lnSpc>
                <a:spcBef>
                  <a:spcPct val="0"/>
                </a:spcBef>
                <a:buClrTx/>
              </a:pPr>
              <a:r>
                <a:rPr lang="en-US" sz="2266" b="1" kern="1200">
                  <a:solidFill>
                    <a:srgbClr val="334B49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dayseducaltai.ru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729687" y="2710290"/>
            <a:ext cx="2925619" cy="2831581"/>
          </a:xfrm>
          <a:custGeom>
            <a:avLst/>
            <a:gdLst/>
            <a:ahLst/>
            <a:cxnLst/>
            <a:rect l="l" t="t" r="r" b="b"/>
            <a:pathLst>
              <a:path w="4388428" h="4247372">
                <a:moveTo>
                  <a:pt x="0" y="0"/>
                </a:moveTo>
                <a:lnTo>
                  <a:pt x="4388428" y="0"/>
                </a:lnTo>
                <a:lnTo>
                  <a:pt x="4388428" y="4247372"/>
                </a:lnTo>
                <a:lnTo>
                  <a:pt x="0" y="42473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267200" y="2594018"/>
            <a:ext cx="7467600" cy="2092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buClrTx/>
            </a:pPr>
            <a:r>
              <a:rPr lang="ru-RU" sz="1600" b="1" kern="1200" dirty="0">
                <a:solidFill>
                  <a:srgbClr val="56CCC3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НАУЧНО-ПРАКТИЧЕСКАЯ КОНФЕРЕНЦИЯ </a:t>
            </a:r>
          </a:p>
          <a:p>
            <a:pPr algn="ctr">
              <a:buClrTx/>
            </a:pPr>
            <a:r>
              <a:rPr lang="ru-RU" sz="1600" b="1" kern="1200" dirty="0">
                <a:solidFill>
                  <a:srgbClr val="56CCC3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КРАЕВЫХ ПРОФЕССИОНАЛЬНЫХ СООБЩЕСТВ </a:t>
            </a:r>
          </a:p>
          <a:p>
            <a:pPr algn="ctr">
              <a:buClrTx/>
            </a:pPr>
            <a:r>
              <a:rPr lang="ru-RU" sz="1600" b="1" kern="1200" dirty="0">
                <a:solidFill>
                  <a:srgbClr val="56CCC3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«ПОВЫШЕНИЕ КАЧЕСТВА ОБРАЗОВАНИЯ В АЛТАЙСКОМ КРАЕ: ВЫЗОВЫ И НОВЫЕ УСЛОВИЯ»</a:t>
            </a:r>
          </a:p>
          <a:p>
            <a:pPr algn="ctr">
              <a:buClrTx/>
            </a:pPr>
            <a:r>
              <a:rPr lang="ru-RU" sz="24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Секция отделения по </a:t>
            </a:r>
          </a:p>
          <a:p>
            <a:pPr algn="ctr">
              <a:buClrTx/>
            </a:pPr>
            <a:r>
              <a:rPr lang="ru-RU" sz="24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физике </a:t>
            </a:r>
          </a:p>
          <a:p>
            <a:pPr algn="ctr">
              <a:buClrTx/>
            </a:pPr>
            <a:r>
              <a:rPr lang="ru-RU" sz="24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</a:rPr>
              <a:t>краевого учебно-методического объединения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98874" y="4972466"/>
            <a:ext cx="2655873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6"/>
              </a:lnSpc>
              <a:buClrTx/>
            </a:pPr>
            <a:r>
              <a:rPr lang="ru-RU" sz="3333" b="1" kern="1200" dirty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29</a:t>
            </a:r>
            <a:r>
              <a:rPr lang="en-US" sz="3333" b="1" kern="1200" dirty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ru-RU" sz="3333" b="1" kern="1200" dirty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октября</a:t>
            </a:r>
            <a:endParaRPr lang="en-US" sz="3333" b="1" kern="1200" dirty="0">
              <a:solidFill>
                <a:srgbClr val="334B4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702800" y="4987463"/>
            <a:ext cx="1201141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6"/>
              </a:lnSpc>
              <a:buClrTx/>
            </a:pPr>
            <a:r>
              <a:rPr lang="en-US" sz="3333" b="1" kern="1200" dirty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  <a:r>
              <a:rPr lang="ru-RU" sz="3333" b="1" kern="1200" dirty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</a:t>
            </a:r>
            <a:r>
              <a:rPr lang="en-US" sz="3333" b="1" kern="1200" dirty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ru-RU" sz="3333" b="1" kern="1200" dirty="0">
                <a:solidFill>
                  <a:srgbClr val="334B4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00</a:t>
            </a:r>
            <a:endParaRPr lang="en-US" sz="3333" b="1" kern="1200" dirty="0">
              <a:solidFill>
                <a:srgbClr val="334B49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616148" y="4922627"/>
            <a:ext cx="620469" cy="619245"/>
          </a:xfrm>
          <a:custGeom>
            <a:avLst/>
            <a:gdLst/>
            <a:ahLst/>
            <a:cxnLst/>
            <a:rect l="l" t="t" r="r" b="b"/>
            <a:pathLst>
              <a:path w="930704" h="928867">
                <a:moveTo>
                  <a:pt x="0" y="0"/>
                </a:moveTo>
                <a:lnTo>
                  <a:pt x="930704" y="0"/>
                </a:lnTo>
                <a:lnTo>
                  <a:pt x="930704" y="928867"/>
                </a:lnTo>
                <a:lnTo>
                  <a:pt x="0" y="928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940800" y="4864988"/>
            <a:ext cx="528799" cy="636410"/>
          </a:xfrm>
          <a:custGeom>
            <a:avLst/>
            <a:gdLst/>
            <a:ahLst/>
            <a:cxnLst/>
            <a:rect l="l" t="t" r="r" b="b"/>
            <a:pathLst>
              <a:path w="793198" h="954615">
                <a:moveTo>
                  <a:pt x="0" y="0"/>
                </a:moveTo>
                <a:lnTo>
                  <a:pt x="793198" y="0"/>
                </a:lnTo>
                <a:lnTo>
                  <a:pt x="793198" y="954614"/>
                </a:lnTo>
                <a:lnTo>
                  <a:pt x="0" y="9546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0" y="6565172"/>
            <a:ext cx="12878348" cy="1802449"/>
            <a:chOff x="0" y="0"/>
            <a:chExt cx="60050111" cy="840459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0050108" cy="8404594"/>
            </a:xfrm>
            <a:custGeom>
              <a:avLst/>
              <a:gdLst/>
              <a:ahLst/>
              <a:cxnLst/>
              <a:rect l="l" t="t" r="r" b="b"/>
              <a:pathLst>
                <a:path w="60050108" h="8404594">
                  <a:moveTo>
                    <a:pt x="0" y="0"/>
                  </a:moveTo>
                  <a:lnTo>
                    <a:pt x="60050108" y="0"/>
                  </a:lnTo>
                  <a:lnTo>
                    <a:pt x="60050108" y="8404594"/>
                  </a:lnTo>
                  <a:lnTo>
                    <a:pt x="0" y="8404594"/>
                  </a:ln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60050111" cy="84236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75B6EEE-37E2-4085-84D4-68CD65D82C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04" y="1212820"/>
            <a:ext cx="1221495" cy="122149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1C0A478-14FF-44E8-A707-E247D5A717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13" y="-408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0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4DF42026-8230-4E14-AA12-7007772BEDD8}"/>
              </a:ext>
            </a:extLst>
          </p:cNvPr>
          <p:cNvSpPr/>
          <p:nvPr/>
        </p:nvSpPr>
        <p:spPr>
          <a:xfrm>
            <a:off x="5683674" y="298810"/>
            <a:ext cx="6260380" cy="6260380"/>
          </a:xfrm>
          <a:custGeom>
            <a:avLst/>
            <a:gdLst/>
            <a:ahLst/>
            <a:cxnLst/>
            <a:rect l="l" t="t" r="r" b="b"/>
            <a:pathLst>
              <a:path w="9390570" h="9390570">
                <a:moveTo>
                  <a:pt x="0" y="0"/>
                </a:moveTo>
                <a:lnTo>
                  <a:pt x="9390570" y="0"/>
                </a:lnTo>
                <a:lnTo>
                  <a:pt x="9390570" y="9390570"/>
                </a:lnTo>
                <a:lnTo>
                  <a:pt x="0" y="9390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1A15A809-6A39-4120-B0C9-1B3D76AABF1E}"/>
              </a:ext>
            </a:extLst>
          </p:cNvPr>
          <p:cNvSpPr/>
          <p:nvPr/>
        </p:nvSpPr>
        <p:spPr>
          <a:xfrm>
            <a:off x="6012870" y="628006"/>
            <a:ext cx="5601989" cy="5601989"/>
          </a:xfrm>
          <a:custGeom>
            <a:avLst/>
            <a:gdLst/>
            <a:ahLst/>
            <a:cxnLst/>
            <a:rect l="l" t="t" r="r" b="b"/>
            <a:pathLst>
              <a:path w="8402983" h="8402983">
                <a:moveTo>
                  <a:pt x="0" y="0"/>
                </a:moveTo>
                <a:lnTo>
                  <a:pt x="8402983" y="0"/>
                </a:lnTo>
                <a:lnTo>
                  <a:pt x="8402983" y="8402984"/>
                </a:lnTo>
                <a:lnTo>
                  <a:pt x="0" y="8402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A4937814-85F3-489C-9FBA-B11EDDBD9480}"/>
              </a:ext>
            </a:extLst>
          </p:cNvPr>
          <p:cNvSpPr/>
          <p:nvPr/>
        </p:nvSpPr>
        <p:spPr>
          <a:xfrm>
            <a:off x="6322479" y="937615"/>
            <a:ext cx="4982771" cy="4982771"/>
          </a:xfrm>
          <a:custGeom>
            <a:avLst/>
            <a:gdLst/>
            <a:ahLst/>
            <a:cxnLst/>
            <a:rect l="l" t="t" r="r" b="b"/>
            <a:pathLst>
              <a:path w="7474157" h="7474157">
                <a:moveTo>
                  <a:pt x="0" y="0"/>
                </a:moveTo>
                <a:lnTo>
                  <a:pt x="7474157" y="0"/>
                </a:lnTo>
                <a:lnTo>
                  <a:pt x="7474157" y="7474158"/>
                </a:lnTo>
                <a:lnTo>
                  <a:pt x="0" y="7474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FCF539F1-85DE-421E-82EB-69FE237BABF3}"/>
              </a:ext>
            </a:extLst>
          </p:cNvPr>
          <p:cNvGrpSpPr/>
          <p:nvPr/>
        </p:nvGrpSpPr>
        <p:grpSpPr>
          <a:xfrm>
            <a:off x="6603658" y="1225526"/>
            <a:ext cx="4420414" cy="4420414"/>
            <a:chOff x="0" y="0"/>
            <a:chExt cx="812800" cy="8128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890D503-B33A-4CBB-8FF3-50427EE831E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345E6BD1-32C2-4F3D-AE7B-069D825CC42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6" name="Group 8">
            <a:extLst>
              <a:ext uri="{FF2B5EF4-FFF2-40B4-BE49-F238E27FC236}">
                <a16:creationId xmlns:a16="http://schemas.microsoft.com/office/drawing/2014/main" id="{38D3E87F-E017-46D8-B459-54EFF226469B}"/>
              </a:ext>
            </a:extLst>
          </p:cNvPr>
          <p:cNvGrpSpPr>
            <a:grpSpLocks noChangeAspect="1"/>
          </p:cNvGrpSpPr>
          <p:nvPr/>
        </p:nvGrpSpPr>
        <p:grpSpPr>
          <a:xfrm>
            <a:off x="6699515" y="1321392"/>
            <a:ext cx="4228699" cy="4228682"/>
            <a:chOff x="0" y="0"/>
            <a:chExt cx="6350000" cy="6349975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AED8B228-C87E-46AF-80DD-9D85F81E7488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66491" t="-14901" r="-5921" b="31"/>
              </a:stretch>
            </a:blipFill>
          </p:spPr>
        </p:sp>
      </p:grpSp>
      <p:sp>
        <p:nvSpPr>
          <p:cNvPr id="28" name="Freeform 10">
            <a:extLst>
              <a:ext uri="{FF2B5EF4-FFF2-40B4-BE49-F238E27FC236}">
                <a16:creationId xmlns:a16="http://schemas.microsoft.com/office/drawing/2014/main" id="{28463452-D960-4D7F-A353-3B1F44CB76D1}"/>
              </a:ext>
            </a:extLst>
          </p:cNvPr>
          <p:cNvSpPr/>
          <p:nvPr/>
        </p:nvSpPr>
        <p:spPr>
          <a:xfrm>
            <a:off x="10928214" y="185263"/>
            <a:ext cx="1001074" cy="1001074"/>
          </a:xfrm>
          <a:custGeom>
            <a:avLst/>
            <a:gdLst/>
            <a:ahLst/>
            <a:cxnLst/>
            <a:rect l="l" t="t" r="r" b="b"/>
            <a:pathLst>
              <a:path w="1501611" h="1501611">
                <a:moveTo>
                  <a:pt x="0" y="0"/>
                </a:moveTo>
                <a:lnTo>
                  <a:pt x="1501612" y="0"/>
                </a:lnTo>
                <a:lnTo>
                  <a:pt x="1501612" y="1501612"/>
                </a:lnTo>
                <a:lnTo>
                  <a:pt x="0" y="1501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FDFC66F0-EC56-4BA4-A1D9-64147B81841E}"/>
              </a:ext>
            </a:extLst>
          </p:cNvPr>
          <p:cNvSpPr/>
          <p:nvPr/>
        </p:nvSpPr>
        <p:spPr>
          <a:xfrm>
            <a:off x="5940372" y="5080823"/>
            <a:ext cx="839563" cy="839563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3" y="0"/>
                </a:lnTo>
                <a:lnTo>
                  <a:pt x="1259343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165A8292-F834-44BE-9371-37F5653C99EF}"/>
              </a:ext>
            </a:extLst>
          </p:cNvPr>
          <p:cNvSpPr/>
          <p:nvPr/>
        </p:nvSpPr>
        <p:spPr>
          <a:xfrm>
            <a:off x="4902793" y="685800"/>
            <a:ext cx="901115" cy="656537"/>
          </a:xfrm>
          <a:custGeom>
            <a:avLst/>
            <a:gdLst/>
            <a:ahLst/>
            <a:cxnLst/>
            <a:rect l="l" t="t" r="r" b="b"/>
            <a:pathLst>
              <a:path w="1351672" h="984806">
                <a:moveTo>
                  <a:pt x="0" y="0"/>
                </a:moveTo>
                <a:lnTo>
                  <a:pt x="1351672" y="0"/>
                </a:lnTo>
                <a:lnTo>
                  <a:pt x="1351672" y="984806"/>
                </a:lnTo>
                <a:lnTo>
                  <a:pt x="0" y="984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8598D0A9-9157-41CF-8D3C-FA0C352CA74C}"/>
              </a:ext>
            </a:extLst>
          </p:cNvPr>
          <p:cNvSpPr/>
          <p:nvPr/>
        </p:nvSpPr>
        <p:spPr>
          <a:xfrm>
            <a:off x="685801" y="685800"/>
            <a:ext cx="930083" cy="639053"/>
          </a:xfrm>
          <a:custGeom>
            <a:avLst/>
            <a:gdLst/>
            <a:ahLst/>
            <a:cxnLst/>
            <a:rect l="l" t="t" r="r" b="b"/>
            <a:pathLst>
              <a:path w="1395125" h="958579">
                <a:moveTo>
                  <a:pt x="0" y="0"/>
                </a:moveTo>
                <a:lnTo>
                  <a:pt x="1395125" y="0"/>
                </a:lnTo>
                <a:lnTo>
                  <a:pt x="1395125" y="958579"/>
                </a:lnTo>
                <a:lnTo>
                  <a:pt x="0" y="958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6864" t="-48415" r="-67927" b="-43801"/>
            </a:stretch>
          </a:blipFill>
        </p:spPr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B809572B-796A-4F6A-A6BD-569D21617070}"/>
              </a:ext>
            </a:extLst>
          </p:cNvPr>
          <p:cNvSpPr/>
          <p:nvPr/>
        </p:nvSpPr>
        <p:spPr>
          <a:xfrm>
            <a:off x="1902306" y="685800"/>
            <a:ext cx="2714064" cy="621637"/>
          </a:xfrm>
          <a:custGeom>
            <a:avLst/>
            <a:gdLst/>
            <a:ahLst/>
            <a:cxnLst/>
            <a:rect l="l" t="t" r="r" b="b"/>
            <a:pathLst>
              <a:path w="4071096" h="932456">
                <a:moveTo>
                  <a:pt x="0" y="0"/>
                </a:moveTo>
                <a:lnTo>
                  <a:pt x="4071096" y="0"/>
                </a:lnTo>
                <a:lnTo>
                  <a:pt x="4071096" y="932456"/>
                </a:lnTo>
                <a:lnTo>
                  <a:pt x="0" y="9324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906" t="-38495" r="-3110" b="-45991"/>
            </a:stretch>
          </a:blipFill>
        </p:spPr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8CE67E90-E75C-453D-82D2-290987AE63D4}"/>
              </a:ext>
            </a:extLst>
          </p:cNvPr>
          <p:cNvSpPr/>
          <p:nvPr/>
        </p:nvSpPr>
        <p:spPr>
          <a:xfrm>
            <a:off x="11008969" y="5332637"/>
            <a:ext cx="839563" cy="839563"/>
          </a:xfrm>
          <a:custGeom>
            <a:avLst/>
            <a:gdLst/>
            <a:ahLst/>
            <a:cxnLst/>
            <a:rect l="l" t="t" r="r" b="b"/>
            <a:pathLst>
              <a:path w="1259344" h="1259344">
                <a:moveTo>
                  <a:pt x="0" y="0"/>
                </a:moveTo>
                <a:lnTo>
                  <a:pt x="1259344" y="0"/>
                </a:lnTo>
                <a:lnTo>
                  <a:pt x="1259344" y="1259344"/>
                </a:lnTo>
                <a:lnTo>
                  <a:pt x="0" y="12593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CFD94DF2-FAB7-4B27-831C-92FDC4A66D3C}"/>
              </a:ext>
            </a:extLst>
          </p:cNvPr>
          <p:cNvSpPr txBox="1"/>
          <p:nvPr/>
        </p:nvSpPr>
        <p:spPr>
          <a:xfrm>
            <a:off x="624075" y="2440543"/>
            <a:ext cx="5164752" cy="139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fontAlgn="base">
              <a:spcBef>
                <a:spcPct val="0"/>
              </a:spcBef>
              <a:buClrTx/>
              <a:defRPr/>
            </a:pPr>
            <a:r>
              <a:rPr lang="ru-RU" sz="2266" b="1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О приоритетных направлениях работы отделения по физике краевого УМО </a:t>
            </a:r>
          </a:p>
          <a:p>
            <a:pPr lvl="0" fontAlgn="base">
              <a:spcBef>
                <a:spcPct val="0"/>
              </a:spcBef>
              <a:buClrTx/>
              <a:defRPr/>
            </a:pPr>
            <a:r>
              <a:rPr lang="ru-RU" sz="2266" b="1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в 2024-2025 </a:t>
            </a:r>
            <a:r>
              <a:rPr lang="ru-RU" sz="2266" b="1" dirty="0" err="1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у.г</a:t>
            </a:r>
            <a:r>
              <a:rPr lang="ru-RU" sz="2266" b="1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266221" y="5245075"/>
            <a:ext cx="4465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kern="1200" dirty="0" err="1">
                <a:solidFill>
                  <a:schemeClr val="tx1"/>
                </a:solidFill>
                <a:latin typeface="Times New Roman"/>
                <a:ea typeface="Calibri"/>
              </a:rPr>
              <a:t>Ликарь</a:t>
            </a:r>
            <a:r>
              <a:rPr lang="ru-RU" sz="1800" b="1" kern="1200" dirty="0">
                <a:solidFill>
                  <a:schemeClr val="tx1"/>
                </a:solidFill>
                <a:latin typeface="Times New Roman"/>
                <a:ea typeface="Calibri"/>
              </a:rPr>
              <a:t> Наталия Александровна</a:t>
            </a:r>
            <a:r>
              <a:rPr lang="ru-RU" sz="1800" kern="1200" dirty="0">
                <a:solidFill>
                  <a:schemeClr val="tx1"/>
                </a:solidFill>
                <a:latin typeface="Times New Roman"/>
                <a:ea typeface="Calibri"/>
              </a:rPr>
              <a:t>, руководитель отделения по физике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kern="1200" dirty="0">
                <a:solidFill>
                  <a:schemeClr val="tx1"/>
                </a:solidFill>
                <a:latin typeface="Times New Roman"/>
                <a:ea typeface="Calibri"/>
              </a:rPr>
              <a:t>краевого УМО</a:t>
            </a:r>
            <a:endParaRPr lang="ru-RU" sz="1800" kern="12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11445" r="1623" b="21834"/>
          <a:stretch/>
        </p:blipFill>
        <p:spPr bwMode="auto">
          <a:xfrm>
            <a:off x="225631" y="195943"/>
            <a:ext cx="10343407" cy="650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/>
          <p:cNvSpPr/>
          <p:nvPr/>
        </p:nvSpPr>
        <p:spPr>
          <a:xfrm rot="10800000">
            <a:off x="6137753" y="2006293"/>
            <a:ext cx="5131929" cy="2163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716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5">
            <a:extLst>
              <a:ext uri="{FF2B5EF4-FFF2-40B4-BE49-F238E27FC236}">
                <a16:creationId xmlns:a16="http://schemas.microsoft.com/office/drawing/2014/main" id="{118CB318-40AB-41B9-B955-391506297138}"/>
              </a:ext>
            </a:extLst>
          </p:cNvPr>
          <p:cNvSpPr/>
          <p:nvPr/>
        </p:nvSpPr>
        <p:spPr>
          <a:xfrm>
            <a:off x="604829" y="6088575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26">
            <a:extLst>
              <a:ext uri="{FF2B5EF4-FFF2-40B4-BE49-F238E27FC236}">
                <a16:creationId xmlns:a16="http://schemas.microsoft.com/office/drawing/2014/main" id="{4BBDB62E-A72B-4D68-8D77-9E7DFAEAE0C2}"/>
              </a:ext>
            </a:extLst>
          </p:cNvPr>
          <p:cNvSpPr/>
          <p:nvPr/>
        </p:nvSpPr>
        <p:spPr>
          <a:xfrm>
            <a:off x="1561423" y="5879381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7">
            <a:extLst>
              <a:ext uri="{FF2B5EF4-FFF2-40B4-BE49-F238E27FC236}">
                <a16:creationId xmlns:a16="http://schemas.microsoft.com/office/drawing/2014/main" id="{3810B41B-8874-48B1-AF5C-542047F36D8C}"/>
              </a:ext>
            </a:extLst>
          </p:cNvPr>
          <p:cNvSpPr/>
          <p:nvPr/>
        </p:nvSpPr>
        <p:spPr>
          <a:xfrm>
            <a:off x="-648148" y="5991166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1404FC7A-4266-4983-AAD3-C6DD4A9D26A8}"/>
              </a:ext>
            </a:extLst>
          </p:cNvPr>
          <p:cNvSpPr/>
          <p:nvPr/>
        </p:nvSpPr>
        <p:spPr>
          <a:xfrm rot="-10800000">
            <a:off x="0" y="-110836"/>
            <a:ext cx="1263211" cy="1255816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FA1AA14E-77A0-4155-8FB4-1A432A8FB76D}"/>
              </a:ext>
            </a:extLst>
          </p:cNvPr>
          <p:cNvSpPr/>
          <p:nvPr/>
        </p:nvSpPr>
        <p:spPr>
          <a:xfrm>
            <a:off x="10297184" y="4974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3277590" y="315022"/>
            <a:ext cx="5145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Изменения в составе отделения в 2024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/>
          <a:srcRect l="24338" t="15057" r="24338" b="18845"/>
          <a:stretch/>
        </p:blipFill>
        <p:spPr>
          <a:xfrm>
            <a:off x="1246909" y="715132"/>
            <a:ext cx="8340436" cy="60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5">
            <a:extLst>
              <a:ext uri="{FF2B5EF4-FFF2-40B4-BE49-F238E27FC236}">
                <a16:creationId xmlns:a16="http://schemas.microsoft.com/office/drawing/2014/main" id="{118CB318-40AB-41B9-B955-391506297138}"/>
              </a:ext>
            </a:extLst>
          </p:cNvPr>
          <p:cNvSpPr/>
          <p:nvPr/>
        </p:nvSpPr>
        <p:spPr>
          <a:xfrm>
            <a:off x="604829" y="6088575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id="{4BBDB62E-A72B-4D68-8D77-9E7DFAEAE0C2}"/>
              </a:ext>
            </a:extLst>
          </p:cNvPr>
          <p:cNvSpPr/>
          <p:nvPr/>
        </p:nvSpPr>
        <p:spPr>
          <a:xfrm>
            <a:off x="1561423" y="5879381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3810B41B-8874-48B1-AF5C-542047F36D8C}"/>
              </a:ext>
            </a:extLst>
          </p:cNvPr>
          <p:cNvSpPr/>
          <p:nvPr/>
        </p:nvSpPr>
        <p:spPr>
          <a:xfrm>
            <a:off x="-648148" y="5991166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1404FC7A-4266-4983-AAD3-C6DD4A9D26A8}"/>
              </a:ext>
            </a:extLst>
          </p:cNvPr>
          <p:cNvSpPr/>
          <p:nvPr/>
        </p:nvSpPr>
        <p:spPr>
          <a:xfrm rot="-10800000">
            <a:off x="0" y="-110836"/>
            <a:ext cx="1263211" cy="1255816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FA1AA14E-77A0-4155-8FB4-1A432A8FB76D}"/>
              </a:ext>
            </a:extLst>
          </p:cNvPr>
          <p:cNvSpPr/>
          <p:nvPr/>
        </p:nvSpPr>
        <p:spPr>
          <a:xfrm>
            <a:off x="10297184" y="4974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/>
          <a:srcRect l="17984" t="26380" r="50726" b="35627"/>
          <a:stretch/>
        </p:blipFill>
        <p:spPr>
          <a:xfrm>
            <a:off x="1769806" y="3696928"/>
            <a:ext cx="4628284" cy="316107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0800000">
            <a:off x="4842737" y="4303562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3874260" y="5210277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3899052" y="6034139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6523366" y="6501072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3376164" y="3865871"/>
            <a:ext cx="707784" cy="13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502676" y="3733894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согласовываем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0864" y="4207226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обновляем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37672" y="5097814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наполняем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3543" y="5911580"/>
            <a:ext cx="1560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распространяем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6980" y="5532613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участвуем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73001" y="6347183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применяем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/>
          <a:srcRect l="1125" t="15245" r="4958" b="28315"/>
          <a:stretch/>
        </p:blipFill>
        <p:spPr>
          <a:xfrm>
            <a:off x="480958" y="191892"/>
            <a:ext cx="9688278" cy="327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7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29796" r="5463" b="25539"/>
          <a:stretch/>
        </p:blipFill>
        <p:spPr bwMode="auto">
          <a:xfrm>
            <a:off x="1107334" y="694837"/>
            <a:ext cx="9970528" cy="547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8242" y="6103319"/>
            <a:ext cx="6408712" cy="646181"/>
          </a:xfrm>
          <a:prstGeom prst="rect">
            <a:avLst/>
          </a:prstGeom>
          <a:noFill/>
        </p:spPr>
        <p:txBody>
          <a:bodyPr wrap="square" lIns="91294" tIns="45646" rIns="91294" bIns="45646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sz="1800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Из презентации С.С. Кравцова на </a:t>
            </a:r>
            <a:r>
              <a:rPr lang="en-US" sz="1800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XIX</a:t>
            </a:r>
            <a:r>
              <a:rPr lang="ru-RU" sz="1800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 международном Байкальском  образовательном форуме (сентябрь 2024)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3050" y="179111"/>
            <a:ext cx="1008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Существенно возрастает роль естественно-научных дисциплин</a:t>
            </a:r>
          </a:p>
        </p:txBody>
      </p:sp>
    </p:spTree>
    <p:extLst>
      <p:ext uri="{BB962C8B-B14F-4D97-AF65-F5344CB8AC3E}">
        <p14:creationId xmlns:p14="http://schemas.microsoft.com/office/powerpoint/2010/main" val="3910558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4317" y="5272"/>
            <a:ext cx="8678507" cy="850249"/>
          </a:xfrm>
          <a:prstGeom prst="rect">
            <a:avLst/>
          </a:prstGeom>
        </p:spPr>
        <p:txBody>
          <a:bodyPr wrap="square" lIns="80026" tIns="40013" rIns="80026" bIns="40013">
            <a:spAutoFit/>
          </a:bodyPr>
          <a:lstStyle/>
          <a:p>
            <a:pPr algn="ctr" defTabSz="800267"/>
            <a:r>
              <a:rPr lang="ru-RU" sz="2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Естественно-научные дисциплины  </a:t>
            </a:r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ru-RU" sz="2500" b="1" spc="-22" dirty="0">
                <a:solidFill>
                  <a:srgbClr val="1D2C5A"/>
                </a:solidFill>
                <a:ea typeface="+mn-ea"/>
              </a:rPr>
              <a:t>драйвер</a:t>
            </a:r>
            <a:r>
              <a:rPr lang="ru-RU" sz="2500" b="1" spc="35" dirty="0">
                <a:solidFill>
                  <a:srgbClr val="1D2C5A"/>
                </a:solidFill>
                <a:ea typeface="+mn-ea"/>
              </a:rPr>
              <a:t> укрепления </a:t>
            </a:r>
            <a:r>
              <a:rPr lang="ru-RU" sz="2500" b="1" spc="-18" dirty="0">
                <a:solidFill>
                  <a:srgbClr val="1D2C5A"/>
                </a:solidFill>
                <a:ea typeface="+mn-ea"/>
              </a:rPr>
              <a:t>технологического</a:t>
            </a:r>
            <a:r>
              <a:rPr lang="ru-RU" sz="2500" b="1" spc="22" dirty="0">
                <a:solidFill>
                  <a:srgbClr val="1D2C5A"/>
                </a:solidFill>
                <a:ea typeface="+mn-ea"/>
              </a:rPr>
              <a:t> </a:t>
            </a:r>
            <a:r>
              <a:rPr lang="ru-RU" sz="2500" b="1" spc="-13" dirty="0">
                <a:solidFill>
                  <a:srgbClr val="1D2C5A"/>
                </a:solidFill>
                <a:ea typeface="+mn-ea"/>
              </a:rPr>
              <a:t>суверенитета</a:t>
            </a:r>
            <a:r>
              <a:rPr lang="ru-RU" sz="2500" b="1" spc="44" dirty="0">
                <a:solidFill>
                  <a:srgbClr val="1D2C5A"/>
                </a:solidFill>
                <a:ea typeface="+mn-ea"/>
              </a:rPr>
              <a:t> России </a:t>
            </a:r>
            <a:r>
              <a:rPr lang="ru-RU" sz="25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ru-RU" sz="2500" b="1" dirty="0">
              <a:solidFill>
                <a:srgbClr val="C00000"/>
              </a:solidFill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17" y="1009900"/>
            <a:ext cx="8739945" cy="521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3330054" cy="2019800"/>
          </a:xfrm>
          <a:prstGeom prst="rect">
            <a:avLst/>
          </a:prstGeom>
        </p:spPr>
        <p:txBody>
          <a:bodyPr wrap="square" lIns="80026" tIns="40013" rIns="80026" bIns="40013">
            <a:spAutoFit/>
          </a:bodyPr>
          <a:lstStyle/>
          <a:p>
            <a:pPr algn="ctr" defTabSz="399880">
              <a:buClrTx/>
            </a:pPr>
            <a:r>
              <a:rPr lang="ru-RU" sz="1800" kern="1200" dirty="0">
                <a:solidFill>
                  <a:schemeClr val="tx1"/>
                </a:solidFill>
                <a:latin typeface="Calibri" panose="020F0502020204030204"/>
                <a:ea typeface="+mn-ea"/>
              </a:rPr>
              <a:t>Из выступления Костенко Максима Александровича - И.О. директора Федерального государственного бюджетного научного учреждения «Институт стратегии развития образования»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818" y="4722362"/>
            <a:ext cx="2820420" cy="450139"/>
          </a:xfrm>
          <a:prstGeom prst="rect">
            <a:avLst/>
          </a:prstGeom>
          <a:noFill/>
        </p:spPr>
        <p:txBody>
          <a:bodyPr wrap="none" lIns="80026" tIns="40013" rIns="80026" bIns="40013" rtlCol="0">
            <a:spAutoFit/>
          </a:bodyPr>
          <a:lstStyle/>
          <a:p>
            <a:pPr defTabSz="399880">
              <a:buClrTx/>
            </a:pPr>
            <a:r>
              <a:rPr lang="ru-RU" sz="24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Нужен результат!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477" y="2333109"/>
            <a:ext cx="3692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Научно-технологический суверенитет начинается в школе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317707" y="5172501"/>
            <a:ext cx="1401079" cy="245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60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745DF407-A443-BE34-C679-D409E00B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0218" y="5784272"/>
            <a:ext cx="479228" cy="267420"/>
          </a:xfrm>
        </p:spPr>
        <p:txBody>
          <a:bodyPr/>
          <a:lstStyle/>
          <a:p>
            <a:pPr>
              <a:defRPr/>
            </a:pPr>
            <a:fld id="{7A7D0BFA-31FF-4593-97A9-6BE861E8BE36}" type="slidenum">
              <a:rPr lang="ru-RU" sz="1114">
                <a:solidFill>
                  <a:prstClr val="white">
                    <a:lumMod val="75000"/>
                  </a:prstClr>
                </a:solidFill>
                <a:latin typeface="Phenomena" panose="00000500000000000000" pitchFamily="50" charset="-52"/>
              </a:rPr>
              <a:pPr>
                <a:defRPr/>
              </a:pPr>
              <a:t>9</a:t>
            </a:fld>
            <a:endParaRPr lang="ru-RU" sz="1114">
              <a:solidFill>
                <a:prstClr val="white">
                  <a:lumMod val="75000"/>
                </a:prstClr>
              </a:solidFill>
              <a:latin typeface="Phenomena" panose="00000500000000000000" pitchFamily="50" charset="-52"/>
            </a:endParaRPr>
          </a:p>
        </p:txBody>
      </p:sp>
      <p:sp>
        <p:nvSpPr>
          <p:cNvPr id="20" name="Параллелограмм 19">
            <a:extLst>
              <a:ext uri="{FF2B5EF4-FFF2-40B4-BE49-F238E27FC236}">
                <a16:creationId xmlns:a16="http://schemas.microsoft.com/office/drawing/2014/main" id="{E7E79F62-C22F-4993-BD77-7DE2676CFF16}"/>
              </a:ext>
            </a:extLst>
          </p:cNvPr>
          <p:cNvSpPr/>
          <p:nvPr/>
        </p:nvSpPr>
        <p:spPr>
          <a:xfrm flipH="1">
            <a:off x="6096001" y="256481"/>
            <a:ext cx="7082596" cy="3704844"/>
          </a:xfrm>
          <a:prstGeom prst="parallelogram">
            <a:avLst>
              <a:gd name="adj" fmla="val 98998"/>
            </a:avLst>
          </a:prstGeom>
          <a:solidFill>
            <a:srgbClr val="03458E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7510">
              <a:buClrTx/>
              <a:defRPr/>
            </a:pPr>
            <a:endParaRPr lang="ru-RU" sz="1432" kern="1200" dirty="0">
              <a:solidFill>
                <a:prstClr val="white"/>
              </a:solidFill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7346213-0059-497B-9A9A-6E7B0A4E72CB}"/>
              </a:ext>
            </a:extLst>
          </p:cNvPr>
          <p:cNvCxnSpPr>
            <a:cxnSpLocks/>
          </p:cNvCxnSpPr>
          <p:nvPr/>
        </p:nvCxnSpPr>
        <p:spPr>
          <a:xfrm flipH="1">
            <a:off x="6697166" y="1260787"/>
            <a:ext cx="578575" cy="586753"/>
          </a:xfrm>
          <a:prstGeom prst="line">
            <a:avLst/>
          </a:prstGeom>
          <a:ln w="25400">
            <a:gradFill>
              <a:gsLst>
                <a:gs pos="15000">
                  <a:srgbClr val="14ECBF"/>
                </a:gs>
                <a:gs pos="30000">
                  <a:srgbClr val="00CAC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B99F5C0-109A-4065-8450-57F47E72E6BC}"/>
              </a:ext>
            </a:extLst>
          </p:cNvPr>
          <p:cNvSpPr/>
          <p:nvPr/>
        </p:nvSpPr>
        <p:spPr>
          <a:xfrm>
            <a:off x="7385136" y="3255852"/>
            <a:ext cx="3347230" cy="2299669"/>
          </a:xfrm>
          <a:prstGeom prst="rect">
            <a:avLst/>
          </a:prstGeom>
          <a:solidFill>
            <a:srgbClr val="03458E"/>
          </a:solidFill>
          <a:ln>
            <a:noFill/>
          </a:ln>
          <a:effectLst>
            <a:outerShdw blurRad="177800" dist="38100" dir="9480000" algn="b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7510">
              <a:buClrTx/>
              <a:defRPr/>
            </a:pPr>
            <a:endParaRPr lang="ru-RU" sz="1432" kern="12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D8E5047-4EF4-4BB3-A40E-4DF316BB5044}"/>
              </a:ext>
            </a:extLst>
          </p:cNvPr>
          <p:cNvSpPr/>
          <p:nvPr/>
        </p:nvSpPr>
        <p:spPr>
          <a:xfrm>
            <a:off x="1810032" y="966206"/>
            <a:ext cx="8029672" cy="1147765"/>
          </a:xfrm>
          <a:prstGeom prst="rect">
            <a:avLst/>
          </a:prstGeom>
          <a:solidFill>
            <a:srgbClr val="03458E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7510">
              <a:buClrTx/>
              <a:defRPr/>
            </a:pPr>
            <a:endParaRPr lang="ru-RU" sz="1432" kern="12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27" name="Номер слайда 3">
            <a:extLst>
              <a:ext uri="{FF2B5EF4-FFF2-40B4-BE49-F238E27FC236}">
                <a16:creationId xmlns:a16="http://schemas.microsoft.com/office/drawing/2014/main" id="{25A48760-D5FD-43E7-ACB8-98B212F97678}"/>
              </a:ext>
            </a:extLst>
          </p:cNvPr>
          <p:cNvSpPr txBox="1">
            <a:spLocks/>
          </p:cNvSpPr>
          <p:nvPr/>
        </p:nvSpPr>
        <p:spPr>
          <a:xfrm>
            <a:off x="10040218" y="5784272"/>
            <a:ext cx="479228" cy="267420"/>
          </a:xfrm>
          <a:prstGeom prst="rect">
            <a:avLst/>
          </a:prstGeom>
        </p:spPr>
        <p:txBody>
          <a:bodyPr vert="horz" lIns="72746" tIns="36373" rIns="72746" bIns="36373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  <a:defRPr/>
            </a:pPr>
            <a:fld id="{7A7D0BFA-31FF-4593-97A9-6BE861E8BE36}" type="slidenum">
              <a:rPr lang="ru-RU" sz="1114">
                <a:solidFill>
                  <a:prstClr val="white">
                    <a:lumMod val="75000"/>
                  </a:prstClr>
                </a:solidFill>
                <a:latin typeface="Phenomena" panose="00000500000000000000" pitchFamily="50" charset="-52"/>
              </a:rPr>
              <a:pPr>
                <a:buClrTx/>
                <a:buFontTx/>
                <a:buNone/>
                <a:defRPr/>
              </a:pPr>
              <a:t>9</a:t>
            </a:fld>
            <a:endParaRPr lang="ru-RU" sz="1114">
              <a:solidFill>
                <a:prstClr val="white">
                  <a:lumMod val="75000"/>
                </a:prstClr>
              </a:solidFill>
              <a:latin typeface="Phenomena" panose="00000500000000000000" pitchFamily="50" charset="-52"/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00D52813-4F80-48D8-B976-07CC134DAD8C}"/>
              </a:ext>
            </a:extLst>
          </p:cNvPr>
          <p:cNvCxnSpPr>
            <a:cxnSpLocks/>
          </p:cNvCxnSpPr>
          <p:nvPr/>
        </p:nvCxnSpPr>
        <p:spPr>
          <a:xfrm flipV="1">
            <a:off x="2372769" y="3033016"/>
            <a:ext cx="0" cy="380620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ABE1180-7A37-4FDD-BE0C-506FEE2A741B}"/>
              </a:ext>
            </a:extLst>
          </p:cNvPr>
          <p:cNvSpPr txBox="1"/>
          <p:nvPr/>
        </p:nvSpPr>
        <p:spPr>
          <a:xfrm>
            <a:off x="1392387" y="2397496"/>
            <a:ext cx="2024307" cy="381939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lnSpc>
                <a:spcPct val="90000"/>
              </a:lnSpc>
              <a:buClrTx/>
              <a:defRPr/>
            </a:pPr>
            <a:r>
              <a:rPr lang="ru-RU" sz="1273" kern="1200" dirty="0">
                <a:solidFill>
                  <a:srgbClr val="03458E"/>
                </a:solidFill>
                <a:latin typeface="Phenomena" panose="00000500000000000000" pitchFamily="50" charset="-52"/>
                <a:ea typeface="+mn-ea"/>
                <a:cs typeface="+mn-cs"/>
              </a:rPr>
              <a:t>ЗНАНИЕ:</a:t>
            </a:r>
          </a:p>
          <a:p>
            <a:pPr algn="ctr" defTabSz="727510">
              <a:lnSpc>
                <a:spcPct val="90000"/>
              </a:lnSpc>
              <a:buClrTx/>
              <a:defRPr/>
            </a:pPr>
            <a:r>
              <a:rPr lang="ru-RU" sz="954" kern="1200" dirty="0">
                <a:solidFill>
                  <a:srgbClr val="03458E"/>
                </a:solidFill>
                <a:latin typeface="Phenomena" panose="00000500000000000000" pitchFamily="50" charset="-52"/>
                <a:ea typeface="+mn-ea"/>
                <a:cs typeface="+mn-cs"/>
              </a:rPr>
              <a:t>КАЧЕСТВО И ОБЪЕКТИВНОСТЬ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C69A91-0B17-4FAA-BBAC-882315DD4625}"/>
              </a:ext>
            </a:extLst>
          </p:cNvPr>
          <p:cNvSpPr txBox="1"/>
          <p:nvPr/>
        </p:nvSpPr>
        <p:spPr>
          <a:xfrm>
            <a:off x="1436296" y="2731119"/>
            <a:ext cx="1933326" cy="244914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buClrTx/>
              <a:defRPr/>
            </a:pPr>
            <a:r>
              <a:rPr lang="ru-RU" sz="1114" kern="1200" dirty="0">
                <a:solidFill>
                  <a:prstClr val="black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знание добывай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AA271E9-8C69-4F24-9E2E-E95BA58A4754}"/>
              </a:ext>
            </a:extLst>
          </p:cNvPr>
          <p:cNvSpPr/>
          <p:nvPr/>
        </p:nvSpPr>
        <p:spPr>
          <a:xfrm rot="18898832">
            <a:off x="1975374" y="3574865"/>
            <a:ext cx="794743" cy="794743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7510">
              <a:buClrTx/>
              <a:defRPr/>
            </a:pPr>
            <a:endParaRPr lang="ru-RU" sz="1591" kern="12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A6916C0-BEB2-420B-9086-8A02711836E7}"/>
              </a:ext>
            </a:extLst>
          </p:cNvPr>
          <p:cNvSpPr/>
          <p:nvPr/>
        </p:nvSpPr>
        <p:spPr>
          <a:xfrm rot="18898832">
            <a:off x="2964548" y="2954139"/>
            <a:ext cx="794743" cy="794743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7510">
              <a:buClrTx/>
              <a:defRPr/>
            </a:pPr>
            <a:endParaRPr lang="ru-RU" sz="1591" kern="12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9D4707C3-1C5B-49B7-B2E2-E6A4C26965F7}"/>
              </a:ext>
            </a:extLst>
          </p:cNvPr>
          <p:cNvSpPr/>
          <p:nvPr/>
        </p:nvSpPr>
        <p:spPr>
          <a:xfrm rot="18898832">
            <a:off x="3961783" y="3575981"/>
            <a:ext cx="794743" cy="794743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7510">
              <a:buClrTx/>
              <a:defRPr/>
            </a:pPr>
            <a:endParaRPr lang="ru-RU" sz="1591" kern="12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DE581D9-CF6A-46B6-8338-6D284BC781BA}"/>
              </a:ext>
            </a:extLst>
          </p:cNvPr>
          <p:cNvSpPr/>
          <p:nvPr/>
        </p:nvSpPr>
        <p:spPr>
          <a:xfrm rot="18898832">
            <a:off x="4992179" y="2961326"/>
            <a:ext cx="794743" cy="794743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7510">
              <a:buClrTx/>
              <a:defRPr/>
            </a:pPr>
            <a:endParaRPr lang="ru-RU" sz="1591" kern="12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7EA6427-8B90-4867-B840-353F81B51760}"/>
              </a:ext>
            </a:extLst>
          </p:cNvPr>
          <p:cNvSpPr/>
          <p:nvPr/>
        </p:nvSpPr>
        <p:spPr>
          <a:xfrm rot="18898832">
            <a:off x="6031401" y="3576969"/>
            <a:ext cx="794743" cy="794743"/>
          </a:xfrm>
          <a:prstGeom prst="rect">
            <a:avLst/>
          </a:prstGeom>
          <a:solidFill>
            <a:srgbClr val="C9AE68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7510">
              <a:buClrTx/>
              <a:defRPr/>
            </a:pPr>
            <a:endParaRPr lang="ru-RU" sz="1591" kern="12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pic>
        <p:nvPicPr>
          <p:cNvPr id="42" name="Рисунок 41" descr="Академическая шапочка">
            <a:extLst>
              <a:ext uri="{FF2B5EF4-FFF2-40B4-BE49-F238E27FC236}">
                <a16:creationId xmlns:a16="http://schemas.microsoft.com/office/drawing/2014/main" id="{946268A9-7021-43FF-B0D5-BE722466B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80" y="3701144"/>
            <a:ext cx="589211" cy="561665"/>
          </a:xfrm>
          <a:prstGeom prst="rect">
            <a:avLst/>
          </a:prstGeom>
        </p:spPr>
      </p:pic>
      <p:pic>
        <p:nvPicPr>
          <p:cNvPr id="43" name="Рисунок 42" descr="Сердце">
            <a:extLst>
              <a:ext uri="{FF2B5EF4-FFF2-40B4-BE49-F238E27FC236}">
                <a16:creationId xmlns:a16="http://schemas.microsoft.com/office/drawing/2014/main" id="{7D17381B-26E0-4E9A-A06E-BF69B4F81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16" y="3094696"/>
            <a:ext cx="585550" cy="558174"/>
          </a:xfrm>
          <a:prstGeom prst="rect">
            <a:avLst/>
          </a:prstGeom>
        </p:spPr>
      </p:pic>
      <p:pic>
        <p:nvPicPr>
          <p:cNvPr id="44" name="Рисунок 43" descr="Скрипичный ключ">
            <a:extLst>
              <a:ext uri="{FF2B5EF4-FFF2-40B4-BE49-F238E27FC236}">
                <a16:creationId xmlns:a16="http://schemas.microsoft.com/office/drawing/2014/main" id="{5A5E0B7D-7107-4C2E-B1C5-0C192BBBD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037" y="3633295"/>
            <a:ext cx="726923" cy="692940"/>
          </a:xfrm>
          <a:prstGeom prst="rect">
            <a:avLst/>
          </a:prstGeom>
        </p:spPr>
      </p:pic>
      <p:pic>
        <p:nvPicPr>
          <p:cNvPr id="45" name="Рисунок 44" descr="Семья с мальчиком">
            <a:extLst>
              <a:ext uri="{FF2B5EF4-FFF2-40B4-BE49-F238E27FC236}">
                <a16:creationId xmlns:a16="http://schemas.microsoft.com/office/drawing/2014/main" id="{06D5A130-D71E-4C2E-9989-AB74FAEC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2" y="3069226"/>
            <a:ext cx="530029" cy="505249"/>
          </a:xfrm>
          <a:prstGeom prst="rect">
            <a:avLst/>
          </a:prstGeom>
        </p:spPr>
      </p:pic>
      <p:pic>
        <p:nvPicPr>
          <p:cNvPr id="46" name="Рисунок 45" descr="Социальная сеть">
            <a:extLst>
              <a:ext uri="{FF2B5EF4-FFF2-40B4-BE49-F238E27FC236}">
                <a16:creationId xmlns:a16="http://schemas.microsoft.com/office/drawing/2014/main" id="{0CF856D1-5D8E-4116-AB46-8C2984B2D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03" y="3627674"/>
            <a:ext cx="611845" cy="635662"/>
          </a:xfrm>
          <a:prstGeom prst="rect">
            <a:avLst/>
          </a:prstGeom>
        </p:spPr>
      </p:pic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3CB886FA-1250-4EC0-9982-2AB616B32E1C}"/>
              </a:ext>
            </a:extLst>
          </p:cNvPr>
          <p:cNvCxnSpPr>
            <a:cxnSpLocks/>
          </p:cNvCxnSpPr>
          <p:nvPr/>
        </p:nvCxnSpPr>
        <p:spPr>
          <a:xfrm flipV="1">
            <a:off x="4358686" y="3034279"/>
            <a:ext cx="0" cy="380620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1D53ED14-768B-4120-9DD3-F636C6DA7C2E}"/>
              </a:ext>
            </a:extLst>
          </p:cNvPr>
          <p:cNvCxnSpPr>
            <a:cxnSpLocks/>
          </p:cNvCxnSpPr>
          <p:nvPr/>
        </p:nvCxnSpPr>
        <p:spPr>
          <a:xfrm flipV="1">
            <a:off x="6425108" y="3035543"/>
            <a:ext cx="0" cy="380620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DAC0C24E-71C8-4D87-B187-1C65109D5017}"/>
              </a:ext>
            </a:extLst>
          </p:cNvPr>
          <p:cNvCxnSpPr>
            <a:cxnSpLocks/>
          </p:cNvCxnSpPr>
          <p:nvPr/>
        </p:nvCxnSpPr>
        <p:spPr>
          <a:xfrm>
            <a:off x="3360260" y="3905138"/>
            <a:ext cx="0" cy="380620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F78E2425-3DBC-46CC-9A83-7AAAFABF84AC}"/>
              </a:ext>
            </a:extLst>
          </p:cNvPr>
          <p:cNvCxnSpPr>
            <a:cxnSpLocks/>
          </p:cNvCxnSpPr>
          <p:nvPr/>
        </p:nvCxnSpPr>
        <p:spPr>
          <a:xfrm>
            <a:off x="5389573" y="3913501"/>
            <a:ext cx="0" cy="380620"/>
          </a:xfrm>
          <a:prstGeom prst="straightConnector1">
            <a:avLst/>
          </a:prstGeom>
          <a:ln w="12700">
            <a:solidFill>
              <a:srgbClr val="03458E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41C8F9B-CB39-46FB-86DC-B978399198C4}"/>
              </a:ext>
            </a:extLst>
          </p:cNvPr>
          <p:cNvSpPr txBox="1"/>
          <p:nvPr/>
        </p:nvSpPr>
        <p:spPr>
          <a:xfrm>
            <a:off x="3354228" y="2576182"/>
            <a:ext cx="2157327" cy="249787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lnSpc>
                <a:spcPct val="90000"/>
              </a:lnSpc>
              <a:buClrTx/>
              <a:defRPr/>
            </a:pPr>
            <a:r>
              <a:rPr lang="ru-RU" sz="1273" kern="1200" dirty="0">
                <a:solidFill>
                  <a:srgbClr val="03458E"/>
                </a:solidFill>
                <a:latin typeface="Phenomena" panose="00000500000000000000" pitchFamily="50" charset="-52"/>
                <a:ea typeface="+mn-ea"/>
                <a:cs typeface="+mn-cs"/>
              </a:rPr>
              <a:t>ТВОРЧЕСТВО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BBEA580-6C0E-4EA7-8482-382F9908EC47}"/>
              </a:ext>
            </a:extLst>
          </p:cNvPr>
          <p:cNvSpPr txBox="1"/>
          <p:nvPr/>
        </p:nvSpPr>
        <p:spPr>
          <a:xfrm>
            <a:off x="3452019" y="2731119"/>
            <a:ext cx="1933326" cy="244914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buClrTx/>
              <a:defRPr/>
            </a:pPr>
            <a:r>
              <a:rPr lang="ru-RU" sz="1114" kern="1200" dirty="0">
                <a:solidFill>
                  <a:prstClr val="black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талант развивай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861B9E-3FA4-4D90-87BC-3CE76B22F300}"/>
              </a:ext>
            </a:extLst>
          </p:cNvPr>
          <p:cNvSpPr txBox="1"/>
          <p:nvPr/>
        </p:nvSpPr>
        <p:spPr>
          <a:xfrm>
            <a:off x="5343995" y="2576181"/>
            <a:ext cx="2157327" cy="227794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lnSpc>
                <a:spcPct val="90000"/>
              </a:lnSpc>
              <a:buClrTx/>
              <a:defRPr/>
            </a:pPr>
            <a:r>
              <a:rPr lang="ru-RU" sz="1114" kern="1200" dirty="0">
                <a:solidFill>
                  <a:srgbClr val="03458E"/>
                </a:solidFill>
                <a:latin typeface="Phenomena" panose="00000500000000000000" pitchFamily="50" charset="-52"/>
                <a:ea typeface="+mn-ea"/>
                <a:cs typeface="+mn-cs"/>
              </a:rPr>
              <a:t>ПРОФОРИЕНТАЦИЯ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DC7E693-AFFB-4A83-A1F7-FE3FF04FF89B}"/>
              </a:ext>
            </a:extLst>
          </p:cNvPr>
          <p:cNvSpPr txBox="1"/>
          <p:nvPr/>
        </p:nvSpPr>
        <p:spPr>
          <a:xfrm>
            <a:off x="5455995" y="2731119"/>
            <a:ext cx="1933326" cy="220291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buClrTx/>
              <a:defRPr/>
            </a:pPr>
            <a:r>
              <a:rPr lang="ru-RU" sz="954" kern="1200" dirty="0">
                <a:solidFill>
                  <a:prstClr val="black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профессию выбирай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E9DD63-BE08-43D8-AB40-A4BA9E19F9C2}"/>
              </a:ext>
            </a:extLst>
          </p:cNvPr>
          <p:cNvSpPr txBox="1"/>
          <p:nvPr/>
        </p:nvSpPr>
        <p:spPr>
          <a:xfrm>
            <a:off x="2297694" y="4376742"/>
            <a:ext cx="2157327" cy="249787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lnSpc>
                <a:spcPct val="90000"/>
              </a:lnSpc>
              <a:buClrTx/>
              <a:defRPr/>
            </a:pPr>
            <a:r>
              <a:rPr lang="ru-RU" sz="1273" kern="1200" dirty="0">
                <a:solidFill>
                  <a:srgbClr val="03458E"/>
                </a:solidFill>
                <a:latin typeface="Phenomena" panose="00000500000000000000" pitchFamily="50" charset="-52"/>
                <a:ea typeface="+mn-ea"/>
                <a:cs typeface="+mn-cs"/>
              </a:rPr>
              <a:t>ЗДОРОВЬЕ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F25F45-8A90-4EFA-948B-9C1403B41090}"/>
              </a:ext>
            </a:extLst>
          </p:cNvPr>
          <p:cNvSpPr txBox="1"/>
          <p:nvPr/>
        </p:nvSpPr>
        <p:spPr>
          <a:xfrm>
            <a:off x="2395486" y="4545150"/>
            <a:ext cx="1933326" cy="244914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buClrTx/>
              <a:defRPr/>
            </a:pPr>
            <a:r>
              <a:rPr lang="ru-RU" sz="1114" kern="1200" dirty="0">
                <a:solidFill>
                  <a:prstClr val="black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сохраняй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FA756B8-ECD1-4B29-B193-F23015357A2C}"/>
              </a:ext>
            </a:extLst>
          </p:cNvPr>
          <p:cNvSpPr txBox="1"/>
          <p:nvPr/>
        </p:nvSpPr>
        <p:spPr>
          <a:xfrm>
            <a:off x="4285539" y="4389318"/>
            <a:ext cx="2157327" cy="249787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lnSpc>
                <a:spcPct val="90000"/>
              </a:lnSpc>
              <a:buClrTx/>
              <a:defRPr/>
            </a:pPr>
            <a:r>
              <a:rPr lang="ru-RU" sz="1273" kern="1200" dirty="0">
                <a:solidFill>
                  <a:srgbClr val="03458E"/>
                </a:solidFill>
                <a:latin typeface="Phenomena" panose="00000500000000000000" pitchFamily="50" charset="-52"/>
                <a:ea typeface="+mn-ea"/>
                <a:cs typeface="+mn-cs"/>
              </a:rPr>
              <a:t>ВОСПИТАНИЕ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3036093-A720-4A53-9484-C1885F87E53A}"/>
              </a:ext>
            </a:extLst>
          </p:cNvPr>
          <p:cNvSpPr txBox="1"/>
          <p:nvPr/>
        </p:nvSpPr>
        <p:spPr>
          <a:xfrm>
            <a:off x="3972037" y="4557726"/>
            <a:ext cx="3333419" cy="380592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buClrTx/>
              <a:defRPr/>
            </a:pPr>
            <a:r>
              <a:rPr lang="ru-RU" sz="998" kern="1200" dirty="0">
                <a:solidFill>
                  <a:prstClr val="black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традиции храни и создавай, </a:t>
            </a:r>
            <a:r>
              <a:rPr lang="ru-RU" sz="998" kern="1200" dirty="0">
                <a:solidFill>
                  <a:srgbClr val="FF0000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в </a:t>
            </a:r>
            <a:r>
              <a:rPr lang="ru-RU" sz="998" kern="1200" dirty="0" err="1">
                <a:solidFill>
                  <a:srgbClr val="FF0000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т.ч</a:t>
            </a:r>
            <a:r>
              <a:rPr lang="ru-RU" sz="998" kern="1200" dirty="0">
                <a:solidFill>
                  <a:srgbClr val="FF0000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. – воспитание средствами учебного предмета 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67064419-C3E6-4833-B74B-0F6FB5F33294}"/>
              </a:ext>
            </a:extLst>
          </p:cNvPr>
          <p:cNvCxnSpPr>
            <a:cxnSpLocks/>
          </p:cNvCxnSpPr>
          <p:nvPr/>
        </p:nvCxnSpPr>
        <p:spPr>
          <a:xfrm flipH="1">
            <a:off x="1238877" y="4883914"/>
            <a:ext cx="5901158" cy="14686"/>
          </a:xfrm>
          <a:prstGeom prst="line">
            <a:avLst/>
          </a:prstGeom>
          <a:gradFill>
            <a:gsLst>
              <a:gs pos="67000">
                <a:srgbClr val="098A9F"/>
              </a:gs>
              <a:gs pos="31000">
                <a:srgbClr val="16FFC5"/>
              </a:gs>
              <a:gs pos="98000">
                <a:srgbClr val="018AC9"/>
              </a:gs>
            </a:gsLst>
            <a:lin ang="0" scaled="1"/>
          </a:gradFill>
          <a:ln>
            <a:solidFill>
              <a:srgbClr val="1B3281"/>
            </a:solidFill>
            <a:tailEnd w="med" len="lg"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DA735FF-3523-451F-909C-C8FAC6913CCF}"/>
              </a:ext>
            </a:extLst>
          </p:cNvPr>
          <p:cNvSpPr txBox="1"/>
          <p:nvPr/>
        </p:nvSpPr>
        <p:spPr>
          <a:xfrm>
            <a:off x="1529123" y="4992508"/>
            <a:ext cx="1655546" cy="249787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lnSpc>
                <a:spcPct val="90000"/>
              </a:lnSpc>
              <a:buClrTx/>
              <a:defRPr/>
            </a:pPr>
            <a:r>
              <a:rPr lang="ru-RU" sz="1273" kern="1200" dirty="0">
                <a:solidFill>
                  <a:srgbClr val="03458E"/>
                </a:solidFill>
                <a:latin typeface="Phenomena" panose="00000500000000000000" pitchFamily="50" charset="-52"/>
                <a:ea typeface="+mn-ea"/>
                <a:cs typeface="+mn-cs"/>
              </a:rPr>
              <a:t>УЧИТЕЛЬ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412BDB5-F1C9-4E70-BDCA-658FF550CC17}"/>
              </a:ext>
            </a:extLst>
          </p:cNvPr>
          <p:cNvSpPr txBox="1"/>
          <p:nvPr/>
        </p:nvSpPr>
        <p:spPr>
          <a:xfrm>
            <a:off x="2803157" y="4992508"/>
            <a:ext cx="2240904" cy="249787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lnSpc>
                <a:spcPct val="90000"/>
              </a:lnSpc>
              <a:buClrTx/>
              <a:defRPr/>
            </a:pPr>
            <a:r>
              <a:rPr lang="ru-RU" sz="1273" kern="1200" dirty="0">
                <a:solidFill>
                  <a:srgbClr val="03458E"/>
                </a:solidFill>
                <a:latin typeface="Phenomena" panose="00000500000000000000" pitchFamily="50" charset="-52"/>
                <a:ea typeface="+mn-ea"/>
                <a:cs typeface="+mn-cs"/>
              </a:rPr>
              <a:t>ШКОЛЬНЫЙ КЛИМАТ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8D33064-C4C0-4693-B133-7F701C977569}"/>
              </a:ext>
            </a:extLst>
          </p:cNvPr>
          <p:cNvSpPr txBox="1"/>
          <p:nvPr/>
        </p:nvSpPr>
        <p:spPr>
          <a:xfrm>
            <a:off x="4797687" y="4992508"/>
            <a:ext cx="2587448" cy="249787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lnSpc>
                <a:spcPct val="90000"/>
              </a:lnSpc>
              <a:buClrTx/>
              <a:defRPr/>
            </a:pPr>
            <a:r>
              <a:rPr lang="ru-RU" sz="1273" kern="1200" dirty="0">
                <a:solidFill>
                  <a:srgbClr val="03458E"/>
                </a:solidFill>
                <a:latin typeface="Phenomena" panose="00000500000000000000" pitchFamily="50" charset="-52"/>
                <a:ea typeface="+mn-ea"/>
                <a:cs typeface="+mn-cs"/>
              </a:rPr>
              <a:t>ОБРАЗОВАТЕЛЬНАЯ СРЕДА</a:t>
            </a:r>
          </a:p>
        </p:txBody>
      </p:sp>
      <p:pic>
        <p:nvPicPr>
          <p:cNvPr id="63" name="Picture 26" descr="Делиться бесплатно иконка">
            <a:extLst>
              <a:ext uri="{FF2B5EF4-FFF2-40B4-BE49-F238E27FC236}">
                <a16:creationId xmlns:a16="http://schemas.microsoft.com/office/drawing/2014/main" id="{649AF9FA-436E-436E-8603-09B639FB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58" y="5244395"/>
            <a:ext cx="461738" cy="46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8" descr="Учитель бесплатно иконка">
            <a:extLst>
              <a:ext uri="{FF2B5EF4-FFF2-40B4-BE49-F238E27FC236}">
                <a16:creationId xmlns:a16="http://schemas.microsoft.com/office/drawing/2014/main" id="{848CFB1D-AED8-44A9-848A-58C14425E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038" y="5274170"/>
            <a:ext cx="411342" cy="4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2" descr="Выпускников бесплатно иконка">
            <a:extLst>
              <a:ext uri="{FF2B5EF4-FFF2-40B4-BE49-F238E27FC236}">
                <a16:creationId xmlns:a16="http://schemas.microsoft.com/office/drawing/2014/main" id="{7881DBE8-0687-4788-850F-4F212E56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67" y="5276832"/>
            <a:ext cx="411342" cy="4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64055AA-4773-4748-BA28-DBB4B7A2023A}"/>
              </a:ext>
            </a:extLst>
          </p:cNvPr>
          <p:cNvSpPr txBox="1"/>
          <p:nvPr/>
        </p:nvSpPr>
        <p:spPr>
          <a:xfrm>
            <a:off x="1676215" y="5700167"/>
            <a:ext cx="1361359" cy="587828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buClrTx/>
              <a:defRPr/>
            </a:pPr>
            <a:r>
              <a:rPr lang="ru-RU" sz="1114" kern="1200" dirty="0">
                <a:solidFill>
                  <a:prstClr val="black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Учителями славится Россия!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2A382A0-8271-49AF-96CA-73A062A35361}"/>
              </a:ext>
            </a:extLst>
          </p:cNvPr>
          <p:cNvSpPr txBox="1"/>
          <p:nvPr/>
        </p:nvSpPr>
        <p:spPr>
          <a:xfrm>
            <a:off x="3193993" y="5706133"/>
            <a:ext cx="1400205" cy="587828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buClrTx/>
              <a:defRPr/>
            </a:pPr>
            <a:r>
              <a:rPr lang="ru-RU" sz="1114" kern="1200" dirty="0">
                <a:solidFill>
                  <a:prstClr val="black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Важней всего погода в школе!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58C330F-5581-466A-BCDD-BDEBDE773610}"/>
              </a:ext>
            </a:extLst>
          </p:cNvPr>
          <p:cNvSpPr txBox="1"/>
          <p:nvPr/>
        </p:nvSpPr>
        <p:spPr>
          <a:xfrm>
            <a:off x="5486051" y="5697770"/>
            <a:ext cx="1270056" cy="587828"/>
          </a:xfrm>
          <a:prstGeom prst="rect">
            <a:avLst/>
          </a:prstGeom>
          <a:noFill/>
        </p:spPr>
        <p:txBody>
          <a:bodyPr wrap="square" lIns="72746" tIns="36373" rIns="72746" bIns="36373" rtlCol="0">
            <a:spAutoFit/>
          </a:bodyPr>
          <a:lstStyle/>
          <a:p>
            <a:pPr algn="ctr" defTabSz="727510">
              <a:buClrTx/>
              <a:defRPr/>
            </a:pPr>
            <a:r>
              <a:rPr lang="ru-RU" sz="1114" kern="1200" dirty="0">
                <a:solidFill>
                  <a:prstClr val="black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«Среда» семь дней в неделю!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35D1AC9-9E75-440B-95B6-13FC278A1C66}"/>
              </a:ext>
            </a:extLst>
          </p:cNvPr>
          <p:cNvSpPr txBox="1"/>
          <p:nvPr/>
        </p:nvSpPr>
        <p:spPr>
          <a:xfrm>
            <a:off x="7376338" y="3419044"/>
            <a:ext cx="3364824" cy="1299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27510">
              <a:lnSpc>
                <a:spcPct val="90000"/>
              </a:lnSpc>
              <a:buClrTx/>
              <a:defRPr/>
            </a:pPr>
            <a:r>
              <a:rPr lang="ru-RU" sz="1452" i="1" kern="1200" dirty="0">
                <a:solidFill>
                  <a:prstClr val="white"/>
                </a:solidFill>
                <a:latin typeface="Phenomena" panose="00000500000000000000" pitchFamily="50" charset="-52"/>
                <a:ea typeface="Roboto"/>
                <a:cs typeface="Roboto"/>
              </a:rPr>
              <a:t>«Без современного качественного доступного образования, причем во всех регионах страны, невозможно добиться ничего в сфере развития».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F2FC4ACF-9B2E-449B-B620-242AF4E23A25}"/>
              </a:ext>
            </a:extLst>
          </p:cNvPr>
          <p:cNvSpPr/>
          <p:nvPr/>
        </p:nvSpPr>
        <p:spPr>
          <a:xfrm>
            <a:off x="7288074" y="5053116"/>
            <a:ext cx="3506588" cy="455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727510">
              <a:lnSpc>
                <a:spcPct val="90000"/>
              </a:lnSpc>
              <a:buClrTx/>
              <a:defRPr/>
            </a:pPr>
            <a:r>
              <a:rPr lang="ru-RU" sz="875" kern="1200" dirty="0">
                <a:solidFill>
                  <a:prstClr val="white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Выступление Владимира Путина</a:t>
            </a:r>
            <a:br>
              <a:rPr lang="en-US" sz="875" kern="1200" dirty="0">
                <a:solidFill>
                  <a:prstClr val="white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</a:br>
            <a:r>
              <a:rPr lang="ru-RU" sz="875" kern="1200" dirty="0">
                <a:solidFill>
                  <a:prstClr val="white"/>
                </a:solidFill>
                <a:latin typeface="Phenomena" panose="00000500000000000000" pitchFamily="50" charset="-52"/>
                <a:ea typeface="+mn-ea"/>
                <a:cs typeface="Arial" panose="020B0604020202020204" pitchFamily="34" charset="0"/>
              </a:rPr>
              <a:t>25.08.2021 г. на заседании президиума Госсовета, посвящённом улучшению качества образования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2990933-252B-42B0-AE36-672FFE6925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9275" y="971695"/>
            <a:ext cx="1711898" cy="2292039"/>
          </a:xfrm>
          <a:prstGeom prst="rect">
            <a:avLst/>
          </a:prstGeom>
        </p:spPr>
      </p:pic>
      <p:sp>
        <p:nvSpPr>
          <p:cNvPr id="73" name="Параллелограмм 72">
            <a:extLst>
              <a:ext uri="{FF2B5EF4-FFF2-40B4-BE49-F238E27FC236}">
                <a16:creationId xmlns:a16="http://schemas.microsoft.com/office/drawing/2014/main" id="{CCF3C61D-A7F0-4138-9FF2-141CBDB80EA1}"/>
              </a:ext>
            </a:extLst>
          </p:cNvPr>
          <p:cNvSpPr/>
          <p:nvPr/>
        </p:nvSpPr>
        <p:spPr>
          <a:xfrm>
            <a:off x="-530211" y="966698"/>
            <a:ext cx="3741741" cy="2056594"/>
          </a:xfrm>
          <a:prstGeom prst="parallelogram">
            <a:avLst>
              <a:gd name="adj" fmla="val 98998"/>
            </a:avLst>
          </a:prstGeom>
          <a:solidFill>
            <a:srgbClr val="03458E"/>
          </a:solidFill>
          <a:ln>
            <a:noFill/>
          </a:ln>
          <a:effectLst>
            <a:outerShdw blurRad="2159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7510">
              <a:buClrTx/>
              <a:defRPr/>
            </a:pPr>
            <a:endParaRPr lang="ru-RU" sz="1432" kern="1200">
              <a:solidFill>
                <a:prstClr val="white"/>
              </a:solidFill>
              <a:latin typeface="Phenomena" panose="00000500000000000000" pitchFamily="50" charset="-52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A224EFD3-F5ED-4F92-8FC4-5648502D5AC9}"/>
              </a:ext>
            </a:extLst>
          </p:cNvPr>
          <p:cNvSpPr/>
          <p:nvPr/>
        </p:nvSpPr>
        <p:spPr>
          <a:xfrm>
            <a:off x="1795822" y="1091529"/>
            <a:ext cx="683392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27510">
              <a:lnSpc>
                <a:spcPts val="2068"/>
              </a:lnSpc>
              <a:buClrTx/>
              <a:defRPr/>
            </a:pPr>
            <a:r>
              <a:rPr lang="ru-RU" sz="2546" kern="1200" dirty="0">
                <a:solidFill>
                  <a:prstClr val="white"/>
                </a:solidFill>
                <a:latin typeface="Phenomena Black" panose="00000A00000000000000" pitchFamily="50" charset="-52"/>
                <a:ea typeface="Calibri" panose="020F0502020204030204" pitchFamily="34" charset="0"/>
                <a:cs typeface="+mn-cs"/>
              </a:rPr>
              <a:t>МАГИСТРАЛЬНЫЕ НАПРАВЛЕНИЯ ПРОЕКТА </a:t>
            </a:r>
            <a:br>
              <a:rPr lang="ru-RU" sz="2546" kern="1200" dirty="0">
                <a:solidFill>
                  <a:prstClr val="white"/>
                </a:solidFill>
                <a:latin typeface="Phenomena Black" panose="00000A00000000000000" pitchFamily="50" charset="-52"/>
                <a:ea typeface="Calibri" panose="020F0502020204030204" pitchFamily="34" charset="0"/>
                <a:cs typeface="+mn-cs"/>
              </a:rPr>
            </a:br>
            <a:r>
              <a:rPr lang="ru-RU" sz="2546" kern="1200" dirty="0">
                <a:solidFill>
                  <a:prstClr val="white"/>
                </a:solidFill>
                <a:latin typeface="Phenomena Black" panose="00000A00000000000000" pitchFamily="50" charset="-52"/>
                <a:ea typeface="Calibri" panose="020F0502020204030204" pitchFamily="34" charset="0"/>
                <a:cs typeface="+mn-cs"/>
              </a:rPr>
              <a:t>«ШКОЛА МИНПРОСВЕЩЕНИЯ РОССИИ» 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F53962E7-06E3-448B-8A23-F75433639FDD}"/>
              </a:ext>
            </a:extLst>
          </p:cNvPr>
          <p:cNvSpPr/>
          <p:nvPr/>
        </p:nvSpPr>
        <p:spPr>
          <a:xfrm>
            <a:off x="1795821" y="1758736"/>
            <a:ext cx="7418683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7510">
              <a:lnSpc>
                <a:spcPts val="1273"/>
              </a:lnSpc>
              <a:buClrTx/>
              <a:defRPr/>
            </a:pPr>
            <a:r>
              <a:rPr lang="ru-RU" sz="1591" kern="1200" dirty="0">
                <a:solidFill>
                  <a:prstClr val="white"/>
                </a:solidFill>
                <a:latin typeface="Phenomena" panose="00000500000000000000" pitchFamily="50" charset="-52"/>
                <a:ea typeface="+mn-ea"/>
                <a:cs typeface="Times New Roman" panose="02020603050405020304" pitchFamily="18" charset="0"/>
              </a:rPr>
              <a:t>НАПРАВЛЕНИЯ ДЕЯТЕЛЬНОСТИ ШКОЛ, ФОРМИРУЮЩИЕ ЕДИНОЕ ОБРАЗОВАТЕЛЬНОЕ ПРОСТРАНСТВО </a:t>
            </a:r>
          </a:p>
        </p:txBody>
      </p:sp>
      <p:sp>
        <p:nvSpPr>
          <p:cNvPr id="2" name="Правая фигурная скобка 1"/>
          <p:cNvSpPr/>
          <p:nvPr/>
        </p:nvSpPr>
        <p:spPr>
          <a:xfrm rot="5400000">
            <a:off x="3975418" y="3373737"/>
            <a:ext cx="620240" cy="5746621"/>
          </a:xfrm>
          <a:prstGeom prst="rightBrace">
            <a:avLst>
              <a:gd name="adj1" fmla="val 8333"/>
              <a:gd name="adj2" fmla="val 48360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14772">
              <a:buClrTx/>
            </a:pPr>
            <a:endParaRPr lang="ru-RU" sz="1633" kern="12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706" y="6498307"/>
            <a:ext cx="1865382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4772">
              <a:buClrTx/>
            </a:pPr>
            <a:r>
              <a:rPr lang="ru-RU" sz="1633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Ключевые условия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15268" y="5616129"/>
            <a:ext cx="1338196" cy="1097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374447" hangingPunct="0">
              <a:lnSpc>
                <a:spcPct val="80000"/>
              </a:lnSpc>
              <a:buClrTx/>
              <a:defRPr/>
            </a:pPr>
            <a:r>
              <a:rPr lang="ru-RU" sz="1633" b="1" dirty="0">
                <a:solidFill>
                  <a:srgbClr val="B08D4C"/>
                </a:solidFill>
                <a:latin typeface="Phenomena" panose="020B0604020202020204" charset="-52"/>
                <a:ea typeface="+mn-ea"/>
                <a:sym typeface="Helvetica Light"/>
              </a:rPr>
              <a:t>Ключевое условие «Учитель. Школьная команда»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9444001" y="5557323"/>
            <a:ext cx="2639026" cy="1300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4772">
              <a:buClrTx/>
            </a:pPr>
            <a:r>
              <a:rPr lang="ru-RU" sz="1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методических объединений / кафедр / методических советов учителей</a:t>
            </a:r>
          </a:p>
          <a:p>
            <a:pPr defTabSz="414772">
              <a:buClrTx/>
            </a:pPr>
            <a:endParaRPr lang="ru-RU" sz="1452" kern="1200" dirty="0">
              <a:solidFill>
                <a:srgbClr val="002060"/>
              </a:solidFill>
              <a:latin typeface="Phenomena Bold" panose="00000800000000000000" charset="-52"/>
              <a:ea typeface="Calibri" panose="020F0502020204030204" pitchFamily="34" charset="0"/>
              <a:cs typeface="+mn-cs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8600560" y="6051692"/>
            <a:ext cx="816691" cy="211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1068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379</Words>
  <Application>Microsoft Office PowerPoint</Application>
  <PresentationFormat>Широкоэкранный</PresentationFormat>
  <Paragraphs>76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11</vt:i4>
      </vt:variant>
    </vt:vector>
  </HeadingPairs>
  <TitlesOfParts>
    <vt:vector size="37" baseType="lpstr">
      <vt:lpstr>Phenomena</vt:lpstr>
      <vt:lpstr>Calibri</vt:lpstr>
      <vt:lpstr>Montserrat 1 Heavy</vt:lpstr>
      <vt:lpstr>Open Sans Bold</vt:lpstr>
      <vt:lpstr>Helvetica Light</vt:lpstr>
      <vt:lpstr>Montserrat 1</vt:lpstr>
      <vt:lpstr>Arial</vt:lpstr>
      <vt:lpstr>Montserrat Bold</vt:lpstr>
      <vt:lpstr>Roboto</vt:lpstr>
      <vt:lpstr>Phenomena Black</vt:lpstr>
      <vt:lpstr>Calibri Light</vt:lpstr>
      <vt:lpstr>Montserrat 1 Bold</vt:lpstr>
      <vt:lpstr>Times New Roman</vt:lpstr>
      <vt:lpstr>inherit</vt:lpstr>
      <vt:lpstr>Montserrat</vt:lpstr>
      <vt:lpstr>Open Sans 1 Bold</vt:lpstr>
      <vt:lpstr>PT Sans</vt:lpstr>
      <vt:lpstr>Phenomena Bold</vt:lpstr>
      <vt:lpstr>Simple Light</vt:lpstr>
      <vt:lpstr>Simple Light</vt:lpstr>
      <vt:lpstr>2_Тема Office</vt:lpstr>
      <vt:lpstr>Office Theme</vt:lpstr>
      <vt:lpstr>1_Тема Office</vt:lpstr>
      <vt:lpstr>Тема Office</vt:lpstr>
      <vt:lpstr>1_Simple Light</vt:lpstr>
      <vt:lpstr>4_Simple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Райских Т.Н.</dc:creator>
  <cp:lastModifiedBy>Ликарь Наталия Александровна</cp:lastModifiedBy>
  <cp:revision>185</cp:revision>
  <dcterms:modified xsi:type="dcterms:W3CDTF">2024-11-05T07:26:41Z</dcterms:modified>
</cp:coreProperties>
</file>